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705" r:id="rId2"/>
  </p:sldMasterIdLst>
  <p:notesMasterIdLst>
    <p:notesMasterId r:id="rId239"/>
  </p:notesMasterIdLst>
  <p:handoutMasterIdLst>
    <p:handoutMasterId r:id="rId240"/>
  </p:handoutMasterIdLst>
  <p:sldIdLst>
    <p:sldId id="622" r:id="rId3"/>
    <p:sldId id="660" r:id="rId4"/>
    <p:sldId id="662" r:id="rId5"/>
    <p:sldId id="688" r:id="rId6"/>
    <p:sldId id="721" r:id="rId7"/>
    <p:sldId id="708" r:id="rId8"/>
    <p:sldId id="718" r:id="rId9"/>
    <p:sldId id="704" r:id="rId10"/>
    <p:sldId id="706" r:id="rId11"/>
    <p:sldId id="707" r:id="rId12"/>
    <p:sldId id="736" r:id="rId13"/>
    <p:sldId id="725" r:id="rId14"/>
    <p:sldId id="709" r:id="rId15"/>
    <p:sldId id="705" r:id="rId16"/>
    <p:sldId id="741" r:id="rId17"/>
    <p:sldId id="726" r:id="rId18"/>
    <p:sldId id="743" r:id="rId19"/>
    <p:sldId id="690" r:id="rId20"/>
    <p:sldId id="742" r:id="rId21"/>
    <p:sldId id="692" r:id="rId22"/>
    <p:sldId id="727" r:id="rId23"/>
    <p:sldId id="728" r:id="rId24"/>
    <p:sldId id="735" r:id="rId25"/>
    <p:sldId id="745" r:id="rId26"/>
    <p:sldId id="722" r:id="rId27"/>
    <p:sldId id="724" r:id="rId28"/>
    <p:sldId id="723" r:id="rId29"/>
    <p:sldId id="729" r:id="rId30"/>
    <p:sldId id="691" r:id="rId31"/>
    <p:sldId id="717" r:id="rId32"/>
    <p:sldId id="664" r:id="rId33"/>
    <p:sldId id="714" r:id="rId34"/>
    <p:sldId id="779" r:id="rId35"/>
    <p:sldId id="965" r:id="rId36"/>
    <p:sldId id="752" r:id="rId37"/>
    <p:sldId id="732" r:id="rId38"/>
    <p:sldId id="730" r:id="rId39"/>
    <p:sldId id="731" r:id="rId40"/>
    <p:sldId id="694" r:id="rId41"/>
    <p:sldId id="666" r:id="rId42"/>
    <p:sldId id="710" r:id="rId43"/>
    <p:sldId id="970" r:id="rId44"/>
    <p:sldId id="971" r:id="rId45"/>
    <p:sldId id="972" r:id="rId46"/>
    <p:sldId id="739" r:id="rId47"/>
    <p:sldId id="738" r:id="rId48"/>
    <p:sldId id="734" r:id="rId49"/>
    <p:sldId id="737" r:id="rId50"/>
    <p:sldId id="876" r:id="rId51"/>
    <p:sldId id="675" r:id="rId52"/>
    <p:sldId id="676" r:id="rId53"/>
    <p:sldId id="677" r:id="rId54"/>
    <p:sldId id="678" r:id="rId55"/>
    <p:sldId id="674" r:id="rId56"/>
    <p:sldId id="679" r:id="rId57"/>
    <p:sldId id="877" r:id="rId58"/>
    <p:sldId id="878" r:id="rId59"/>
    <p:sldId id="693" r:id="rId60"/>
    <p:sldId id="668" r:id="rId61"/>
    <p:sldId id="756" r:id="rId62"/>
    <p:sldId id="759" r:id="rId63"/>
    <p:sldId id="760" r:id="rId64"/>
    <p:sldId id="764" r:id="rId65"/>
    <p:sldId id="763" r:id="rId66"/>
    <p:sldId id="765" r:id="rId67"/>
    <p:sldId id="761" r:id="rId68"/>
    <p:sldId id="757" r:id="rId69"/>
    <p:sldId id="670" r:id="rId70"/>
    <p:sldId id="689" r:id="rId71"/>
    <p:sldId id="750" r:id="rId72"/>
    <p:sldId id="695" r:id="rId73"/>
    <p:sldId id="696" r:id="rId74"/>
    <p:sldId id="663" r:id="rId75"/>
    <p:sldId id="697" r:id="rId76"/>
    <p:sldId id="751" r:id="rId77"/>
    <p:sldId id="770" r:id="rId78"/>
    <p:sldId id="698" r:id="rId79"/>
    <p:sldId id="702" r:id="rId80"/>
    <p:sldId id="769" r:id="rId81"/>
    <p:sldId id="842" r:id="rId82"/>
    <p:sldId id="844" r:id="rId83"/>
    <p:sldId id="778" r:id="rId84"/>
    <p:sldId id="955" r:id="rId85"/>
    <p:sldId id="711" r:id="rId86"/>
    <p:sldId id="780" r:id="rId87"/>
    <p:sldId id="843" r:id="rId88"/>
    <p:sldId id="747" r:id="rId89"/>
    <p:sldId id="781" r:id="rId90"/>
    <p:sldId id="879" r:id="rId91"/>
    <p:sldId id="888" r:id="rId92"/>
    <p:sldId id="900" r:id="rId93"/>
    <p:sldId id="712" r:id="rId94"/>
    <p:sldId id="782" r:id="rId95"/>
    <p:sldId id="783" r:id="rId96"/>
    <p:sldId id="924" r:id="rId97"/>
    <p:sldId id="925" r:id="rId98"/>
    <p:sldId id="931" r:id="rId99"/>
    <p:sldId id="746" r:id="rId100"/>
    <p:sldId id="784" r:id="rId101"/>
    <p:sldId id="785" r:id="rId102"/>
    <p:sldId id="786" r:id="rId103"/>
    <p:sldId id="787" r:id="rId104"/>
    <p:sldId id="845" r:id="rId105"/>
    <p:sldId id="901" r:id="rId106"/>
    <p:sldId id="902" r:id="rId107"/>
    <p:sldId id="903" r:id="rId108"/>
    <p:sldId id="904" r:id="rId109"/>
    <p:sldId id="713" r:id="rId110"/>
    <p:sldId id="754" r:id="rId111"/>
    <p:sldId id="788" r:id="rId112"/>
    <p:sldId id="789" r:id="rId113"/>
    <p:sldId id="791" r:id="rId114"/>
    <p:sldId id="792" r:id="rId115"/>
    <p:sldId id="790" r:id="rId116"/>
    <p:sldId id="890" r:id="rId117"/>
    <p:sldId id="905" r:id="rId118"/>
    <p:sldId id="906" r:id="rId119"/>
    <p:sldId id="907" r:id="rId120"/>
    <p:sldId id="748" r:id="rId121"/>
    <p:sldId id="793" r:id="rId122"/>
    <p:sldId id="794" r:id="rId123"/>
    <p:sldId id="795" r:id="rId124"/>
    <p:sldId id="796" r:id="rId125"/>
    <p:sldId id="797" r:id="rId126"/>
    <p:sldId id="954" r:id="rId127"/>
    <p:sldId id="771" r:id="rId128"/>
    <p:sldId id="871" r:id="rId129"/>
    <p:sldId id="798" r:id="rId130"/>
    <p:sldId id="872" r:id="rId131"/>
    <p:sldId id="873" r:id="rId132"/>
    <p:sldId id="874" r:id="rId133"/>
    <p:sldId id="935" r:id="rId134"/>
    <p:sldId id="937" r:id="rId135"/>
    <p:sldId id="941" r:id="rId136"/>
    <p:sldId id="942" r:id="rId137"/>
    <p:sldId id="943" r:id="rId138"/>
    <p:sldId id="945" r:id="rId139"/>
    <p:sldId id="944" r:id="rId140"/>
    <p:sldId id="946" r:id="rId141"/>
    <p:sldId id="936" r:id="rId142"/>
    <p:sldId id="960" r:id="rId143"/>
    <p:sldId id="938" r:id="rId144"/>
    <p:sldId id="913" r:id="rId145"/>
    <p:sldId id="914" r:id="rId146"/>
    <p:sldId id="915" r:id="rId147"/>
    <p:sldId id="916" r:id="rId148"/>
    <p:sldId id="917" r:id="rId149"/>
    <p:sldId id="918" r:id="rId150"/>
    <p:sldId id="961" r:id="rId151"/>
    <p:sldId id="883" r:id="rId152"/>
    <p:sldId id="921" r:id="rId153"/>
    <p:sldId id="922" r:id="rId154"/>
    <p:sldId id="923" r:id="rId155"/>
    <p:sldId id="772" r:id="rId156"/>
    <p:sldId id="774" r:id="rId157"/>
    <p:sldId id="813" r:id="rId158"/>
    <p:sldId id="814" r:id="rId159"/>
    <p:sldId id="851" r:id="rId160"/>
    <p:sldId id="852" r:id="rId161"/>
    <p:sldId id="853" r:id="rId162"/>
    <p:sldId id="854" r:id="rId163"/>
    <p:sldId id="855" r:id="rId164"/>
    <p:sldId id="856" r:id="rId165"/>
    <p:sldId id="857" r:id="rId166"/>
    <p:sldId id="858" r:id="rId167"/>
    <p:sldId id="884" r:id="rId168"/>
    <p:sldId id="964" r:id="rId169"/>
    <p:sldId id="811" r:id="rId170"/>
    <p:sldId id="812" r:id="rId171"/>
    <p:sldId id="885" r:id="rId172"/>
    <p:sldId id="805" r:id="rId173"/>
    <p:sldId id="806" r:id="rId174"/>
    <p:sldId id="799" r:id="rId175"/>
    <p:sldId id="800" r:id="rId176"/>
    <p:sldId id="803" r:id="rId177"/>
    <p:sldId id="804" r:id="rId178"/>
    <p:sldId id="838" r:id="rId179"/>
    <p:sldId id="962" r:id="rId180"/>
    <p:sldId id="886" r:id="rId181"/>
    <p:sldId id="947" r:id="rId182"/>
    <p:sldId id="948" r:id="rId183"/>
    <p:sldId id="949" r:id="rId184"/>
    <p:sldId id="829" r:id="rId185"/>
    <p:sldId id="830" r:id="rId186"/>
    <p:sldId id="870" r:id="rId187"/>
    <p:sldId id="801" r:id="rId188"/>
    <p:sldId id="802" r:id="rId189"/>
    <p:sldId id="840" r:id="rId190"/>
    <p:sldId id="841" r:id="rId191"/>
    <p:sldId id="821" r:id="rId192"/>
    <p:sldId id="822" r:id="rId193"/>
    <p:sldId id="959" r:id="rId194"/>
    <p:sldId id="956" r:id="rId195"/>
    <p:sldId id="928" r:id="rId196"/>
    <p:sldId id="929" r:id="rId197"/>
    <p:sldId id="825" r:id="rId198"/>
    <p:sldId id="826" r:id="rId199"/>
    <p:sldId id="957" r:id="rId200"/>
    <p:sldId id="958" r:id="rId201"/>
    <p:sldId id="831" r:id="rId202"/>
    <p:sldId id="866" r:id="rId203"/>
    <p:sldId id="832" r:id="rId204"/>
    <p:sldId id="835" r:id="rId205"/>
    <p:sldId id="859" r:id="rId206"/>
    <p:sldId id="834" r:id="rId207"/>
    <p:sldId id="860" r:id="rId208"/>
    <p:sldId id="861" r:id="rId209"/>
    <p:sldId id="887" r:id="rId210"/>
    <p:sldId id="950" r:id="rId211"/>
    <p:sldId id="951" r:id="rId212"/>
    <p:sldId id="953" r:id="rId213"/>
    <p:sldId id="952" r:id="rId214"/>
    <p:sldId id="836" r:id="rId215"/>
    <p:sldId id="837" r:id="rId216"/>
    <p:sldId id="839" r:id="rId217"/>
    <p:sldId id="773" r:id="rId218"/>
    <p:sldId id="875" r:id="rId219"/>
    <p:sldId id="966" r:id="rId220"/>
    <p:sldId id="968" r:id="rId221"/>
    <p:sldId id="967" r:id="rId222"/>
    <p:sldId id="969" r:id="rId223"/>
    <p:sldId id="753" r:id="rId224"/>
    <p:sldId id="667" r:id="rId225"/>
    <p:sldId id="758" r:id="rId226"/>
    <p:sldId id="755" r:id="rId227"/>
    <p:sldId id="686" r:id="rId228"/>
    <p:sldId id="687" r:id="rId229"/>
    <p:sldId id="762" r:id="rId230"/>
    <p:sldId id="776" r:id="rId231"/>
    <p:sldId id="777" r:id="rId232"/>
    <p:sldId id="963" r:id="rId233"/>
    <p:sldId id="807" r:id="rId234"/>
    <p:sldId id="808" r:id="rId235"/>
    <p:sldId id="862" r:id="rId236"/>
    <p:sldId id="863" r:id="rId237"/>
    <p:sldId id="775" r:id="rId238"/>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08" userDrawn="1">
          <p15:clr>
            <a:srgbClr val="A4A3A4"/>
          </p15:clr>
        </p15:guide>
        <p15:guide id="2" pos="3864"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282F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672"/>
    <p:restoredTop sz="91479" autoAdjust="0"/>
  </p:normalViewPr>
  <p:slideViewPr>
    <p:cSldViewPr snapToGrid="0" snapToObjects="1" showGuides="1">
      <p:cViewPr>
        <p:scale>
          <a:sx n="90" d="100"/>
          <a:sy n="90" d="100"/>
        </p:scale>
        <p:origin x="1656" y="352"/>
      </p:cViewPr>
      <p:guideLst>
        <p:guide orient="horz" pos="2208"/>
        <p:guide pos="3864"/>
      </p:guideLst>
    </p:cSldViewPr>
  </p:slideViewPr>
  <p:notesTextViewPr>
    <p:cViewPr>
      <p:scale>
        <a:sx n="3" d="2"/>
        <a:sy n="3" d="2"/>
      </p:scale>
      <p:origin x="0" y="0"/>
    </p:cViewPr>
  </p:notesTextViewPr>
  <p:sorterViewPr>
    <p:cViewPr varScale="1">
      <p:scale>
        <a:sx n="100" d="100"/>
        <a:sy n="100" d="100"/>
      </p:scale>
      <p:origin x="0" y="0"/>
    </p:cViewPr>
  </p:sorterViewPr>
  <p:notesViewPr>
    <p:cSldViewPr snapToGrid="0" snapToObjects="1">
      <p:cViewPr varScale="1">
        <p:scale>
          <a:sx n="81" d="100"/>
          <a:sy n="81" d="100"/>
        </p:scale>
        <p:origin x="3344" y="176"/>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slide" Target="slides/slide136.xml"/><Relationship Id="rId159" Type="http://schemas.openxmlformats.org/officeDocument/2006/relationships/slide" Target="slides/slide157.xml"/><Relationship Id="rId170" Type="http://schemas.openxmlformats.org/officeDocument/2006/relationships/slide" Target="slides/slide168.xml"/><Relationship Id="rId191" Type="http://schemas.openxmlformats.org/officeDocument/2006/relationships/slide" Target="slides/slide189.xml"/><Relationship Id="rId205" Type="http://schemas.openxmlformats.org/officeDocument/2006/relationships/slide" Target="slides/slide203.xml"/><Relationship Id="rId226" Type="http://schemas.openxmlformats.org/officeDocument/2006/relationships/slide" Target="slides/slide22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slide" Target="slides/slide126.xml"/><Relationship Id="rId149" Type="http://schemas.openxmlformats.org/officeDocument/2006/relationships/slide" Target="slides/slide147.xml"/><Relationship Id="rId5" Type="http://schemas.openxmlformats.org/officeDocument/2006/relationships/slide" Target="slides/slide3.xml"/><Relationship Id="rId95" Type="http://schemas.openxmlformats.org/officeDocument/2006/relationships/slide" Target="slides/slide93.xml"/><Relationship Id="rId160" Type="http://schemas.openxmlformats.org/officeDocument/2006/relationships/slide" Target="slides/slide158.xml"/><Relationship Id="rId181" Type="http://schemas.openxmlformats.org/officeDocument/2006/relationships/slide" Target="slides/slide179.xml"/><Relationship Id="rId216" Type="http://schemas.openxmlformats.org/officeDocument/2006/relationships/slide" Target="slides/slide214.xml"/><Relationship Id="rId237" Type="http://schemas.openxmlformats.org/officeDocument/2006/relationships/slide" Target="slides/slide235.xml"/><Relationship Id="rId22" Type="http://schemas.openxmlformats.org/officeDocument/2006/relationships/slide" Target="slides/slide20.xml"/><Relationship Id="rId43" Type="http://schemas.openxmlformats.org/officeDocument/2006/relationships/slide" Target="slides/slide41.xml"/><Relationship Id="rId64" Type="http://schemas.openxmlformats.org/officeDocument/2006/relationships/slide" Target="slides/slide62.xml"/><Relationship Id="rId118" Type="http://schemas.openxmlformats.org/officeDocument/2006/relationships/slide" Target="slides/slide116.xml"/><Relationship Id="rId139" Type="http://schemas.openxmlformats.org/officeDocument/2006/relationships/slide" Target="slides/slide137.xml"/><Relationship Id="rId85" Type="http://schemas.openxmlformats.org/officeDocument/2006/relationships/slide" Target="slides/slide83.xml"/><Relationship Id="rId150" Type="http://schemas.openxmlformats.org/officeDocument/2006/relationships/slide" Target="slides/slide148.xml"/><Relationship Id="rId171" Type="http://schemas.openxmlformats.org/officeDocument/2006/relationships/slide" Target="slides/slide169.xml"/><Relationship Id="rId192" Type="http://schemas.openxmlformats.org/officeDocument/2006/relationships/slide" Target="slides/slide190.xml"/><Relationship Id="rId206" Type="http://schemas.openxmlformats.org/officeDocument/2006/relationships/slide" Target="slides/slide204.xml"/><Relationship Id="rId227" Type="http://schemas.openxmlformats.org/officeDocument/2006/relationships/slide" Target="slides/slide225.xml"/><Relationship Id="rId12" Type="http://schemas.openxmlformats.org/officeDocument/2006/relationships/slide" Target="slides/slide10.xml"/><Relationship Id="rId33" Type="http://schemas.openxmlformats.org/officeDocument/2006/relationships/slide" Target="slides/slide31.xml"/><Relationship Id="rId108" Type="http://schemas.openxmlformats.org/officeDocument/2006/relationships/slide" Target="slides/slide106.xml"/><Relationship Id="rId129" Type="http://schemas.openxmlformats.org/officeDocument/2006/relationships/slide" Target="slides/slide127.xml"/><Relationship Id="rId54" Type="http://schemas.openxmlformats.org/officeDocument/2006/relationships/slide" Target="slides/slide52.xml"/><Relationship Id="rId75" Type="http://schemas.openxmlformats.org/officeDocument/2006/relationships/slide" Target="slides/slide73.xml"/><Relationship Id="rId96" Type="http://schemas.openxmlformats.org/officeDocument/2006/relationships/slide" Target="slides/slide94.xml"/><Relationship Id="rId140" Type="http://schemas.openxmlformats.org/officeDocument/2006/relationships/slide" Target="slides/slide138.xml"/><Relationship Id="rId161" Type="http://schemas.openxmlformats.org/officeDocument/2006/relationships/slide" Target="slides/slide159.xml"/><Relationship Id="rId182" Type="http://schemas.openxmlformats.org/officeDocument/2006/relationships/slide" Target="slides/slide180.xml"/><Relationship Id="rId217" Type="http://schemas.openxmlformats.org/officeDocument/2006/relationships/slide" Target="slides/slide215.xml"/><Relationship Id="rId6" Type="http://schemas.openxmlformats.org/officeDocument/2006/relationships/slide" Target="slides/slide4.xml"/><Relationship Id="rId238" Type="http://schemas.openxmlformats.org/officeDocument/2006/relationships/slide" Target="slides/slide236.xml"/><Relationship Id="rId23" Type="http://schemas.openxmlformats.org/officeDocument/2006/relationships/slide" Target="slides/slide21.xml"/><Relationship Id="rId119" Type="http://schemas.openxmlformats.org/officeDocument/2006/relationships/slide" Target="slides/slide117.xml"/><Relationship Id="rId44" Type="http://schemas.openxmlformats.org/officeDocument/2006/relationships/slide" Target="slides/slide42.xml"/><Relationship Id="rId65" Type="http://schemas.openxmlformats.org/officeDocument/2006/relationships/slide" Target="slides/slide63.xml"/><Relationship Id="rId86" Type="http://schemas.openxmlformats.org/officeDocument/2006/relationships/slide" Target="slides/slide84.xml"/><Relationship Id="rId130" Type="http://schemas.openxmlformats.org/officeDocument/2006/relationships/slide" Target="slides/slide128.xml"/><Relationship Id="rId151" Type="http://schemas.openxmlformats.org/officeDocument/2006/relationships/slide" Target="slides/slide149.xml"/><Relationship Id="rId172" Type="http://schemas.openxmlformats.org/officeDocument/2006/relationships/slide" Target="slides/slide170.xml"/><Relationship Id="rId193" Type="http://schemas.openxmlformats.org/officeDocument/2006/relationships/slide" Target="slides/slide191.xml"/><Relationship Id="rId207" Type="http://schemas.openxmlformats.org/officeDocument/2006/relationships/slide" Target="slides/slide205.xml"/><Relationship Id="rId228" Type="http://schemas.openxmlformats.org/officeDocument/2006/relationships/slide" Target="slides/slide226.xml"/><Relationship Id="rId13" Type="http://schemas.openxmlformats.org/officeDocument/2006/relationships/slide" Target="slides/slide11.xml"/><Relationship Id="rId109" Type="http://schemas.openxmlformats.org/officeDocument/2006/relationships/slide" Target="slides/slide107.xml"/><Relationship Id="rId34" Type="http://schemas.openxmlformats.org/officeDocument/2006/relationships/slide" Target="slides/slide32.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20" Type="http://schemas.openxmlformats.org/officeDocument/2006/relationships/slide" Target="slides/slide118.xml"/><Relationship Id="rId141" Type="http://schemas.openxmlformats.org/officeDocument/2006/relationships/slide" Target="slides/slide139.xml"/><Relationship Id="rId7" Type="http://schemas.openxmlformats.org/officeDocument/2006/relationships/slide" Target="slides/slide5.xml"/><Relationship Id="rId162" Type="http://schemas.openxmlformats.org/officeDocument/2006/relationships/slide" Target="slides/slide160.xml"/><Relationship Id="rId183" Type="http://schemas.openxmlformats.org/officeDocument/2006/relationships/slide" Target="slides/slide181.xml"/><Relationship Id="rId218" Type="http://schemas.openxmlformats.org/officeDocument/2006/relationships/slide" Target="slides/slide216.xml"/><Relationship Id="rId239" Type="http://schemas.openxmlformats.org/officeDocument/2006/relationships/notesMaster" Target="notesMasters/notesMaster1.xml"/><Relationship Id="rId24" Type="http://schemas.openxmlformats.org/officeDocument/2006/relationships/slide" Target="slides/slide22.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31" Type="http://schemas.openxmlformats.org/officeDocument/2006/relationships/slide" Target="slides/slide129.xml"/><Relationship Id="rId152" Type="http://schemas.openxmlformats.org/officeDocument/2006/relationships/slide" Target="slides/slide150.xml"/><Relationship Id="rId173" Type="http://schemas.openxmlformats.org/officeDocument/2006/relationships/slide" Target="slides/slide171.xml"/><Relationship Id="rId194" Type="http://schemas.openxmlformats.org/officeDocument/2006/relationships/slide" Target="slides/slide192.xml"/><Relationship Id="rId208" Type="http://schemas.openxmlformats.org/officeDocument/2006/relationships/slide" Target="slides/slide206.xml"/><Relationship Id="rId229" Type="http://schemas.openxmlformats.org/officeDocument/2006/relationships/slide" Target="slides/slide227.xml"/><Relationship Id="rId240" Type="http://schemas.openxmlformats.org/officeDocument/2006/relationships/handoutMaster" Target="handoutMasters/handoutMaster1.xml"/><Relationship Id="rId14" Type="http://schemas.openxmlformats.org/officeDocument/2006/relationships/slide" Target="slides/slide12.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8" Type="http://schemas.openxmlformats.org/officeDocument/2006/relationships/slide" Target="slides/slide6.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163" Type="http://schemas.openxmlformats.org/officeDocument/2006/relationships/slide" Target="slides/slide161.xml"/><Relationship Id="rId184" Type="http://schemas.openxmlformats.org/officeDocument/2006/relationships/slide" Target="slides/slide182.xml"/><Relationship Id="rId219" Type="http://schemas.openxmlformats.org/officeDocument/2006/relationships/slide" Target="slides/slide217.xml"/><Relationship Id="rId230" Type="http://schemas.openxmlformats.org/officeDocument/2006/relationships/slide" Target="slides/slide228.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 Id="rId174" Type="http://schemas.openxmlformats.org/officeDocument/2006/relationships/slide" Target="slides/slide172.xml"/><Relationship Id="rId195" Type="http://schemas.openxmlformats.org/officeDocument/2006/relationships/slide" Target="slides/slide193.xml"/><Relationship Id="rId209" Type="http://schemas.openxmlformats.org/officeDocument/2006/relationships/slide" Target="slides/slide207.xml"/><Relationship Id="rId220" Type="http://schemas.openxmlformats.org/officeDocument/2006/relationships/slide" Target="slides/slide218.xml"/><Relationship Id="rId241" Type="http://schemas.openxmlformats.org/officeDocument/2006/relationships/presProps" Target="presProps.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48" Type="http://schemas.openxmlformats.org/officeDocument/2006/relationships/slide" Target="slides/slide146.xml"/><Relationship Id="rId164" Type="http://schemas.openxmlformats.org/officeDocument/2006/relationships/slide" Target="slides/slide162.xml"/><Relationship Id="rId169" Type="http://schemas.openxmlformats.org/officeDocument/2006/relationships/slide" Target="slides/slide167.xml"/><Relationship Id="rId185" Type="http://schemas.openxmlformats.org/officeDocument/2006/relationships/slide" Target="slides/slide183.xml"/><Relationship Id="rId4" Type="http://schemas.openxmlformats.org/officeDocument/2006/relationships/slide" Target="slides/slide2.xml"/><Relationship Id="rId9" Type="http://schemas.openxmlformats.org/officeDocument/2006/relationships/slide" Target="slides/slide7.xml"/><Relationship Id="rId180" Type="http://schemas.openxmlformats.org/officeDocument/2006/relationships/slide" Target="slides/slide178.xml"/><Relationship Id="rId210" Type="http://schemas.openxmlformats.org/officeDocument/2006/relationships/slide" Target="slides/slide208.xml"/><Relationship Id="rId215" Type="http://schemas.openxmlformats.org/officeDocument/2006/relationships/slide" Target="slides/slide213.xml"/><Relationship Id="rId236" Type="http://schemas.openxmlformats.org/officeDocument/2006/relationships/slide" Target="slides/slide234.xml"/><Relationship Id="rId26" Type="http://schemas.openxmlformats.org/officeDocument/2006/relationships/slide" Target="slides/slide24.xml"/><Relationship Id="rId231" Type="http://schemas.openxmlformats.org/officeDocument/2006/relationships/slide" Target="slides/slide229.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slide" Target="slides/slide152.xml"/><Relationship Id="rId175" Type="http://schemas.openxmlformats.org/officeDocument/2006/relationships/slide" Target="slides/slide173.xml"/><Relationship Id="rId196" Type="http://schemas.openxmlformats.org/officeDocument/2006/relationships/slide" Target="slides/slide194.xml"/><Relationship Id="rId200" Type="http://schemas.openxmlformats.org/officeDocument/2006/relationships/slide" Target="slides/slide198.xml"/><Relationship Id="rId16" Type="http://schemas.openxmlformats.org/officeDocument/2006/relationships/slide" Target="slides/slide14.xml"/><Relationship Id="rId221" Type="http://schemas.openxmlformats.org/officeDocument/2006/relationships/slide" Target="slides/slide219.xml"/><Relationship Id="rId242" Type="http://schemas.openxmlformats.org/officeDocument/2006/relationships/viewProps" Target="viewProps.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90" Type="http://schemas.openxmlformats.org/officeDocument/2006/relationships/slide" Target="slides/slide88.xml"/><Relationship Id="rId165" Type="http://schemas.openxmlformats.org/officeDocument/2006/relationships/slide" Target="slides/slide163.xml"/><Relationship Id="rId186" Type="http://schemas.openxmlformats.org/officeDocument/2006/relationships/slide" Target="slides/slide184.xml"/><Relationship Id="rId211" Type="http://schemas.openxmlformats.org/officeDocument/2006/relationships/slide" Target="slides/slide209.xml"/><Relationship Id="rId232" Type="http://schemas.openxmlformats.org/officeDocument/2006/relationships/slide" Target="slides/slide230.xml"/><Relationship Id="rId27" Type="http://schemas.openxmlformats.org/officeDocument/2006/relationships/slide" Target="slides/slide25.xml"/><Relationship Id="rId48" Type="http://schemas.openxmlformats.org/officeDocument/2006/relationships/slide" Target="slides/slide46.xml"/><Relationship Id="rId69" Type="http://schemas.openxmlformats.org/officeDocument/2006/relationships/slide" Target="slides/slide67.xml"/><Relationship Id="rId113" Type="http://schemas.openxmlformats.org/officeDocument/2006/relationships/slide" Target="slides/slide111.xml"/><Relationship Id="rId134" Type="http://schemas.openxmlformats.org/officeDocument/2006/relationships/slide" Target="slides/slide132.xml"/><Relationship Id="rId80" Type="http://schemas.openxmlformats.org/officeDocument/2006/relationships/slide" Target="slides/slide78.xml"/><Relationship Id="rId155" Type="http://schemas.openxmlformats.org/officeDocument/2006/relationships/slide" Target="slides/slide153.xml"/><Relationship Id="rId176" Type="http://schemas.openxmlformats.org/officeDocument/2006/relationships/slide" Target="slides/slide174.xml"/><Relationship Id="rId197" Type="http://schemas.openxmlformats.org/officeDocument/2006/relationships/slide" Target="slides/slide195.xml"/><Relationship Id="rId201" Type="http://schemas.openxmlformats.org/officeDocument/2006/relationships/slide" Target="slides/slide199.xml"/><Relationship Id="rId222" Type="http://schemas.openxmlformats.org/officeDocument/2006/relationships/slide" Target="slides/slide220.xml"/><Relationship Id="rId243" Type="http://schemas.openxmlformats.org/officeDocument/2006/relationships/theme" Target="theme/theme1.xml"/><Relationship Id="rId17" Type="http://schemas.openxmlformats.org/officeDocument/2006/relationships/slide" Target="slides/slide15.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24" Type="http://schemas.openxmlformats.org/officeDocument/2006/relationships/slide" Target="slides/slide122.xml"/><Relationship Id="rId70" Type="http://schemas.openxmlformats.org/officeDocument/2006/relationships/slide" Target="slides/slide68.xml"/><Relationship Id="rId91" Type="http://schemas.openxmlformats.org/officeDocument/2006/relationships/slide" Target="slides/slide89.xml"/><Relationship Id="rId145" Type="http://schemas.openxmlformats.org/officeDocument/2006/relationships/slide" Target="slides/slide143.xml"/><Relationship Id="rId166" Type="http://schemas.openxmlformats.org/officeDocument/2006/relationships/slide" Target="slides/slide164.xml"/><Relationship Id="rId187" Type="http://schemas.openxmlformats.org/officeDocument/2006/relationships/slide" Target="slides/slide185.xml"/><Relationship Id="rId1" Type="http://schemas.openxmlformats.org/officeDocument/2006/relationships/slideMaster" Target="slideMasters/slideMaster1.xml"/><Relationship Id="rId212" Type="http://schemas.openxmlformats.org/officeDocument/2006/relationships/slide" Target="slides/slide210.xml"/><Relationship Id="rId233" Type="http://schemas.openxmlformats.org/officeDocument/2006/relationships/slide" Target="slides/slide23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60" Type="http://schemas.openxmlformats.org/officeDocument/2006/relationships/slide" Target="slides/slide58.xml"/><Relationship Id="rId81" Type="http://schemas.openxmlformats.org/officeDocument/2006/relationships/slide" Target="slides/slide79.xml"/><Relationship Id="rId135" Type="http://schemas.openxmlformats.org/officeDocument/2006/relationships/slide" Target="slides/slide133.xml"/><Relationship Id="rId156" Type="http://schemas.openxmlformats.org/officeDocument/2006/relationships/slide" Target="slides/slide154.xml"/><Relationship Id="rId177" Type="http://schemas.openxmlformats.org/officeDocument/2006/relationships/slide" Target="slides/slide175.xml"/><Relationship Id="rId198" Type="http://schemas.openxmlformats.org/officeDocument/2006/relationships/slide" Target="slides/slide196.xml"/><Relationship Id="rId202" Type="http://schemas.openxmlformats.org/officeDocument/2006/relationships/slide" Target="slides/slide200.xml"/><Relationship Id="rId223" Type="http://schemas.openxmlformats.org/officeDocument/2006/relationships/slide" Target="slides/slide221.xml"/><Relationship Id="rId244" Type="http://schemas.openxmlformats.org/officeDocument/2006/relationships/tableStyles" Target="tableStyles.xml"/><Relationship Id="rId18" Type="http://schemas.openxmlformats.org/officeDocument/2006/relationships/slide" Target="slides/slide16.xml"/><Relationship Id="rId39" Type="http://schemas.openxmlformats.org/officeDocument/2006/relationships/slide" Target="slides/slide37.xml"/><Relationship Id="rId50" Type="http://schemas.openxmlformats.org/officeDocument/2006/relationships/slide" Target="slides/slide48.xml"/><Relationship Id="rId104" Type="http://schemas.openxmlformats.org/officeDocument/2006/relationships/slide" Target="slides/slide102.xml"/><Relationship Id="rId125" Type="http://schemas.openxmlformats.org/officeDocument/2006/relationships/slide" Target="slides/slide123.xml"/><Relationship Id="rId146" Type="http://schemas.openxmlformats.org/officeDocument/2006/relationships/slide" Target="slides/slide144.xml"/><Relationship Id="rId167" Type="http://schemas.openxmlformats.org/officeDocument/2006/relationships/slide" Target="slides/slide165.xml"/><Relationship Id="rId188" Type="http://schemas.openxmlformats.org/officeDocument/2006/relationships/slide" Target="slides/slide186.xml"/><Relationship Id="rId71" Type="http://schemas.openxmlformats.org/officeDocument/2006/relationships/slide" Target="slides/slide69.xml"/><Relationship Id="rId92" Type="http://schemas.openxmlformats.org/officeDocument/2006/relationships/slide" Target="slides/slide90.xml"/><Relationship Id="rId213" Type="http://schemas.openxmlformats.org/officeDocument/2006/relationships/slide" Target="slides/slide211.xml"/><Relationship Id="rId234" Type="http://schemas.openxmlformats.org/officeDocument/2006/relationships/slide" Target="slides/slide232.xml"/><Relationship Id="rId2" Type="http://schemas.openxmlformats.org/officeDocument/2006/relationships/slideMaster" Target="slideMasters/slideMaster2.xml"/><Relationship Id="rId29" Type="http://schemas.openxmlformats.org/officeDocument/2006/relationships/slide" Target="slides/slide27.xml"/><Relationship Id="rId40" Type="http://schemas.openxmlformats.org/officeDocument/2006/relationships/slide" Target="slides/slide38.xml"/><Relationship Id="rId115" Type="http://schemas.openxmlformats.org/officeDocument/2006/relationships/slide" Target="slides/slide113.xml"/><Relationship Id="rId136" Type="http://schemas.openxmlformats.org/officeDocument/2006/relationships/slide" Target="slides/slide134.xml"/><Relationship Id="rId157" Type="http://schemas.openxmlformats.org/officeDocument/2006/relationships/slide" Target="slides/slide155.xml"/><Relationship Id="rId178" Type="http://schemas.openxmlformats.org/officeDocument/2006/relationships/slide" Target="slides/slide176.xml"/><Relationship Id="rId61" Type="http://schemas.openxmlformats.org/officeDocument/2006/relationships/slide" Target="slides/slide59.xml"/><Relationship Id="rId82" Type="http://schemas.openxmlformats.org/officeDocument/2006/relationships/slide" Target="slides/slide80.xml"/><Relationship Id="rId199" Type="http://schemas.openxmlformats.org/officeDocument/2006/relationships/slide" Target="slides/slide197.xml"/><Relationship Id="rId203" Type="http://schemas.openxmlformats.org/officeDocument/2006/relationships/slide" Target="slides/slide201.xml"/><Relationship Id="rId19" Type="http://schemas.openxmlformats.org/officeDocument/2006/relationships/slide" Target="slides/slide17.xml"/><Relationship Id="rId224" Type="http://schemas.openxmlformats.org/officeDocument/2006/relationships/slide" Target="slides/slide222.xml"/><Relationship Id="rId30" Type="http://schemas.openxmlformats.org/officeDocument/2006/relationships/slide" Target="slides/slide2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168" Type="http://schemas.openxmlformats.org/officeDocument/2006/relationships/slide" Target="slides/slide16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189" Type="http://schemas.openxmlformats.org/officeDocument/2006/relationships/slide" Target="slides/slide187.xml"/><Relationship Id="rId3" Type="http://schemas.openxmlformats.org/officeDocument/2006/relationships/slide" Target="slides/slide1.xml"/><Relationship Id="rId214" Type="http://schemas.openxmlformats.org/officeDocument/2006/relationships/slide" Target="slides/slide212.xml"/><Relationship Id="rId235" Type="http://schemas.openxmlformats.org/officeDocument/2006/relationships/slide" Target="slides/slide233.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179" Type="http://schemas.openxmlformats.org/officeDocument/2006/relationships/slide" Target="slides/slide177.xml"/><Relationship Id="rId190" Type="http://schemas.openxmlformats.org/officeDocument/2006/relationships/slide" Target="slides/slide188.xml"/><Relationship Id="rId204" Type="http://schemas.openxmlformats.org/officeDocument/2006/relationships/slide" Target="slides/slide202.xml"/><Relationship Id="rId225" Type="http://schemas.openxmlformats.org/officeDocument/2006/relationships/slide" Target="slides/slide22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sz="quarter" idx="1"/>
          </p:nvPr>
        </p:nvSpPr>
        <p:spPr>
          <a:xfrm>
            <a:off x="3970938" y="0"/>
            <a:ext cx="3037840" cy="466434"/>
          </a:xfrm>
          <a:prstGeom prst="rect">
            <a:avLst/>
          </a:prstGeom>
        </p:spPr>
        <p:txBody>
          <a:bodyPr vert="horz" lIns="93177" tIns="46589" rIns="93177" bIns="46589" rtlCol="0"/>
          <a:lstStyle>
            <a:lvl1pPr algn="r">
              <a:defRPr sz="1200"/>
            </a:lvl1pPr>
          </a:lstStyle>
          <a:p>
            <a:fld id="{9C29247A-81CC-5A45-AAC3-18C6E411C0EF}" type="datetimeFigureOut">
              <a:rPr lang="en-US" smtClean="0"/>
              <a:t>7/3/21</a:t>
            </a:fld>
            <a:endParaRPr lang="en-US"/>
          </a:p>
        </p:txBody>
      </p:sp>
      <p:sp>
        <p:nvSpPr>
          <p:cNvPr id="4" name="Footer Placeholder 3"/>
          <p:cNvSpPr>
            <a:spLocks noGrp="1"/>
          </p:cNvSpPr>
          <p:nvPr>
            <p:ph type="ftr" sz="quarter" idx="2"/>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5" name="Slide Number Placeholder 4"/>
          <p:cNvSpPr>
            <a:spLocks noGrp="1"/>
          </p:cNvSpPr>
          <p:nvPr>
            <p:ph type="sldNum" sz="quarter" idx="3"/>
          </p:nvPr>
        </p:nvSpPr>
        <p:spPr>
          <a:xfrm>
            <a:off x="3970938" y="8829967"/>
            <a:ext cx="3037840" cy="466433"/>
          </a:xfrm>
          <a:prstGeom prst="rect">
            <a:avLst/>
          </a:prstGeom>
        </p:spPr>
        <p:txBody>
          <a:bodyPr vert="horz" lIns="93177" tIns="46589" rIns="93177" bIns="46589" rtlCol="0" anchor="b"/>
          <a:lstStyle>
            <a:lvl1pPr algn="r">
              <a:defRPr sz="1200"/>
            </a:lvl1pPr>
          </a:lstStyle>
          <a:p>
            <a:fld id="{EFAD4542-1B89-BD4A-925F-C5F66EF4E25D}" type="slidenum">
              <a:rPr lang="en-US" smtClean="0"/>
              <a:t>‹#›</a:t>
            </a:fld>
            <a:endParaRPr lang="en-US"/>
          </a:p>
        </p:txBody>
      </p:sp>
    </p:spTree>
    <p:extLst>
      <p:ext uri="{BB962C8B-B14F-4D97-AF65-F5344CB8AC3E}">
        <p14:creationId xmlns:p14="http://schemas.microsoft.com/office/powerpoint/2010/main" val="20882337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b="0" i="0">
                <a:latin typeface="Helvetica Light" charset="0"/>
              </a:defRPr>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b="0" i="0">
                <a:latin typeface="Helvetica Light" charset="0"/>
              </a:defRPr>
            </a:lvl1pPr>
          </a:lstStyle>
          <a:p>
            <a:fld id="{2634B0B8-8EB4-D247-9083-23AA00B29EE8}" type="datetimeFigureOut">
              <a:rPr lang="en-US" smtClean="0"/>
              <a:pPr/>
              <a:t>7/3/21</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b="0" i="0">
                <a:latin typeface="Helvetica Light" charset="0"/>
              </a:defRPr>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b="0" i="0">
                <a:latin typeface="Helvetica Light" charset="0"/>
              </a:defRPr>
            </a:lvl1pPr>
          </a:lstStyle>
          <a:p>
            <a:fld id="{4F7A9093-D28F-D547-8C0B-7E6BA1262672}" type="slidenum">
              <a:rPr lang="en-US" smtClean="0"/>
              <a:pPr/>
              <a:t>‹#›</a:t>
            </a:fld>
            <a:endParaRPr lang="en-US"/>
          </a:p>
        </p:txBody>
      </p:sp>
    </p:spTree>
    <p:extLst>
      <p:ext uri="{BB962C8B-B14F-4D97-AF65-F5344CB8AC3E}">
        <p14:creationId xmlns:p14="http://schemas.microsoft.com/office/powerpoint/2010/main" val="656647674"/>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Helvetica Light" charset="0"/>
        <a:ea typeface="+mn-ea"/>
        <a:cs typeface="+mn-cs"/>
      </a:defRPr>
    </a:lvl1pPr>
    <a:lvl2pPr marL="457200" algn="l" defTabSz="914400" rtl="0" eaLnBrk="1" latinLnBrk="0" hangingPunct="1">
      <a:defRPr sz="1200" b="0" i="0" kern="1200">
        <a:solidFill>
          <a:schemeClr val="tx1"/>
        </a:solidFill>
        <a:latin typeface="Helvetica Light" charset="0"/>
        <a:ea typeface="+mn-ea"/>
        <a:cs typeface="+mn-cs"/>
      </a:defRPr>
    </a:lvl2pPr>
    <a:lvl3pPr marL="914400" algn="l" defTabSz="914400" rtl="0" eaLnBrk="1" latinLnBrk="0" hangingPunct="1">
      <a:defRPr sz="1200" b="0" i="0" kern="1200">
        <a:solidFill>
          <a:schemeClr val="tx1"/>
        </a:solidFill>
        <a:latin typeface="Helvetica Light" charset="0"/>
        <a:ea typeface="+mn-ea"/>
        <a:cs typeface="+mn-cs"/>
      </a:defRPr>
    </a:lvl3pPr>
    <a:lvl4pPr marL="1371600" algn="l" defTabSz="914400" rtl="0" eaLnBrk="1" latinLnBrk="0" hangingPunct="1">
      <a:defRPr sz="1200" b="0" i="0" kern="1200">
        <a:solidFill>
          <a:schemeClr val="tx1"/>
        </a:solidFill>
        <a:latin typeface="Helvetica Light" charset="0"/>
        <a:ea typeface="+mn-ea"/>
        <a:cs typeface="+mn-cs"/>
      </a:defRPr>
    </a:lvl4pPr>
    <a:lvl5pPr marL="1828800" algn="l" defTabSz="914400" rtl="0" eaLnBrk="1" latinLnBrk="0" hangingPunct="1">
      <a:defRPr sz="1200" b="0" i="0" kern="1200">
        <a:solidFill>
          <a:schemeClr val="tx1"/>
        </a:solidFill>
        <a:latin typeface="Helvetica Light"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E5F69F4-DAE1-449E-BBCE-E952939891FF}" type="slidenum">
              <a:rPr lang="en-US" smtClean="0"/>
              <a:pPr/>
              <a:t>1</a:t>
            </a:fld>
            <a:endParaRPr lang="en-US"/>
          </a:p>
        </p:txBody>
      </p:sp>
    </p:spTree>
    <p:extLst>
      <p:ext uri="{BB962C8B-B14F-4D97-AF65-F5344CB8AC3E}">
        <p14:creationId xmlns:p14="http://schemas.microsoft.com/office/powerpoint/2010/main" val="19151267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a:t>
            </a:fld>
            <a:endParaRPr lang="en-US"/>
          </a:p>
        </p:txBody>
      </p:sp>
    </p:spTree>
    <p:extLst>
      <p:ext uri="{BB962C8B-B14F-4D97-AF65-F5344CB8AC3E}">
        <p14:creationId xmlns:p14="http://schemas.microsoft.com/office/powerpoint/2010/main" val="2352751386"/>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110</a:t>
            </a:fld>
            <a:endParaRPr lang="en-US"/>
          </a:p>
        </p:txBody>
      </p:sp>
    </p:spTree>
    <p:extLst>
      <p:ext uri="{BB962C8B-B14F-4D97-AF65-F5344CB8AC3E}">
        <p14:creationId xmlns:p14="http://schemas.microsoft.com/office/powerpoint/2010/main" val="665653169"/>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111</a:t>
            </a:fld>
            <a:endParaRPr lang="en-US"/>
          </a:p>
        </p:txBody>
      </p:sp>
    </p:spTree>
    <p:extLst>
      <p:ext uri="{BB962C8B-B14F-4D97-AF65-F5344CB8AC3E}">
        <p14:creationId xmlns:p14="http://schemas.microsoft.com/office/powerpoint/2010/main" val="3660411750"/>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112</a:t>
            </a:fld>
            <a:endParaRPr lang="en-US"/>
          </a:p>
        </p:txBody>
      </p:sp>
    </p:spTree>
    <p:extLst>
      <p:ext uri="{BB962C8B-B14F-4D97-AF65-F5344CB8AC3E}">
        <p14:creationId xmlns:p14="http://schemas.microsoft.com/office/powerpoint/2010/main" val="2186795989"/>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113</a:t>
            </a:fld>
            <a:endParaRPr lang="en-US"/>
          </a:p>
        </p:txBody>
      </p:sp>
    </p:spTree>
    <p:extLst>
      <p:ext uri="{BB962C8B-B14F-4D97-AF65-F5344CB8AC3E}">
        <p14:creationId xmlns:p14="http://schemas.microsoft.com/office/powerpoint/2010/main" val="984224541"/>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114</a:t>
            </a:fld>
            <a:endParaRPr lang="en-US"/>
          </a:p>
        </p:txBody>
      </p:sp>
    </p:spTree>
    <p:extLst>
      <p:ext uri="{BB962C8B-B14F-4D97-AF65-F5344CB8AC3E}">
        <p14:creationId xmlns:p14="http://schemas.microsoft.com/office/powerpoint/2010/main" val="649345137"/>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115</a:t>
            </a:fld>
            <a:endParaRPr lang="en-US"/>
          </a:p>
        </p:txBody>
      </p:sp>
    </p:spTree>
    <p:extLst>
      <p:ext uri="{BB962C8B-B14F-4D97-AF65-F5344CB8AC3E}">
        <p14:creationId xmlns:p14="http://schemas.microsoft.com/office/powerpoint/2010/main" val="2600081381"/>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116</a:t>
            </a:fld>
            <a:endParaRPr lang="en-US"/>
          </a:p>
        </p:txBody>
      </p:sp>
    </p:spTree>
    <p:extLst>
      <p:ext uri="{BB962C8B-B14F-4D97-AF65-F5344CB8AC3E}">
        <p14:creationId xmlns:p14="http://schemas.microsoft.com/office/powerpoint/2010/main" val="504869097"/>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117</a:t>
            </a:fld>
            <a:endParaRPr lang="en-US"/>
          </a:p>
        </p:txBody>
      </p:sp>
    </p:spTree>
    <p:extLst>
      <p:ext uri="{BB962C8B-B14F-4D97-AF65-F5344CB8AC3E}">
        <p14:creationId xmlns:p14="http://schemas.microsoft.com/office/powerpoint/2010/main" val="3003386705"/>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118</a:t>
            </a:fld>
            <a:endParaRPr lang="en-US"/>
          </a:p>
        </p:txBody>
      </p:sp>
    </p:spTree>
    <p:extLst>
      <p:ext uri="{BB962C8B-B14F-4D97-AF65-F5344CB8AC3E}">
        <p14:creationId xmlns:p14="http://schemas.microsoft.com/office/powerpoint/2010/main" val="2649787045"/>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119</a:t>
            </a:fld>
            <a:endParaRPr lang="en-US"/>
          </a:p>
        </p:txBody>
      </p:sp>
    </p:spTree>
    <p:extLst>
      <p:ext uri="{BB962C8B-B14F-4D97-AF65-F5344CB8AC3E}">
        <p14:creationId xmlns:p14="http://schemas.microsoft.com/office/powerpoint/2010/main" val="5406823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12</a:t>
            </a:fld>
            <a:endParaRPr lang="en-US"/>
          </a:p>
        </p:txBody>
      </p:sp>
    </p:spTree>
    <p:extLst>
      <p:ext uri="{BB962C8B-B14F-4D97-AF65-F5344CB8AC3E}">
        <p14:creationId xmlns:p14="http://schemas.microsoft.com/office/powerpoint/2010/main" val="2521477783"/>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120</a:t>
            </a:fld>
            <a:endParaRPr lang="en-US"/>
          </a:p>
        </p:txBody>
      </p:sp>
    </p:spTree>
    <p:extLst>
      <p:ext uri="{BB962C8B-B14F-4D97-AF65-F5344CB8AC3E}">
        <p14:creationId xmlns:p14="http://schemas.microsoft.com/office/powerpoint/2010/main" val="4105536267"/>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121</a:t>
            </a:fld>
            <a:endParaRPr lang="en-US"/>
          </a:p>
        </p:txBody>
      </p:sp>
    </p:spTree>
    <p:extLst>
      <p:ext uri="{BB962C8B-B14F-4D97-AF65-F5344CB8AC3E}">
        <p14:creationId xmlns:p14="http://schemas.microsoft.com/office/powerpoint/2010/main" val="1898707021"/>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122</a:t>
            </a:fld>
            <a:endParaRPr lang="en-US"/>
          </a:p>
        </p:txBody>
      </p:sp>
    </p:spTree>
    <p:extLst>
      <p:ext uri="{BB962C8B-B14F-4D97-AF65-F5344CB8AC3E}">
        <p14:creationId xmlns:p14="http://schemas.microsoft.com/office/powerpoint/2010/main" val="2880388053"/>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123</a:t>
            </a:fld>
            <a:endParaRPr lang="en-US"/>
          </a:p>
        </p:txBody>
      </p:sp>
    </p:spTree>
    <p:extLst>
      <p:ext uri="{BB962C8B-B14F-4D97-AF65-F5344CB8AC3E}">
        <p14:creationId xmlns:p14="http://schemas.microsoft.com/office/powerpoint/2010/main" val="2626854338"/>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124</a:t>
            </a:fld>
            <a:endParaRPr lang="en-US"/>
          </a:p>
        </p:txBody>
      </p:sp>
    </p:spTree>
    <p:extLst>
      <p:ext uri="{BB962C8B-B14F-4D97-AF65-F5344CB8AC3E}">
        <p14:creationId xmlns:p14="http://schemas.microsoft.com/office/powerpoint/2010/main" val="1329290718"/>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125</a:t>
            </a:fld>
            <a:endParaRPr lang="en-US"/>
          </a:p>
        </p:txBody>
      </p:sp>
    </p:spTree>
    <p:extLst>
      <p:ext uri="{BB962C8B-B14F-4D97-AF65-F5344CB8AC3E}">
        <p14:creationId xmlns:p14="http://schemas.microsoft.com/office/powerpoint/2010/main" val="3746383585"/>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126</a:t>
            </a:fld>
            <a:endParaRPr lang="en-US"/>
          </a:p>
        </p:txBody>
      </p:sp>
    </p:spTree>
    <p:extLst>
      <p:ext uri="{BB962C8B-B14F-4D97-AF65-F5344CB8AC3E}">
        <p14:creationId xmlns:p14="http://schemas.microsoft.com/office/powerpoint/2010/main" val="1739798113"/>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127</a:t>
            </a:fld>
            <a:endParaRPr lang="en-US"/>
          </a:p>
        </p:txBody>
      </p:sp>
    </p:spTree>
    <p:extLst>
      <p:ext uri="{BB962C8B-B14F-4D97-AF65-F5344CB8AC3E}">
        <p14:creationId xmlns:p14="http://schemas.microsoft.com/office/powerpoint/2010/main" val="3144910875"/>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128</a:t>
            </a:fld>
            <a:endParaRPr lang="en-US"/>
          </a:p>
        </p:txBody>
      </p:sp>
    </p:spTree>
    <p:extLst>
      <p:ext uri="{BB962C8B-B14F-4D97-AF65-F5344CB8AC3E}">
        <p14:creationId xmlns:p14="http://schemas.microsoft.com/office/powerpoint/2010/main" val="1669527553"/>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129</a:t>
            </a:fld>
            <a:endParaRPr lang="en-US"/>
          </a:p>
        </p:txBody>
      </p:sp>
    </p:spTree>
    <p:extLst>
      <p:ext uri="{BB962C8B-B14F-4D97-AF65-F5344CB8AC3E}">
        <p14:creationId xmlns:p14="http://schemas.microsoft.com/office/powerpoint/2010/main" val="7167735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13</a:t>
            </a:fld>
            <a:endParaRPr lang="en-US"/>
          </a:p>
        </p:txBody>
      </p:sp>
    </p:spTree>
    <p:extLst>
      <p:ext uri="{BB962C8B-B14F-4D97-AF65-F5344CB8AC3E}">
        <p14:creationId xmlns:p14="http://schemas.microsoft.com/office/powerpoint/2010/main" val="1709829761"/>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130</a:t>
            </a:fld>
            <a:endParaRPr lang="en-US"/>
          </a:p>
        </p:txBody>
      </p:sp>
    </p:spTree>
    <p:extLst>
      <p:ext uri="{BB962C8B-B14F-4D97-AF65-F5344CB8AC3E}">
        <p14:creationId xmlns:p14="http://schemas.microsoft.com/office/powerpoint/2010/main" val="3578818731"/>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131</a:t>
            </a:fld>
            <a:endParaRPr lang="en-US"/>
          </a:p>
        </p:txBody>
      </p:sp>
    </p:spTree>
    <p:extLst>
      <p:ext uri="{BB962C8B-B14F-4D97-AF65-F5344CB8AC3E}">
        <p14:creationId xmlns:p14="http://schemas.microsoft.com/office/powerpoint/2010/main" val="2417288066"/>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132</a:t>
            </a:fld>
            <a:endParaRPr lang="en-US"/>
          </a:p>
        </p:txBody>
      </p:sp>
    </p:spTree>
    <p:extLst>
      <p:ext uri="{BB962C8B-B14F-4D97-AF65-F5344CB8AC3E}">
        <p14:creationId xmlns:p14="http://schemas.microsoft.com/office/powerpoint/2010/main" val="1058440436"/>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133</a:t>
            </a:fld>
            <a:endParaRPr lang="en-US"/>
          </a:p>
        </p:txBody>
      </p:sp>
    </p:spTree>
    <p:extLst>
      <p:ext uri="{BB962C8B-B14F-4D97-AF65-F5344CB8AC3E}">
        <p14:creationId xmlns:p14="http://schemas.microsoft.com/office/powerpoint/2010/main" val="435765180"/>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134</a:t>
            </a:fld>
            <a:endParaRPr lang="en-US"/>
          </a:p>
        </p:txBody>
      </p:sp>
    </p:spTree>
    <p:extLst>
      <p:ext uri="{BB962C8B-B14F-4D97-AF65-F5344CB8AC3E}">
        <p14:creationId xmlns:p14="http://schemas.microsoft.com/office/powerpoint/2010/main" val="2775405578"/>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135</a:t>
            </a:fld>
            <a:endParaRPr lang="en-US"/>
          </a:p>
        </p:txBody>
      </p:sp>
    </p:spTree>
    <p:extLst>
      <p:ext uri="{BB962C8B-B14F-4D97-AF65-F5344CB8AC3E}">
        <p14:creationId xmlns:p14="http://schemas.microsoft.com/office/powerpoint/2010/main" val="2824264818"/>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136</a:t>
            </a:fld>
            <a:endParaRPr lang="en-US"/>
          </a:p>
        </p:txBody>
      </p:sp>
    </p:spTree>
    <p:extLst>
      <p:ext uri="{BB962C8B-B14F-4D97-AF65-F5344CB8AC3E}">
        <p14:creationId xmlns:p14="http://schemas.microsoft.com/office/powerpoint/2010/main" val="2091709451"/>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137</a:t>
            </a:fld>
            <a:endParaRPr lang="en-US"/>
          </a:p>
        </p:txBody>
      </p:sp>
    </p:spTree>
    <p:extLst>
      <p:ext uri="{BB962C8B-B14F-4D97-AF65-F5344CB8AC3E}">
        <p14:creationId xmlns:p14="http://schemas.microsoft.com/office/powerpoint/2010/main" val="1338780921"/>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138</a:t>
            </a:fld>
            <a:endParaRPr lang="en-US"/>
          </a:p>
        </p:txBody>
      </p:sp>
    </p:spTree>
    <p:extLst>
      <p:ext uri="{BB962C8B-B14F-4D97-AF65-F5344CB8AC3E}">
        <p14:creationId xmlns:p14="http://schemas.microsoft.com/office/powerpoint/2010/main" val="1107692437"/>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139</a:t>
            </a:fld>
            <a:endParaRPr lang="en-US"/>
          </a:p>
        </p:txBody>
      </p:sp>
    </p:spTree>
    <p:extLst>
      <p:ext uri="{BB962C8B-B14F-4D97-AF65-F5344CB8AC3E}">
        <p14:creationId xmlns:p14="http://schemas.microsoft.com/office/powerpoint/2010/main" val="37720939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14</a:t>
            </a:fld>
            <a:endParaRPr lang="en-US"/>
          </a:p>
        </p:txBody>
      </p:sp>
    </p:spTree>
    <p:extLst>
      <p:ext uri="{BB962C8B-B14F-4D97-AF65-F5344CB8AC3E}">
        <p14:creationId xmlns:p14="http://schemas.microsoft.com/office/powerpoint/2010/main" val="2503586863"/>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140</a:t>
            </a:fld>
            <a:endParaRPr lang="en-US"/>
          </a:p>
        </p:txBody>
      </p:sp>
    </p:spTree>
    <p:extLst>
      <p:ext uri="{BB962C8B-B14F-4D97-AF65-F5344CB8AC3E}">
        <p14:creationId xmlns:p14="http://schemas.microsoft.com/office/powerpoint/2010/main" val="237677082"/>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141</a:t>
            </a:fld>
            <a:endParaRPr lang="en-US"/>
          </a:p>
        </p:txBody>
      </p:sp>
    </p:spTree>
    <p:extLst>
      <p:ext uri="{BB962C8B-B14F-4D97-AF65-F5344CB8AC3E}">
        <p14:creationId xmlns:p14="http://schemas.microsoft.com/office/powerpoint/2010/main" val="2415688368"/>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142</a:t>
            </a:fld>
            <a:endParaRPr lang="en-US"/>
          </a:p>
        </p:txBody>
      </p:sp>
    </p:spTree>
    <p:extLst>
      <p:ext uri="{BB962C8B-B14F-4D97-AF65-F5344CB8AC3E}">
        <p14:creationId xmlns:p14="http://schemas.microsoft.com/office/powerpoint/2010/main" val="2491131439"/>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143</a:t>
            </a:fld>
            <a:endParaRPr lang="en-US"/>
          </a:p>
        </p:txBody>
      </p:sp>
    </p:spTree>
    <p:extLst>
      <p:ext uri="{BB962C8B-B14F-4D97-AF65-F5344CB8AC3E}">
        <p14:creationId xmlns:p14="http://schemas.microsoft.com/office/powerpoint/2010/main" val="1058069336"/>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144</a:t>
            </a:fld>
            <a:endParaRPr lang="en-US"/>
          </a:p>
        </p:txBody>
      </p:sp>
    </p:spTree>
    <p:extLst>
      <p:ext uri="{BB962C8B-B14F-4D97-AF65-F5344CB8AC3E}">
        <p14:creationId xmlns:p14="http://schemas.microsoft.com/office/powerpoint/2010/main" val="2388757492"/>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145</a:t>
            </a:fld>
            <a:endParaRPr lang="en-US"/>
          </a:p>
        </p:txBody>
      </p:sp>
    </p:spTree>
    <p:extLst>
      <p:ext uri="{BB962C8B-B14F-4D97-AF65-F5344CB8AC3E}">
        <p14:creationId xmlns:p14="http://schemas.microsoft.com/office/powerpoint/2010/main" val="858847525"/>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146</a:t>
            </a:fld>
            <a:endParaRPr lang="en-US"/>
          </a:p>
        </p:txBody>
      </p:sp>
    </p:spTree>
    <p:extLst>
      <p:ext uri="{BB962C8B-B14F-4D97-AF65-F5344CB8AC3E}">
        <p14:creationId xmlns:p14="http://schemas.microsoft.com/office/powerpoint/2010/main" val="2380103242"/>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147</a:t>
            </a:fld>
            <a:endParaRPr lang="en-US"/>
          </a:p>
        </p:txBody>
      </p:sp>
    </p:spTree>
    <p:extLst>
      <p:ext uri="{BB962C8B-B14F-4D97-AF65-F5344CB8AC3E}">
        <p14:creationId xmlns:p14="http://schemas.microsoft.com/office/powerpoint/2010/main" val="3860912608"/>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148</a:t>
            </a:fld>
            <a:endParaRPr lang="en-US"/>
          </a:p>
        </p:txBody>
      </p:sp>
    </p:spTree>
    <p:extLst>
      <p:ext uri="{BB962C8B-B14F-4D97-AF65-F5344CB8AC3E}">
        <p14:creationId xmlns:p14="http://schemas.microsoft.com/office/powerpoint/2010/main" val="1840319785"/>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149</a:t>
            </a:fld>
            <a:endParaRPr lang="en-US"/>
          </a:p>
        </p:txBody>
      </p:sp>
    </p:spTree>
    <p:extLst>
      <p:ext uri="{BB962C8B-B14F-4D97-AF65-F5344CB8AC3E}">
        <p14:creationId xmlns:p14="http://schemas.microsoft.com/office/powerpoint/2010/main" val="32100385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15</a:t>
            </a:fld>
            <a:endParaRPr lang="en-US"/>
          </a:p>
        </p:txBody>
      </p:sp>
    </p:spTree>
    <p:extLst>
      <p:ext uri="{BB962C8B-B14F-4D97-AF65-F5344CB8AC3E}">
        <p14:creationId xmlns:p14="http://schemas.microsoft.com/office/powerpoint/2010/main" val="4148337644"/>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150</a:t>
            </a:fld>
            <a:endParaRPr lang="en-US"/>
          </a:p>
        </p:txBody>
      </p:sp>
    </p:spTree>
    <p:extLst>
      <p:ext uri="{BB962C8B-B14F-4D97-AF65-F5344CB8AC3E}">
        <p14:creationId xmlns:p14="http://schemas.microsoft.com/office/powerpoint/2010/main" val="3563201771"/>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151</a:t>
            </a:fld>
            <a:endParaRPr lang="en-US"/>
          </a:p>
        </p:txBody>
      </p:sp>
    </p:spTree>
    <p:extLst>
      <p:ext uri="{BB962C8B-B14F-4D97-AF65-F5344CB8AC3E}">
        <p14:creationId xmlns:p14="http://schemas.microsoft.com/office/powerpoint/2010/main" val="841364649"/>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152</a:t>
            </a:fld>
            <a:endParaRPr lang="en-US"/>
          </a:p>
        </p:txBody>
      </p:sp>
    </p:spTree>
    <p:extLst>
      <p:ext uri="{BB962C8B-B14F-4D97-AF65-F5344CB8AC3E}">
        <p14:creationId xmlns:p14="http://schemas.microsoft.com/office/powerpoint/2010/main" val="1464594353"/>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153</a:t>
            </a:fld>
            <a:endParaRPr lang="en-US"/>
          </a:p>
        </p:txBody>
      </p:sp>
    </p:spTree>
    <p:extLst>
      <p:ext uri="{BB962C8B-B14F-4D97-AF65-F5344CB8AC3E}">
        <p14:creationId xmlns:p14="http://schemas.microsoft.com/office/powerpoint/2010/main" val="423258653"/>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154</a:t>
            </a:fld>
            <a:endParaRPr lang="en-US"/>
          </a:p>
        </p:txBody>
      </p:sp>
    </p:spTree>
    <p:extLst>
      <p:ext uri="{BB962C8B-B14F-4D97-AF65-F5344CB8AC3E}">
        <p14:creationId xmlns:p14="http://schemas.microsoft.com/office/powerpoint/2010/main" val="446834290"/>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155</a:t>
            </a:fld>
            <a:endParaRPr lang="en-US"/>
          </a:p>
        </p:txBody>
      </p:sp>
    </p:spTree>
    <p:extLst>
      <p:ext uri="{BB962C8B-B14F-4D97-AF65-F5344CB8AC3E}">
        <p14:creationId xmlns:p14="http://schemas.microsoft.com/office/powerpoint/2010/main" val="3035004820"/>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156</a:t>
            </a:fld>
            <a:endParaRPr lang="en-US"/>
          </a:p>
        </p:txBody>
      </p:sp>
    </p:spTree>
    <p:extLst>
      <p:ext uri="{BB962C8B-B14F-4D97-AF65-F5344CB8AC3E}">
        <p14:creationId xmlns:p14="http://schemas.microsoft.com/office/powerpoint/2010/main" val="3746893168"/>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157</a:t>
            </a:fld>
            <a:endParaRPr lang="en-US"/>
          </a:p>
        </p:txBody>
      </p:sp>
    </p:spTree>
    <p:extLst>
      <p:ext uri="{BB962C8B-B14F-4D97-AF65-F5344CB8AC3E}">
        <p14:creationId xmlns:p14="http://schemas.microsoft.com/office/powerpoint/2010/main" val="2200004126"/>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158</a:t>
            </a:fld>
            <a:endParaRPr lang="en-US"/>
          </a:p>
        </p:txBody>
      </p:sp>
    </p:spTree>
    <p:extLst>
      <p:ext uri="{BB962C8B-B14F-4D97-AF65-F5344CB8AC3E}">
        <p14:creationId xmlns:p14="http://schemas.microsoft.com/office/powerpoint/2010/main" val="1727390802"/>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159</a:t>
            </a:fld>
            <a:endParaRPr lang="en-US"/>
          </a:p>
        </p:txBody>
      </p:sp>
    </p:spTree>
    <p:extLst>
      <p:ext uri="{BB962C8B-B14F-4D97-AF65-F5344CB8AC3E}">
        <p14:creationId xmlns:p14="http://schemas.microsoft.com/office/powerpoint/2010/main" val="5751618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16</a:t>
            </a:fld>
            <a:endParaRPr lang="en-US"/>
          </a:p>
        </p:txBody>
      </p:sp>
    </p:spTree>
    <p:extLst>
      <p:ext uri="{BB962C8B-B14F-4D97-AF65-F5344CB8AC3E}">
        <p14:creationId xmlns:p14="http://schemas.microsoft.com/office/powerpoint/2010/main" val="1399076801"/>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160</a:t>
            </a:fld>
            <a:endParaRPr lang="en-US"/>
          </a:p>
        </p:txBody>
      </p:sp>
    </p:spTree>
    <p:extLst>
      <p:ext uri="{BB962C8B-B14F-4D97-AF65-F5344CB8AC3E}">
        <p14:creationId xmlns:p14="http://schemas.microsoft.com/office/powerpoint/2010/main" val="2917769943"/>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161</a:t>
            </a:fld>
            <a:endParaRPr lang="en-US"/>
          </a:p>
        </p:txBody>
      </p:sp>
    </p:spTree>
    <p:extLst>
      <p:ext uri="{BB962C8B-B14F-4D97-AF65-F5344CB8AC3E}">
        <p14:creationId xmlns:p14="http://schemas.microsoft.com/office/powerpoint/2010/main" val="4155673362"/>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162</a:t>
            </a:fld>
            <a:endParaRPr lang="en-US"/>
          </a:p>
        </p:txBody>
      </p:sp>
    </p:spTree>
    <p:extLst>
      <p:ext uri="{BB962C8B-B14F-4D97-AF65-F5344CB8AC3E}">
        <p14:creationId xmlns:p14="http://schemas.microsoft.com/office/powerpoint/2010/main" val="4156228036"/>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163</a:t>
            </a:fld>
            <a:endParaRPr lang="en-US"/>
          </a:p>
        </p:txBody>
      </p:sp>
    </p:spTree>
    <p:extLst>
      <p:ext uri="{BB962C8B-B14F-4D97-AF65-F5344CB8AC3E}">
        <p14:creationId xmlns:p14="http://schemas.microsoft.com/office/powerpoint/2010/main" val="3018402536"/>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164</a:t>
            </a:fld>
            <a:endParaRPr lang="en-US"/>
          </a:p>
        </p:txBody>
      </p:sp>
    </p:spTree>
    <p:extLst>
      <p:ext uri="{BB962C8B-B14F-4D97-AF65-F5344CB8AC3E}">
        <p14:creationId xmlns:p14="http://schemas.microsoft.com/office/powerpoint/2010/main" val="2290413375"/>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165</a:t>
            </a:fld>
            <a:endParaRPr lang="en-US"/>
          </a:p>
        </p:txBody>
      </p:sp>
    </p:spTree>
    <p:extLst>
      <p:ext uri="{BB962C8B-B14F-4D97-AF65-F5344CB8AC3E}">
        <p14:creationId xmlns:p14="http://schemas.microsoft.com/office/powerpoint/2010/main" val="2804556803"/>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166</a:t>
            </a:fld>
            <a:endParaRPr lang="en-US"/>
          </a:p>
        </p:txBody>
      </p:sp>
    </p:spTree>
    <p:extLst>
      <p:ext uri="{BB962C8B-B14F-4D97-AF65-F5344CB8AC3E}">
        <p14:creationId xmlns:p14="http://schemas.microsoft.com/office/powerpoint/2010/main" val="1004282191"/>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167</a:t>
            </a:fld>
            <a:endParaRPr lang="en-US"/>
          </a:p>
        </p:txBody>
      </p:sp>
    </p:spTree>
    <p:extLst>
      <p:ext uri="{BB962C8B-B14F-4D97-AF65-F5344CB8AC3E}">
        <p14:creationId xmlns:p14="http://schemas.microsoft.com/office/powerpoint/2010/main" val="2390595885"/>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168</a:t>
            </a:fld>
            <a:endParaRPr lang="en-US"/>
          </a:p>
        </p:txBody>
      </p:sp>
    </p:spTree>
    <p:extLst>
      <p:ext uri="{BB962C8B-B14F-4D97-AF65-F5344CB8AC3E}">
        <p14:creationId xmlns:p14="http://schemas.microsoft.com/office/powerpoint/2010/main" val="942798567"/>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169</a:t>
            </a:fld>
            <a:endParaRPr lang="en-US"/>
          </a:p>
        </p:txBody>
      </p:sp>
    </p:spTree>
    <p:extLst>
      <p:ext uri="{BB962C8B-B14F-4D97-AF65-F5344CB8AC3E}">
        <p14:creationId xmlns:p14="http://schemas.microsoft.com/office/powerpoint/2010/main" val="19917306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17</a:t>
            </a:fld>
            <a:endParaRPr lang="en-US"/>
          </a:p>
        </p:txBody>
      </p:sp>
    </p:spTree>
    <p:extLst>
      <p:ext uri="{BB962C8B-B14F-4D97-AF65-F5344CB8AC3E}">
        <p14:creationId xmlns:p14="http://schemas.microsoft.com/office/powerpoint/2010/main" val="3640053360"/>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170</a:t>
            </a:fld>
            <a:endParaRPr lang="en-US"/>
          </a:p>
        </p:txBody>
      </p:sp>
    </p:spTree>
    <p:extLst>
      <p:ext uri="{BB962C8B-B14F-4D97-AF65-F5344CB8AC3E}">
        <p14:creationId xmlns:p14="http://schemas.microsoft.com/office/powerpoint/2010/main" val="4128586360"/>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171</a:t>
            </a:fld>
            <a:endParaRPr lang="en-US"/>
          </a:p>
        </p:txBody>
      </p:sp>
    </p:spTree>
    <p:extLst>
      <p:ext uri="{BB962C8B-B14F-4D97-AF65-F5344CB8AC3E}">
        <p14:creationId xmlns:p14="http://schemas.microsoft.com/office/powerpoint/2010/main" val="2890138812"/>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172</a:t>
            </a:fld>
            <a:endParaRPr lang="en-US"/>
          </a:p>
        </p:txBody>
      </p:sp>
    </p:spTree>
    <p:extLst>
      <p:ext uri="{BB962C8B-B14F-4D97-AF65-F5344CB8AC3E}">
        <p14:creationId xmlns:p14="http://schemas.microsoft.com/office/powerpoint/2010/main" val="1201188021"/>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173</a:t>
            </a:fld>
            <a:endParaRPr lang="en-US"/>
          </a:p>
        </p:txBody>
      </p:sp>
    </p:spTree>
    <p:extLst>
      <p:ext uri="{BB962C8B-B14F-4D97-AF65-F5344CB8AC3E}">
        <p14:creationId xmlns:p14="http://schemas.microsoft.com/office/powerpoint/2010/main" val="2827933742"/>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174</a:t>
            </a:fld>
            <a:endParaRPr lang="en-US"/>
          </a:p>
        </p:txBody>
      </p:sp>
    </p:spTree>
    <p:extLst>
      <p:ext uri="{BB962C8B-B14F-4D97-AF65-F5344CB8AC3E}">
        <p14:creationId xmlns:p14="http://schemas.microsoft.com/office/powerpoint/2010/main" val="3678428296"/>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175</a:t>
            </a:fld>
            <a:endParaRPr lang="en-US"/>
          </a:p>
        </p:txBody>
      </p:sp>
    </p:spTree>
    <p:extLst>
      <p:ext uri="{BB962C8B-B14F-4D97-AF65-F5344CB8AC3E}">
        <p14:creationId xmlns:p14="http://schemas.microsoft.com/office/powerpoint/2010/main" val="3482056352"/>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176</a:t>
            </a:fld>
            <a:endParaRPr lang="en-US"/>
          </a:p>
        </p:txBody>
      </p:sp>
    </p:spTree>
    <p:extLst>
      <p:ext uri="{BB962C8B-B14F-4D97-AF65-F5344CB8AC3E}">
        <p14:creationId xmlns:p14="http://schemas.microsoft.com/office/powerpoint/2010/main" val="3327374874"/>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177</a:t>
            </a:fld>
            <a:endParaRPr lang="en-US"/>
          </a:p>
        </p:txBody>
      </p:sp>
    </p:spTree>
    <p:extLst>
      <p:ext uri="{BB962C8B-B14F-4D97-AF65-F5344CB8AC3E}">
        <p14:creationId xmlns:p14="http://schemas.microsoft.com/office/powerpoint/2010/main" val="2595750553"/>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178</a:t>
            </a:fld>
            <a:endParaRPr lang="en-US" dirty="0"/>
          </a:p>
        </p:txBody>
      </p:sp>
    </p:spTree>
    <p:extLst>
      <p:ext uri="{BB962C8B-B14F-4D97-AF65-F5344CB8AC3E}">
        <p14:creationId xmlns:p14="http://schemas.microsoft.com/office/powerpoint/2010/main" val="1533596580"/>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179</a:t>
            </a:fld>
            <a:endParaRPr lang="en-US" dirty="0"/>
          </a:p>
        </p:txBody>
      </p:sp>
    </p:spTree>
    <p:extLst>
      <p:ext uri="{BB962C8B-B14F-4D97-AF65-F5344CB8AC3E}">
        <p14:creationId xmlns:p14="http://schemas.microsoft.com/office/powerpoint/2010/main" val="33893944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18</a:t>
            </a:fld>
            <a:endParaRPr lang="en-US"/>
          </a:p>
        </p:txBody>
      </p:sp>
    </p:spTree>
    <p:extLst>
      <p:ext uri="{BB962C8B-B14F-4D97-AF65-F5344CB8AC3E}">
        <p14:creationId xmlns:p14="http://schemas.microsoft.com/office/powerpoint/2010/main" val="2068043059"/>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180</a:t>
            </a:fld>
            <a:endParaRPr lang="en-US" dirty="0"/>
          </a:p>
        </p:txBody>
      </p:sp>
    </p:spTree>
    <p:extLst>
      <p:ext uri="{BB962C8B-B14F-4D97-AF65-F5344CB8AC3E}">
        <p14:creationId xmlns:p14="http://schemas.microsoft.com/office/powerpoint/2010/main" val="291898645"/>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181</a:t>
            </a:fld>
            <a:endParaRPr lang="en-US" dirty="0"/>
          </a:p>
        </p:txBody>
      </p:sp>
    </p:spTree>
    <p:extLst>
      <p:ext uri="{BB962C8B-B14F-4D97-AF65-F5344CB8AC3E}">
        <p14:creationId xmlns:p14="http://schemas.microsoft.com/office/powerpoint/2010/main" val="961879886"/>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182</a:t>
            </a:fld>
            <a:endParaRPr lang="en-US" dirty="0"/>
          </a:p>
        </p:txBody>
      </p:sp>
    </p:spTree>
    <p:extLst>
      <p:ext uri="{BB962C8B-B14F-4D97-AF65-F5344CB8AC3E}">
        <p14:creationId xmlns:p14="http://schemas.microsoft.com/office/powerpoint/2010/main" val="39967651"/>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183</a:t>
            </a:fld>
            <a:endParaRPr lang="en-US" dirty="0"/>
          </a:p>
        </p:txBody>
      </p:sp>
    </p:spTree>
    <p:extLst>
      <p:ext uri="{BB962C8B-B14F-4D97-AF65-F5344CB8AC3E}">
        <p14:creationId xmlns:p14="http://schemas.microsoft.com/office/powerpoint/2010/main" val="920278596"/>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184</a:t>
            </a:fld>
            <a:endParaRPr lang="en-US" dirty="0"/>
          </a:p>
        </p:txBody>
      </p:sp>
    </p:spTree>
    <p:extLst>
      <p:ext uri="{BB962C8B-B14F-4D97-AF65-F5344CB8AC3E}">
        <p14:creationId xmlns:p14="http://schemas.microsoft.com/office/powerpoint/2010/main" val="2196735695"/>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185</a:t>
            </a:fld>
            <a:endParaRPr lang="en-US" dirty="0"/>
          </a:p>
        </p:txBody>
      </p:sp>
    </p:spTree>
    <p:extLst>
      <p:ext uri="{BB962C8B-B14F-4D97-AF65-F5344CB8AC3E}">
        <p14:creationId xmlns:p14="http://schemas.microsoft.com/office/powerpoint/2010/main" val="899581207"/>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186</a:t>
            </a:fld>
            <a:endParaRPr lang="en-US" dirty="0"/>
          </a:p>
        </p:txBody>
      </p:sp>
    </p:spTree>
    <p:extLst>
      <p:ext uri="{BB962C8B-B14F-4D97-AF65-F5344CB8AC3E}">
        <p14:creationId xmlns:p14="http://schemas.microsoft.com/office/powerpoint/2010/main" val="2548630422"/>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187</a:t>
            </a:fld>
            <a:endParaRPr lang="en-US" dirty="0"/>
          </a:p>
        </p:txBody>
      </p:sp>
    </p:spTree>
    <p:extLst>
      <p:ext uri="{BB962C8B-B14F-4D97-AF65-F5344CB8AC3E}">
        <p14:creationId xmlns:p14="http://schemas.microsoft.com/office/powerpoint/2010/main" val="1579410900"/>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188</a:t>
            </a:fld>
            <a:endParaRPr lang="en-US" dirty="0"/>
          </a:p>
        </p:txBody>
      </p:sp>
    </p:spTree>
    <p:extLst>
      <p:ext uri="{BB962C8B-B14F-4D97-AF65-F5344CB8AC3E}">
        <p14:creationId xmlns:p14="http://schemas.microsoft.com/office/powerpoint/2010/main" val="1484048521"/>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189</a:t>
            </a:fld>
            <a:endParaRPr lang="en-US" dirty="0"/>
          </a:p>
        </p:txBody>
      </p:sp>
    </p:spTree>
    <p:extLst>
      <p:ext uri="{BB962C8B-B14F-4D97-AF65-F5344CB8AC3E}">
        <p14:creationId xmlns:p14="http://schemas.microsoft.com/office/powerpoint/2010/main" val="19118344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19</a:t>
            </a:fld>
            <a:endParaRPr lang="en-US"/>
          </a:p>
        </p:txBody>
      </p:sp>
    </p:spTree>
    <p:extLst>
      <p:ext uri="{BB962C8B-B14F-4D97-AF65-F5344CB8AC3E}">
        <p14:creationId xmlns:p14="http://schemas.microsoft.com/office/powerpoint/2010/main" val="3524119229"/>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190</a:t>
            </a:fld>
            <a:endParaRPr lang="en-US" dirty="0"/>
          </a:p>
        </p:txBody>
      </p:sp>
    </p:spTree>
    <p:extLst>
      <p:ext uri="{BB962C8B-B14F-4D97-AF65-F5344CB8AC3E}">
        <p14:creationId xmlns:p14="http://schemas.microsoft.com/office/powerpoint/2010/main" val="3461287035"/>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191</a:t>
            </a:fld>
            <a:endParaRPr lang="en-US" dirty="0"/>
          </a:p>
        </p:txBody>
      </p:sp>
    </p:spTree>
    <p:extLst>
      <p:ext uri="{BB962C8B-B14F-4D97-AF65-F5344CB8AC3E}">
        <p14:creationId xmlns:p14="http://schemas.microsoft.com/office/powerpoint/2010/main" val="37187991"/>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192</a:t>
            </a:fld>
            <a:endParaRPr lang="en-US" dirty="0"/>
          </a:p>
        </p:txBody>
      </p:sp>
    </p:spTree>
    <p:extLst>
      <p:ext uri="{BB962C8B-B14F-4D97-AF65-F5344CB8AC3E}">
        <p14:creationId xmlns:p14="http://schemas.microsoft.com/office/powerpoint/2010/main" val="1595361968"/>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193</a:t>
            </a:fld>
            <a:endParaRPr lang="en-US" dirty="0"/>
          </a:p>
        </p:txBody>
      </p:sp>
    </p:spTree>
    <p:extLst>
      <p:ext uri="{BB962C8B-B14F-4D97-AF65-F5344CB8AC3E}">
        <p14:creationId xmlns:p14="http://schemas.microsoft.com/office/powerpoint/2010/main" val="1377852997"/>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194</a:t>
            </a:fld>
            <a:endParaRPr lang="en-US" dirty="0"/>
          </a:p>
        </p:txBody>
      </p:sp>
    </p:spTree>
    <p:extLst>
      <p:ext uri="{BB962C8B-B14F-4D97-AF65-F5344CB8AC3E}">
        <p14:creationId xmlns:p14="http://schemas.microsoft.com/office/powerpoint/2010/main" val="344389507"/>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195</a:t>
            </a:fld>
            <a:endParaRPr lang="en-US" dirty="0"/>
          </a:p>
        </p:txBody>
      </p:sp>
    </p:spTree>
    <p:extLst>
      <p:ext uri="{BB962C8B-B14F-4D97-AF65-F5344CB8AC3E}">
        <p14:creationId xmlns:p14="http://schemas.microsoft.com/office/powerpoint/2010/main" val="2604094504"/>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196</a:t>
            </a:fld>
            <a:endParaRPr lang="en-US" dirty="0"/>
          </a:p>
        </p:txBody>
      </p:sp>
    </p:spTree>
    <p:extLst>
      <p:ext uri="{BB962C8B-B14F-4D97-AF65-F5344CB8AC3E}">
        <p14:creationId xmlns:p14="http://schemas.microsoft.com/office/powerpoint/2010/main" val="2021157622"/>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197</a:t>
            </a:fld>
            <a:endParaRPr lang="en-US" dirty="0"/>
          </a:p>
        </p:txBody>
      </p:sp>
    </p:spTree>
    <p:extLst>
      <p:ext uri="{BB962C8B-B14F-4D97-AF65-F5344CB8AC3E}">
        <p14:creationId xmlns:p14="http://schemas.microsoft.com/office/powerpoint/2010/main" val="1930996326"/>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198</a:t>
            </a:fld>
            <a:endParaRPr lang="en-US" dirty="0"/>
          </a:p>
        </p:txBody>
      </p:sp>
    </p:spTree>
    <p:extLst>
      <p:ext uri="{BB962C8B-B14F-4D97-AF65-F5344CB8AC3E}">
        <p14:creationId xmlns:p14="http://schemas.microsoft.com/office/powerpoint/2010/main" val="479439992"/>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199</a:t>
            </a:fld>
            <a:endParaRPr lang="en-US" dirty="0"/>
          </a:p>
        </p:txBody>
      </p:sp>
    </p:spTree>
    <p:extLst>
      <p:ext uri="{BB962C8B-B14F-4D97-AF65-F5344CB8AC3E}">
        <p14:creationId xmlns:p14="http://schemas.microsoft.com/office/powerpoint/2010/main" val="29274591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20</a:t>
            </a:fld>
            <a:endParaRPr lang="en-US"/>
          </a:p>
        </p:txBody>
      </p:sp>
    </p:spTree>
    <p:extLst>
      <p:ext uri="{BB962C8B-B14F-4D97-AF65-F5344CB8AC3E}">
        <p14:creationId xmlns:p14="http://schemas.microsoft.com/office/powerpoint/2010/main" val="4268287257"/>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200</a:t>
            </a:fld>
            <a:endParaRPr lang="en-US" dirty="0"/>
          </a:p>
        </p:txBody>
      </p:sp>
    </p:spTree>
    <p:extLst>
      <p:ext uri="{BB962C8B-B14F-4D97-AF65-F5344CB8AC3E}">
        <p14:creationId xmlns:p14="http://schemas.microsoft.com/office/powerpoint/2010/main" val="2672695780"/>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201</a:t>
            </a:fld>
            <a:endParaRPr lang="en-US" dirty="0"/>
          </a:p>
        </p:txBody>
      </p:sp>
    </p:spTree>
    <p:extLst>
      <p:ext uri="{BB962C8B-B14F-4D97-AF65-F5344CB8AC3E}">
        <p14:creationId xmlns:p14="http://schemas.microsoft.com/office/powerpoint/2010/main" val="3501922991"/>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202</a:t>
            </a:fld>
            <a:endParaRPr lang="en-US" dirty="0"/>
          </a:p>
        </p:txBody>
      </p:sp>
    </p:spTree>
    <p:extLst>
      <p:ext uri="{BB962C8B-B14F-4D97-AF65-F5344CB8AC3E}">
        <p14:creationId xmlns:p14="http://schemas.microsoft.com/office/powerpoint/2010/main" val="2864643108"/>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203</a:t>
            </a:fld>
            <a:endParaRPr lang="en-US" dirty="0"/>
          </a:p>
        </p:txBody>
      </p:sp>
    </p:spTree>
    <p:extLst>
      <p:ext uri="{BB962C8B-B14F-4D97-AF65-F5344CB8AC3E}">
        <p14:creationId xmlns:p14="http://schemas.microsoft.com/office/powerpoint/2010/main" val="239110468"/>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204</a:t>
            </a:fld>
            <a:endParaRPr lang="en-US" dirty="0"/>
          </a:p>
        </p:txBody>
      </p:sp>
    </p:spTree>
    <p:extLst>
      <p:ext uri="{BB962C8B-B14F-4D97-AF65-F5344CB8AC3E}">
        <p14:creationId xmlns:p14="http://schemas.microsoft.com/office/powerpoint/2010/main" val="759796736"/>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205</a:t>
            </a:fld>
            <a:endParaRPr lang="en-US" dirty="0"/>
          </a:p>
        </p:txBody>
      </p:sp>
    </p:spTree>
    <p:extLst>
      <p:ext uri="{BB962C8B-B14F-4D97-AF65-F5344CB8AC3E}">
        <p14:creationId xmlns:p14="http://schemas.microsoft.com/office/powerpoint/2010/main" val="2828388799"/>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206</a:t>
            </a:fld>
            <a:endParaRPr lang="en-US" dirty="0"/>
          </a:p>
        </p:txBody>
      </p:sp>
    </p:spTree>
    <p:extLst>
      <p:ext uri="{BB962C8B-B14F-4D97-AF65-F5344CB8AC3E}">
        <p14:creationId xmlns:p14="http://schemas.microsoft.com/office/powerpoint/2010/main" val="3292909662"/>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207</a:t>
            </a:fld>
            <a:endParaRPr lang="en-US" dirty="0"/>
          </a:p>
        </p:txBody>
      </p:sp>
    </p:spTree>
    <p:extLst>
      <p:ext uri="{BB962C8B-B14F-4D97-AF65-F5344CB8AC3E}">
        <p14:creationId xmlns:p14="http://schemas.microsoft.com/office/powerpoint/2010/main" val="2574401607"/>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208</a:t>
            </a:fld>
            <a:endParaRPr lang="en-US" dirty="0"/>
          </a:p>
        </p:txBody>
      </p:sp>
    </p:spTree>
    <p:extLst>
      <p:ext uri="{BB962C8B-B14F-4D97-AF65-F5344CB8AC3E}">
        <p14:creationId xmlns:p14="http://schemas.microsoft.com/office/powerpoint/2010/main" val="599678825"/>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209</a:t>
            </a:fld>
            <a:endParaRPr lang="en-US" dirty="0"/>
          </a:p>
        </p:txBody>
      </p:sp>
    </p:spTree>
    <p:extLst>
      <p:ext uri="{BB962C8B-B14F-4D97-AF65-F5344CB8AC3E}">
        <p14:creationId xmlns:p14="http://schemas.microsoft.com/office/powerpoint/2010/main" val="20489613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a:t>
            </a:fld>
            <a:endParaRPr lang="en-US"/>
          </a:p>
        </p:txBody>
      </p:sp>
    </p:spTree>
    <p:extLst>
      <p:ext uri="{BB962C8B-B14F-4D97-AF65-F5344CB8AC3E}">
        <p14:creationId xmlns:p14="http://schemas.microsoft.com/office/powerpoint/2010/main" val="30049707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21</a:t>
            </a:fld>
            <a:endParaRPr lang="en-US"/>
          </a:p>
        </p:txBody>
      </p:sp>
    </p:spTree>
    <p:extLst>
      <p:ext uri="{BB962C8B-B14F-4D97-AF65-F5344CB8AC3E}">
        <p14:creationId xmlns:p14="http://schemas.microsoft.com/office/powerpoint/2010/main" val="4091218208"/>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210</a:t>
            </a:fld>
            <a:endParaRPr lang="en-US" dirty="0"/>
          </a:p>
        </p:txBody>
      </p:sp>
    </p:spTree>
    <p:extLst>
      <p:ext uri="{BB962C8B-B14F-4D97-AF65-F5344CB8AC3E}">
        <p14:creationId xmlns:p14="http://schemas.microsoft.com/office/powerpoint/2010/main" val="1993315316"/>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211</a:t>
            </a:fld>
            <a:endParaRPr lang="en-US" dirty="0"/>
          </a:p>
        </p:txBody>
      </p:sp>
    </p:spTree>
    <p:extLst>
      <p:ext uri="{BB962C8B-B14F-4D97-AF65-F5344CB8AC3E}">
        <p14:creationId xmlns:p14="http://schemas.microsoft.com/office/powerpoint/2010/main" val="3314351783"/>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212</a:t>
            </a:fld>
            <a:endParaRPr lang="en-US" dirty="0"/>
          </a:p>
        </p:txBody>
      </p:sp>
    </p:spTree>
    <p:extLst>
      <p:ext uri="{BB962C8B-B14F-4D97-AF65-F5344CB8AC3E}">
        <p14:creationId xmlns:p14="http://schemas.microsoft.com/office/powerpoint/2010/main" val="4291207400"/>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213</a:t>
            </a:fld>
            <a:endParaRPr lang="en-US" dirty="0"/>
          </a:p>
        </p:txBody>
      </p:sp>
    </p:spTree>
    <p:extLst>
      <p:ext uri="{BB962C8B-B14F-4D97-AF65-F5344CB8AC3E}">
        <p14:creationId xmlns:p14="http://schemas.microsoft.com/office/powerpoint/2010/main" val="268118527"/>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214</a:t>
            </a:fld>
            <a:endParaRPr lang="en-US" dirty="0"/>
          </a:p>
        </p:txBody>
      </p:sp>
    </p:spTree>
    <p:extLst>
      <p:ext uri="{BB962C8B-B14F-4D97-AF65-F5344CB8AC3E}">
        <p14:creationId xmlns:p14="http://schemas.microsoft.com/office/powerpoint/2010/main" val="3245167550"/>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215</a:t>
            </a:fld>
            <a:endParaRPr lang="en-US" dirty="0"/>
          </a:p>
        </p:txBody>
      </p:sp>
    </p:spTree>
    <p:extLst>
      <p:ext uri="{BB962C8B-B14F-4D97-AF65-F5344CB8AC3E}">
        <p14:creationId xmlns:p14="http://schemas.microsoft.com/office/powerpoint/2010/main" val="944355749"/>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216</a:t>
            </a:fld>
            <a:endParaRPr lang="en-US" dirty="0"/>
          </a:p>
        </p:txBody>
      </p:sp>
    </p:spTree>
    <p:extLst>
      <p:ext uri="{BB962C8B-B14F-4D97-AF65-F5344CB8AC3E}">
        <p14:creationId xmlns:p14="http://schemas.microsoft.com/office/powerpoint/2010/main" val="3717687971"/>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217</a:t>
            </a:fld>
            <a:endParaRPr lang="en-US" dirty="0"/>
          </a:p>
        </p:txBody>
      </p:sp>
    </p:spTree>
    <p:extLst>
      <p:ext uri="{BB962C8B-B14F-4D97-AF65-F5344CB8AC3E}">
        <p14:creationId xmlns:p14="http://schemas.microsoft.com/office/powerpoint/2010/main" val="2221307809"/>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218</a:t>
            </a:fld>
            <a:endParaRPr lang="en-US"/>
          </a:p>
        </p:txBody>
      </p:sp>
    </p:spTree>
    <p:extLst>
      <p:ext uri="{BB962C8B-B14F-4D97-AF65-F5344CB8AC3E}">
        <p14:creationId xmlns:p14="http://schemas.microsoft.com/office/powerpoint/2010/main" val="1133861040"/>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219</a:t>
            </a:fld>
            <a:endParaRPr lang="en-US"/>
          </a:p>
        </p:txBody>
      </p:sp>
    </p:spTree>
    <p:extLst>
      <p:ext uri="{BB962C8B-B14F-4D97-AF65-F5344CB8AC3E}">
        <p14:creationId xmlns:p14="http://schemas.microsoft.com/office/powerpoint/2010/main" val="16287075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22</a:t>
            </a:fld>
            <a:endParaRPr lang="en-US"/>
          </a:p>
        </p:txBody>
      </p:sp>
    </p:spTree>
    <p:extLst>
      <p:ext uri="{BB962C8B-B14F-4D97-AF65-F5344CB8AC3E}">
        <p14:creationId xmlns:p14="http://schemas.microsoft.com/office/powerpoint/2010/main" val="2570546173"/>
      </p:ext>
    </p:extLst>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220</a:t>
            </a:fld>
            <a:endParaRPr lang="en-US"/>
          </a:p>
        </p:txBody>
      </p:sp>
    </p:spTree>
    <p:extLst>
      <p:ext uri="{BB962C8B-B14F-4D97-AF65-F5344CB8AC3E}">
        <p14:creationId xmlns:p14="http://schemas.microsoft.com/office/powerpoint/2010/main" val="3062182967"/>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221</a:t>
            </a:fld>
            <a:endParaRPr lang="en-US"/>
          </a:p>
        </p:txBody>
      </p:sp>
    </p:spTree>
    <p:extLst>
      <p:ext uri="{BB962C8B-B14F-4D97-AF65-F5344CB8AC3E}">
        <p14:creationId xmlns:p14="http://schemas.microsoft.com/office/powerpoint/2010/main" val="3112553407"/>
      </p:ext>
    </p:extLst>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222</a:t>
            </a:fld>
            <a:endParaRPr lang="en-US"/>
          </a:p>
        </p:txBody>
      </p:sp>
    </p:spTree>
    <p:extLst>
      <p:ext uri="{BB962C8B-B14F-4D97-AF65-F5344CB8AC3E}">
        <p14:creationId xmlns:p14="http://schemas.microsoft.com/office/powerpoint/2010/main" val="3171742288"/>
      </p:ext>
    </p:extLst>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223</a:t>
            </a:fld>
            <a:endParaRPr lang="en-US"/>
          </a:p>
        </p:txBody>
      </p:sp>
    </p:spTree>
    <p:extLst>
      <p:ext uri="{BB962C8B-B14F-4D97-AF65-F5344CB8AC3E}">
        <p14:creationId xmlns:p14="http://schemas.microsoft.com/office/powerpoint/2010/main" val="2387023339"/>
      </p:ext>
    </p:extLst>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224</a:t>
            </a:fld>
            <a:endParaRPr lang="en-US"/>
          </a:p>
        </p:txBody>
      </p:sp>
    </p:spTree>
    <p:extLst>
      <p:ext uri="{BB962C8B-B14F-4D97-AF65-F5344CB8AC3E}">
        <p14:creationId xmlns:p14="http://schemas.microsoft.com/office/powerpoint/2010/main" val="3803666383"/>
      </p:ext>
    </p:extLst>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225</a:t>
            </a:fld>
            <a:endParaRPr lang="en-US"/>
          </a:p>
        </p:txBody>
      </p:sp>
    </p:spTree>
    <p:extLst>
      <p:ext uri="{BB962C8B-B14F-4D97-AF65-F5344CB8AC3E}">
        <p14:creationId xmlns:p14="http://schemas.microsoft.com/office/powerpoint/2010/main" val="3801451415"/>
      </p:ext>
    </p:extLst>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226</a:t>
            </a:fld>
            <a:endParaRPr lang="en-US"/>
          </a:p>
        </p:txBody>
      </p:sp>
    </p:spTree>
    <p:extLst>
      <p:ext uri="{BB962C8B-B14F-4D97-AF65-F5344CB8AC3E}">
        <p14:creationId xmlns:p14="http://schemas.microsoft.com/office/powerpoint/2010/main" val="2408033362"/>
      </p:ext>
    </p:extLst>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227</a:t>
            </a:fld>
            <a:endParaRPr lang="en-US"/>
          </a:p>
        </p:txBody>
      </p:sp>
    </p:spTree>
    <p:extLst>
      <p:ext uri="{BB962C8B-B14F-4D97-AF65-F5344CB8AC3E}">
        <p14:creationId xmlns:p14="http://schemas.microsoft.com/office/powerpoint/2010/main" val="1234091547"/>
      </p:ext>
    </p:extLst>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228</a:t>
            </a:fld>
            <a:endParaRPr lang="en-US"/>
          </a:p>
        </p:txBody>
      </p:sp>
    </p:spTree>
    <p:extLst>
      <p:ext uri="{BB962C8B-B14F-4D97-AF65-F5344CB8AC3E}">
        <p14:creationId xmlns:p14="http://schemas.microsoft.com/office/powerpoint/2010/main" val="3875073651"/>
      </p:ext>
    </p:extLst>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229</a:t>
            </a:fld>
            <a:endParaRPr lang="en-US"/>
          </a:p>
        </p:txBody>
      </p:sp>
    </p:spTree>
    <p:extLst>
      <p:ext uri="{BB962C8B-B14F-4D97-AF65-F5344CB8AC3E}">
        <p14:creationId xmlns:p14="http://schemas.microsoft.com/office/powerpoint/2010/main" val="9910441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23</a:t>
            </a:fld>
            <a:endParaRPr lang="en-US"/>
          </a:p>
        </p:txBody>
      </p:sp>
    </p:spTree>
    <p:extLst>
      <p:ext uri="{BB962C8B-B14F-4D97-AF65-F5344CB8AC3E}">
        <p14:creationId xmlns:p14="http://schemas.microsoft.com/office/powerpoint/2010/main" val="2794533253"/>
      </p:ext>
    </p:extLst>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230</a:t>
            </a:fld>
            <a:endParaRPr lang="en-US"/>
          </a:p>
        </p:txBody>
      </p:sp>
    </p:spTree>
    <p:extLst>
      <p:ext uri="{BB962C8B-B14F-4D97-AF65-F5344CB8AC3E}">
        <p14:creationId xmlns:p14="http://schemas.microsoft.com/office/powerpoint/2010/main" val="2363533937"/>
      </p:ext>
    </p:extLst>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231</a:t>
            </a:fld>
            <a:endParaRPr lang="en-US"/>
          </a:p>
        </p:txBody>
      </p:sp>
    </p:spTree>
    <p:extLst>
      <p:ext uri="{BB962C8B-B14F-4D97-AF65-F5344CB8AC3E}">
        <p14:creationId xmlns:p14="http://schemas.microsoft.com/office/powerpoint/2010/main" val="1703521999"/>
      </p:ext>
    </p:extLst>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232</a:t>
            </a:fld>
            <a:endParaRPr lang="en-US"/>
          </a:p>
        </p:txBody>
      </p:sp>
    </p:spTree>
    <p:extLst>
      <p:ext uri="{BB962C8B-B14F-4D97-AF65-F5344CB8AC3E}">
        <p14:creationId xmlns:p14="http://schemas.microsoft.com/office/powerpoint/2010/main" val="1745185023"/>
      </p:ext>
    </p:extLst>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233</a:t>
            </a:fld>
            <a:endParaRPr lang="en-US"/>
          </a:p>
        </p:txBody>
      </p:sp>
    </p:spTree>
    <p:extLst>
      <p:ext uri="{BB962C8B-B14F-4D97-AF65-F5344CB8AC3E}">
        <p14:creationId xmlns:p14="http://schemas.microsoft.com/office/powerpoint/2010/main" val="3135445347"/>
      </p:ext>
    </p:extLst>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234</a:t>
            </a:fld>
            <a:endParaRPr lang="en-US"/>
          </a:p>
        </p:txBody>
      </p:sp>
    </p:spTree>
    <p:extLst>
      <p:ext uri="{BB962C8B-B14F-4D97-AF65-F5344CB8AC3E}">
        <p14:creationId xmlns:p14="http://schemas.microsoft.com/office/powerpoint/2010/main" val="2997221106"/>
      </p:ext>
    </p:extLst>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235</a:t>
            </a:fld>
            <a:endParaRPr lang="en-US"/>
          </a:p>
        </p:txBody>
      </p:sp>
    </p:spTree>
    <p:extLst>
      <p:ext uri="{BB962C8B-B14F-4D97-AF65-F5344CB8AC3E}">
        <p14:creationId xmlns:p14="http://schemas.microsoft.com/office/powerpoint/2010/main" val="452024903"/>
      </p:ext>
    </p:extLst>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236</a:t>
            </a:fld>
            <a:endParaRPr lang="en-US"/>
          </a:p>
        </p:txBody>
      </p:sp>
    </p:spTree>
    <p:extLst>
      <p:ext uri="{BB962C8B-B14F-4D97-AF65-F5344CB8AC3E}">
        <p14:creationId xmlns:p14="http://schemas.microsoft.com/office/powerpoint/2010/main" val="298157005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24</a:t>
            </a:fld>
            <a:endParaRPr lang="en-US"/>
          </a:p>
        </p:txBody>
      </p:sp>
    </p:spTree>
    <p:extLst>
      <p:ext uri="{BB962C8B-B14F-4D97-AF65-F5344CB8AC3E}">
        <p14:creationId xmlns:p14="http://schemas.microsoft.com/office/powerpoint/2010/main" val="209106298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25</a:t>
            </a:fld>
            <a:endParaRPr lang="en-US"/>
          </a:p>
        </p:txBody>
      </p:sp>
    </p:spTree>
    <p:extLst>
      <p:ext uri="{BB962C8B-B14F-4D97-AF65-F5344CB8AC3E}">
        <p14:creationId xmlns:p14="http://schemas.microsoft.com/office/powerpoint/2010/main" val="244600531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26</a:t>
            </a:fld>
            <a:endParaRPr lang="en-US"/>
          </a:p>
        </p:txBody>
      </p:sp>
    </p:spTree>
    <p:extLst>
      <p:ext uri="{BB962C8B-B14F-4D97-AF65-F5344CB8AC3E}">
        <p14:creationId xmlns:p14="http://schemas.microsoft.com/office/powerpoint/2010/main" val="195188715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27</a:t>
            </a:fld>
            <a:endParaRPr lang="en-US"/>
          </a:p>
        </p:txBody>
      </p:sp>
    </p:spTree>
    <p:extLst>
      <p:ext uri="{BB962C8B-B14F-4D97-AF65-F5344CB8AC3E}">
        <p14:creationId xmlns:p14="http://schemas.microsoft.com/office/powerpoint/2010/main" val="141782158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28</a:t>
            </a:fld>
            <a:endParaRPr lang="en-US"/>
          </a:p>
        </p:txBody>
      </p:sp>
    </p:spTree>
    <p:extLst>
      <p:ext uri="{BB962C8B-B14F-4D97-AF65-F5344CB8AC3E}">
        <p14:creationId xmlns:p14="http://schemas.microsoft.com/office/powerpoint/2010/main" val="82831635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29</a:t>
            </a:fld>
            <a:endParaRPr lang="en-US"/>
          </a:p>
        </p:txBody>
      </p:sp>
    </p:spTree>
    <p:extLst>
      <p:ext uri="{BB962C8B-B14F-4D97-AF65-F5344CB8AC3E}">
        <p14:creationId xmlns:p14="http://schemas.microsoft.com/office/powerpoint/2010/main" val="273320168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30</a:t>
            </a:fld>
            <a:endParaRPr lang="en-US"/>
          </a:p>
        </p:txBody>
      </p:sp>
    </p:spTree>
    <p:extLst>
      <p:ext uri="{BB962C8B-B14F-4D97-AF65-F5344CB8AC3E}">
        <p14:creationId xmlns:p14="http://schemas.microsoft.com/office/powerpoint/2010/main" val="20792453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3</a:t>
            </a:fld>
            <a:endParaRPr lang="en-US"/>
          </a:p>
        </p:txBody>
      </p:sp>
    </p:spTree>
    <p:extLst>
      <p:ext uri="{BB962C8B-B14F-4D97-AF65-F5344CB8AC3E}">
        <p14:creationId xmlns:p14="http://schemas.microsoft.com/office/powerpoint/2010/main" val="366115033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31</a:t>
            </a:fld>
            <a:endParaRPr lang="en-US"/>
          </a:p>
        </p:txBody>
      </p:sp>
    </p:spTree>
    <p:extLst>
      <p:ext uri="{BB962C8B-B14F-4D97-AF65-F5344CB8AC3E}">
        <p14:creationId xmlns:p14="http://schemas.microsoft.com/office/powerpoint/2010/main" val="43853710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32</a:t>
            </a:fld>
            <a:endParaRPr lang="en-US"/>
          </a:p>
        </p:txBody>
      </p:sp>
    </p:spTree>
    <p:extLst>
      <p:ext uri="{BB962C8B-B14F-4D97-AF65-F5344CB8AC3E}">
        <p14:creationId xmlns:p14="http://schemas.microsoft.com/office/powerpoint/2010/main" val="99026787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33</a:t>
            </a:fld>
            <a:endParaRPr lang="en-US"/>
          </a:p>
        </p:txBody>
      </p:sp>
    </p:spTree>
    <p:extLst>
      <p:ext uri="{BB962C8B-B14F-4D97-AF65-F5344CB8AC3E}">
        <p14:creationId xmlns:p14="http://schemas.microsoft.com/office/powerpoint/2010/main" val="264887867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34</a:t>
            </a:fld>
            <a:endParaRPr lang="en-US"/>
          </a:p>
        </p:txBody>
      </p:sp>
    </p:spTree>
    <p:extLst>
      <p:ext uri="{BB962C8B-B14F-4D97-AF65-F5344CB8AC3E}">
        <p14:creationId xmlns:p14="http://schemas.microsoft.com/office/powerpoint/2010/main" val="390229854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35</a:t>
            </a:fld>
            <a:endParaRPr lang="en-US"/>
          </a:p>
        </p:txBody>
      </p:sp>
    </p:spTree>
    <p:extLst>
      <p:ext uri="{BB962C8B-B14F-4D97-AF65-F5344CB8AC3E}">
        <p14:creationId xmlns:p14="http://schemas.microsoft.com/office/powerpoint/2010/main" val="33098343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36</a:t>
            </a:fld>
            <a:endParaRPr lang="en-US"/>
          </a:p>
        </p:txBody>
      </p:sp>
    </p:spTree>
    <p:extLst>
      <p:ext uri="{BB962C8B-B14F-4D97-AF65-F5344CB8AC3E}">
        <p14:creationId xmlns:p14="http://schemas.microsoft.com/office/powerpoint/2010/main" val="113597016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37</a:t>
            </a:fld>
            <a:endParaRPr lang="en-US"/>
          </a:p>
        </p:txBody>
      </p:sp>
    </p:spTree>
    <p:extLst>
      <p:ext uri="{BB962C8B-B14F-4D97-AF65-F5344CB8AC3E}">
        <p14:creationId xmlns:p14="http://schemas.microsoft.com/office/powerpoint/2010/main" val="45618154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38</a:t>
            </a:fld>
            <a:endParaRPr lang="en-US"/>
          </a:p>
        </p:txBody>
      </p:sp>
    </p:spTree>
    <p:extLst>
      <p:ext uri="{BB962C8B-B14F-4D97-AF65-F5344CB8AC3E}">
        <p14:creationId xmlns:p14="http://schemas.microsoft.com/office/powerpoint/2010/main" val="142666242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39</a:t>
            </a:fld>
            <a:endParaRPr lang="en-US"/>
          </a:p>
        </p:txBody>
      </p:sp>
    </p:spTree>
    <p:extLst>
      <p:ext uri="{BB962C8B-B14F-4D97-AF65-F5344CB8AC3E}">
        <p14:creationId xmlns:p14="http://schemas.microsoft.com/office/powerpoint/2010/main" val="249501117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40</a:t>
            </a:fld>
            <a:endParaRPr lang="en-US"/>
          </a:p>
        </p:txBody>
      </p:sp>
    </p:spTree>
    <p:extLst>
      <p:ext uri="{BB962C8B-B14F-4D97-AF65-F5344CB8AC3E}">
        <p14:creationId xmlns:p14="http://schemas.microsoft.com/office/powerpoint/2010/main" val="35319545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a:t>
            </a:fld>
            <a:endParaRPr lang="en-US"/>
          </a:p>
        </p:txBody>
      </p:sp>
    </p:spTree>
    <p:extLst>
      <p:ext uri="{BB962C8B-B14F-4D97-AF65-F5344CB8AC3E}">
        <p14:creationId xmlns:p14="http://schemas.microsoft.com/office/powerpoint/2010/main" val="9689372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41</a:t>
            </a:fld>
            <a:endParaRPr lang="en-US"/>
          </a:p>
        </p:txBody>
      </p:sp>
    </p:spTree>
    <p:extLst>
      <p:ext uri="{BB962C8B-B14F-4D97-AF65-F5344CB8AC3E}">
        <p14:creationId xmlns:p14="http://schemas.microsoft.com/office/powerpoint/2010/main" val="304211045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42</a:t>
            </a:fld>
            <a:endParaRPr lang="en-US"/>
          </a:p>
        </p:txBody>
      </p:sp>
    </p:spTree>
    <p:extLst>
      <p:ext uri="{BB962C8B-B14F-4D97-AF65-F5344CB8AC3E}">
        <p14:creationId xmlns:p14="http://schemas.microsoft.com/office/powerpoint/2010/main" val="193181839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43</a:t>
            </a:fld>
            <a:endParaRPr lang="en-US"/>
          </a:p>
        </p:txBody>
      </p:sp>
    </p:spTree>
    <p:extLst>
      <p:ext uri="{BB962C8B-B14F-4D97-AF65-F5344CB8AC3E}">
        <p14:creationId xmlns:p14="http://schemas.microsoft.com/office/powerpoint/2010/main" val="292562248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44</a:t>
            </a:fld>
            <a:endParaRPr lang="en-US"/>
          </a:p>
        </p:txBody>
      </p:sp>
    </p:spTree>
    <p:extLst>
      <p:ext uri="{BB962C8B-B14F-4D97-AF65-F5344CB8AC3E}">
        <p14:creationId xmlns:p14="http://schemas.microsoft.com/office/powerpoint/2010/main" val="343926157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45</a:t>
            </a:fld>
            <a:endParaRPr lang="en-US"/>
          </a:p>
        </p:txBody>
      </p:sp>
    </p:spTree>
    <p:extLst>
      <p:ext uri="{BB962C8B-B14F-4D97-AF65-F5344CB8AC3E}">
        <p14:creationId xmlns:p14="http://schemas.microsoft.com/office/powerpoint/2010/main" val="123408416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46</a:t>
            </a:fld>
            <a:endParaRPr lang="en-US"/>
          </a:p>
        </p:txBody>
      </p:sp>
    </p:spTree>
    <p:extLst>
      <p:ext uri="{BB962C8B-B14F-4D97-AF65-F5344CB8AC3E}">
        <p14:creationId xmlns:p14="http://schemas.microsoft.com/office/powerpoint/2010/main" val="202636725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47</a:t>
            </a:fld>
            <a:endParaRPr lang="en-US"/>
          </a:p>
        </p:txBody>
      </p:sp>
    </p:spTree>
    <p:extLst>
      <p:ext uri="{BB962C8B-B14F-4D97-AF65-F5344CB8AC3E}">
        <p14:creationId xmlns:p14="http://schemas.microsoft.com/office/powerpoint/2010/main" val="364315025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48</a:t>
            </a:fld>
            <a:endParaRPr lang="en-US"/>
          </a:p>
        </p:txBody>
      </p:sp>
    </p:spTree>
    <p:extLst>
      <p:ext uri="{BB962C8B-B14F-4D97-AF65-F5344CB8AC3E}">
        <p14:creationId xmlns:p14="http://schemas.microsoft.com/office/powerpoint/2010/main" val="19302656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58</a:t>
            </a:fld>
            <a:endParaRPr lang="en-US"/>
          </a:p>
        </p:txBody>
      </p:sp>
    </p:spTree>
    <p:extLst>
      <p:ext uri="{BB962C8B-B14F-4D97-AF65-F5344CB8AC3E}">
        <p14:creationId xmlns:p14="http://schemas.microsoft.com/office/powerpoint/2010/main" val="314872392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59</a:t>
            </a:fld>
            <a:endParaRPr lang="en-US"/>
          </a:p>
        </p:txBody>
      </p:sp>
    </p:spTree>
    <p:extLst>
      <p:ext uri="{BB962C8B-B14F-4D97-AF65-F5344CB8AC3E}">
        <p14:creationId xmlns:p14="http://schemas.microsoft.com/office/powerpoint/2010/main" val="9608382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a:t>
            </a:fld>
            <a:endParaRPr lang="en-US"/>
          </a:p>
        </p:txBody>
      </p:sp>
    </p:spTree>
    <p:extLst>
      <p:ext uri="{BB962C8B-B14F-4D97-AF65-F5344CB8AC3E}">
        <p14:creationId xmlns:p14="http://schemas.microsoft.com/office/powerpoint/2010/main" val="58150896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60</a:t>
            </a:fld>
            <a:endParaRPr lang="en-US"/>
          </a:p>
        </p:txBody>
      </p:sp>
    </p:spTree>
    <p:extLst>
      <p:ext uri="{BB962C8B-B14F-4D97-AF65-F5344CB8AC3E}">
        <p14:creationId xmlns:p14="http://schemas.microsoft.com/office/powerpoint/2010/main" val="241700481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61</a:t>
            </a:fld>
            <a:endParaRPr lang="en-US"/>
          </a:p>
        </p:txBody>
      </p:sp>
    </p:spTree>
    <p:extLst>
      <p:ext uri="{BB962C8B-B14F-4D97-AF65-F5344CB8AC3E}">
        <p14:creationId xmlns:p14="http://schemas.microsoft.com/office/powerpoint/2010/main" val="369043735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62</a:t>
            </a:fld>
            <a:endParaRPr lang="en-US"/>
          </a:p>
        </p:txBody>
      </p:sp>
    </p:spTree>
    <p:extLst>
      <p:ext uri="{BB962C8B-B14F-4D97-AF65-F5344CB8AC3E}">
        <p14:creationId xmlns:p14="http://schemas.microsoft.com/office/powerpoint/2010/main" val="201562923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63</a:t>
            </a:fld>
            <a:endParaRPr lang="en-US"/>
          </a:p>
        </p:txBody>
      </p:sp>
    </p:spTree>
    <p:extLst>
      <p:ext uri="{BB962C8B-B14F-4D97-AF65-F5344CB8AC3E}">
        <p14:creationId xmlns:p14="http://schemas.microsoft.com/office/powerpoint/2010/main" val="387418965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64</a:t>
            </a:fld>
            <a:endParaRPr lang="en-US"/>
          </a:p>
        </p:txBody>
      </p:sp>
    </p:spTree>
    <p:extLst>
      <p:ext uri="{BB962C8B-B14F-4D97-AF65-F5344CB8AC3E}">
        <p14:creationId xmlns:p14="http://schemas.microsoft.com/office/powerpoint/2010/main" val="246211089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65</a:t>
            </a:fld>
            <a:endParaRPr lang="en-US"/>
          </a:p>
        </p:txBody>
      </p:sp>
    </p:spTree>
    <p:extLst>
      <p:ext uri="{BB962C8B-B14F-4D97-AF65-F5344CB8AC3E}">
        <p14:creationId xmlns:p14="http://schemas.microsoft.com/office/powerpoint/2010/main" val="292442410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66</a:t>
            </a:fld>
            <a:endParaRPr lang="en-US"/>
          </a:p>
        </p:txBody>
      </p:sp>
    </p:spTree>
    <p:extLst>
      <p:ext uri="{BB962C8B-B14F-4D97-AF65-F5344CB8AC3E}">
        <p14:creationId xmlns:p14="http://schemas.microsoft.com/office/powerpoint/2010/main" val="139375750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67</a:t>
            </a:fld>
            <a:endParaRPr lang="en-US"/>
          </a:p>
        </p:txBody>
      </p:sp>
    </p:spTree>
    <p:extLst>
      <p:ext uri="{BB962C8B-B14F-4D97-AF65-F5344CB8AC3E}">
        <p14:creationId xmlns:p14="http://schemas.microsoft.com/office/powerpoint/2010/main" val="158327527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68</a:t>
            </a:fld>
            <a:endParaRPr lang="en-US"/>
          </a:p>
        </p:txBody>
      </p:sp>
    </p:spTree>
    <p:extLst>
      <p:ext uri="{BB962C8B-B14F-4D97-AF65-F5344CB8AC3E}">
        <p14:creationId xmlns:p14="http://schemas.microsoft.com/office/powerpoint/2010/main" val="89621835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69</a:t>
            </a:fld>
            <a:endParaRPr lang="en-US"/>
          </a:p>
        </p:txBody>
      </p:sp>
    </p:spTree>
    <p:extLst>
      <p:ext uri="{BB962C8B-B14F-4D97-AF65-F5344CB8AC3E}">
        <p14:creationId xmlns:p14="http://schemas.microsoft.com/office/powerpoint/2010/main" val="19035754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6</a:t>
            </a:fld>
            <a:endParaRPr lang="en-US"/>
          </a:p>
        </p:txBody>
      </p:sp>
    </p:spTree>
    <p:extLst>
      <p:ext uri="{BB962C8B-B14F-4D97-AF65-F5344CB8AC3E}">
        <p14:creationId xmlns:p14="http://schemas.microsoft.com/office/powerpoint/2010/main" val="297098869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70</a:t>
            </a:fld>
            <a:endParaRPr lang="en-US"/>
          </a:p>
        </p:txBody>
      </p:sp>
    </p:spTree>
    <p:extLst>
      <p:ext uri="{BB962C8B-B14F-4D97-AF65-F5344CB8AC3E}">
        <p14:creationId xmlns:p14="http://schemas.microsoft.com/office/powerpoint/2010/main" val="215838335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71</a:t>
            </a:fld>
            <a:endParaRPr lang="en-US"/>
          </a:p>
        </p:txBody>
      </p:sp>
    </p:spTree>
    <p:extLst>
      <p:ext uri="{BB962C8B-B14F-4D97-AF65-F5344CB8AC3E}">
        <p14:creationId xmlns:p14="http://schemas.microsoft.com/office/powerpoint/2010/main" val="346427798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72</a:t>
            </a:fld>
            <a:endParaRPr lang="en-US"/>
          </a:p>
        </p:txBody>
      </p:sp>
    </p:spTree>
    <p:extLst>
      <p:ext uri="{BB962C8B-B14F-4D97-AF65-F5344CB8AC3E}">
        <p14:creationId xmlns:p14="http://schemas.microsoft.com/office/powerpoint/2010/main" val="243745439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73</a:t>
            </a:fld>
            <a:endParaRPr lang="en-US"/>
          </a:p>
        </p:txBody>
      </p:sp>
    </p:spTree>
    <p:extLst>
      <p:ext uri="{BB962C8B-B14F-4D97-AF65-F5344CB8AC3E}">
        <p14:creationId xmlns:p14="http://schemas.microsoft.com/office/powerpoint/2010/main" val="68642372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74</a:t>
            </a:fld>
            <a:endParaRPr lang="en-US"/>
          </a:p>
        </p:txBody>
      </p:sp>
    </p:spTree>
    <p:extLst>
      <p:ext uri="{BB962C8B-B14F-4D97-AF65-F5344CB8AC3E}">
        <p14:creationId xmlns:p14="http://schemas.microsoft.com/office/powerpoint/2010/main" val="329203862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75</a:t>
            </a:fld>
            <a:endParaRPr lang="en-US"/>
          </a:p>
        </p:txBody>
      </p:sp>
    </p:spTree>
    <p:extLst>
      <p:ext uri="{BB962C8B-B14F-4D97-AF65-F5344CB8AC3E}">
        <p14:creationId xmlns:p14="http://schemas.microsoft.com/office/powerpoint/2010/main" val="350806994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76</a:t>
            </a:fld>
            <a:endParaRPr lang="en-US"/>
          </a:p>
        </p:txBody>
      </p:sp>
    </p:spTree>
    <p:extLst>
      <p:ext uri="{BB962C8B-B14F-4D97-AF65-F5344CB8AC3E}">
        <p14:creationId xmlns:p14="http://schemas.microsoft.com/office/powerpoint/2010/main" val="330999351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77</a:t>
            </a:fld>
            <a:endParaRPr lang="en-US"/>
          </a:p>
        </p:txBody>
      </p:sp>
    </p:spTree>
    <p:extLst>
      <p:ext uri="{BB962C8B-B14F-4D97-AF65-F5344CB8AC3E}">
        <p14:creationId xmlns:p14="http://schemas.microsoft.com/office/powerpoint/2010/main" val="208365600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78</a:t>
            </a:fld>
            <a:endParaRPr lang="en-US"/>
          </a:p>
        </p:txBody>
      </p:sp>
    </p:spTree>
    <p:extLst>
      <p:ext uri="{BB962C8B-B14F-4D97-AF65-F5344CB8AC3E}">
        <p14:creationId xmlns:p14="http://schemas.microsoft.com/office/powerpoint/2010/main" val="429269210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79</a:t>
            </a:fld>
            <a:endParaRPr lang="en-US"/>
          </a:p>
        </p:txBody>
      </p:sp>
    </p:spTree>
    <p:extLst>
      <p:ext uri="{BB962C8B-B14F-4D97-AF65-F5344CB8AC3E}">
        <p14:creationId xmlns:p14="http://schemas.microsoft.com/office/powerpoint/2010/main" val="34262924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8</a:t>
            </a:fld>
            <a:endParaRPr lang="en-US"/>
          </a:p>
        </p:txBody>
      </p:sp>
    </p:spTree>
    <p:extLst>
      <p:ext uri="{BB962C8B-B14F-4D97-AF65-F5344CB8AC3E}">
        <p14:creationId xmlns:p14="http://schemas.microsoft.com/office/powerpoint/2010/main" val="429208625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80</a:t>
            </a:fld>
            <a:endParaRPr lang="en-US"/>
          </a:p>
        </p:txBody>
      </p:sp>
    </p:spTree>
    <p:extLst>
      <p:ext uri="{BB962C8B-B14F-4D97-AF65-F5344CB8AC3E}">
        <p14:creationId xmlns:p14="http://schemas.microsoft.com/office/powerpoint/2010/main" val="57165694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81</a:t>
            </a:fld>
            <a:endParaRPr lang="en-US"/>
          </a:p>
        </p:txBody>
      </p:sp>
    </p:spTree>
    <p:extLst>
      <p:ext uri="{BB962C8B-B14F-4D97-AF65-F5344CB8AC3E}">
        <p14:creationId xmlns:p14="http://schemas.microsoft.com/office/powerpoint/2010/main" val="344100832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82</a:t>
            </a:fld>
            <a:endParaRPr lang="en-US"/>
          </a:p>
        </p:txBody>
      </p:sp>
    </p:spTree>
    <p:extLst>
      <p:ext uri="{BB962C8B-B14F-4D97-AF65-F5344CB8AC3E}">
        <p14:creationId xmlns:p14="http://schemas.microsoft.com/office/powerpoint/2010/main" val="423508240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83</a:t>
            </a:fld>
            <a:endParaRPr lang="en-US"/>
          </a:p>
        </p:txBody>
      </p:sp>
    </p:spTree>
    <p:extLst>
      <p:ext uri="{BB962C8B-B14F-4D97-AF65-F5344CB8AC3E}">
        <p14:creationId xmlns:p14="http://schemas.microsoft.com/office/powerpoint/2010/main" val="294538687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84</a:t>
            </a:fld>
            <a:endParaRPr lang="en-US"/>
          </a:p>
        </p:txBody>
      </p:sp>
    </p:spTree>
    <p:extLst>
      <p:ext uri="{BB962C8B-B14F-4D97-AF65-F5344CB8AC3E}">
        <p14:creationId xmlns:p14="http://schemas.microsoft.com/office/powerpoint/2010/main" val="61495038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85</a:t>
            </a:fld>
            <a:endParaRPr lang="en-US"/>
          </a:p>
        </p:txBody>
      </p:sp>
    </p:spTree>
    <p:extLst>
      <p:ext uri="{BB962C8B-B14F-4D97-AF65-F5344CB8AC3E}">
        <p14:creationId xmlns:p14="http://schemas.microsoft.com/office/powerpoint/2010/main" val="73656688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86</a:t>
            </a:fld>
            <a:endParaRPr lang="en-US"/>
          </a:p>
        </p:txBody>
      </p:sp>
    </p:spTree>
    <p:extLst>
      <p:ext uri="{BB962C8B-B14F-4D97-AF65-F5344CB8AC3E}">
        <p14:creationId xmlns:p14="http://schemas.microsoft.com/office/powerpoint/2010/main" val="63869357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87</a:t>
            </a:fld>
            <a:endParaRPr lang="en-US"/>
          </a:p>
        </p:txBody>
      </p:sp>
    </p:spTree>
    <p:extLst>
      <p:ext uri="{BB962C8B-B14F-4D97-AF65-F5344CB8AC3E}">
        <p14:creationId xmlns:p14="http://schemas.microsoft.com/office/powerpoint/2010/main" val="276886075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88</a:t>
            </a:fld>
            <a:endParaRPr lang="en-US"/>
          </a:p>
        </p:txBody>
      </p:sp>
    </p:spTree>
    <p:extLst>
      <p:ext uri="{BB962C8B-B14F-4D97-AF65-F5344CB8AC3E}">
        <p14:creationId xmlns:p14="http://schemas.microsoft.com/office/powerpoint/2010/main" val="355850015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89</a:t>
            </a:fld>
            <a:endParaRPr lang="en-US"/>
          </a:p>
        </p:txBody>
      </p:sp>
    </p:spTree>
    <p:extLst>
      <p:ext uri="{BB962C8B-B14F-4D97-AF65-F5344CB8AC3E}">
        <p14:creationId xmlns:p14="http://schemas.microsoft.com/office/powerpoint/2010/main" val="4615721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9</a:t>
            </a:fld>
            <a:endParaRPr lang="en-US"/>
          </a:p>
        </p:txBody>
      </p:sp>
    </p:spTree>
    <p:extLst>
      <p:ext uri="{BB962C8B-B14F-4D97-AF65-F5344CB8AC3E}">
        <p14:creationId xmlns:p14="http://schemas.microsoft.com/office/powerpoint/2010/main" val="1716644159"/>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90</a:t>
            </a:fld>
            <a:endParaRPr lang="en-US"/>
          </a:p>
        </p:txBody>
      </p:sp>
    </p:spTree>
    <p:extLst>
      <p:ext uri="{BB962C8B-B14F-4D97-AF65-F5344CB8AC3E}">
        <p14:creationId xmlns:p14="http://schemas.microsoft.com/office/powerpoint/2010/main" val="147617092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91</a:t>
            </a:fld>
            <a:endParaRPr lang="en-US"/>
          </a:p>
        </p:txBody>
      </p:sp>
    </p:spTree>
    <p:extLst>
      <p:ext uri="{BB962C8B-B14F-4D97-AF65-F5344CB8AC3E}">
        <p14:creationId xmlns:p14="http://schemas.microsoft.com/office/powerpoint/2010/main" val="307783254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92</a:t>
            </a:fld>
            <a:endParaRPr lang="en-US"/>
          </a:p>
        </p:txBody>
      </p:sp>
    </p:spTree>
    <p:extLst>
      <p:ext uri="{BB962C8B-B14F-4D97-AF65-F5344CB8AC3E}">
        <p14:creationId xmlns:p14="http://schemas.microsoft.com/office/powerpoint/2010/main" val="3667538893"/>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93</a:t>
            </a:fld>
            <a:endParaRPr lang="en-US"/>
          </a:p>
        </p:txBody>
      </p:sp>
    </p:spTree>
    <p:extLst>
      <p:ext uri="{BB962C8B-B14F-4D97-AF65-F5344CB8AC3E}">
        <p14:creationId xmlns:p14="http://schemas.microsoft.com/office/powerpoint/2010/main" val="110181210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94</a:t>
            </a:fld>
            <a:endParaRPr lang="en-US"/>
          </a:p>
        </p:txBody>
      </p:sp>
    </p:spTree>
    <p:extLst>
      <p:ext uri="{BB962C8B-B14F-4D97-AF65-F5344CB8AC3E}">
        <p14:creationId xmlns:p14="http://schemas.microsoft.com/office/powerpoint/2010/main" val="297386462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95</a:t>
            </a:fld>
            <a:endParaRPr lang="en-US"/>
          </a:p>
        </p:txBody>
      </p:sp>
    </p:spTree>
    <p:extLst>
      <p:ext uri="{BB962C8B-B14F-4D97-AF65-F5344CB8AC3E}">
        <p14:creationId xmlns:p14="http://schemas.microsoft.com/office/powerpoint/2010/main" val="2920965979"/>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96</a:t>
            </a:fld>
            <a:endParaRPr lang="en-US"/>
          </a:p>
        </p:txBody>
      </p:sp>
    </p:spTree>
    <p:extLst>
      <p:ext uri="{BB962C8B-B14F-4D97-AF65-F5344CB8AC3E}">
        <p14:creationId xmlns:p14="http://schemas.microsoft.com/office/powerpoint/2010/main" val="3450006429"/>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97</a:t>
            </a:fld>
            <a:endParaRPr lang="en-US"/>
          </a:p>
        </p:txBody>
      </p:sp>
    </p:spTree>
    <p:extLst>
      <p:ext uri="{BB962C8B-B14F-4D97-AF65-F5344CB8AC3E}">
        <p14:creationId xmlns:p14="http://schemas.microsoft.com/office/powerpoint/2010/main" val="465400144"/>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98</a:t>
            </a:fld>
            <a:endParaRPr lang="en-US"/>
          </a:p>
        </p:txBody>
      </p:sp>
    </p:spTree>
    <p:extLst>
      <p:ext uri="{BB962C8B-B14F-4D97-AF65-F5344CB8AC3E}">
        <p14:creationId xmlns:p14="http://schemas.microsoft.com/office/powerpoint/2010/main" val="3569306063"/>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99</a:t>
            </a:fld>
            <a:endParaRPr lang="en-US"/>
          </a:p>
        </p:txBody>
      </p:sp>
    </p:spTree>
    <p:extLst>
      <p:ext uri="{BB962C8B-B14F-4D97-AF65-F5344CB8AC3E}">
        <p14:creationId xmlns:p14="http://schemas.microsoft.com/office/powerpoint/2010/main" val="4166123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10</a:t>
            </a:fld>
            <a:endParaRPr lang="en-US"/>
          </a:p>
        </p:txBody>
      </p:sp>
    </p:spTree>
    <p:extLst>
      <p:ext uri="{BB962C8B-B14F-4D97-AF65-F5344CB8AC3E}">
        <p14:creationId xmlns:p14="http://schemas.microsoft.com/office/powerpoint/2010/main" val="2799128838"/>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100</a:t>
            </a:fld>
            <a:endParaRPr lang="en-US"/>
          </a:p>
        </p:txBody>
      </p:sp>
    </p:spTree>
    <p:extLst>
      <p:ext uri="{BB962C8B-B14F-4D97-AF65-F5344CB8AC3E}">
        <p14:creationId xmlns:p14="http://schemas.microsoft.com/office/powerpoint/2010/main" val="2241867902"/>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101</a:t>
            </a:fld>
            <a:endParaRPr lang="en-US"/>
          </a:p>
        </p:txBody>
      </p:sp>
    </p:spTree>
    <p:extLst>
      <p:ext uri="{BB962C8B-B14F-4D97-AF65-F5344CB8AC3E}">
        <p14:creationId xmlns:p14="http://schemas.microsoft.com/office/powerpoint/2010/main" val="3048489766"/>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102</a:t>
            </a:fld>
            <a:endParaRPr lang="en-US"/>
          </a:p>
        </p:txBody>
      </p:sp>
    </p:spTree>
    <p:extLst>
      <p:ext uri="{BB962C8B-B14F-4D97-AF65-F5344CB8AC3E}">
        <p14:creationId xmlns:p14="http://schemas.microsoft.com/office/powerpoint/2010/main" val="1534657737"/>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103</a:t>
            </a:fld>
            <a:endParaRPr lang="en-US"/>
          </a:p>
        </p:txBody>
      </p:sp>
    </p:spTree>
    <p:extLst>
      <p:ext uri="{BB962C8B-B14F-4D97-AF65-F5344CB8AC3E}">
        <p14:creationId xmlns:p14="http://schemas.microsoft.com/office/powerpoint/2010/main" val="4064040480"/>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104</a:t>
            </a:fld>
            <a:endParaRPr lang="en-US"/>
          </a:p>
        </p:txBody>
      </p:sp>
    </p:spTree>
    <p:extLst>
      <p:ext uri="{BB962C8B-B14F-4D97-AF65-F5344CB8AC3E}">
        <p14:creationId xmlns:p14="http://schemas.microsoft.com/office/powerpoint/2010/main" val="717812715"/>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105</a:t>
            </a:fld>
            <a:endParaRPr lang="en-US"/>
          </a:p>
        </p:txBody>
      </p:sp>
    </p:spTree>
    <p:extLst>
      <p:ext uri="{BB962C8B-B14F-4D97-AF65-F5344CB8AC3E}">
        <p14:creationId xmlns:p14="http://schemas.microsoft.com/office/powerpoint/2010/main" val="2564634092"/>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106</a:t>
            </a:fld>
            <a:endParaRPr lang="en-US"/>
          </a:p>
        </p:txBody>
      </p:sp>
    </p:spTree>
    <p:extLst>
      <p:ext uri="{BB962C8B-B14F-4D97-AF65-F5344CB8AC3E}">
        <p14:creationId xmlns:p14="http://schemas.microsoft.com/office/powerpoint/2010/main" val="1954086053"/>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107</a:t>
            </a:fld>
            <a:endParaRPr lang="en-US"/>
          </a:p>
        </p:txBody>
      </p:sp>
    </p:spTree>
    <p:extLst>
      <p:ext uri="{BB962C8B-B14F-4D97-AF65-F5344CB8AC3E}">
        <p14:creationId xmlns:p14="http://schemas.microsoft.com/office/powerpoint/2010/main" val="1606169928"/>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108</a:t>
            </a:fld>
            <a:endParaRPr lang="en-US"/>
          </a:p>
        </p:txBody>
      </p:sp>
    </p:spTree>
    <p:extLst>
      <p:ext uri="{BB962C8B-B14F-4D97-AF65-F5344CB8AC3E}">
        <p14:creationId xmlns:p14="http://schemas.microsoft.com/office/powerpoint/2010/main" val="2662758888"/>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109</a:t>
            </a:fld>
            <a:endParaRPr lang="en-US"/>
          </a:p>
        </p:txBody>
      </p:sp>
    </p:spTree>
    <p:extLst>
      <p:ext uri="{BB962C8B-B14F-4D97-AF65-F5344CB8AC3E}">
        <p14:creationId xmlns:p14="http://schemas.microsoft.com/office/powerpoint/2010/main" val="29482779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6" name="Slide Number Placeholder 5"/>
          <p:cNvSpPr>
            <a:spLocks noGrp="1"/>
          </p:cNvSpPr>
          <p:nvPr>
            <p:ph type="sldNum" sz="quarter" idx="12"/>
          </p:nvPr>
        </p:nvSpPr>
        <p:spPr/>
        <p:txBody>
          <a:bodyPr/>
          <a:lstStyle/>
          <a:p>
            <a:fld id="{DD7197BE-A01B-AB4B-8C3B-F764F7D52191}" type="slidenum">
              <a:rPr lang="en-US" smtClean="0"/>
              <a:t>‹#›</a:t>
            </a:fld>
            <a:endParaRPr lang="en-US"/>
          </a:p>
        </p:txBody>
      </p:sp>
      <p:sp>
        <p:nvSpPr>
          <p:cNvPr id="8" name="Title 1"/>
          <p:cNvSpPr>
            <a:spLocks noGrp="1"/>
          </p:cNvSpPr>
          <p:nvPr>
            <p:ph type="title" hasCustomPrompt="1"/>
          </p:nvPr>
        </p:nvSpPr>
        <p:spPr>
          <a:xfrm>
            <a:off x="1524000" y="2024244"/>
            <a:ext cx="9144000" cy="1577794"/>
          </a:xfrm>
          <a:prstGeom prst="rect">
            <a:avLst/>
          </a:prstGeom>
        </p:spPr>
        <p:txBody>
          <a:bodyPr>
            <a:noAutofit/>
          </a:bodyPr>
          <a:lstStyle>
            <a:lvl1pPr algn="ctr">
              <a:defRPr sz="4000" b="0" i="0">
                <a:latin typeface="Helvetica Light" charset="0"/>
                <a:ea typeface="Helvetica Light" charset="0"/>
                <a:cs typeface="Helvetica Light" charset="0"/>
              </a:defRPr>
            </a:lvl1pPr>
          </a:lstStyle>
          <a:p>
            <a:r>
              <a:rPr lang="en-US" dirty="0"/>
              <a:t>CLICK TO EDIT MASTER TITLE STYLE</a:t>
            </a:r>
          </a:p>
        </p:txBody>
      </p:sp>
    </p:spTree>
    <p:extLst>
      <p:ext uri="{BB962C8B-B14F-4D97-AF65-F5344CB8AC3E}">
        <p14:creationId xmlns:p14="http://schemas.microsoft.com/office/powerpoint/2010/main" val="16881479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lvl1pPr>
              <a:defRPr b="0" i="0">
                <a:latin typeface="Helvetica Light" charset="0"/>
              </a:defRPr>
            </a:lvl1pPr>
          </a:lstStyle>
          <a:p>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lvl1pPr>
              <a:defRPr b="0" i="0">
                <a:latin typeface="Helvetica Light" charset="0"/>
              </a:defRPr>
            </a:lvl1pPr>
          </a:lstStyle>
          <a:p>
            <a:endParaRPr lang="en-US"/>
          </a:p>
        </p:txBody>
      </p:sp>
      <p:sp>
        <p:nvSpPr>
          <p:cNvPr id="6" name="Slide Number Placeholder 5"/>
          <p:cNvSpPr>
            <a:spLocks noGrp="1"/>
          </p:cNvSpPr>
          <p:nvPr>
            <p:ph type="sldNum" sz="quarter" idx="12"/>
          </p:nvPr>
        </p:nvSpPr>
        <p:spPr/>
        <p:txBody>
          <a:bodyPr/>
          <a:lstStyle/>
          <a:p>
            <a:fld id="{DD7197BE-A01B-AB4B-8C3B-F764F7D52191}" type="slidenum">
              <a:rPr lang="en-US" smtClean="0"/>
              <a:t>‹#›</a:t>
            </a:fld>
            <a:endParaRPr lang="en-US"/>
          </a:p>
        </p:txBody>
      </p:sp>
    </p:spTree>
    <p:extLst>
      <p:ext uri="{BB962C8B-B14F-4D97-AF65-F5344CB8AC3E}">
        <p14:creationId xmlns:p14="http://schemas.microsoft.com/office/powerpoint/2010/main" val="19326618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lvl1pPr>
              <a:defRPr b="0" i="0">
                <a:latin typeface="Helvetica Light" charset="0"/>
              </a:defRPr>
            </a:lvl1pPr>
          </a:lstStyle>
          <a:p>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lvl1pPr>
              <a:defRPr b="0" i="0">
                <a:latin typeface="Helvetica Light" charset="0"/>
              </a:defRPr>
            </a:lvl1pPr>
          </a:lstStyle>
          <a:p>
            <a:endParaRPr lang="en-US"/>
          </a:p>
        </p:txBody>
      </p:sp>
      <p:sp>
        <p:nvSpPr>
          <p:cNvPr id="6" name="Slide Number Placeholder 5"/>
          <p:cNvSpPr>
            <a:spLocks noGrp="1"/>
          </p:cNvSpPr>
          <p:nvPr>
            <p:ph type="sldNum" sz="quarter" idx="12"/>
          </p:nvPr>
        </p:nvSpPr>
        <p:spPr/>
        <p:txBody>
          <a:bodyPr/>
          <a:lstStyle/>
          <a:p>
            <a:fld id="{DD7197BE-A01B-AB4B-8C3B-F764F7D52191}" type="slidenum">
              <a:rPr lang="en-US" smtClean="0"/>
              <a:t>‹#›</a:t>
            </a:fld>
            <a:endParaRPr lang="en-US"/>
          </a:p>
        </p:txBody>
      </p:sp>
    </p:spTree>
    <p:extLst>
      <p:ext uri="{BB962C8B-B14F-4D97-AF65-F5344CB8AC3E}">
        <p14:creationId xmlns:p14="http://schemas.microsoft.com/office/powerpoint/2010/main" val="155760249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C4ED37D-937C-2643-892B-5B4434EB85A7}"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C4ED37D-937C-2643-892B-5B4434EB85A7}" type="slidenum">
              <a:rPr lang="en-US" smtClean="0"/>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C4ED37D-937C-2643-892B-5B4434EB85A7}"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8"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C4ED37D-937C-2643-892B-5B4434EB85A7}" type="slidenum">
              <a:rPr lang="en-US" smtClean="0"/>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C4ED37D-937C-2643-892B-5B4434EB85A7}" type="slidenum">
              <a:rPr lang="en-US" smtClean="0"/>
              <a:t>‹#›</a:t>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C4ED37D-937C-2643-892B-5B4434EB85A7}" type="slidenum">
              <a:rPr lang="en-US" smtClean="0"/>
              <a:t>‹#›</a:t>
            </a:fld>
            <a:endParaRPr 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EC4ED37D-937C-2643-892B-5B4434EB85A7}" type="slidenum">
              <a:rPr lang="en-US" smtClean="0"/>
              <a:t>‹#›</a:t>
            </a:fld>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EC4ED37D-937C-2643-892B-5B4434EB85A7}"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DD7197BE-A01B-AB4B-8C3B-F764F7D52191}" type="slidenum">
              <a:rPr lang="en-US" smtClean="0"/>
              <a:t>‹#›</a:t>
            </a:fld>
            <a:endParaRPr lang="en-US"/>
          </a:p>
        </p:txBody>
      </p:sp>
      <p:sp>
        <p:nvSpPr>
          <p:cNvPr id="6" name="Title 1"/>
          <p:cNvSpPr>
            <a:spLocks noGrp="1"/>
          </p:cNvSpPr>
          <p:nvPr>
            <p:ph type="title" hasCustomPrompt="1"/>
          </p:nvPr>
        </p:nvSpPr>
        <p:spPr>
          <a:xfrm>
            <a:off x="838200" y="365125"/>
            <a:ext cx="5883687" cy="2001147"/>
          </a:xfrm>
          <a:prstGeom prst="rect">
            <a:avLst/>
          </a:prstGeom>
        </p:spPr>
        <p:txBody>
          <a:bodyPr>
            <a:noAutofit/>
          </a:bodyPr>
          <a:lstStyle>
            <a:lvl1pPr>
              <a:defRPr sz="4000" b="0" i="0">
                <a:latin typeface="Helvetica Light" charset="0"/>
                <a:ea typeface="Helvetica Light" charset="0"/>
                <a:cs typeface="Helvetica Light" charset="0"/>
              </a:defRPr>
            </a:lvl1pPr>
          </a:lstStyle>
          <a:p>
            <a:r>
              <a:rPr lang="en-US" dirty="0"/>
              <a:t>CLICK TO EDIT MASTER TITLE STYLE</a:t>
            </a:r>
          </a:p>
        </p:txBody>
      </p:sp>
    </p:spTree>
    <p:extLst>
      <p:ext uri="{BB962C8B-B14F-4D97-AF65-F5344CB8AC3E}">
        <p14:creationId xmlns:p14="http://schemas.microsoft.com/office/powerpoint/2010/main" val="82763160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C4ED37D-937C-2643-892B-5B4434EB85A7}" type="slidenum">
              <a:rPr lang="en-US" smtClean="0"/>
              <a:t>‹#›</a:t>
            </a:fld>
            <a:endParaRPr 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C4ED37D-937C-2643-892B-5B4434EB85A7}" type="slidenum">
              <a:rPr lang="en-US" smtClean="0"/>
              <a:t>‹#›</a:t>
            </a:fld>
            <a:endParaRPr 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C4ED37D-937C-2643-892B-5B4434EB85A7}"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365125"/>
            <a:ext cx="4697061" cy="1325563"/>
          </a:xfrm>
          <a:prstGeom prst="rect">
            <a:avLst/>
          </a:prstGeom>
        </p:spPr>
        <p:txBody>
          <a:bodyPr>
            <a:normAutofit/>
          </a:bodyPr>
          <a:lstStyle>
            <a:lvl1pPr>
              <a:defRPr sz="3200" b="0" i="0">
                <a:latin typeface="Helvetica Light" charset="0"/>
                <a:ea typeface="Helvetica Light" charset="0"/>
                <a:cs typeface="Helvetica Light" charset="0"/>
              </a:defRPr>
            </a:lvl1pPr>
          </a:lstStyle>
          <a:p>
            <a:r>
              <a:rPr lang="en-US" dirty="0"/>
              <a:t>CLICK TO EDIT MASTER TITLE STYLE</a:t>
            </a:r>
          </a:p>
        </p:txBody>
      </p:sp>
      <p:sp>
        <p:nvSpPr>
          <p:cNvPr id="6" name="Slide Number Placeholder 5"/>
          <p:cNvSpPr>
            <a:spLocks noGrp="1"/>
          </p:cNvSpPr>
          <p:nvPr>
            <p:ph type="sldNum" sz="quarter" idx="12"/>
          </p:nvPr>
        </p:nvSpPr>
        <p:spPr/>
        <p:txBody>
          <a:bodyPr/>
          <a:lstStyle/>
          <a:p>
            <a:fld id="{DD7197BE-A01B-AB4B-8C3B-F764F7D52191}" type="slidenum">
              <a:rPr lang="en-US" smtClean="0"/>
              <a:t>‹#›</a:t>
            </a:fld>
            <a:endParaRPr lang="en-US"/>
          </a:p>
        </p:txBody>
      </p:sp>
      <p:sp>
        <p:nvSpPr>
          <p:cNvPr id="7" name="Subtitle 2"/>
          <p:cNvSpPr>
            <a:spLocks noGrp="1"/>
          </p:cNvSpPr>
          <p:nvPr>
            <p:ph type="subTitle" idx="1"/>
          </p:nvPr>
        </p:nvSpPr>
        <p:spPr>
          <a:xfrm>
            <a:off x="838200" y="3602038"/>
            <a:ext cx="2252263"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1490212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1850" y="1709738"/>
            <a:ext cx="10515600" cy="2852737"/>
          </a:xfrm>
          <a:prstGeom prst="rect">
            <a:avLst/>
          </a:prstGeom>
        </p:spPr>
        <p:txBody>
          <a:bodyPr anchor="b"/>
          <a:lstStyle>
            <a:lvl1pPr marL="0" marR="0" indent="0" algn="ctr" defTabSz="914400" rtl="0" eaLnBrk="1" fontAlgn="auto" latinLnBrk="0" hangingPunct="1">
              <a:lnSpc>
                <a:spcPct val="90000"/>
              </a:lnSpc>
              <a:spcBef>
                <a:spcPct val="0"/>
              </a:spcBef>
              <a:spcAft>
                <a:spcPts val="0"/>
              </a:spcAft>
              <a:buClrTx/>
              <a:buSzTx/>
              <a:buFontTx/>
              <a:buNone/>
              <a:tabLst/>
              <a:defRPr sz="6000" b="0" i="0">
                <a:latin typeface="Helvetica Light" charset="0"/>
                <a:ea typeface="Helvetica Light" charset="0"/>
                <a:cs typeface="Helvetica Light" charset="0"/>
              </a:defRPr>
            </a:lvl1pPr>
          </a:lstStyle>
          <a:p>
            <a:r>
              <a:rPr kumimoji="0" lang="en-US" sz="4400" b="0" i="0" u="none" strike="noStrike" kern="1200" cap="none" spc="0" normalizeH="0" baseline="0" noProof="0" dirty="0">
                <a:ln>
                  <a:noFill/>
                </a:ln>
                <a:solidFill>
                  <a:srgbClr val="000000"/>
                </a:solidFill>
                <a:effectLst/>
                <a:uLnTx/>
                <a:uFillTx/>
                <a:latin typeface="Helvetica Light" charset="0"/>
                <a:ea typeface="+mj-ea"/>
                <a:cs typeface="+mj-cs"/>
              </a:rPr>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6" name="Slide Number Placeholder 5"/>
          <p:cNvSpPr>
            <a:spLocks noGrp="1"/>
          </p:cNvSpPr>
          <p:nvPr>
            <p:ph type="sldNum" sz="quarter" idx="12"/>
          </p:nvPr>
        </p:nvSpPr>
        <p:spPr/>
        <p:txBody>
          <a:bodyPr/>
          <a:lstStyle/>
          <a:p>
            <a:fld id="{DD7197BE-A01B-AB4B-8C3B-F764F7D52191}" type="slidenum">
              <a:rPr lang="en-US" smtClean="0"/>
              <a:t>‹#›</a:t>
            </a:fld>
            <a:endParaRPr lang="en-US"/>
          </a:p>
        </p:txBody>
      </p:sp>
    </p:spTree>
    <p:extLst>
      <p:ext uri="{BB962C8B-B14F-4D97-AF65-F5344CB8AC3E}">
        <p14:creationId xmlns:p14="http://schemas.microsoft.com/office/powerpoint/2010/main" val="6340482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fld id="{DD7197BE-A01B-AB4B-8C3B-F764F7D52191}" type="slidenum">
              <a:rPr lang="en-US" smtClean="0"/>
              <a:t>‹#›</a:t>
            </a:fld>
            <a:endParaRPr lang="en-US"/>
          </a:p>
        </p:txBody>
      </p:sp>
    </p:spTree>
    <p:extLst>
      <p:ext uri="{BB962C8B-B14F-4D97-AF65-F5344CB8AC3E}">
        <p14:creationId xmlns:p14="http://schemas.microsoft.com/office/powerpoint/2010/main" val="6355519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8"/>
          <p:cNvSpPr>
            <a:spLocks noGrp="1"/>
          </p:cNvSpPr>
          <p:nvPr>
            <p:ph type="sldNum" sz="quarter" idx="12"/>
          </p:nvPr>
        </p:nvSpPr>
        <p:spPr/>
        <p:txBody>
          <a:bodyPr/>
          <a:lstStyle/>
          <a:p>
            <a:fld id="{DD7197BE-A01B-AB4B-8C3B-F764F7D52191}" type="slidenum">
              <a:rPr lang="en-US" smtClean="0"/>
              <a:t>‹#›</a:t>
            </a:fld>
            <a:endParaRPr lang="en-US"/>
          </a:p>
        </p:txBody>
      </p:sp>
    </p:spTree>
    <p:extLst>
      <p:ext uri="{BB962C8B-B14F-4D97-AF65-F5344CB8AC3E}">
        <p14:creationId xmlns:p14="http://schemas.microsoft.com/office/powerpoint/2010/main" val="1376609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lvl1pPr>
              <a:defRPr b="0" i="0">
                <a:latin typeface="Helvetica Light" charset="0"/>
              </a:defRPr>
            </a:lvl1pPr>
          </a:lstStyle>
          <a:p>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lvl1pPr>
              <a:defRPr b="0" i="0">
                <a:latin typeface="Helvetica Light" charset="0"/>
              </a:defRPr>
            </a:lvl1pPr>
          </a:lstStyle>
          <a:p>
            <a:endParaRPr lang="en-US"/>
          </a:p>
        </p:txBody>
      </p:sp>
      <p:sp>
        <p:nvSpPr>
          <p:cNvPr id="4" name="Slide Number Placeholder 3"/>
          <p:cNvSpPr>
            <a:spLocks noGrp="1"/>
          </p:cNvSpPr>
          <p:nvPr>
            <p:ph type="sldNum" sz="quarter" idx="12"/>
          </p:nvPr>
        </p:nvSpPr>
        <p:spPr/>
        <p:txBody>
          <a:bodyPr/>
          <a:lstStyle/>
          <a:p>
            <a:fld id="{DD7197BE-A01B-AB4B-8C3B-F764F7D52191}" type="slidenum">
              <a:rPr lang="en-US" smtClean="0"/>
              <a:t>‹#›</a:t>
            </a:fld>
            <a:endParaRPr lang="en-US"/>
          </a:p>
        </p:txBody>
      </p:sp>
    </p:spTree>
    <p:extLst>
      <p:ext uri="{BB962C8B-B14F-4D97-AF65-F5344CB8AC3E}">
        <p14:creationId xmlns:p14="http://schemas.microsoft.com/office/powerpoint/2010/main" val="7527700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lvl1pPr>
              <a:defRPr b="0" i="0">
                <a:latin typeface="Helvetica Light" charset="0"/>
              </a:defRPr>
            </a:lvl1pPr>
          </a:lstStyle>
          <a:p>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lvl1pPr>
              <a:defRPr b="0" i="0">
                <a:latin typeface="Helvetica Light" charset="0"/>
              </a:defRPr>
            </a:lvl1pPr>
          </a:lstStyle>
          <a:p>
            <a:endParaRPr lang="en-US"/>
          </a:p>
        </p:txBody>
      </p:sp>
      <p:sp>
        <p:nvSpPr>
          <p:cNvPr id="7" name="Slide Number Placeholder 6"/>
          <p:cNvSpPr>
            <a:spLocks noGrp="1"/>
          </p:cNvSpPr>
          <p:nvPr>
            <p:ph type="sldNum" sz="quarter" idx="12"/>
          </p:nvPr>
        </p:nvSpPr>
        <p:spPr/>
        <p:txBody>
          <a:bodyPr/>
          <a:lstStyle/>
          <a:p>
            <a:fld id="{DD7197BE-A01B-AB4B-8C3B-F764F7D52191}" type="slidenum">
              <a:rPr lang="en-US" smtClean="0"/>
              <a:t>‹#›</a:t>
            </a:fld>
            <a:endParaRPr lang="en-US"/>
          </a:p>
        </p:txBody>
      </p:sp>
    </p:spTree>
    <p:extLst>
      <p:ext uri="{BB962C8B-B14F-4D97-AF65-F5344CB8AC3E}">
        <p14:creationId xmlns:p14="http://schemas.microsoft.com/office/powerpoint/2010/main" val="9792591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lvl1pPr>
              <a:defRPr b="0" i="0">
                <a:latin typeface="Helvetica Light" charset="0"/>
              </a:defRPr>
            </a:lvl1pPr>
          </a:lstStyle>
          <a:p>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lvl1pPr>
              <a:defRPr b="0" i="0">
                <a:latin typeface="Helvetica Light" charset="0"/>
              </a:defRPr>
            </a:lvl1pPr>
          </a:lstStyle>
          <a:p>
            <a:endParaRPr lang="en-US"/>
          </a:p>
        </p:txBody>
      </p:sp>
      <p:sp>
        <p:nvSpPr>
          <p:cNvPr id="7" name="Slide Number Placeholder 6"/>
          <p:cNvSpPr>
            <a:spLocks noGrp="1"/>
          </p:cNvSpPr>
          <p:nvPr>
            <p:ph type="sldNum" sz="quarter" idx="12"/>
          </p:nvPr>
        </p:nvSpPr>
        <p:spPr>
          <a:xfrm>
            <a:off x="11355388" y="6356350"/>
            <a:ext cx="360058" cy="365125"/>
          </a:xfrm>
        </p:spPr>
        <p:txBody>
          <a:bodyPr/>
          <a:lstStyle/>
          <a:p>
            <a:fld id="{DD7197BE-A01B-AB4B-8C3B-F764F7D52191}" type="slidenum">
              <a:rPr lang="en-US" smtClean="0"/>
              <a:t>‹#›</a:t>
            </a:fld>
            <a:endParaRPr lang="en-US"/>
          </a:p>
        </p:txBody>
      </p:sp>
    </p:spTree>
    <p:extLst>
      <p:ext uri="{BB962C8B-B14F-4D97-AF65-F5344CB8AC3E}">
        <p14:creationId xmlns:p14="http://schemas.microsoft.com/office/powerpoint/2010/main" val="936449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11555818" y="6356350"/>
            <a:ext cx="360058" cy="365125"/>
          </a:xfrm>
          <a:prstGeom prst="rect">
            <a:avLst/>
          </a:prstGeom>
        </p:spPr>
        <p:txBody>
          <a:bodyPr vert="horz" lIns="91440" tIns="45720" rIns="91440" bIns="45720" rtlCol="0" anchor="ctr"/>
          <a:lstStyle>
            <a:lvl1pPr algn="ctr">
              <a:defRPr sz="1000" b="0" i="0">
                <a:solidFill>
                  <a:schemeClr val="tx1"/>
                </a:solidFill>
                <a:latin typeface="Helvetica Light" charset="0"/>
              </a:defRPr>
            </a:lvl1pPr>
          </a:lstStyle>
          <a:p>
            <a:fld id="{28D3D4DC-4C1F-3443-AE22-9AE9141051EF}" type="slidenum">
              <a:rPr lang="en-US" smtClean="0"/>
              <a:pPr/>
              <a:t>‹#›</a:t>
            </a:fld>
            <a:endParaRPr lang="en-US"/>
          </a:p>
        </p:txBody>
      </p:sp>
    </p:spTree>
    <p:extLst>
      <p:ext uri="{BB962C8B-B14F-4D97-AF65-F5344CB8AC3E}">
        <p14:creationId xmlns:p14="http://schemas.microsoft.com/office/powerpoint/2010/main" val="1593942950"/>
      </p:ext>
    </p:extLst>
  </p:cSld>
  <p:clrMap bg1="lt1" tx1="dk1" bg2="lt2" tx2="dk2" accent1="accent1" accent2="accent2" accent3="accent3" accent4="accent4" accent5="accent5" accent6="accent6" hlink="hlink" folHlink="folHlink"/>
  <p:sldLayoutIdLst>
    <p:sldLayoutId id="2147483649" r:id="rId1"/>
    <p:sldLayoutId id="2147483654" r:id="rId2"/>
    <p:sldLayoutId id="2147483650" r:id="rId3"/>
    <p:sldLayoutId id="2147483651" r:id="rId4"/>
    <p:sldLayoutId id="2147483652" r:id="rId5"/>
    <p:sldLayoutId id="2147483653"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b="0" i="0" kern="1200">
          <a:solidFill>
            <a:schemeClr val="tx1"/>
          </a:solidFill>
          <a:latin typeface="Helvetica Light" charset="0"/>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b="0" i="0" kern="1200">
          <a:solidFill>
            <a:schemeClr val="tx1"/>
          </a:solidFill>
          <a:latin typeface="Helvetica Light" charset="0"/>
          <a:ea typeface="+mn-ea"/>
          <a:cs typeface="+mn-cs"/>
        </a:defRPr>
      </a:lvl1pPr>
      <a:lvl2pPr marL="685800" indent="-228600" algn="l" defTabSz="914400" rtl="0" eaLnBrk="1" latinLnBrk="0" hangingPunct="1">
        <a:lnSpc>
          <a:spcPct val="90000"/>
        </a:lnSpc>
        <a:spcBef>
          <a:spcPts val="500"/>
        </a:spcBef>
        <a:buFont typeface="Arial"/>
        <a:buChar char="•"/>
        <a:defRPr sz="2400" b="0" i="0" kern="1200">
          <a:solidFill>
            <a:schemeClr val="tx1"/>
          </a:solidFill>
          <a:latin typeface="Helvetica Light" charset="0"/>
          <a:ea typeface="+mn-ea"/>
          <a:cs typeface="+mn-cs"/>
        </a:defRPr>
      </a:lvl2pPr>
      <a:lvl3pPr marL="1143000" indent="-228600" algn="l" defTabSz="914400" rtl="0" eaLnBrk="1" latinLnBrk="0" hangingPunct="1">
        <a:lnSpc>
          <a:spcPct val="90000"/>
        </a:lnSpc>
        <a:spcBef>
          <a:spcPts val="500"/>
        </a:spcBef>
        <a:buFont typeface="Arial"/>
        <a:buChar char="•"/>
        <a:defRPr sz="2000" b="0" i="0" kern="1200">
          <a:solidFill>
            <a:schemeClr val="tx1"/>
          </a:solidFill>
          <a:latin typeface="Helvetica Light" charset="0"/>
          <a:ea typeface="+mn-ea"/>
          <a:cs typeface="+mn-cs"/>
        </a:defRPr>
      </a:lvl3pPr>
      <a:lvl4pPr marL="1600200" indent="-228600" algn="l" defTabSz="914400" rtl="0" eaLnBrk="1" latinLnBrk="0" hangingPunct="1">
        <a:lnSpc>
          <a:spcPct val="90000"/>
        </a:lnSpc>
        <a:spcBef>
          <a:spcPts val="500"/>
        </a:spcBef>
        <a:buFont typeface="Arial"/>
        <a:buChar char="•"/>
        <a:defRPr sz="1800" b="0" i="0" kern="1200">
          <a:solidFill>
            <a:schemeClr val="tx1"/>
          </a:solidFill>
          <a:latin typeface="Helvetica Light" charset="0"/>
          <a:ea typeface="+mn-ea"/>
          <a:cs typeface="+mn-cs"/>
        </a:defRPr>
      </a:lvl4pPr>
      <a:lvl5pPr marL="2057400" indent="-228600" algn="l" defTabSz="914400" rtl="0" eaLnBrk="1" latinLnBrk="0" hangingPunct="1">
        <a:lnSpc>
          <a:spcPct val="90000"/>
        </a:lnSpc>
        <a:spcBef>
          <a:spcPts val="500"/>
        </a:spcBef>
        <a:buFont typeface="Arial"/>
        <a:buChar char="•"/>
        <a:defRPr sz="1800" b="0" i="0" kern="1200">
          <a:solidFill>
            <a:schemeClr val="tx1"/>
          </a:solidFill>
          <a:latin typeface="Helvetica Light"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EC4ED37D-937C-2643-892B-5B4434EB85A7}"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2724155"/>
      </p:ext>
    </p:extLst>
  </p:cSld>
  <p:clrMap bg1="lt1" tx1="dk1" bg2="lt2" tx2="dk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Lst>
  <p:hf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johnmanferdelli@hotmail.com"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5.tiff"/></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3" Type="http://schemas.openxmlformats.org/officeDocument/2006/relationships/hyperlink" Target="https://www.invensense.com/wp-content/uploads/2015/02/MPU-6000-Register-Map1.pdf" TargetMode="External"/><Relationship Id="rId2" Type="http://schemas.openxmlformats.org/officeDocument/2006/relationships/notesSlide" Target="../notesSlides/notesSlide98.xml"/><Relationship Id="rId1" Type="http://schemas.openxmlformats.org/officeDocument/2006/relationships/slideLayout" Target="../slideLayouts/slideLayout3.xml"/><Relationship Id="rId4" Type="http://schemas.openxmlformats.org/officeDocument/2006/relationships/image" Target="../media/image49.tiff"/></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6.tiff"/></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3" Type="http://schemas.openxmlformats.org/officeDocument/2006/relationships/hyperlink" Target="https://ww1.microchip.com/downloads/en/DeviceDoc/21673G.pdf" TargetMode="External"/><Relationship Id="rId2" Type="http://schemas.openxmlformats.org/officeDocument/2006/relationships/notesSlide" Target="../notesSlides/notesSlide109.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3.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3.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3.xml"/></Relationships>
</file>

<file path=ppt/slides/_rels/slide126.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116.xml"/><Relationship Id="rId1" Type="http://schemas.openxmlformats.org/officeDocument/2006/relationships/slideLayout" Target="../slideLayouts/slideLayout3.xml"/><Relationship Id="rId4" Type="http://schemas.openxmlformats.org/officeDocument/2006/relationships/image" Target="https://iesc.io/608/_static/S19/lab03b/gps.jpg" TargetMode="Externa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3.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3.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3.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3.xml"/></Relationships>
</file>

<file path=ppt/slides/_rels/slide132.xml.rels><?xml version="1.0" encoding="UTF-8" standalone="yes"?>
<Relationships xmlns="http://schemas.openxmlformats.org/package/2006/relationships"><Relationship Id="rId3" Type="http://schemas.openxmlformats.org/officeDocument/2006/relationships/image" Target="../media/image51.tiff"/><Relationship Id="rId2" Type="http://schemas.openxmlformats.org/officeDocument/2006/relationships/notesSlide" Target="../notesSlides/notesSlide122.xml"/><Relationship Id="rId1" Type="http://schemas.openxmlformats.org/officeDocument/2006/relationships/slideLayout" Target="../slideLayouts/slideLayout3.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3.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3.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3.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3.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3.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3.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3.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3.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3.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3.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3.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3.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3.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3.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3.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3.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3.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3.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3.xml"/></Relationships>
</file>

<file path=ppt/slides/_rels/slide154.xml.rels><?xml version="1.0" encoding="UTF-8" standalone="yes"?>
<Relationships xmlns="http://schemas.openxmlformats.org/package/2006/relationships"><Relationship Id="rId3" Type="http://schemas.openxmlformats.org/officeDocument/2006/relationships/hyperlink" Target="https://www.displayfuture.com/Display/datasheet/controller/ST7735.pdf" TargetMode="External"/><Relationship Id="rId2" Type="http://schemas.openxmlformats.org/officeDocument/2006/relationships/notesSlide" Target="../notesSlides/notesSlide144.xml"/><Relationship Id="rId1" Type="http://schemas.openxmlformats.org/officeDocument/2006/relationships/slideLayout" Target="../slideLayouts/slideLayout3.xml"/><Relationship Id="rId5" Type="http://schemas.openxmlformats.org/officeDocument/2006/relationships/image" Target="../media/image52.tiff"/><Relationship Id="rId4" Type="http://schemas.openxmlformats.org/officeDocument/2006/relationships/hyperlink" Target="https://github.com/adafruit/Adafruit-ST7735-Library" TargetMode="Externa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3.xml"/></Relationships>
</file>

<file path=ppt/slides/_rels/slide156.xml.rels><?xml version="1.0" encoding="UTF-8" standalone="yes"?>
<Relationships xmlns="http://schemas.openxmlformats.org/package/2006/relationships"><Relationship Id="rId3" Type="http://schemas.openxmlformats.org/officeDocument/2006/relationships/hyperlink" Target="https://cdn-shop.adafruit.com/datasheets/BST-BMP180-DS000-09.pdf" TargetMode="External"/><Relationship Id="rId2" Type="http://schemas.openxmlformats.org/officeDocument/2006/relationships/notesSlide" Target="../notesSlides/notesSlide146.xml"/><Relationship Id="rId1" Type="http://schemas.openxmlformats.org/officeDocument/2006/relationships/slideLayout" Target="../slideLayouts/slideLayout3.xml"/><Relationship Id="rId4" Type="http://schemas.openxmlformats.org/officeDocument/2006/relationships/hyperlink" Target="https://cdn-shop.adafruit.com/datasheets/BST-BMP280-DS001-11.pdf" TargetMode="Externa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3.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3.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3.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3.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3.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3.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3.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3.xml"/></Relationships>
</file>

<file path=ppt/slides/_rels/slide166.xml.rels><?xml version="1.0" encoding="UTF-8" standalone="yes"?>
<Relationships xmlns="http://schemas.openxmlformats.org/package/2006/relationships"><Relationship Id="rId3" Type="http://schemas.openxmlformats.org/officeDocument/2006/relationships/hyperlink" Target="https://github.com/BoschSensortec/BMP280_driver" TargetMode="External"/><Relationship Id="rId2" Type="http://schemas.openxmlformats.org/officeDocument/2006/relationships/notesSlide" Target="../notesSlides/notesSlide156.xml"/><Relationship Id="rId1" Type="http://schemas.openxmlformats.org/officeDocument/2006/relationships/slideLayout" Target="../slideLayouts/slideLayout3.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3.xml"/></Relationships>
</file>

<file path=ppt/slides/_rels/slide168.xml.rels><?xml version="1.0" encoding="UTF-8" standalone="yes"?>
<Relationships xmlns="http://schemas.openxmlformats.org/package/2006/relationships"><Relationship Id="rId3" Type="http://schemas.openxmlformats.org/officeDocument/2006/relationships/hyperlink" Target="http://www.ti.com/lit/ds/symlink/drv5023.pdf" TargetMode="External"/><Relationship Id="rId2" Type="http://schemas.openxmlformats.org/officeDocument/2006/relationships/notesSlide" Target="../notesSlides/notesSlide158.xml"/><Relationship Id="rId1" Type="http://schemas.openxmlformats.org/officeDocument/2006/relationships/slideLayout" Target="../slideLayouts/slideLayout3.xml"/><Relationship Id="rId5" Type="http://schemas.openxmlformats.org/officeDocument/2006/relationships/image" Target="../media/image53.tiff"/><Relationship Id="rId4" Type="http://schemas.openxmlformats.org/officeDocument/2006/relationships/hyperlink" Target="https://maker.pro/arduino/tutorial/how-to-use-a-hall-effect-sensor-with-arduino" TargetMode="Externa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6.xml"/><Relationship Id="rId1" Type="http://schemas.openxmlformats.org/officeDocument/2006/relationships/slideLayout" Target="../slideLayouts/slideLayout3.xml"/><Relationship Id="rId5" Type="http://schemas.openxmlformats.org/officeDocument/2006/relationships/image" Target="../media/image9.tiff"/><Relationship Id="rId4" Type="http://schemas.openxmlformats.org/officeDocument/2006/relationships/image" Target="../media/image8.jpeg"/></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160.xml"/><Relationship Id="rId1" Type="http://schemas.openxmlformats.org/officeDocument/2006/relationships/slideLayout" Target="../slideLayouts/slideLayout3.xml"/></Relationships>
</file>

<file path=ppt/slides/_rels/slide171.xml.rels><?xml version="1.0" encoding="UTF-8" standalone="yes"?>
<Relationships xmlns="http://schemas.openxmlformats.org/package/2006/relationships"><Relationship Id="rId3" Type="http://schemas.openxmlformats.org/officeDocument/2006/relationships/hyperlink" Target="https://steemit.com/utopian-io/@ted7/arduino-101-using-a-vibration-sensor-module-sw-420" TargetMode="External"/><Relationship Id="rId2" Type="http://schemas.openxmlformats.org/officeDocument/2006/relationships/notesSlide" Target="../notesSlides/notesSlide161.xml"/><Relationship Id="rId1" Type="http://schemas.openxmlformats.org/officeDocument/2006/relationships/slideLayout" Target="../slideLayouts/slideLayout3.xml"/><Relationship Id="rId5" Type="http://schemas.openxmlformats.org/officeDocument/2006/relationships/image" Target="../media/image54.jpeg"/><Relationship Id="rId4" Type="http://schemas.openxmlformats.org/officeDocument/2006/relationships/hyperlink" Target="https://e-radionica.com/productdata/SW-18020.pdf" TargetMode="Externa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162.xml"/><Relationship Id="rId1" Type="http://schemas.openxmlformats.org/officeDocument/2006/relationships/slideLayout" Target="../slideLayouts/slideLayout3.xml"/></Relationships>
</file>

<file path=ppt/slides/_rels/slide173.xml.rels><?xml version="1.0" encoding="UTF-8" standalone="yes"?>
<Relationships xmlns="http://schemas.openxmlformats.org/package/2006/relationships"><Relationship Id="rId3" Type="http://schemas.openxmlformats.org/officeDocument/2006/relationships/hyperlink" Target="https://arduinomodules.info/ky-020-tilt-switch-module/" TargetMode="External"/><Relationship Id="rId2" Type="http://schemas.openxmlformats.org/officeDocument/2006/relationships/notesSlide" Target="../notesSlides/notesSlide163.xml"/><Relationship Id="rId1" Type="http://schemas.openxmlformats.org/officeDocument/2006/relationships/slideLayout" Target="../slideLayouts/slideLayout3.xml"/><Relationship Id="rId4" Type="http://schemas.openxmlformats.org/officeDocument/2006/relationships/hyperlink" Target="https://cdn-learn.adafruit.com/downloads/pdf/tilt-sensor.pdf" TargetMode="Externa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64.xml"/><Relationship Id="rId1" Type="http://schemas.openxmlformats.org/officeDocument/2006/relationships/slideLayout" Target="../slideLayouts/slideLayout3.xml"/></Relationships>
</file>

<file path=ppt/slides/_rels/slide175.xml.rels><?xml version="1.0" encoding="UTF-8" standalone="yes"?>
<Relationships xmlns="http://schemas.openxmlformats.org/package/2006/relationships"><Relationship Id="rId3" Type="http://schemas.openxmlformats.org/officeDocument/2006/relationships/hyperlink" Target="http://www.freenove.com/tutorial.html" TargetMode="External"/><Relationship Id="rId2" Type="http://schemas.openxmlformats.org/officeDocument/2006/relationships/notesSlide" Target="../notesSlides/notesSlide165.xml"/><Relationship Id="rId1" Type="http://schemas.openxmlformats.org/officeDocument/2006/relationships/slideLayout" Target="../slideLayouts/slideLayout3.xml"/><Relationship Id="rId5" Type="http://schemas.openxmlformats.org/officeDocument/2006/relationships/image" Target="../media/image55.tiff"/><Relationship Id="rId4" Type="http://schemas.openxmlformats.org/officeDocument/2006/relationships/hyperlink" Target="https://www.sparkfun.com/datasheets/LCD/ADM1602K-NSA-FBS-3.3v.pdf" TargetMode="Externa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166.xml"/><Relationship Id="rId1" Type="http://schemas.openxmlformats.org/officeDocument/2006/relationships/slideLayout" Target="../slideLayouts/slideLayout3.xml"/></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167.xml"/><Relationship Id="rId1" Type="http://schemas.openxmlformats.org/officeDocument/2006/relationships/slideLayout" Target="../slideLayouts/slideLayout3.xm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168.xml"/><Relationship Id="rId1" Type="http://schemas.openxmlformats.org/officeDocument/2006/relationships/slideLayout" Target="../slideLayouts/slideLayout3.xml"/></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169.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170.xml"/><Relationship Id="rId1" Type="http://schemas.openxmlformats.org/officeDocument/2006/relationships/slideLayout" Target="../slideLayouts/slideLayout3.xml"/></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171.xml"/><Relationship Id="rId1" Type="http://schemas.openxmlformats.org/officeDocument/2006/relationships/slideLayout" Target="../slideLayouts/slideLayout3.xml"/></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172.xml"/><Relationship Id="rId1" Type="http://schemas.openxmlformats.org/officeDocument/2006/relationships/slideLayout" Target="../slideLayouts/slideLayout3.xml"/></Relationships>
</file>

<file path=ppt/slides/_rels/slide183.xml.rels><?xml version="1.0" encoding="UTF-8" standalone="yes"?>
<Relationships xmlns="http://schemas.openxmlformats.org/package/2006/relationships"><Relationship Id="rId8" Type="http://schemas.openxmlformats.org/officeDocument/2006/relationships/image" Target="../media/image58.tiff"/><Relationship Id="rId3" Type="http://schemas.openxmlformats.org/officeDocument/2006/relationships/hyperlink" Target="http://www.freenove.com/tutorial.html" TargetMode="External"/><Relationship Id="rId7" Type="http://schemas.openxmlformats.org/officeDocument/2006/relationships/image" Target="../media/image57.tiff"/><Relationship Id="rId2" Type="http://schemas.openxmlformats.org/officeDocument/2006/relationships/notesSlide" Target="../notesSlides/notesSlide173.xml"/><Relationship Id="rId1" Type="http://schemas.openxmlformats.org/officeDocument/2006/relationships/slideLayout" Target="../slideLayouts/slideLayout3.xml"/><Relationship Id="rId6" Type="http://schemas.openxmlformats.org/officeDocument/2006/relationships/image" Target="../media/image56.jpeg"/><Relationship Id="rId5" Type="http://schemas.openxmlformats.org/officeDocument/2006/relationships/hyperlink" Target="https://cdn-shop.adafruit.com/datasheets/S50.pdf" TargetMode="External"/><Relationship Id="rId4" Type="http://schemas.openxmlformats.org/officeDocument/2006/relationships/hyperlink" Target="https://www.nxp.com/docs/en/data-sheet/MFRC522.pdf" TargetMode="Externa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174.xml"/><Relationship Id="rId1" Type="http://schemas.openxmlformats.org/officeDocument/2006/relationships/slideLayout" Target="../slideLayouts/slideLayout3.xml"/></Relationships>
</file>

<file path=ppt/slides/_rels/slide185.xml.rels><?xml version="1.0" encoding="UTF-8" standalone="yes"?>
<Relationships xmlns="http://schemas.openxmlformats.org/package/2006/relationships"><Relationship Id="rId2" Type="http://schemas.openxmlformats.org/officeDocument/2006/relationships/notesSlide" Target="../notesSlides/notesSlide175.xml"/><Relationship Id="rId1" Type="http://schemas.openxmlformats.org/officeDocument/2006/relationships/slideLayout" Target="../slideLayouts/slideLayout3.xml"/></Relationships>
</file>

<file path=ppt/slides/_rels/slide186.xml.rels><?xml version="1.0" encoding="UTF-8" standalone="yes"?>
<Relationships xmlns="http://schemas.openxmlformats.org/package/2006/relationships"><Relationship Id="rId3" Type="http://schemas.openxmlformats.org/officeDocument/2006/relationships/hyperlink" Target="https://www.st.com/resource/en/datasheet/uln2001.pdf" TargetMode="External"/><Relationship Id="rId2" Type="http://schemas.openxmlformats.org/officeDocument/2006/relationships/notesSlide" Target="../notesSlides/notesSlide176.xml"/><Relationship Id="rId1" Type="http://schemas.openxmlformats.org/officeDocument/2006/relationships/slideLayout" Target="../slideLayouts/slideLayout3.xml"/><Relationship Id="rId5" Type="http://schemas.openxmlformats.org/officeDocument/2006/relationships/image" Target="../media/image60.jpeg"/><Relationship Id="rId4" Type="http://schemas.openxmlformats.org/officeDocument/2006/relationships/image" Target="../media/image59.jpeg"/></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177.xml"/><Relationship Id="rId1" Type="http://schemas.openxmlformats.org/officeDocument/2006/relationships/slideLayout" Target="../slideLayouts/slideLayout3.xml"/></Relationships>
</file>

<file path=ppt/slides/_rels/slide188.xml.rels><?xml version="1.0" encoding="UTF-8" standalone="yes"?>
<Relationships xmlns="http://schemas.openxmlformats.org/package/2006/relationships"><Relationship Id="rId2" Type="http://schemas.openxmlformats.org/officeDocument/2006/relationships/notesSlide" Target="../notesSlides/notesSlide178.xml"/><Relationship Id="rId1" Type="http://schemas.openxmlformats.org/officeDocument/2006/relationships/slideLayout" Target="../slideLayouts/slideLayout3.xml"/></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179.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0.xml.rels><?xml version="1.0" encoding="UTF-8" standalone="yes"?>
<Relationships xmlns="http://schemas.openxmlformats.org/package/2006/relationships"><Relationship Id="rId3" Type="http://schemas.openxmlformats.org/officeDocument/2006/relationships/hyperlink" Target="http://www.freenove.com/tutorial.html" TargetMode="External"/><Relationship Id="rId2" Type="http://schemas.openxmlformats.org/officeDocument/2006/relationships/notesSlide" Target="../notesSlides/notesSlide180.xml"/><Relationship Id="rId1" Type="http://schemas.openxmlformats.org/officeDocument/2006/relationships/slideLayout" Target="../slideLayouts/slideLayout3.xml"/><Relationship Id="rId5" Type="http://schemas.openxmlformats.org/officeDocument/2006/relationships/image" Target="../media/image61.jpeg"/><Relationship Id="rId4" Type="http://schemas.openxmlformats.org/officeDocument/2006/relationships/hyperlink" Target="https://cdn-learn.adafruit.com/downloads/pdf/ir-sensor.pdf" TargetMode="External"/></Relationships>
</file>

<file path=ppt/slides/_rels/slide19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81.xml"/><Relationship Id="rId1" Type="http://schemas.openxmlformats.org/officeDocument/2006/relationships/slideLayout" Target="../slideLayouts/slideLayout3.xml"/><Relationship Id="rId4" Type="http://schemas.openxmlformats.org/officeDocument/2006/relationships/image" Target="https://techdocs.altium.com/sites/default/files/wiki_attachments/296329/NECMessageFrame.png" TargetMode="External"/></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182.xml"/><Relationship Id="rId1" Type="http://schemas.openxmlformats.org/officeDocument/2006/relationships/slideLayout" Target="../slideLayouts/slideLayout3.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183.xml"/><Relationship Id="rId1" Type="http://schemas.openxmlformats.org/officeDocument/2006/relationships/slideLayout" Target="../slideLayouts/slideLayout3.xml"/></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184.xml"/><Relationship Id="rId1" Type="http://schemas.openxmlformats.org/officeDocument/2006/relationships/slideLayout" Target="../slideLayouts/slideLayout3.xml"/></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185.xml"/><Relationship Id="rId1" Type="http://schemas.openxmlformats.org/officeDocument/2006/relationships/slideLayout" Target="../slideLayouts/slideLayout3.xml"/></Relationships>
</file>

<file path=ppt/slides/_rels/slide196.xml.rels><?xml version="1.0" encoding="UTF-8" standalone="yes"?>
<Relationships xmlns="http://schemas.openxmlformats.org/package/2006/relationships"><Relationship Id="rId3" Type="http://schemas.openxmlformats.org/officeDocument/2006/relationships/hyperlink" Target="http://www.freenove.com/tutorial.html" TargetMode="External"/><Relationship Id="rId7" Type="http://schemas.openxmlformats.org/officeDocument/2006/relationships/image" Target="../media/image66.tiff"/><Relationship Id="rId2" Type="http://schemas.openxmlformats.org/officeDocument/2006/relationships/notesSlide" Target="../notesSlides/notesSlide186.xml"/><Relationship Id="rId1" Type="http://schemas.openxmlformats.org/officeDocument/2006/relationships/slideLayout" Target="../slideLayouts/slideLayout3.xml"/><Relationship Id="rId6" Type="http://schemas.openxmlformats.org/officeDocument/2006/relationships/image" Target="../media/image65.jpeg"/><Relationship Id="rId5" Type="http://schemas.openxmlformats.org/officeDocument/2006/relationships/image" Target="../media/image64.jpeg"/><Relationship Id="rId4" Type="http://schemas.openxmlformats.org/officeDocument/2006/relationships/image" Target="../media/image63.jpeg"/></Relationships>
</file>

<file path=ppt/slides/_rels/slide197.xml.rels><?xml version="1.0" encoding="UTF-8" standalone="yes"?>
<Relationships xmlns="http://schemas.openxmlformats.org/package/2006/relationships"><Relationship Id="rId2" Type="http://schemas.openxmlformats.org/officeDocument/2006/relationships/notesSlide" Target="../notesSlides/notesSlide187.xml"/><Relationship Id="rId1" Type="http://schemas.openxmlformats.org/officeDocument/2006/relationships/slideLayout" Target="../slideLayouts/slideLayout3.xml"/></Relationships>
</file>

<file path=ppt/slides/_rels/slide198.xml.rels><?xml version="1.0" encoding="UTF-8" standalone="yes"?>
<Relationships xmlns="http://schemas.openxmlformats.org/package/2006/relationships"><Relationship Id="rId2" Type="http://schemas.openxmlformats.org/officeDocument/2006/relationships/notesSlide" Target="../notesSlides/notesSlide188.xml"/><Relationship Id="rId1" Type="http://schemas.openxmlformats.org/officeDocument/2006/relationships/slideLayout" Target="../slideLayouts/slideLayout3.xml"/></Relationships>
</file>

<file path=ppt/slides/_rels/slide199.xml.rels><?xml version="1.0" encoding="UTF-8" standalone="yes"?>
<Relationships xmlns="http://schemas.openxmlformats.org/package/2006/relationships"><Relationship Id="rId2" Type="http://schemas.openxmlformats.org/officeDocument/2006/relationships/notesSlide" Target="../notesSlides/notesSlide18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00.xml.rels><?xml version="1.0" encoding="UTF-8" standalone="yes"?>
<Relationships xmlns="http://schemas.openxmlformats.org/package/2006/relationships"><Relationship Id="rId3" Type="http://schemas.openxmlformats.org/officeDocument/2006/relationships/hyperlink" Target="http://www.freenove.com/tutorial.html" TargetMode="External"/><Relationship Id="rId2" Type="http://schemas.openxmlformats.org/officeDocument/2006/relationships/notesSlide" Target="../notesSlides/notesSlide190.xml"/><Relationship Id="rId1" Type="http://schemas.openxmlformats.org/officeDocument/2006/relationships/slideLayout" Target="../slideLayouts/slideLayout3.xml"/><Relationship Id="rId5" Type="http://schemas.openxmlformats.org/officeDocument/2006/relationships/image" Target="../media/image68.jpeg"/><Relationship Id="rId4" Type="http://schemas.openxmlformats.org/officeDocument/2006/relationships/image" Target="../media/image67.jpeg"/></Relationships>
</file>

<file path=ppt/slides/_rels/slide201.xml.rels><?xml version="1.0" encoding="UTF-8" standalone="yes"?>
<Relationships xmlns="http://schemas.openxmlformats.org/package/2006/relationships"><Relationship Id="rId2" Type="http://schemas.openxmlformats.org/officeDocument/2006/relationships/notesSlide" Target="../notesSlides/notesSlide191.xml"/><Relationship Id="rId1" Type="http://schemas.openxmlformats.org/officeDocument/2006/relationships/slideLayout" Target="../slideLayouts/slideLayout3.xml"/></Relationships>
</file>

<file path=ppt/slides/_rels/slide202.xml.rels><?xml version="1.0" encoding="UTF-8" standalone="yes"?>
<Relationships xmlns="http://schemas.openxmlformats.org/package/2006/relationships"><Relationship Id="rId2" Type="http://schemas.openxmlformats.org/officeDocument/2006/relationships/notesSlide" Target="../notesSlides/notesSlide192.xml"/><Relationship Id="rId1" Type="http://schemas.openxmlformats.org/officeDocument/2006/relationships/slideLayout" Target="../slideLayouts/slideLayout3.xml"/></Relationships>
</file>

<file path=ppt/slides/_rels/slide203.xml.rels><?xml version="1.0" encoding="UTF-8" standalone="yes"?>
<Relationships xmlns="http://schemas.openxmlformats.org/package/2006/relationships"><Relationship Id="rId3" Type="http://schemas.openxmlformats.org/officeDocument/2006/relationships/hyperlink" Target="https://www.allaboutcircuits.com/projects/understanding-and-implementing-the-hc-12-wireless-transceiver-module/" TargetMode="External"/><Relationship Id="rId7" Type="http://schemas.openxmlformats.org/officeDocument/2006/relationships/image" Target="https://www.allaboutcircuits.com/uploads/articles/Hughes_HC12_diagram1.jpg" TargetMode="External"/><Relationship Id="rId2" Type="http://schemas.openxmlformats.org/officeDocument/2006/relationships/notesSlide" Target="../notesSlides/notesSlide193.xml"/><Relationship Id="rId1" Type="http://schemas.openxmlformats.org/officeDocument/2006/relationships/slideLayout" Target="../slideLayouts/slideLayout3.xml"/><Relationship Id="rId6" Type="http://schemas.openxmlformats.org/officeDocument/2006/relationships/image" Target="../media/image69.jpeg"/><Relationship Id="rId5" Type="http://schemas.openxmlformats.org/officeDocument/2006/relationships/hyperlink" Target="https://www.silabs.com/documents/public/application-notes/AN629.pdf" TargetMode="External"/><Relationship Id="rId4" Type="http://schemas.openxmlformats.org/officeDocument/2006/relationships/hyperlink" Target="https://www.st.com/content/ccc/resource/technical/document/reference_manual/9a/1b/85/07/ca/eb/4f/dd/CD00190271.pdf/files/CD00190271.pdf/jcr:content/translations/en.CD00190271.pdf" TargetMode="External"/></Relationships>
</file>

<file path=ppt/slides/_rels/slide204.xml.rels><?xml version="1.0" encoding="UTF-8" standalone="yes"?>
<Relationships xmlns="http://schemas.openxmlformats.org/package/2006/relationships"><Relationship Id="rId2" Type="http://schemas.openxmlformats.org/officeDocument/2006/relationships/notesSlide" Target="../notesSlides/notesSlide194.xml"/><Relationship Id="rId1" Type="http://schemas.openxmlformats.org/officeDocument/2006/relationships/slideLayout" Target="../slideLayouts/slideLayout3.xml"/></Relationships>
</file>

<file path=ppt/slides/_rels/slide205.xml.rels><?xml version="1.0" encoding="UTF-8" standalone="yes"?>
<Relationships xmlns="http://schemas.openxmlformats.org/package/2006/relationships"><Relationship Id="rId2" Type="http://schemas.openxmlformats.org/officeDocument/2006/relationships/notesSlide" Target="../notesSlides/notesSlide195.xml"/><Relationship Id="rId1" Type="http://schemas.openxmlformats.org/officeDocument/2006/relationships/slideLayout" Target="../slideLayouts/slideLayout3.xml"/></Relationships>
</file>

<file path=ppt/slides/_rels/slide206.xml.rels><?xml version="1.0" encoding="UTF-8" standalone="yes"?>
<Relationships xmlns="http://schemas.openxmlformats.org/package/2006/relationships"><Relationship Id="rId2" Type="http://schemas.openxmlformats.org/officeDocument/2006/relationships/notesSlide" Target="../notesSlides/notesSlide196.xml"/><Relationship Id="rId1" Type="http://schemas.openxmlformats.org/officeDocument/2006/relationships/slideLayout" Target="../slideLayouts/slideLayout3.xml"/></Relationships>
</file>

<file path=ppt/slides/_rels/slide207.xml.rels><?xml version="1.0" encoding="UTF-8" standalone="yes"?>
<Relationships xmlns="http://schemas.openxmlformats.org/package/2006/relationships"><Relationship Id="rId2" Type="http://schemas.openxmlformats.org/officeDocument/2006/relationships/notesSlide" Target="../notesSlides/notesSlide197.xml"/><Relationship Id="rId1" Type="http://schemas.openxmlformats.org/officeDocument/2006/relationships/slideLayout" Target="../slideLayouts/slideLayout3.xml"/></Relationships>
</file>

<file path=ppt/slides/_rels/slide208.xml.rels><?xml version="1.0" encoding="UTF-8" standalone="yes"?>
<Relationships xmlns="http://schemas.openxmlformats.org/package/2006/relationships"><Relationship Id="rId2" Type="http://schemas.openxmlformats.org/officeDocument/2006/relationships/notesSlide" Target="../notesSlides/notesSlide198.xml"/><Relationship Id="rId1" Type="http://schemas.openxmlformats.org/officeDocument/2006/relationships/slideLayout" Target="../slideLayouts/slideLayout3.xml"/></Relationships>
</file>

<file path=ppt/slides/_rels/slide209.xml.rels><?xml version="1.0" encoding="UTF-8" standalone="yes"?>
<Relationships xmlns="http://schemas.openxmlformats.org/package/2006/relationships"><Relationship Id="rId2" Type="http://schemas.openxmlformats.org/officeDocument/2006/relationships/notesSlide" Target="../notesSlides/notesSlide199.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0.xml.rels><?xml version="1.0" encoding="UTF-8" standalone="yes"?>
<Relationships xmlns="http://schemas.openxmlformats.org/package/2006/relationships"><Relationship Id="rId2" Type="http://schemas.openxmlformats.org/officeDocument/2006/relationships/notesSlide" Target="../notesSlides/notesSlide200.xml"/><Relationship Id="rId1" Type="http://schemas.openxmlformats.org/officeDocument/2006/relationships/slideLayout" Target="../slideLayouts/slideLayout3.xml"/></Relationships>
</file>

<file path=ppt/slides/_rels/slide211.xml.rels><?xml version="1.0" encoding="UTF-8" standalone="yes"?>
<Relationships xmlns="http://schemas.openxmlformats.org/package/2006/relationships"><Relationship Id="rId2" Type="http://schemas.openxmlformats.org/officeDocument/2006/relationships/notesSlide" Target="../notesSlides/notesSlide201.xml"/><Relationship Id="rId1" Type="http://schemas.openxmlformats.org/officeDocument/2006/relationships/slideLayout" Target="../slideLayouts/slideLayout3.xml"/></Relationships>
</file>

<file path=ppt/slides/_rels/slide212.xml.rels><?xml version="1.0" encoding="UTF-8" standalone="yes"?>
<Relationships xmlns="http://schemas.openxmlformats.org/package/2006/relationships"><Relationship Id="rId2" Type="http://schemas.openxmlformats.org/officeDocument/2006/relationships/notesSlide" Target="../notesSlides/notesSlide202.xml"/><Relationship Id="rId1" Type="http://schemas.openxmlformats.org/officeDocument/2006/relationships/slideLayout" Target="../slideLayouts/slideLayout3.xml"/></Relationships>
</file>

<file path=ppt/slides/_rels/slide213.xml.rels><?xml version="1.0" encoding="UTF-8" standalone="yes"?>
<Relationships xmlns="http://schemas.openxmlformats.org/package/2006/relationships"><Relationship Id="rId3" Type="http://schemas.openxmlformats.org/officeDocument/2006/relationships/image" Target="../media/image70.tiff"/><Relationship Id="rId2" Type="http://schemas.openxmlformats.org/officeDocument/2006/relationships/notesSlide" Target="../notesSlides/notesSlide203.xml"/><Relationship Id="rId1" Type="http://schemas.openxmlformats.org/officeDocument/2006/relationships/slideLayout" Target="../slideLayouts/slideLayout3.xml"/><Relationship Id="rId4" Type="http://schemas.openxmlformats.org/officeDocument/2006/relationships/image" Target="../media/image71.jpeg"/></Relationships>
</file>

<file path=ppt/slides/_rels/slide214.xml.rels><?xml version="1.0" encoding="UTF-8" standalone="yes"?>
<Relationships xmlns="http://schemas.openxmlformats.org/package/2006/relationships"><Relationship Id="rId2" Type="http://schemas.openxmlformats.org/officeDocument/2006/relationships/notesSlide" Target="../notesSlides/notesSlide204.xml"/><Relationship Id="rId1" Type="http://schemas.openxmlformats.org/officeDocument/2006/relationships/slideLayout" Target="../slideLayouts/slideLayout3.xml"/></Relationships>
</file>

<file path=ppt/slides/_rels/slide215.xml.rels><?xml version="1.0" encoding="UTF-8" standalone="yes"?>
<Relationships xmlns="http://schemas.openxmlformats.org/package/2006/relationships"><Relationship Id="rId2" Type="http://schemas.openxmlformats.org/officeDocument/2006/relationships/notesSlide" Target="../notesSlides/notesSlide205.xml"/><Relationship Id="rId1" Type="http://schemas.openxmlformats.org/officeDocument/2006/relationships/slideLayout" Target="../slideLayouts/slideLayout3.xml"/></Relationships>
</file>

<file path=ppt/slides/_rels/slide216.xml.rels><?xml version="1.0" encoding="UTF-8" standalone="yes"?>
<Relationships xmlns="http://schemas.openxmlformats.org/package/2006/relationships"><Relationship Id="rId3" Type="http://schemas.openxmlformats.org/officeDocument/2006/relationships/hyperlink" Target="https://openweathermap.org/api" TargetMode="External"/><Relationship Id="rId2" Type="http://schemas.openxmlformats.org/officeDocument/2006/relationships/notesSlide" Target="../notesSlides/notesSlide206.xml"/><Relationship Id="rId1" Type="http://schemas.openxmlformats.org/officeDocument/2006/relationships/slideLayout" Target="../slideLayouts/slideLayout3.xml"/><Relationship Id="rId5" Type="http://schemas.openxmlformats.org/officeDocument/2006/relationships/hyperlink" Target="https://cloud.google.com/speech-to-text/docs/reference/rest/v1/RecognitionConfig" TargetMode="External"/><Relationship Id="rId4" Type="http://schemas.openxmlformats.org/officeDocument/2006/relationships/hyperlink" Target="https://developers.google.com/maps/documentation/maps-static/intro" TargetMode="External"/></Relationships>
</file>

<file path=ppt/slides/_rels/slide217.xml.rels><?xml version="1.0" encoding="UTF-8" standalone="yes"?>
<Relationships xmlns="http://schemas.openxmlformats.org/package/2006/relationships"><Relationship Id="rId3" Type="http://schemas.openxmlformats.org/officeDocument/2006/relationships/image" Target="../media/image72.tiff"/><Relationship Id="rId2" Type="http://schemas.openxmlformats.org/officeDocument/2006/relationships/notesSlide" Target="../notesSlides/notesSlide207.xml"/><Relationship Id="rId1" Type="http://schemas.openxmlformats.org/officeDocument/2006/relationships/slideLayout" Target="../slideLayouts/slideLayout3.xml"/><Relationship Id="rId5" Type="http://schemas.openxmlformats.org/officeDocument/2006/relationships/hyperlink" Target="https://www.arducam.com/downloads/modules/RaspberryPi_camera/RaspberryPi_Mini_Camera_Module_DS.pdf" TargetMode="External"/><Relationship Id="rId4" Type="http://schemas.openxmlformats.org/officeDocument/2006/relationships/hyperlink" Target="Raspberry%20Pi%20Mini%20Camera%20Video%20Module%205%20Megapixels%201080p%20Sensor%20OV5647%20Webcam%20for%20Raspberry%20Pi%20Model%20A/B/B+,%20Pi%202%20and%20Raspberry%20Pi%203,%203b+" TargetMode="External"/></Relationships>
</file>

<file path=ppt/slides/_rels/slide218.xml.rels><?xml version="1.0" encoding="UTF-8" standalone="yes"?>
<Relationships xmlns="http://schemas.openxmlformats.org/package/2006/relationships"><Relationship Id="rId2" Type="http://schemas.openxmlformats.org/officeDocument/2006/relationships/notesSlide" Target="../notesSlides/notesSlide208.xml"/><Relationship Id="rId1" Type="http://schemas.openxmlformats.org/officeDocument/2006/relationships/slideLayout" Target="../slideLayouts/slideLayout3.xml"/></Relationships>
</file>

<file path=ppt/slides/_rels/slide219.xml.rels><?xml version="1.0" encoding="UTF-8" standalone="yes"?>
<Relationships xmlns="http://schemas.openxmlformats.org/package/2006/relationships"><Relationship Id="rId2" Type="http://schemas.openxmlformats.org/officeDocument/2006/relationships/notesSlide" Target="../notesSlides/notesSlide209.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0.xml.rels><?xml version="1.0" encoding="UTF-8" standalone="yes"?>
<Relationships xmlns="http://schemas.openxmlformats.org/package/2006/relationships"><Relationship Id="rId3" Type="http://schemas.openxmlformats.org/officeDocument/2006/relationships/hyperlink" Target="https://github.com/cedricve/raspicam" TargetMode="External"/><Relationship Id="rId2" Type="http://schemas.openxmlformats.org/officeDocument/2006/relationships/notesSlide" Target="../notesSlides/notesSlide210.xml"/><Relationship Id="rId1" Type="http://schemas.openxmlformats.org/officeDocument/2006/relationships/slideLayout" Target="../slideLayouts/slideLayout3.xml"/></Relationships>
</file>

<file path=ppt/slides/_rels/slide221.xml.rels><?xml version="1.0" encoding="UTF-8" standalone="yes"?>
<Relationships xmlns="http://schemas.openxmlformats.org/package/2006/relationships"><Relationship Id="rId2" Type="http://schemas.openxmlformats.org/officeDocument/2006/relationships/notesSlide" Target="../notesSlides/notesSlide211.xml"/><Relationship Id="rId1" Type="http://schemas.openxmlformats.org/officeDocument/2006/relationships/slideLayout" Target="../slideLayouts/slideLayout3.xml"/></Relationships>
</file>

<file path=ppt/slides/_rels/slide222.xml.rels><?xml version="1.0" encoding="UTF-8" standalone="yes"?>
<Relationships xmlns="http://schemas.openxmlformats.org/package/2006/relationships"><Relationship Id="rId3" Type="http://schemas.openxmlformats.org/officeDocument/2006/relationships/image" Target="../media/image73.jpg"/><Relationship Id="rId2" Type="http://schemas.openxmlformats.org/officeDocument/2006/relationships/notesSlide" Target="../notesSlides/notesSlide212.xml"/><Relationship Id="rId1" Type="http://schemas.openxmlformats.org/officeDocument/2006/relationships/slideLayout" Target="../slideLayouts/slideLayout3.xml"/></Relationships>
</file>

<file path=ppt/slides/_rels/slide223.xml.rels><?xml version="1.0" encoding="UTF-8" standalone="yes"?>
<Relationships xmlns="http://schemas.openxmlformats.org/package/2006/relationships"><Relationship Id="rId2" Type="http://schemas.openxmlformats.org/officeDocument/2006/relationships/notesSlide" Target="../notesSlides/notesSlide213.xml"/><Relationship Id="rId1" Type="http://schemas.openxmlformats.org/officeDocument/2006/relationships/slideLayout" Target="../slideLayouts/slideLayout3.xml"/></Relationships>
</file>

<file path=ppt/slides/_rels/slide224.xml.rels><?xml version="1.0" encoding="UTF-8" standalone="yes"?>
<Relationships xmlns="http://schemas.openxmlformats.org/package/2006/relationships"><Relationship Id="rId3" Type="http://schemas.openxmlformats.org/officeDocument/2006/relationships/hyperlink" Target="http://www.freenove.com/" TargetMode="External"/><Relationship Id="rId2" Type="http://schemas.openxmlformats.org/officeDocument/2006/relationships/notesSlide" Target="../notesSlides/notesSlide214.xml"/><Relationship Id="rId1" Type="http://schemas.openxmlformats.org/officeDocument/2006/relationships/slideLayout" Target="../slideLayouts/slideLayout3.xml"/></Relationships>
</file>

<file path=ppt/slides/_rels/slide225.xml.rels><?xml version="1.0" encoding="UTF-8" standalone="yes"?>
<Relationships xmlns="http://schemas.openxmlformats.org/package/2006/relationships"><Relationship Id="rId2" Type="http://schemas.openxmlformats.org/officeDocument/2006/relationships/notesSlide" Target="../notesSlides/notesSlide215.xml"/><Relationship Id="rId1" Type="http://schemas.openxmlformats.org/officeDocument/2006/relationships/slideLayout" Target="../slideLayouts/slideLayout3.xml"/></Relationships>
</file>

<file path=ppt/slides/_rels/slide226.xml.rels><?xml version="1.0" encoding="UTF-8" standalone="yes"?>
<Relationships xmlns="http://schemas.openxmlformats.org/package/2006/relationships"><Relationship Id="rId2" Type="http://schemas.openxmlformats.org/officeDocument/2006/relationships/notesSlide" Target="../notesSlides/notesSlide216.xml"/><Relationship Id="rId1" Type="http://schemas.openxmlformats.org/officeDocument/2006/relationships/slideLayout" Target="../slideLayouts/slideLayout3.xml"/></Relationships>
</file>

<file path=ppt/slides/_rels/slide227.xml.rels><?xml version="1.0" encoding="UTF-8" standalone="yes"?>
<Relationships xmlns="http://schemas.openxmlformats.org/package/2006/relationships"><Relationship Id="rId2" Type="http://schemas.openxmlformats.org/officeDocument/2006/relationships/notesSlide" Target="../notesSlides/notesSlide217.xml"/><Relationship Id="rId1" Type="http://schemas.openxmlformats.org/officeDocument/2006/relationships/slideLayout" Target="../slideLayouts/slideLayout3.xml"/></Relationships>
</file>

<file path=ppt/slides/_rels/slide22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18.xml"/><Relationship Id="rId1" Type="http://schemas.openxmlformats.org/officeDocument/2006/relationships/slideLayout" Target="../slideLayouts/slideLayout3.xml"/></Relationships>
</file>

<file path=ppt/slides/_rels/slide22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19.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20.xml"/><Relationship Id="rId1" Type="http://schemas.openxmlformats.org/officeDocument/2006/relationships/slideLayout" Target="../slideLayouts/slideLayout3.xml"/></Relationships>
</file>

<file path=ppt/slides/_rels/slide23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21.xml"/><Relationship Id="rId1" Type="http://schemas.openxmlformats.org/officeDocument/2006/relationships/slideLayout" Target="../slideLayouts/slideLayout3.xml"/></Relationships>
</file>

<file path=ppt/slides/_rels/slide232.xml.rels><?xml version="1.0" encoding="UTF-8" standalone="yes"?>
<Relationships xmlns="http://schemas.openxmlformats.org/package/2006/relationships"><Relationship Id="rId3" Type="http://schemas.openxmlformats.org/officeDocument/2006/relationships/hyperlink" Target="http://www.freenove.com/tutorial.html" TargetMode="External"/><Relationship Id="rId2" Type="http://schemas.openxmlformats.org/officeDocument/2006/relationships/notesSlide" Target="../notesSlides/notesSlide222.xml"/><Relationship Id="rId1" Type="http://schemas.openxmlformats.org/officeDocument/2006/relationships/slideLayout" Target="../slideLayouts/slideLayout3.xml"/><Relationship Id="rId5" Type="http://schemas.openxmlformats.org/officeDocument/2006/relationships/image" Target="../media/image74.png"/><Relationship Id="rId4" Type="http://schemas.openxmlformats.org/officeDocument/2006/relationships/hyperlink" Target="https://www.cui.com/product/resource/nema17-amt112s.pdf" TargetMode="External"/></Relationships>
</file>

<file path=ppt/slides/_rels/slide233.xml.rels><?xml version="1.0" encoding="UTF-8" standalone="yes"?>
<Relationships xmlns="http://schemas.openxmlformats.org/package/2006/relationships"><Relationship Id="rId2" Type="http://schemas.openxmlformats.org/officeDocument/2006/relationships/notesSlide" Target="../notesSlides/notesSlide223.xml"/><Relationship Id="rId1" Type="http://schemas.openxmlformats.org/officeDocument/2006/relationships/slideLayout" Target="../slideLayouts/slideLayout3.xml"/></Relationships>
</file>

<file path=ppt/slides/_rels/slide234.xml.rels><?xml version="1.0" encoding="UTF-8" standalone="yes"?>
<Relationships xmlns="http://schemas.openxmlformats.org/package/2006/relationships"><Relationship Id="rId2" Type="http://schemas.openxmlformats.org/officeDocument/2006/relationships/notesSlide" Target="../notesSlides/notesSlide224.xml"/><Relationship Id="rId1" Type="http://schemas.openxmlformats.org/officeDocument/2006/relationships/slideLayout" Target="../slideLayouts/slideLayout3.xml"/></Relationships>
</file>

<file path=ppt/slides/_rels/slide235.xml.rels><?xml version="1.0" encoding="UTF-8" standalone="yes"?>
<Relationships xmlns="http://schemas.openxmlformats.org/package/2006/relationships"><Relationship Id="rId2" Type="http://schemas.openxmlformats.org/officeDocument/2006/relationships/notesSlide" Target="../notesSlides/notesSlide225.xml"/><Relationship Id="rId1" Type="http://schemas.openxmlformats.org/officeDocument/2006/relationships/slideLayout" Target="../slideLayouts/slideLayout3.xml"/></Relationships>
</file>

<file path=ppt/slides/_rels/slide236.xml.rels><?xml version="1.0" encoding="UTF-8" standalone="yes"?>
<Relationships xmlns="http://schemas.openxmlformats.org/package/2006/relationships"><Relationship Id="rId2" Type="http://schemas.openxmlformats.org/officeDocument/2006/relationships/notesSlide" Target="../notesSlides/notesSlide226.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8.xml"/><Relationship Id="rId1" Type="http://schemas.openxmlformats.org/officeDocument/2006/relationships/slideLayout" Target="../slideLayouts/slideLayout3.xml"/><Relationship Id="rId5" Type="http://schemas.openxmlformats.org/officeDocument/2006/relationships/image" Target="../media/image15.png"/><Relationship Id="rId4" Type="http://schemas.openxmlformats.org/officeDocument/2006/relationships/image" Target="../media/image14.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221.png"/><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image" Target="../media/image210.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image" Target="../media/image220.png"/><Relationship Id="rId1" Type="http://schemas.openxmlformats.org/officeDocument/2006/relationships/slideLayout" Target="../slideLayouts/slideLayout3.xml"/><Relationship Id="rId4" Type="http://schemas.openxmlformats.org/officeDocument/2006/relationships/image" Target="../media/image25.png"/></Relationships>
</file>

<file path=ppt/slides/_rels/slide51.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image" Target="../media/image231.png"/><Relationship Id="rId1" Type="http://schemas.openxmlformats.org/officeDocument/2006/relationships/slideLayout" Target="../slideLayouts/slideLayout3.xml"/><Relationship Id="rId4" Type="http://schemas.openxmlformats.org/officeDocument/2006/relationships/image" Target="../media/image25.png"/></Relationships>
</file>

<file path=ppt/slides/_rels/slide52.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26.png"/><Relationship Id="rId1" Type="http://schemas.openxmlformats.org/officeDocument/2006/relationships/slideLayout" Target="../slideLayouts/slideLayout3.xml"/><Relationship Id="rId4" Type="http://schemas.openxmlformats.org/officeDocument/2006/relationships/image" Target="../media/image28.png"/></Relationships>
</file>

<file path=ppt/slides/_rels/slide5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70.png"/><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notesSlide" Target="../notesSlides/notesSlide51.xml"/><Relationship Id="rId1" Type="http://schemas.openxmlformats.org/officeDocument/2006/relationships/slideLayout" Target="../slideLayouts/slideLayout3.xml"/><Relationship Id="rId4" Type="http://schemas.openxmlformats.org/officeDocument/2006/relationships/image" Target="../media/image25.tiff"/></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9.xml"/><Relationship Id="rId1" Type="http://schemas.openxmlformats.org/officeDocument/2006/relationships/slideLayout" Target="../slideLayouts/slideLayout3.xml"/><Relationship Id="rId4" Type="http://schemas.openxmlformats.org/officeDocument/2006/relationships/image" Target="../media/image33.png"/></Relationships>
</file>

<file path=ppt/slides/_rels/slide7.xml.rels><?xml version="1.0" encoding="UTF-8" standalone="yes"?>
<Relationships xmlns="http://schemas.openxmlformats.org/package/2006/relationships"><Relationship Id="rId2" Type="http://schemas.openxmlformats.org/officeDocument/2006/relationships/hyperlink" Target="http://www.eehomepage.com/symbols.ppt" TargetMode="Externa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hyperlink" Target="https://cdn.sparkfun.com/assets/2/5/c/4/5/50e1ce8bce395fb62b000000.png" TargetMode="External"/><Relationship Id="rId2" Type="http://schemas.openxmlformats.org/officeDocument/2006/relationships/notesSlide" Target="../notesSlides/notesSlide60.xml"/><Relationship Id="rId1" Type="http://schemas.openxmlformats.org/officeDocument/2006/relationships/slideLayout" Target="../slideLayouts/slideLayout3.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71.xml.rels><?xml version="1.0" encoding="UTF-8" standalone="yes"?>
<Relationships xmlns="http://schemas.openxmlformats.org/package/2006/relationships"><Relationship Id="rId3" Type="http://schemas.openxmlformats.org/officeDocument/2006/relationships/hyperlink" Target="https://en.wikipedia.org/wiki/Serial_Peripheral_Interface" TargetMode="External"/><Relationship Id="rId2" Type="http://schemas.openxmlformats.org/officeDocument/2006/relationships/notesSlide" Target="../notesSlides/notesSlide61.xml"/><Relationship Id="rId1" Type="http://schemas.openxmlformats.org/officeDocument/2006/relationships/slideLayout" Target="../slideLayouts/slideLayout3.xml"/><Relationship Id="rId4" Type="http://schemas.openxmlformats.org/officeDocument/2006/relationships/image" Target="../media/image38.png"/></Relationships>
</file>

<file path=ppt/slides/_rels/slide7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3" Type="http://schemas.openxmlformats.org/officeDocument/2006/relationships/hyperlink" Target="https://www.arduino.cc/en/guide/environment" TargetMode="External"/><Relationship Id="rId2" Type="http://schemas.openxmlformats.org/officeDocument/2006/relationships/notesSlide" Target="../notesSlides/notesSlide64.xml"/><Relationship Id="rId1" Type="http://schemas.openxmlformats.org/officeDocument/2006/relationships/slideLayout" Target="../slideLayouts/slideLayout3.xml"/><Relationship Id="rId4" Type="http://schemas.openxmlformats.org/officeDocument/2006/relationships/image" Target="../media/image40.png"/></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3" Type="http://schemas.openxmlformats.org/officeDocument/2006/relationships/hyperlink" Target="https://docs.espressif.com/projects/esp-idf/en/latest/get-started/get-started-devkitc.html" TargetMode="External"/><Relationship Id="rId2" Type="http://schemas.openxmlformats.org/officeDocument/2006/relationships/notesSlide" Target="../notesSlides/notesSlide66.xml"/><Relationship Id="rId1" Type="http://schemas.openxmlformats.org/officeDocument/2006/relationships/slideLayout" Target="../slideLayouts/slideLayout3.xml"/><Relationship Id="rId4" Type="http://schemas.openxmlformats.org/officeDocument/2006/relationships/image" Target="../media/image41.png"/></Relationships>
</file>

<file path=ppt/slides/_rels/slide77.xml.rels><?xml version="1.0" encoding="UTF-8" standalone="yes"?>
<Relationships xmlns="http://schemas.openxmlformats.org/package/2006/relationships"><Relationship Id="rId8" Type="http://schemas.openxmlformats.org/officeDocument/2006/relationships/hyperlink" Target="https://www.invensense.com/wp-content/uploads/2015/02/MPU-6000-Datasheet1.pdf" TargetMode="External"/><Relationship Id="rId13" Type="http://schemas.openxmlformats.org/officeDocument/2006/relationships/hyperlink" Target="http://ww1.microchip.com/downloads/en/DeviceDoc/21795E.pdf" TargetMode="External"/><Relationship Id="rId3" Type="http://schemas.openxmlformats.org/officeDocument/2006/relationships/hyperlink" Target="https://www.analog.com/media/en/technical-documentation/data-sheets/ADXL345.pdf" TargetMode="External"/><Relationship Id="rId7" Type="http://schemas.openxmlformats.org/officeDocument/2006/relationships/hyperlink" Target="https://www.parallax.com/sites/default/files/downloads/28015-PING-Sensor-Product-Guide-v2.0.pdf" TargetMode="External"/><Relationship Id="rId12" Type="http://schemas.openxmlformats.org/officeDocument/2006/relationships/hyperlink" Target="https://www.mouser.com/ds/2/268/21673c-73246.pdf" TargetMode="External"/><Relationship Id="rId2" Type="http://schemas.openxmlformats.org/officeDocument/2006/relationships/notesSlide" Target="../notesSlides/notesSlide67.xml"/><Relationship Id="rId1" Type="http://schemas.openxmlformats.org/officeDocument/2006/relationships/slideLayout" Target="../slideLayouts/slideLayout3.xml"/><Relationship Id="rId6" Type="http://schemas.openxmlformats.org/officeDocument/2006/relationships/hyperlink" Target="https://www.mouser.com/ds/2/758/DHT11-Technical-Data-Sheet-Translated-Version-1143054.pdf" TargetMode="External"/><Relationship Id="rId11" Type="http://schemas.openxmlformats.org/officeDocument/2006/relationships/hyperlink" Target="https://www.hy-line.de/fileadmin/Public/Communication/hersteller/locosys/dokumente/LS20030_3-2R_datasheet_v0.1.pdf" TargetMode="External"/><Relationship Id="rId5" Type="http://schemas.openxmlformats.org/officeDocument/2006/relationships/hyperlink" Target="https://www51.honeywell.com/aero/common/documents/myaerospacecatalog-documents/Defense_Brochures-documents/HMC5883L_3-Axis_Digital_Compass_IC.pdf" TargetMode="External"/><Relationship Id="rId15" Type="http://schemas.openxmlformats.org/officeDocument/2006/relationships/hyperlink" Target="https://www.arduino.cc/en/guide/environment" TargetMode="External"/><Relationship Id="rId10" Type="http://schemas.openxmlformats.org/officeDocument/2006/relationships/hyperlink" Target="https://ww1.microchip.com/downloads/en/DeviceDoc/21673G.pdf" TargetMode="External"/><Relationship Id="rId4" Type="http://schemas.openxmlformats.org/officeDocument/2006/relationships/hyperlink" Target="https://www.parallax.com/product/27911" TargetMode="External"/><Relationship Id="rId9" Type="http://schemas.openxmlformats.org/officeDocument/2006/relationships/hyperlink" Target="https://cdn-shop.adafruit.com/datasheets/BST-BMP280-DS001-11.pdf" TargetMode="External"/><Relationship Id="rId14" Type="http://schemas.openxmlformats.org/officeDocument/2006/relationships/hyperlink" Target="https://github.com/adafruit/DHT-sensor-library" TargetMode="External"/></Relationships>
</file>

<file path=ppt/slides/_rels/slide78.xml.rels><?xml version="1.0" encoding="UTF-8" standalone="yes"?>
<Relationships xmlns="http://schemas.openxmlformats.org/package/2006/relationships"><Relationship Id="rId3" Type="http://schemas.openxmlformats.org/officeDocument/2006/relationships/hyperlink" Target="https://www.raspberrypi.org/" TargetMode="External"/><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69.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2.jpeg"/><Relationship Id="rId4" Type="http://schemas.openxmlformats.org/officeDocument/2006/relationships/image" Target="../media/image1.jpeg"/></Relationships>
</file>

<file path=ppt/slides/_rels/slide80.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71.xml"/><Relationship Id="rId1" Type="http://schemas.openxmlformats.org/officeDocument/2006/relationships/slideLayout" Target="../slideLayouts/slideLayout3.xml"/><Relationship Id="rId4" Type="http://schemas.openxmlformats.org/officeDocument/2006/relationships/image" Target="../media/image45.tiff"/></Relationships>
</file>

<file path=ppt/slides/_rels/slide82.xml.rels><?xml version="1.0" encoding="UTF-8" standalone="yes"?>
<Relationships xmlns="http://schemas.openxmlformats.org/package/2006/relationships"><Relationship Id="rId8" Type="http://schemas.openxmlformats.org/officeDocument/2006/relationships/hyperlink" Target="http://walterdalmut.com/2013/11/23/raspberry-pi-c-gps-nmea-library-global-positioning-system/" TargetMode="External"/><Relationship Id="rId3" Type="http://schemas.openxmlformats.org/officeDocument/2006/relationships/hyperlink" Target="http://raspberrypi.org/downloads" TargetMode="External"/><Relationship Id="rId7" Type="http://schemas.openxmlformats.org/officeDocument/2006/relationships/hyperlink" Target="https://github.com/ozzmaker/BerryIMU" TargetMode="External"/><Relationship Id="rId2" Type="http://schemas.openxmlformats.org/officeDocument/2006/relationships/notesSlide" Target="../notesSlides/notesSlide72.xml"/><Relationship Id="rId1" Type="http://schemas.openxmlformats.org/officeDocument/2006/relationships/slideLayout" Target="../slideLayouts/slideLayout3.xml"/><Relationship Id="rId6" Type="http://schemas.openxmlformats.org/officeDocument/2006/relationships/hyperlink" Target="https://learn.sparkfun.com/tutorials/raspberry-pi-spi-and-i2c-tutorial/all" TargetMode="External"/><Relationship Id="rId5" Type="http://schemas.openxmlformats.org/officeDocument/2006/relationships/hyperlink" Target="https://www.raspberrypi.org/forums/viewtopic.php?t=119472" TargetMode="External"/><Relationship Id="rId4" Type="http://schemas.openxmlformats.org/officeDocument/2006/relationships/hyperlink" Target="http://www.hertaville.com/introduction-to-accessing-the-raspberry-pis-gpio-in-c.html" TargetMode="External"/><Relationship Id="rId9" Type="http://schemas.openxmlformats.org/officeDocument/2006/relationships/hyperlink" Target="http://wiringpi.com/" TargetMode="Externa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3" Type="http://schemas.openxmlformats.org/officeDocument/2006/relationships/image" Target="../media/image46.tiff"/><Relationship Id="rId2" Type="http://schemas.openxmlformats.org/officeDocument/2006/relationships/notesSlide" Target="../notesSlides/notesSlide74.xml"/><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4.jpeg"/><Relationship Id="rId4" Type="http://schemas.openxmlformats.org/officeDocument/2006/relationships/image" Target="../media/image3.pn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3" Type="http://schemas.openxmlformats.org/officeDocument/2006/relationships/hyperlink" Target="https://cdn.sparkfun.com/datasheets/Sensors/Proximity/HCSR04.pdf" TargetMode="External"/><Relationship Id="rId2" Type="http://schemas.openxmlformats.org/officeDocument/2006/relationships/notesSlide" Target="../notesSlides/notesSlide82.xml"/><Relationship Id="rId1" Type="http://schemas.openxmlformats.org/officeDocument/2006/relationships/slideLayout" Target="../slideLayouts/slideLayout3.xml"/><Relationship Id="rId4" Type="http://schemas.openxmlformats.org/officeDocument/2006/relationships/image" Target="../media/image47.jpeg"/></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3" Type="http://schemas.openxmlformats.org/officeDocument/2006/relationships/hyperlink" Target="https://cdn-learn.adafruit.com/downloads/pdf/dht.pdf" TargetMode="External"/><Relationship Id="rId2" Type="http://schemas.openxmlformats.org/officeDocument/2006/relationships/notesSlide" Target="../notesSlides/notesSlide88.xml"/><Relationship Id="rId1" Type="http://schemas.openxmlformats.org/officeDocument/2006/relationships/slideLayout" Target="../slideLayouts/slideLayout3.xml"/><Relationship Id="rId4" Type="http://schemas.openxmlformats.org/officeDocument/2006/relationships/image" Target="../media/image48.jpeg"/></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678172" y="1749799"/>
            <a:ext cx="8835656" cy="1470025"/>
          </a:xfrm>
        </p:spPr>
        <p:txBody>
          <a:bodyPr>
            <a:normAutofit fontScale="90000"/>
          </a:bodyPr>
          <a:lstStyle/>
          <a:p>
            <a:r>
              <a:rPr lang="en-US" sz="5400" b="1" dirty="0"/>
              <a:t>Internet of Things:</a:t>
            </a:r>
            <a:br>
              <a:rPr lang="en-US" sz="5400" b="1" dirty="0"/>
            </a:br>
            <a:r>
              <a:rPr lang="en-US" sz="5400" b="1" dirty="0"/>
              <a:t>Electronics</a:t>
            </a:r>
          </a:p>
        </p:txBody>
      </p:sp>
      <p:sp>
        <p:nvSpPr>
          <p:cNvPr id="3" name="Subtitle 2"/>
          <p:cNvSpPr>
            <a:spLocks noGrp="1"/>
          </p:cNvSpPr>
          <p:nvPr>
            <p:ph type="subTitle" idx="1"/>
          </p:nvPr>
        </p:nvSpPr>
        <p:spPr>
          <a:xfrm>
            <a:off x="5148234" y="4444641"/>
            <a:ext cx="6587613" cy="2094271"/>
          </a:xfrm>
        </p:spPr>
        <p:txBody>
          <a:bodyPr>
            <a:noAutofit/>
          </a:bodyPr>
          <a:lstStyle/>
          <a:p>
            <a:pPr algn="r"/>
            <a:r>
              <a:rPr lang="en-US" sz="2800" dirty="0">
                <a:latin typeface="Arial" panose="020B0604020202020204" pitchFamily="34" charset="0"/>
                <a:cs typeface="Arial" panose="020B0604020202020204" pitchFamily="34" charset="0"/>
              </a:rPr>
              <a:t>John L. Manferdelli</a:t>
            </a:r>
          </a:p>
          <a:p>
            <a:pPr algn="r"/>
            <a:r>
              <a:rPr lang="en-US" dirty="0">
                <a:latin typeface="Arial" panose="020B0604020202020204" pitchFamily="34" charset="0"/>
                <a:cs typeface="Arial" panose="020B0604020202020204" pitchFamily="34" charset="0"/>
                <a:hlinkClick r:id="rId3"/>
              </a:rPr>
              <a:t>johnmanferdelli@hotmail.com</a:t>
            </a:r>
            <a:r>
              <a:rPr lang="en-US" dirty="0">
                <a:latin typeface="Arial" panose="020B0604020202020204" pitchFamily="34" charset="0"/>
                <a:cs typeface="Arial" panose="020B0604020202020204" pitchFamily="34" charset="0"/>
              </a:rPr>
              <a:t>  </a:t>
            </a:r>
          </a:p>
          <a:p>
            <a:pPr algn="r"/>
            <a:r>
              <a:rPr lang="en-US" dirty="0">
                <a:latin typeface="Arial" panose="020B0604020202020204" pitchFamily="34" charset="0"/>
                <a:cs typeface="Arial" panose="020B0604020202020204" pitchFamily="34" charset="0"/>
              </a:rPr>
              <a:t> </a:t>
            </a:r>
          </a:p>
        </p:txBody>
      </p:sp>
      <p:sp>
        <p:nvSpPr>
          <p:cNvPr id="5" name="Slide Number Placeholder 4"/>
          <p:cNvSpPr>
            <a:spLocks noGrp="1"/>
          </p:cNvSpPr>
          <p:nvPr>
            <p:ph type="sldNum" sz="quarter" idx="12"/>
          </p:nvPr>
        </p:nvSpPr>
        <p:spPr/>
        <p:txBody>
          <a:bodyPr/>
          <a:lstStyle/>
          <a:p>
            <a:fld id="{FA32F8ED-EEB4-4D51-9E8E-3B145D9B9811}" type="slidenum">
              <a:rPr lang="en-US" smtClean="0"/>
              <a:pPr/>
              <a:t>1</a:t>
            </a:fld>
            <a:endParaRPr lang="en-US"/>
          </a:p>
        </p:txBody>
      </p:sp>
      <p:sp>
        <p:nvSpPr>
          <p:cNvPr id="4" name="TextBox 3">
            <a:extLst>
              <a:ext uri="{FF2B5EF4-FFF2-40B4-BE49-F238E27FC236}">
                <a16:creationId xmlns:a16="http://schemas.microsoft.com/office/drawing/2014/main" id="{FDC2BD2F-8080-D546-AF76-3030C36A159F}"/>
              </a:ext>
            </a:extLst>
          </p:cNvPr>
          <p:cNvSpPr txBox="1"/>
          <p:nvPr/>
        </p:nvSpPr>
        <p:spPr>
          <a:xfrm>
            <a:off x="1314696" y="5491776"/>
            <a:ext cx="1826141" cy="307777"/>
          </a:xfrm>
          <a:prstGeom prst="rect">
            <a:avLst/>
          </a:prstGeom>
          <a:noFill/>
        </p:spPr>
        <p:txBody>
          <a:bodyPr wrap="none" rtlCol="0">
            <a:spAutoFit/>
          </a:bodyPr>
          <a:lstStyle/>
          <a:p>
            <a:r>
              <a:rPr lang="en-US" sz="1400" dirty="0"/>
              <a:t>Nov 16, 2020, 18:00</a:t>
            </a:r>
          </a:p>
        </p:txBody>
      </p:sp>
    </p:spTree>
    <p:extLst>
      <p:ext uri="{BB962C8B-B14F-4D97-AF65-F5344CB8AC3E}">
        <p14:creationId xmlns:p14="http://schemas.microsoft.com/office/powerpoint/2010/main" val="14613856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7561" y="48668"/>
            <a:ext cx="11582399" cy="868362"/>
          </a:xfrm>
        </p:spPr>
        <p:txBody>
          <a:bodyPr anchor="ctr">
            <a:normAutofit/>
          </a:bodyPr>
          <a:lstStyle/>
          <a:p>
            <a:pPr algn="ctr"/>
            <a:r>
              <a:rPr lang="en-US" sz="4400">
                <a:latin typeface="Arial" panose="020B0604020202020204" pitchFamily="34" charset="0"/>
                <a:cs typeface="Arial" panose="020B0604020202020204" pitchFamily="34" charset="0"/>
              </a:rPr>
              <a:t>Inductors</a:t>
            </a:r>
            <a:endParaRPr lang="en-US" sz="4000">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10</a:t>
            </a:fld>
            <a:endParaRPr lang="en-US"/>
          </a:p>
        </p:txBody>
      </p:sp>
      <p:grpSp>
        <p:nvGrpSpPr>
          <p:cNvPr id="6" name="Group 209">
            <a:extLst>
              <a:ext uri="{FF2B5EF4-FFF2-40B4-BE49-F238E27FC236}">
                <a16:creationId xmlns:a16="http://schemas.microsoft.com/office/drawing/2014/main" id="{00F0CF93-46F0-0143-B9CE-6388254EC981}"/>
              </a:ext>
            </a:extLst>
          </p:cNvPr>
          <p:cNvGrpSpPr>
            <a:grpSpLocks/>
          </p:cNvGrpSpPr>
          <p:nvPr/>
        </p:nvGrpSpPr>
        <p:grpSpPr bwMode="auto">
          <a:xfrm>
            <a:off x="2552871" y="1770237"/>
            <a:ext cx="152400" cy="762000"/>
            <a:chOff x="3935" y="1728"/>
            <a:chExt cx="96" cy="480"/>
          </a:xfrm>
        </p:grpSpPr>
        <p:sp>
          <p:nvSpPr>
            <p:cNvPr id="7" name="Arc 59">
              <a:extLst>
                <a:ext uri="{FF2B5EF4-FFF2-40B4-BE49-F238E27FC236}">
                  <a16:creationId xmlns:a16="http://schemas.microsoft.com/office/drawing/2014/main" id="{0593735A-0028-B745-B25E-4A31CFEAFEE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8" name="Arc 60">
              <a:extLst>
                <a:ext uri="{FF2B5EF4-FFF2-40B4-BE49-F238E27FC236}">
                  <a16:creationId xmlns:a16="http://schemas.microsoft.com/office/drawing/2014/main" id="{57CFF72B-EF74-3943-B62E-9A8BAAEC5AE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9" name="Arc 61">
              <a:extLst>
                <a:ext uri="{FF2B5EF4-FFF2-40B4-BE49-F238E27FC236}">
                  <a16:creationId xmlns:a16="http://schemas.microsoft.com/office/drawing/2014/main" id="{16350327-EFE9-F648-B629-41F246F1383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0" name="Arc 62">
              <a:extLst>
                <a:ext uri="{FF2B5EF4-FFF2-40B4-BE49-F238E27FC236}">
                  <a16:creationId xmlns:a16="http://schemas.microsoft.com/office/drawing/2014/main" id="{8052F263-5EEE-6542-9D38-8AE24F478CE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1" name="Line 63">
              <a:extLst>
                <a:ext uri="{FF2B5EF4-FFF2-40B4-BE49-F238E27FC236}">
                  <a16:creationId xmlns:a16="http://schemas.microsoft.com/office/drawing/2014/main" id="{DFD8309B-68A3-584C-A9B8-0B21B3EB3B4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2" name="Line 64">
              <a:extLst>
                <a:ext uri="{FF2B5EF4-FFF2-40B4-BE49-F238E27FC236}">
                  <a16:creationId xmlns:a16="http://schemas.microsoft.com/office/drawing/2014/main" id="{EB36DF65-5954-0747-B15E-D9D1D909B81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3" name="Arc 65">
              <a:extLst>
                <a:ext uri="{FF2B5EF4-FFF2-40B4-BE49-F238E27FC236}">
                  <a16:creationId xmlns:a16="http://schemas.microsoft.com/office/drawing/2014/main" id="{4D552403-2B66-EC48-902F-3ACC4AD1312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4" name="Arc 66">
              <a:extLst>
                <a:ext uri="{FF2B5EF4-FFF2-40B4-BE49-F238E27FC236}">
                  <a16:creationId xmlns:a16="http://schemas.microsoft.com/office/drawing/2014/main" id="{7486C64F-4FA3-CE49-858F-18882A382836}"/>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 name="Arc 67">
              <a:extLst>
                <a:ext uri="{FF2B5EF4-FFF2-40B4-BE49-F238E27FC236}">
                  <a16:creationId xmlns:a16="http://schemas.microsoft.com/office/drawing/2014/main" id="{850E6B95-4037-E944-845F-3B6628E3358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6" name="Arc 68">
              <a:extLst>
                <a:ext uri="{FF2B5EF4-FFF2-40B4-BE49-F238E27FC236}">
                  <a16:creationId xmlns:a16="http://schemas.microsoft.com/office/drawing/2014/main" id="{0915CA5E-64BB-0E45-A875-C6E814DE1E3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7" name="Arc 69">
              <a:extLst>
                <a:ext uri="{FF2B5EF4-FFF2-40B4-BE49-F238E27FC236}">
                  <a16:creationId xmlns:a16="http://schemas.microsoft.com/office/drawing/2014/main" id="{D24FD49E-8046-1F4C-8247-DFCC8AF6312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8" name="Arc 70">
              <a:extLst>
                <a:ext uri="{FF2B5EF4-FFF2-40B4-BE49-F238E27FC236}">
                  <a16:creationId xmlns:a16="http://schemas.microsoft.com/office/drawing/2014/main" id="{B5D608E3-AEA2-114B-8C4A-94E6E650A57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9" name="Arc 71">
              <a:extLst>
                <a:ext uri="{FF2B5EF4-FFF2-40B4-BE49-F238E27FC236}">
                  <a16:creationId xmlns:a16="http://schemas.microsoft.com/office/drawing/2014/main" id="{B06C259D-AD2F-AB4E-A033-BB548BB0F178}"/>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mc:AlternateContent xmlns:mc="http://schemas.openxmlformats.org/markup-compatibility/2006" xmlns:a14="http://schemas.microsoft.com/office/drawing/2010/main">
        <mc:Choice Requires="a14">
          <p:sp>
            <p:nvSpPr>
              <p:cNvPr id="20" name="Content Placeholder 2">
                <a:extLst>
                  <a:ext uri="{FF2B5EF4-FFF2-40B4-BE49-F238E27FC236}">
                    <a16:creationId xmlns:a16="http://schemas.microsoft.com/office/drawing/2014/main" id="{5A86972E-594E-594E-BC61-382C6331AD80}"/>
                  </a:ext>
                </a:extLst>
              </p:cNvPr>
              <p:cNvSpPr txBox="1">
                <a:spLocks/>
              </p:cNvSpPr>
              <p:nvPr/>
            </p:nvSpPr>
            <p:spPr>
              <a:xfrm>
                <a:off x="422040" y="1762209"/>
                <a:ext cx="11582400" cy="466344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a:latin typeface="Arial" charset="0"/>
                    <a:ea typeface="Arial" charset="0"/>
                    <a:cs typeface="Arial" charset="0"/>
                  </a:rPr>
                  <a:t>Symbol</a:t>
                </a:r>
              </a:p>
              <a:p>
                <a:pPr algn="l"/>
                <a:r>
                  <a:rPr lang="en-US">
                    <a:latin typeface="Arial" charset="0"/>
                    <a:ea typeface="Arial" charset="0"/>
                    <a:cs typeface="Arial" charset="0"/>
                  </a:rPr>
                  <a:t>              </a:t>
                </a:r>
              </a:p>
              <a:p>
                <a:pPr algn="l"/>
                <a:endParaRPr lang="en-US">
                  <a:latin typeface="Arial" charset="0"/>
                  <a:ea typeface="Arial" charset="0"/>
                  <a:cs typeface="Arial" charset="0"/>
                </a:endParaRPr>
              </a:p>
              <a:p>
                <a:pPr algn="l"/>
                <a:endParaRPr lang="en-US">
                  <a:latin typeface="Arial" charset="0"/>
                  <a:ea typeface="Arial" charset="0"/>
                  <a:cs typeface="Arial" charset="0"/>
                </a:endParaRPr>
              </a:p>
              <a:p>
                <a:pPr algn="l"/>
                <a:endParaRPr lang="en-US">
                  <a:latin typeface="Arial" charset="0"/>
                  <a:ea typeface="Arial" charset="0"/>
                  <a:cs typeface="Arial" charset="0"/>
                </a:endParaRPr>
              </a:p>
              <a:p>
                <a:pPr marL="342900" indent="-342900" algn="l">
                  <a:buFont typeface="Arial" panose="020B0604020202020204" pitchFamily="34" charset="0"/>
                  <a:buChar char="•"/>
                </a:pPr>
                <a:r>
                  <a:rPr lang="en-US">
                    <a:latin typeface="Arial" charset="0"/>
                    <a:ea typeface="Arial" charset="0"/>
                    <a:cs typeface="Arial" charset="0"/>
                  </a:rPr>
                  <a:t>Unit: henries.  Usually inductor values vary from microhenries to millihenries.</a:t>
                </a:r>
              </a:p>
              <a:p>
                <a:pPr marL="342900" indent="-342900" algn="l">
                  <a:buFont typeface="Arial" panose="020B0604020202020204" pitchFamily="34" charset="0"/>
                  <a:buChar char="•"/>
                </a:pPr>
                <a14:m>
                  <m:oMath xmlns:m="http://schemas.openxmlformats.org/officeDocument/2006/math">
                    <m:r>
                      <a:rPr lang="en-US" b="0" i="1" smtClean="0">
                        <a:latin typeface="Cambria Math" panose="02040503050406030204" pitchFamily="18" charset="0"/>
                        <a:ea typeface="Arial" charset="0"/>
                        <a:cs typeface="Arial" charset="0"/>
                      </a:rPr>
                      <m:t>𝑉</m:t>
                    </m:r>
                    <m:r>
                      <a:rPr lang="en-US" b="0" i="1" smtClean="0">
                        <a:latin typeface="Cambria Math" panose="02040503050406030204" pitchFamily="18" charset="0"/>
                        <a:ea typeface="Arial" charset="0"/>
                        <a:cs typeface="Arial" charset="0"/>
                      </a:rPr>
                      <m:t>=</m:t>
                    </m:r>
                    <m:r>
                      <a:rPr lang="en-US" b="0" i="1" smtClean="0">
                        <a:latin typeface="Cambria Math" panose="02040503050406030204" pitchFamily="18" charset="0"/>
                        <a:ea typeface="Arial" charset="0"/>
                        <a:cs typeface="Arial" charset="0"/>
                      </a:rPr>
                      <m:t>𝐿</m:t>
                    </m:r>
                    <m:f>
                      <m:fPr>
                        <m:ctrlPr>
                          <a:rPr lang="en-US" b="0" i="1" smtClean="0">
                            <a:latin typeface="Cambria Math" panose="02040503050406030204" pitchFamily="18" charset="0"/>
                            <a:cs typeface="Arial" charset="0"/>
                          </a:rPr>
                        </m:ctrlPr>
                      </m:fPr>
                      <m:num>
                        <m:r>
                          <a:rPr lang="en-US" b="0" i="1" smtClean="0">
                            <a:latin typeface="Cambria Math" panose="02040503050406030204" pitchFamily="18" charset="0"/>
                            <a:cs typeface="Arial" charset="0"/>
                          </a:rPr>
                          <m:t>𝑑𝐼</m:t>
                        </m:r>
                      </m:num>
                      <m:den>
                        <m:r>
                          <a:rPr lang="en-US" b="0" i="1" smtClean="0">
                            <a:latin typeface="Cambria Math" panose="02040503050406030204" pitchFamily="18" charset="0"/>
                            <a:cs typeface="Arial" charset="0"/>
                          </a:rPr>
                          <m:t>𝑑𝑡</m:t>
                        </m:r>
                      </m:den>
                    </m:f>
                  </m:oMath>
                </a14:m>
                <a:endParaRPr lang="en-US">
                  <a:latin typeface="Arial" charset="0"/>
                  <a:ea typeface="Arial" charset="0"/>
                  <a:cs typeface="Arial" charset="0"/>
                </a:endParaRPr>
              </a:p>
              <a:p>
                <a:pPr marL="342900" indent="-342900" algn="l">
                  <a:buFont typeface="Arial" panose="020B0604020202020204" pitchFamily="34" charset="0"/>
                  <a:buChar char="•"/>
                </a:pPr>
                <a14:m>
                  <m:oMath xmlns:m="http://schemas.openxmlformats.org/officeDocument/2006/math">
                    <m:r>
                      <a:rPr lang="en-US" b="0" i="1" smtClean="0">
                        <a:latin typeface="Cambria Math" panose="02040503050406030204" pitchFamily="18" charset="0"/>
                        <a:ea typeface="Arial" charset="0"/>
                        <a:cs typeface="Arial" charset="0"/>
                      </a:rPr>
                      <m:t>𝑍</m:t>
                    </m:r>
                    <m:r>
                      <a:rPr lang="en-US" b="0" i="1" smtClean="0">
                        <a:latin typeface="Cambria Math" panose="02040503050406030204" pitchFamily="18" charset="0"/>
                        <a:ea typeface="Arial" charset="0"/>
                        <a:cs typeface="Arial" charset="0"/>
                      </a:rPr>
                      <m:t>=</m:t>
                    </m:r>
                    <m:r>
                      <a:rPr lang="en-US" b="0" i="1" smtClean="0">
                        <a:latin typeface="Cambria Math" panose="02040503050406030204" pitchFamily="18" charset="0"/>
                        <a:ea typeface="Arial" charset="0"/>
                        <a:cs typeface="Arial" charset="0"/>
                      </a:rPr>
                      <m:t>𝑖</m:t>
                    </m:r>
                    <m:r>
                      <a:rPr lang="en-US" b="0" i="1" smtClean="0">
                        <a:latin typeface="Cambria Math" panose="02040503050406030204" pitchFamily="18" charset="0"/>
                        <a:ea typeface="Cambria Math" panose="02040503050406030204" pitchFamily="18" charset="0"/>
                        <a:cs typeface="Arial" charset="0"/>
                      </a:rPr>
                      <m:t>𝜔</m:t>
                    </m:r>
                    <m:r>
                      <a:rPr lang="en-US" b="0" i="1" smtClean="0">
                        <a:latin typeface="Cambria Math" panose="02040503050406030204" pitchFamily="18" charset="0"/>
                        <a:ea typeface="Cambria Math" panose="02040503050406030204" pitchFamily="18" charset="0"/>
                        <a:cs typeface="Arial" charset="0"/>
                      </a:rPr>
                      <m:t>𝐿</m:t>
                    </m:r>
                  </m:oMath>
                </a14:m>
                <a:endParaRPr lang="en-US">
                  <a:latin typeface="Arial" charset="0"/>
                  <a:ea typeface="Arial" charset="0"/>
                  <a:cs typeface="Arial" charset="0"/>
                </a:endParaRPr>
              </a:p>
              <a:p>
                <a:pPr marL="342900" indent="-342900" algn="l">
                  <a:buFont typeface="Arial" panose="020B0604020202020204" pitchFamily="34" charset="0"/>
                  <a:buChar char="•"/>
                </a:pPr>
                <a:r>
                  <a:rPr lang="en-US">
                    <a:latin typeface="Arial" charset="0"/>
                    <a:ea typeface="Arial" charset="0"/>
                    <a:cs typeface="Arial" charset="0"/>
                  </a:rPr>
                  <a:t>Stored energy: </a:t>
                </a:r>
                <a14:m>
                  <m:oMath xmlns:m="http://schemas.openxmlformats.org/officeDocument/2006/math">
                    <m:r>
                      <a:rPr lang="en-US" b="0" i="1" smtClean="0">
                        <a:latin typeface="Cambria Math" panose="02040503050406030204" pitchFamily="18" charset="0"/>
                        <a:ea typeface="Arial" charset="0"/>
                        <a:cs typeface="Arial" charset="0"/>
                      </a:rPr>
                      <m:t>𝐸</m:t>
                    </m:r>
                    <m:r>
                      <a:rPr lang="en-US" b="0" i="1" smtClean="0">
                        <a:latin typeface="Cambria Math" panose="02040503050406030204" pitchFamily="18" charset="0"/>
                        <a:ea typeface="Arial" charset="0"/>
                        <a:cs typeface="Arial" charset="0"/>
                      </a:rPr>
                      <m:t>= </m:t>
                    </m:r>
                    <m:f>
                      <m:fPr>
                        <m:ctrlPr>
                          <a:rPr lang="en-US" b="0" i="1" smtClean="0">
                            <a:latin typeface="Cambria Math" panose="02040503050406030204" pitchFamily="18" charset="0"/>
                            <a:cs typeface="Arial" charset="0"/>
                          </a:rPr>
                        </m:ctrlPr>
                      </m:fPr>
                      <m:num>
                        <m:r>
                          <a:rPr lang="en-US" b="0" i="1" smtClean="0">
                            <a:latin typeface="Cambria Math" panose="02040503050406030204" pitchFamily="18" charset="0"/>
                            <a:cs typeface="Arial" charset="0"/>
                          </a:rPr>
                          <m:t>1</m:t>
                        </m:r>
                      </m:num>
                      <m:den>
                        <m:r>
                          <a:rPr lang="en-US" b="0" i="1" smtClean="0">
                            <a:latin typeface="Cambria Math" panose="02040503050406030204" pitchFamily="18" charset="0"/>
                            <a:cs typeface="Arial" charset="0"/>
                          </a:rPr>
                          <m:t>2</m:t>
                        </m:r>
                      </m:den>
                    </m:f>
                    <m:r>
                      <a:rPr lang="en-US" b="0" i="1" smtClean="0">
                        <a:latin typeface="Cambria Math" panose="02040503050406030204" pitchFamily="18" charset="0"/>
                        <a:cs typeface="Arial" charset="0"/>
                      </a:rPr>
                      <m:t>𝐿</m:t>
                    </m:r>
                    <m:sSup>
                      <m:sSupPr>
                        <m:ctrlPr>
                          <a:rPr lang="en-US" b="0" i="1" smtClean="0">
                            <a:latin typeface="Cambria Math" panose="02040503050406030204" pitchFamily="18" charset="0"/>
                            <a:cs typeface="Arial" charset="0"/>
                          </a:rPr>
                        </m:ctrlPr>
                      </m:sSupPr>
                      <m:e>
                        <m:r>
                          <a:rPr lang="en-US" b="0" i="1" smtClean="0">
                            <a:latin typeface="Cambria Math" panose="02040503050406030204" pitchFamily="18" charset="0"/>
                            <a:cs typeface="Arial" charset="0"/>
                          </a:rPr>
                          <m:t>𝐼</m:t>
                        </m:r>
                      </m:e>
                      <m:sup>
                        <m:r>
                          <a:rPr lang="en-US" b="0" i="1" smtClean="0">
                            <a:latin typeface="Cambria Math" panose="02040503050406030204" pitchFamily="18" charset="0"/>
                            <a:cs typeface="Arial" charset="0"/>
                          </a:rPr>
                          <m:t>2</m:t>
                        </m:r>
                      </m:sup>
                    </m:sSup>
                  </m:oMath>
                </a14:m>
                <a:endParaRPr lang="en-US" baseline="30000">
                  <a:latin typeface="Arial" charset="0"/>
                  <a:ea typeface="Arial" charset="0"/>
                  <a:cs typeface="Arial" charset="0"/>
                </a:endParaRPr>
              </a:p>
              <a:p>
                <a:pPr algn="l"/>
                <a:endParaRPr lang="en-US">
                  <a:latin typeface="Arial" charset="0"/>
                  <a:ea typeface="Arial" charset="0"/>
                  <a:cs typeface="Arial" charset="0"/>
                </a:endParaRPr>
              </a:p>
            </p:txBody>
          </p:sp>
        </mc:Choice>
        <mc:Fallback xmlns="">
          <p:sp>
            <p:nvSpPr>
              <p:cNvPr id="20" name="Content Placeholder 2">
                <a:extLst>
                  <a:ext uri="{FF2B5EF4-FFF2-40B4-BE49-F238E27FC236}">
                    <a16:creationId xmlns:a16="http://schemas.microsoft.com/office/drawing/2014/main" id="{5A86972E-594E-594E-BC61-382C6331AD80}"/>
                  </a:ext>
                </a:extLst>
              </p:cNvPr>
              <p:cNvSpPr txBox="1">
                <a:spLocks noRot="1" noChangeAspect="1" noMove="1" noResize="1" noEditPoints="1" noAdjustHandles="1" noChangeArrowheads="1" noChangeShapeType="1" noTextEdit="1"/>
              </p:cNvSpPr>
              <p:nvPr/>
            </p:nvSpPr>
            <p:spPr>
              <a:xfrm>
                <a:off x="422040" y="1762209"/>
                <a:ext cx="11582400" cy="4663440"/>
              </a:xfrm>
              <a:prstGeom prst="rect">
                <a:avLst/>
              </a:prstGeom>
              <a:blipFill>
                <a:blip r:embed="rId3"/>
                <a:stretch>
                  <a:fillRect l="-657" t="-1630"/>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77131D75-46A2-2C43-867A-1F044CBD0416}"/>
              </a:ext>
            </a:extLst>
          </p:cNvPr>
          <p:cNvPicPr>
            <a:picLocks noChangeAspect="1"/>
          </p:cNvPicPr>
          <p:nvPr/>
        </p:nvPicPr>
        <p:blipFill>
          <a:blip r:embed="rId4"/>
          <a:stretch>
            <a:fillRect/>
          </a:stretch>
        </p:blipFill>
        <p:spPr>
          <a:xfrm>
            <a:off x="8570266" y="838436"/>
            <a:ext cx="3199694" cy="3199694"/>
          </a:xfrm>
          <a:prstGeom prst="rect">
            <a:avLst/>
          </a:prstGeom>
        </p:spPr>
      </p:pic>
      <p:sp>
        <p:nvSpPr>
          <p:cNvPr id="4" name="TextBox 3">
            <a:extLst>
              <a:ext uri="{FF2B5EF4-FFF2-40B4-BE49-F238E27FC236}">
                <a16:creationId xmlns:a16="http://schemas.microsoft.com/office/drawing/2014/main" id="{A4835BEA-2F02-8645-8E76-217183AB2618}"/>
              </a:ext>
            </a:extLst>
          </p:cNvPr>
          <p:cNvSpPr txBox="1"/>
          <p:nvPr/>
        </p:nvSpPr>
        <p:spPr>
          <a:xfrm>
            <a:off x="9705703" y="378824"/>
            <a:ext cx="1039067" cy="307777"/>
          </a:xfrm>
          <a:prstGeom prst="rect">
            <a:avLst/>
          </a:prstGeom>
          <a:noFill/>
        </p:spPr>
        <p:txBody>
          <a:bodyPr wrap="none" rtlCol="0">
            <a:spAutoFit/>
          </a:bodyPr>
          <a:lstStyle/>
          <a:p>
            <a:r>
              <a:rPr lang="en-US" sz="1400"/>
              <a:t>Wikipedia</a:t>
            </a:r>
          </a:p>
        </p:txBody>
      </p:sp>
    </p:spTree>
    <p:extLst>
      <p:ext uri="{BB962C8B-B14F-4D97-AF65-F5344CB8AC3E}">
        <p14:creationId xmlns:p14="http://schemas.microsoft.com/office/powerpoint/2010/main" val="136940390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54978"/>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measure temperature</a:t>
            </a:r>
          </a:p>
        </p:txBody>
      </p:sp>
      <p:sp>
        <p:nvSpPr>
          <p:cNvPr id="3" name="Content Placeholder 2"/>
          <p:cNvSpPr>
            <a:spLocks noGrp="1"/>
          </p:cNvSpPr>
          <p:nvPr>
            <p:ph idx="1"/>
          </p:nvPr>
        </p:nvSpPr>
        <p:spPr>
          <a:xfrm>
            <a:off x="660688" y="1256107"/>
            <a:ext cx="10607041" cy="5498861"/>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packetSize</a:t>
            </a:r>
            <a:r>
              <a:rPr lang="en-US" sz="1600" dirty="0">
                <a:latin typeface="Courier New" panose="02070309020205020404" pitchFamily="49" charset="0"/>
                <a:ea typeface="Arial" charset="0"/>
                <a:cs typeface="Courier New" panose="02070309020205020404" pitchFamily="49" charset="0"/>
              </a:rPr>
              <a:t> = 40;      // bits</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pulseOneLength</a:t>
            </a:r>
            <a:r>
              <a:rPr lang="en-US" sz="1600" dirty="0">
                <a:latin typeface="Courier New" panose="02070309020205020404" pitchFamily="49" charset="0"/>
                <a:ea typeface="Arial" charset="0"/>
                <a:cs typeface="Courier New" panose="02070309020205020404" pitchFamily="49" charset="0"/>
              </a:rPr>
              <a:t> = 40;  // pulse length to be 1</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pulseDelay</a:t>
            </a:r>
            <a:r>
              <a:rPr lang="en-US" sz="1600" dirty="0">
                <a:latin typeface="Courier New" panose="02070309020205020404" pitchFamily="49" charset="0"/>
                <a:ea typeface="Arial" charset="0"/>
                <a:cs typeface="Courier New" panose="02070309020205020404" pitchFamily="49" charset="0"/>
              </a:rPr>
              <a:t>= 18;</a:t>
            </a:r>
          </a:p>
          <a:p>
            <a:pPr algn="l">
              <a:spcBef>
                <a:spcPts val="0"/>
              </a:spcBef>
            </a:pPr>
            <a:r>
              <a:rPr lang="en-US" sz="1600" dirty="0">
                <a:latin typeface="Courier New" panose="02070309020205020404" pitchFamily="49" charset="0"/>
                <a:ea typeface="Arial" charset="0"/>
                <a:cs typeface="Courier New" panose="02070309020205020404" pitchFamily="49" charset="0"/>
              </a:rPr>
              <a:t>int </a:t>
            </a:r>
            <a:r>
              <a:rPr lang="en-US" sz="1600" dirty="0" err="1">
                <a:latin typeface="Courier New" panose="02070309020205020404" pitchFamily="49" charset="0"/>
                <a:ea typeface="Arial" charset="0"/>
                <a:cs typeface="Courier New" panose="02070309020205020404" pitchFamily="49" charset="0"/>
              </a:rPr>
              <a:t>measure_th</a:t>
            </a:r>
            <a:r>
              <a:rPr lang="en-US" sz="1600" dirty="0">
                <a:latin typeface="Courier New" panose="02070309020205020404" pitchFamily="49" charset="0"/>
                <a:ea typeface="Arial" charset="0"/>
                <a:cs typeface="Courier New" panose="02070309020205020404" pitchFamily="49" charset="0"/>
              </a:rPr>
              <a:t>(int* t, int* h) {</a:t>
            </a:r>
          </a:p>
          <a:p>
            <a:pPr algn="l">
              <a:spcBef>
                <a:spcPts val="0"/>
              </a:spcBef>
            </a:pPr>
            <a:r>
              <a:rPr lang="en-US" sz="1600" dirty="0">
                <a:latin typeface="Courier New" panose="02070309020205020404" pitchFamily="49" charset="0"/>
                <a:ea typeface="Arial" charset="0"/>
                <a:cs typeface="Courier New" panose="02070309020205020404" pitchFamily="49" charset="0"/>
              </a:rPr>
              <a:t>  byte buf[8];</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clear_buf</a:t>
            </a:r>
            <a:r>
              <a:rPr lang="en-US" sz="1600" dirty="0">
                <a:latin typeface="Courier New" panose="02070309020205020404" pitchFamily="49" charset="0"/>
                <a:ea typeface="Arial" charset="0"/>
                <a:cs typeface="Courier New" panose="02070309020205020404" pitchFamily="49" charset="0"/>
              </a:rPr>
              <a:t>(buf, 8);</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byte </a:t>
            </a:r>
            <a:r>
              <a:rPr lang="en-US" sz="1600" dirty="0" err="1">
                <a:latin typeface="Courier New" panose="02070309020205020404" pitchFamily="49" charset="0"/>
                <a:ea typeface="Arial" charset="0"/>
                <a:cs typeface="Courier New" panose="02070309020205020404" pitchFamily="49" charset="0"/>
              </a:rPr>
              <a:t>byte_index</a:t>
            </a:r>
            <a:r>
              <a:rPr lang="en-US" sz="1600" dirty="0">
                <a:latin typeface="Courier New" panose="02070309020205020404" pitchFamily="49" charset="0"/>
                <a:ea typeface="Arial" charset="0"/>
                <a:cs typeface="Courier New" panose="02070309020205020404" pitchFamily="49" charset="0"/>
              </a:rPr>
              <a:t> = 0;</a:t>
            </a:r>
          </a:p>
          <a:p>
            <a:pPr algn="l">
              <a:spcBef>
                <a:spcPts val="0"/>
              </a:spcBef>
            </a:pPr>
            <a:r>
              <a:rPr lang="en-US" sz="1600" dirty="0">
                <a:latin typeface="Courier New" panose="02070309020205020404" pitchFamily="49" charset="0"/>
                <a:ea typeface="Arial" charset="0"/>
                <a:cs typeface="Courier New" panose="02070309020205020404" pitchFamily="49" charset="0"/>
              </a:rPr>
              <a:t>  byte </a:t>
            </a:r>
            <a:r>
              <a:rPr lang="en-US" sz="1600" dirty="0" err="1">
                <a:latin typeface="Courier New" panose="02070309020205020404" pitchFamily="49" charset="0"/>
                <a:ea typeface="Arial" charset="0"/>
                <a:cs typeface="Courier New" panose="02070309020205020404" pitchFamily="49" charset="0"/>
              </a:rPr>
              <a:t>bit_cnt</a:t>
            </a:r>
            <a:r>
              <a:rPr lang="en-US" sz="1600" dirty="0">
                <a:latin typeface="Courier New" panose="02070309020205020404" pitchFamily="49" charset="0"/>
                <a:ea typeface="Arial" charset="0"/>
                <a:cs typeface="Courier New" panose="02070309020205020404" pitchFamily="49" charset="0"/>
              </a:rPr>
              <a:t> = 7;</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pinMode(dataPin, INPUT);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delayMicroseconds</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pulseDelay</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pulseIn</a:t>
            </a:r>
            <a:r>
              <a:rPr lang="en-US" sz="1600" dirty="0">
                <a:latin typeface="Courier New" panose="02070309020205020404" pitchFamily="49" charset="0"/>
                <a:ea typeface="Arial" charset="0"/>
                <a:cs typeface="Courier New" panose="02070309020205020404" pitchFamily="49" charset="0"/>
              </a:rPr>
              <a:t>(dataPin, HIGH);</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 Collect each data bit</a:t>
            </a:r>
          </a:p>
          <a:p>
            <a:pPr algn="l">
              <a:spcBef>
                <a:spcPts val="0"/>
              </a:spcBef>
            </a:pPr>
            <a:r>
              <a:rPr lang="en-US" sz="1600" dirty="0">
                <a:latin typeface="Courier New" panose="02070309020205020404" pitchFamily="49" charset="0"/>
                <a:ea typeface="Arial" charset="0"/>
                <a:cs typeface="Courier New" panose="02070309020205020404" pitchFamily="49" charset="0"/>
              </a:rPr>
              <a:t>  int </a:t>
            </a:r>
            <a:r>
              <a:rPr lang="en-US" sz="1600" dirty="0" err="1">
                <a:latin typeface="Courier New" panose="02070309020205020404" pitchFamily="49" charset="0"/>
                <a:ea typeface="Arial" charset="0"/>
                <a:cs typeface="Courier New" panose="02070309020205020404" pitchFamily="49" charset="0"/>
              </a:rPr>
              <a:t>time_out</a:t>
            </a:r>
            <a:r>
              <a:rPr lang="en-US" sz="1600" dirty="0">
                <a:latin typeface="Courier New" panose="02070309020205020404" pitchFamily="49" charset="0"/>
                <a:ea typeface="Arial" charset="0"/>
                <a:cs typeface="Courier New" panose="02070309020205020404" pitchFamily="49" charset="0"/>
              </a:rPr>
              <a:t> = 10000;</a:t>
            </a:r>
          </a:p>
          <a:p>
            <a:pPr algn="l">
              <a:spcBef>
                <a:spcPts val="0"/>
              </a:spcBef>
            </a:pPr>
            <a:r>
              <a:rPr lang="en-US" sz="1600" dirty="0">
                <a:latin typeface="Courier New" panose="02070309020205020404" pitchFamily="49" charset="0"/>
                <a:ea typeface="Arial" charset="0"/>
                <a:cs typeface="Courier New" panose="02070309020205020404" pitchFamily="49" charset="0"/>
              </a:rPr>
              <a:t>  for (int i = 0; i &lt; </a:t>
            </a:r>
            <a:r>
              <a:rPr lang="en-US" sz="1600" dirty="0" err="1">
                <a:latin typeface="Courier New" panose="02070309020205020404" pitchFamily="49" charset="0"/>
                <a:ea typeface="Arial" charset="0"/>
                <a:cs typeface="Courier New" panose="02070309020205020404" pitchFamily="49" charset="0"/>
              </a:rPr>
              <a:t>packetSize</a:t>
            </a:r>
            <a:r>
              <a:rPr lang="en-US" sz="1600" dirty="0">
                <a:latin typeface="Courier New" panose="02070309020205020404" pitchFamily="49" charset="0"/>
                <a:ea typeface="Arial" charset="0"/>
                <a:cs typeface="Courier New" panose="02070309020205020404" pitchFamily="49" charset="0"/>
              </a:rPr>
              <a:t>; i++) {</a:t>
            </a:r>
          </a:p>
          <a:p>
            <a:pPr algn="l">
              <a:spcBef>
                <a:spcPts val="0"/>
              </a:spcBef>
            </a:pPr>
            <a:r>
              <a:rPr lang="en-US" sz="1600" dirty="0">
                <a:latin typeface="Courier New" panose="02070309020205020404" pitchFamily="49" charset="0"/>
                <a:ea typeface="Arial" charset="0"/>
                <a:cs typeface="Courier New" panose="02070309020205020404" pitchFamily="49" charset="0"/>
              </a:rPr>
              <a:t>    while (digitalRead(dataPin) == LOW) {</a:t>
            </a:r>
          </a:p>
          <a:p>
            <a:pPr algn="l">
              <a:spcBef>
                <a:spcPts val="0"/>
              </a:spcBef>
            </a:pPr>
            <a:r>
              <a:rPr lang="en-US" sz="1600" dirty="0">
                <a:latin typeface="Courier New" panose="02070309020205020404" pitchFamily="49" charset="0"/>
                <a:ea typeface="Arial" charset="0"/>
                <a:cs typeface="Courier New" panose="02070309020205020404" pitchFamily="49" charset="0"/>
              </a:rPr>
              <a:t>      if (</a:t>
            </a:r>
            <a:r>
              <a:rPr lang="en-US" sz="1600" dirty="0" err="1">
                <a:latin typeface="Courier New" panose="02070309020205020404" pitchFamily="49" charset="0"/>
                <a:ea typeface="Arial" charset="0"/>
                <a:cs typeface="Courier New" panose="02070309020205020404" pitchFamily="49" charset="0"/>
              </a:rPr>
              <a:t>time_out</a:t>
            </a:r>
            <a:r>
              <a:rPr lang="en-US" sz="1600" dirty="0">
                <a:latin typeface="Courier New" panose="02070309020205020404" pitchFamily="49" charset="0"/>
                <a:ea typeface="Arial" charset="0"/>
                <a:cs typeface="Courier New" panose="02070309020205020404" pitchFamily="49" charset="0"/>
              </a:rPr>
              <a:t>-- &lt;= 0)</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-1;</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time_out</a:t>
            </a:r>
            <a:r>
              <a:rPr lang="en-US" sz="1600" dirty="0">
                <a:latin typeface="Courier New" panose="02070309020205020404" pitchFamily="49" charset="0"/>
                <a:ea typeface="Arial" charset="0"/>
                <a:cs typeface="Courier New" panose="02070309020205020404" pitchFamily="49" charset="0"/>
              </a:rPr>
              <a:t> = 10000;</a:t>
            </a:r>
          </a:p>
          <a:p>
            <a:pPr algn="l">
              <a:spcBef>
                <a:spcPts val="0"/>
              </a:spcBef>
            </a:pPr>
            <a:r>
              <a:rPr lang="en-US" sz="1600" dirty="0">
                <a:latin typeface="Courier New" panose="02070309020205020404" pitchFamily="49" charset="0"/>
                <a:ea typeface="Arial" charset="0"/>
                <a:cs typeface="Courier New" panose="02070309020205020404" pitchFamily="49" charset="0"/>
              </a:rPr>
              <a:t>    unsigned long t = micros();</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100</a:t>
            </a:fld>
            <a:endParaRPr lang="en-US"/>
          </a:p>
        </p:txBody>
      </p:sp>
    </p:spTree>
    <p:extLst>
      <p:ext uri="{BB962C8B-B14F-4D97-AF65-F5344CB8AC3E}">
        <p14:creationId xmlns:p14="http://schemas.microsoft.com/office/powerpoint/2010/main" val="137704544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6755" y="94167"/>
            <a:ext cx="11639004"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measure temperature</a:t>
            </a:r>
          </a:p>
        </p:txBody>
      </p:sp>
      <p:sp>
        <p:nvSpPr>
          <p:cNvPr id="3" name="Content Placeholder 2"/>
          <p:cNvSpPr>
            <a:spLocks noGrp="1"/>
          </p:cNvSpPr>
          <p:nvPr>
            <p:ph idx="1"/>
          </p:nvPr>
        </p:nvSpPr>
        <p:spPr>
          <a:xfrm>
            <a:off x="927277" y="1405866"/>
            <a:ext cx="10881361" cy="4525042"/>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while (digitalRead(dataPin) == HIGH) {</a:t>
            </a:r>
          </a:p>
          <a:p>
            <a:pPr algn="l">
              <a:spcBef>
                <a:spcPts val="0"/>
              </a:spcBef>
            </a:pPr>
            <a:r>
              <a:rPr lang="en-US" sz="1600" dirty="0">
                <a:latin typeface="Courier New" panose="02070309020205020404" pitchFamily="49" charset="0"/>
                <a:ea typeface="Arial" charset="0"/>
                <a:cs typeface="Courier New" panose="02070309020205020404" pitchFamily="49" charset="0"/>
              </a:rPr>
              <a:t>      if (</a:t>
            </a:r>
            <a:r>
              <a:rPr lang="en-US" sz="1600" dirty="0" err="1">
                <a:latin typeface="Courier New" panose="02070309020205020404" pitchFamily="49" charset="0"/>
                <a:ea typeface="Arial" charset="0"/>
                <a:cs typeface="Courier New" panose="02070309020205020404" pitchFamily="49" charset="0"/>
              </a:rPr>
              <a:t>time_out</a:t>
            </a:r>
            <a:r>
              <a:rPr lang="en-US" sz="1600" dirty="0">
                <a:latin typeface="Courier New" panose="02070309020205020404" pitchFamily="49" charset="0"/>
                <a:ea typeface="Arial" charset="0"/>
                <a:cs typeface="Courier New" panose="02070309020205020404" pitchFamily="49" charset="0"/>
              </a:rPr>
              <a:t>-- &lt;= 0)</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-1;</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if ((micros() - t) &gt; </a:t>
            </a:r>
            <a:r>
              <a:rPr lang="en-US" sz="1600" dirty="0" err="1">
                <a:latin typeface="Courier New" panose="02070309020205020404" pitchFamily="49" charset="0"/>
                <a:ea typeface="Arial" charset="0"/>
                <a:cs typeface="Courier New" panose="02070309020205020404" pitchFamily="49" charset="0"/>
              </a:rPr>
              <a:t>pulseOneLength</a:t>
            </a: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buf[</a:t>
            </a:r>
            <a:r>
              <a:rPr lang="en-US" sz="1600" dirty="0" err="1">
                <a:latin typeface="Courier New" panose="02070309020205020404" pitchFamily="49" charset="0"/>
                <a:ea typeface="Arial" charset="0"/>
                <a:cs typeface="Courier New" panose="02070309020205020404" pitchFamily="49" charset="0"/>
              </a:rPr>
              <a:t>byte_index</a:t>
            </a:r>
            <a:r>
              <a:rPr lang="en-US" sz="1600" dirty="0">
                <a:latin typeface="Courier New" panose="02070309020205020404" pitchFamily="49" charset="0"/>
                <a:ea typeface="Arial" charset="0"/>
                <a:cs typeface="Courier New" panose="02070309020205020404" pitchFamily="49" charset="0"/>
              </a:rPr>
              <a:t>] |= 1 &lt;&lt; </a:t>
            </a:r>
            <a:r>
              <a:rPr lang="en-US" sz="1600" dirty="0" err="1">
                <a:latin typeface="Courier New" panose="02070309020205020404" pitchFamily="49" charset="0"/>
                <a:ea typeface="Arial" charset="0"/>
                <a:cs typeface="Courier New" panose="02070309020205020404" pitchFamily="49" charset="0"/>
              </a:rPr>
              <a:t>bit_cnt</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if (</a:t>
            </a:r>
            <a:r>
              <a:rPr lang="en-US" sz="1600" dirty="0" err="1">
                <a:latin typeface="Courier New" panose="02070309020205020404" pitchFamily="49" charset="0"/>
                <a:ea typeface="Arial" charset="0"/>
                <a:cs typeface="Courier New" panose="02070309020205020404" pitchFamily="49" charset="0"/>
              </a:rPr>
              <a:t>bit_cnt</a:t>
            </a:r>
            <a:r>
              <a:rPr lang="en-US" sz="1600" dirty="0">
                <a:latin typeface="Courier New" panose="02070309020205020404" pitchFamily="49" charset="0"/>
                <a:ea typeface="Arial" charset="0"/>
                <a:cs typeface="Courier New" panose="02070309020205020404" pitchFamily="49" charset="0"/>
              </a:rPr>
              <a:t> == 0)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byte_index</a:t>
            </a:r>
            <a:r>
              <a:rPr lang="en-US" sz="1600" dirty="0">
                <a:latin typeface="Courier New" panose="02070309020205020404" pitchFamily="49" charset="0"/>
                <a:ea typeface="Arial" charset="0"/>
                <a:cs typeface="Courier New" panose="02070309020205020404" pitchFamily="49" charset="0"/>
              </a:rPr>
              <a:t>++;   // next byte</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bit_cnt</a:t>
            </a:r>
            <a:r>
              <a:rPr lang="en-US" sz="1600" dirty="0">
                <a:latin typeface="Courier New" panose="02070309020205020404" pitchFamily="49" charset="0"/>
                <a:ea typeface="Arial" charset="0"/>
                <a:cs typeface="Courier New" panose="02070309020205020404" pitchFamily="49" charset="0"/>
              </a:rPr>
              <a:t> = 7;    // MSB</a:t>
            </a:r>
          </a:p>
          <a:p>
            <a:pPr algn="l">
              <a:spcBef>
                <a:spcPts val="0"/>
              </a:spcBef>
            </a:pPr>
            <a:r>
              <a:rPr lang="en-US" sz="1600" dirty="0">
                <a:latin typeface="Courier New" panose="02070309020205020404" pitchFamily="49" charset="0"/>
                <a:ea typeface="Arial" charset="0"/>
                <a:cs typeface="Courier New" panose="02070309020205020404" pitchFamily="49" charset="0"/>
              </a:rPr>
              <a:t>    } else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bit_cnt</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*t = buf[2];</a:t>
            </a:r>
          </a:p>
          <a:p>
            <a:pPr algn="l">
              <a:spcBef>
                <a:spcPts val="0"/>
              </a:spcBef>
            </a:pPr>
            <a:r>
              <a:rPr lang="en-US" sz="1600" dirty="0">
                <a:latin typeface="Courier New" panose="02070309020205020404" pitchFamily="49" charset="0"/>
                <a:ea typeface="Arial" charset="0"/>
                <a:cs typeface="Courier New" panose="02070309020205020404" pitchFamily="49" charset="0"/>
              </a:rPr>
              <a:t>  *h = buf[0];</a:t>
            </a:r>
          </a:p>
          <a:p>
            <a:pPr algn="l">
              <a:spcBef>
                <a:spcPts val="0"/>
              </a:spcBef>
            </a:pPr>
            <a:r>
              <a:rPr lang="en-US" sz="1600" dirty="0">
                <a:latin typeface="Courier New" panose="02070309020205020404" pitchFamily="49" charset="0"/>
                <a:ea typeface="Arial" charset="0"/>
                <a:cs typeface="Courier New" panose="02070309020205020404" pitchFamily="49" charset="0"/>
              </a:rPr>
              <a:t>  if ((buf[0] + buf[2]) != buf[4])</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-1;</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return 0;</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101</a:t>
            </a:fld>
            <a:endParaRPr lang="en-US"/>
          </a:p>
        </p:txBody>
      </p:sp>
    </p:spTree>
    <p:extLst>
      <p:ext uri="{BB962C8B-B14F-4D97-AF65-F5344CB8AC3E}">
        <p14:creationId xmlns:p14="http://schemas.microsoft.com/office/powerpoint/2010/main" val="373102016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6745" y="78378"/>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measure temperature</a:t>
            </a:r>
          </a:p>
        </p:txBody>
      </p:sp>
      <p:sp>
        <p:nvSpPr>
          <p:cNvPr id="3" name="Content Placeholder 2"/>
          <p:cNvSpPr>
            <a:spLocks noGrp="1"/>
          </p:cNvSpPr>
          <p:nvPr>
            <p:ph idx="1"/>
          </p:nvPr>
        </p:nvSpPr>
        <p:spPr>
          <a:xfrm>
            <a:off x="596662" y="1105367"/>
            <a:ext cx="11038114" cy="5681424"/>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void read_dht11(int* t, int* h)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start_measurement</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if (</a:t>
            </a:r>
            <a:r>
              <a:rPr lang="en-US" sz="1600" dirty="0" err="1">
                <a:latin typeface="Courier New" panose="02070309020205020404" pitchFamily="49" charset="0"/>
                <a:ea typeface="Arial" charset="0"/>
                <a:cs typeface="Courier New" panose="02070309020205020404" pitchFamily="49" charset="0"/>
              </a:rPr>
              <a:t>measure_th</a:t>
            </a:r>
            <a:r>
              <a:rPr lang="en-US" sz="1600" dirty="0">
                <a:latin typeface="Courier New" panose="02070309020205020404" pitchFamily="49" charset="0"/>
                <a:ea typeface="Arial" charset="0"/>
                <a:cs typeface="Courier New" panose="02070309020205020404" pitchFamily="49" charset="0"/>
              </a:rPr>
              <a:t>(t, h) &lt; 0) {</a:t>
            </a:r>
          </a:p>
          <a:p>
            <a:pPr algn="l">
              <a:spcBef>
                <a:spcPts val="0"/>
              </a:spcBef>
            </a:pPr>
            <a:r>
              <a:rPr lang="en-US" sz="1600" dirty="0">
                <a:latin typeface="Courier New" panose="02070309020205020404" pitchFamily="49" charset="0"/>
                <a:ea typeface="Arial" charset="0"/>
                <a:cs typeface="Courier New" panose="02070309020205020404" pitchFamily="49" charset="0"/>
              </a:rPr>
              <a:t>    *t = 0.0;</a:t>
            </a:r>
          </a:p>
          <a:p>
            <a:pPr algn="l">
              <a:spcBef>
                <a:spcPts val="0"/>
              </a:spcBef>
            </a:pPr>
            <a:r>
              <a:rPr lang="en-US" sz="1600" dirty="0">
                <a:latin typeface="Courier New" panose="02070309020205020404" pitchFamily="49" charset="0"/>
                <a:ea typeface="Arial" charset="0"/>
                <a:cs typeface="Courier New" panose="02070309020205020404" pitchFamily="49" charset="0"/>
              </a:rPr>
              <a:t>    *h= 0.0;</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loop() {</a:t>
            </a:r>
          </a:p>
          <a:p>
            <a:pPr algn="l">
              <a:spcBef>
                <a:spcPts val="0"/>
              </a:spcBef>
            </a:pPr>
            <a:r>
              <a:rPr lang="en-US" sz="1600" dirty="0">
                <a:latin typeface="Courier New" panose="02070309020205020404" pitchFamily="49" charset="0"/>
                <a:ea typeface="Arial" charset="0"/>
                <a:cs typeface="Courier New" panose="02070309020205020404" pitchFamily="49" charset="0"/>
              </a:rPr>
              <a:t>  int temperature, humidity;</a:t>
            </a:r>
          </a:p>
          <a:p>
            <a:pPr algn="l">
              <a:spcBef>
                <a:spcPts val="0"/>
              </a:spcBef>
            </a:pPr>
            <a:r>
              <a:rPr lang="en-US" sz="1600" dirty="0">
                <a:latin typeface="Courier New" panose="02070309020205020404" pitchFamily="49" charset="0"/>
                <a:ea typeface="Arial" charset="0"/>
                <a:cs typeface="Courier New" panose="02070309020205020404" pitchFamily="49" charset="0"/>
              </a:rPr>
              <a:t>  for(;;) {</a:t>
            </a:r>
          </a:p>
          <a:p>
            <a:pPr algn="l">
              <a:spcBef>
                <a:spcPts val="0"/>
              </a:spcBef>
            </a:pPr>
            <a:r>
              <a:rPr lang="en-US" sz="1600" dirty="0">
                <a:latin typeface="Courier New" panose="02070309020205020404" pitchFamily="49" charset="0"/>
                <a:ea typeface="Arial" charset="0"/>
                <a:cs typeface="Courier New" panose="02070309020205020404" pitchFamily="49" charset="0"/>
              </a:rPr>
              <a:t>    delay(measurementDelay);</a:t>
            </a:r>
          </a:p>
          <a:p>
            <a:pPr algn="l">
              <a:spcBef>
                <a:spcPts val="0"/>
              </a:spcBef>
            </a:pPr>
            <a:r>
              <a:rPr lang="en-US" sz="1600" dirty="0">
                <a:latin typeface="Courier New" panose="02070309020205020404" pitchFamily="49" charset="0"/>
                <a:ea typeface="Arial" charset="0"/>
                <a:cs typeface="Courier New" panose="02070309020205020404" pitchFamily="49" charset="0"/>
              </a:rPr>
              <a:t>    read_dht11(&amp;temperature, &amp;humidity);</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("Temp (C): ");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(temperature);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 Temp (F): "); </a:t>
            </a:r>
          </a:p>
          <a:p>
            <a:pPr algn="l">
              <a:spcBef>
                <a:spcPts val="0"/>
              </a:spcBef>
            </a:pPr>
            <a:r>
              <a:rPr lang="en-US" sz="1600" dirty="0">
                <a:latin typeface="Courier New" panose="02070309020205020404" pitchFamily="49" charset="0"/>
                <a:ea typeface="Arial" charset="0"/>
                <a:cs typeface="Courier New" panose="02070309020205020404" pitchFamily="49" charset="0"/>
              </a:rPr>
              <a:t>    double </a:t>
            </a:r>
            <a:r>
              <a:rPr lang="en-US" sz="1600" dirty="0" err="1">
                <a:latin typeface="Courier New" panose="02070309020205020404" pitchFamily="49" charset="0"/>
                <a:ea typeface="Arial" charset="0"/>
                <a:cs typeface="Courier New" panose="02070309020205020404" pitchFamily="49" charset="0"/>
              </a:rPr>
              <a:t>temp_F</a:t>
            </a:r>
            <a:r>
              <a:rPr lang="en-US" sz="1600" dirty="0">
                <a:latin typeface="Courier New" panose="02070309020205020404" pitchFamily="49" charset="0"/>
                <a:ea typeface="Arial" charset="0"/>
                <a:cs typeface="Courier New" panose="02070309020205020404" pitchFamily="49" charset="0"/>
              </a:rPr>
              <a:t> = ((double) temperature) * 9.0 / 5.0 + 32.0;</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temp_F</a:t>
            </a: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 Humidity (%): ");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(humidity);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Serial.println</a:t>
            </a: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102</a:t>
            </a:fld>
            <a:endParaRPr lang="en-US"/>
          </a:p>
        </p:txBody>
      </p:sp>
    </p:spTree>
    <p:extLst>
      <p:ext uri="{BB962C8B-B14F-4D97-AF65-F5344CB8AC3E}">
        <p14:creationId xmlns:p14="http://schemas.microsoft.com/office/powerpoint/2010/main" val="203542082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1" y="68041"/>
            <a:ext cx="11861074" cy="868362"/>
          </a:xfrm>
        </p:spPr>
        <p:txBody>
          <a:bodyPr anchor="ctr">
            <a:normAutofit/>
          </a:bodyPr>
          <a:lstStyle/>
          <a:p>
            <a:pPr algn="ctr"/>
            <a:r>
              <a:rPr lang="en-US" sz="4400">
                <a:latin typeface="Arial" panose="020B0604020202020204" pitchFamily="34" charset="0"/>
                <a:cs typeface="Arial" panose="020B0604020202020204" pitchFamily="34" charset="0"/>
              </a:rPr>
              <a:t>Raspberry Pi code for measure temperature</a:t>
            </a:r>
          </a:p>
        </p:txBody>
      </p:sp>
      <p:sp>
        <p:nvSpPr>
          <p:cNvPr id="3" name="Content Placeholder 2"/>
          <p:cNvSpPr>
            <a:spLocks noGrp="1"/>
          </p:cNvSpPr>
          <p:nvPr>
            <p:ph idx="1"/>
          </p:nvPr>
        </p:nvSpPr>
        <p:spPr>
          <a:xfrm>
            <a:off x="621583" y="1001183"/>
            <a:ext cx="10455352" cy="5498861"/>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Manferdelli</a:t>
            </a:r>
          </a:p>
          <a:p>
            <a:pPr algn="l">
              <a:spcBef>
                <a:spcPts val="0"/>
              </a:spcBef>
            </a:pPr>
            <a:r>
              <a:rPr lang="en-US" sz="1600" dirty="0">
                <a:latin typeface="Courier New" panose="02070309020205020404" pitchFamily="49" charset="0"/>
                <a:ea typeface="Arial" charset="0"/>
                <a:cs typeface="Courier New" panose="02070309020205020404" pitchFamily="49" charset="0"/>
              </a:rPr>
              <a:t>//  Raspberry Pi interface to dht11</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a:t>
            </a:r>
            <a:r>
              <a:rPr lang="en-US" sz="1600" dirty="0" err="1">
                <a:latin typeface="Courier New" panose="02070309020205020404" pitchFamily="49" charset="0"/>
                <a:ea typeface="Arial" charset="0"/>
                <a:cs typeface="Courier New" panose="02070309020205020404" pitchFamily="49" charset="0"/>
              </a:rPr>
              <a:t>stdio.h</a:t>
            </a:r>
            <a:r>
              <a:rPr lang="en-US" sz="1600" dirty="0">
                <a:latin typeface="Courier New" panose="02070309020205020404" pitchFamily="49" charset="0"/>
                <a:ea typeface="Arial" charset="0"/>
                <a:cs typeface="Courier New" panose="02070309020205020404" pitchFamily="49" charset="0"/>
              </a:rPr>
              <a:t>&gt;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a:t>
            </a:r>
            <a:r>
              <a:rPr lang="en-US" sz="1600" dirty="0" err="1">
                <a:latin typeface="Courier New" panose="02070309020205020404" pitchFamily="49" charset="0"/>
                <a:ea typeface="Arial" charset="0"/>
                <a:cs typeface="Courier New" panose="02070309020205020404" pitchFamily="49" charset="0"/>
              </a:rPr>
              <a:t>stdlib.h</a:t>
            </a:r>
            <a:r>
              <a:rPr lang="en-US" sz="1600" dirty="0">
                <a:latin typeface="Courier New" panose="02070309020205020404" pitchFamily="49" charset="0"/>
                <a:ea typeface="Arial" charset="0"/>
                <a:cs typeface="Courier New" panose="02070309020205020404" pitchFamily="49" charset="0"/>
              </a:rPr>
              <a:t>&gt;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a:t>
            </a:r>
            <a:r>
              <a:rPr lang="en-US" sz="1600" dirty="0" err="1">
                <a:latin typeface="Courier New" panose="02070309020205020404" pitchFamily="49" charset="0"/>
                <a:ea typeface="Arial" charset="0"/>
                <a:cs typeface="Courier New" panose="02070309020205020404" pitchFamily="49" charset="0"/>
              </a:rPr>
              <a:t>stdint.h</a:t>
            </a:r>
            <a:r>
              <a:rPr lang="en-US" sz="1600" dirty="0">
                <a:latin typeface="Courier New" panose="02070309020205020404" pitchFamily="49" charset="0"/>
                <a:ea typeface="Arial" charset="0"/>
                <a:cs typeface="Courier New" panose="02070309020205020404" pitchFamily="49" charset="0"/>
              </a:rPr>
              <a:t>&gt;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&lt;wiringPi.h&gt;</a:t>
            </a:r>
          </a:p>
          <a:p>
            <a:pPr algn="l">
              <a:spcBef>
                <a:spcPts val="0"/>
              </a:spcBef>
            </a:pPr>
            <a:r>
              <a:rPr lang="en-US" sz="1600" dirty="0">
                <a:latin typeface="Courier New" panose="02070309020205020404" pitchFamily="49" charset="0"/>
                <a:ea typeface="Arial" charset="0"/>
                <a:cs typeface="Courier New" panose="02070309020205020404" pitchFamily="49" charset="0"/>
              </a:rPr>
              <a:t>#ifndef byte</a:t>
            </a:r>
          </a:p>
          <a:p>
            <a:pPr algn="l">
              <a:spcBef>
                <a:spcPts val="0"/>
              </a:spcBef>
            </a:pPr>
            <a:r>
              <a:rPr lang="en-US" sz="1600" dirty="0">
                <a:latin typeface="Courier New" panose="02070309020205020404" pitchFamily="49" charset="0"/>
                <a:ea typeface="Arial" charset="0"/>
                <a:cs typeface="Courier New" panose="02070309020205020404" pitchFamily="49" charset="0"/>
              </a:rPr>
              <a:t>typedef unsigned char byte;</a:t>
            </a:r>
          </a:p>
          <a:p>
            <a:pPr algn="l">
              <a:spcBef>
                <a:spcPts val="0"/>
              </a:spcBef>
            </a:pPr>
            <a:r>
              <a:rPr lang="en-US" sz="1600" dirty="0">
                <a:latin typeface="Courier New" panose="02070309020205020404" pitchFamily="49" charset="0"/>
                <a:ea typeface="Arial" charset="0"/>
                <a:cs typeface="Courier New" panose="02070309020205020404" pitchFamily="49" charset="0"/>
              </a:rPr>
              <a:t>#endif</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clearBuf(byte* buf, int n) {</a:t>
            </a:r>
          </a:p>
          <a:p>
            <a:pPr algn="l">
              <a:spcBef>
                <a:spcPts val="0"/>
              </a:spcBef>
            </a:pPr>
            <a:r>
              <a:rPr lang="en-US" sz="1600" dirty="0">
                <a:latin typeface="Courier New" panose="02070309020205020404" pitchFamily="49" charset="0"/>
                <a:ea typeface="Arial" charset="0"/>
                <a:cs typeface="Courier New" panose="02070309020205020404" pitchFamily="49" charset="0"/>
              </a:rPr>
              <a:t>  for (int i = 0; i &lt; n; i++) {</a:t>
            </a:r>
          </a:p>
          <a:p>
            <a:pPr algn="l">
              <a:spcBef>
                <a:spcPts val="0"/>
              </a:spcBef>
            </a:pPr>
            <a:r>
              <a:rPr lang="en-US" sz="1600" dirty="0">
                <a:latin typeface="Courier New" panose="02070309020205020404" pitchFamily="49" charset="0"/>
                <a:ea typeface="Arial" charset="0"/>
                <a:cs typeface="Courier New" panose="02070309020205020404" pitchFamily="49" charset="0"/>
              </a:rPr>
              <a:t>    buf[i] = 0;</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a:t>
            </a:r>
            <a:r>
              <a:rPr lang="en-US" sz="1600" dirty="0" err="1">
                <a:latin typeface="Courier New" panose="02070309020205020404" pitchFamily="49" charset="0"/>
                <a:ea typeface="Arial" charset="0"/>
                <a:cs typeface="Courier New" panose="02070309020205020404" pitchFamily="49" charset="0"/>
              </a:rPr>
              <a:t>printBuf</a:t>
            </a:r>
            <a:r>
              <a:rPr lang="en-US" sz="1600" dirty="0">
                <a:latin typeface="Courier New" panose="02070309020205020404" pitchFamily="49" charset="0"/>
                <a:ea typeface="Arial" charset="0"/>
                <a:cs typeface="Courier New" panose="02070309020205020404" pitchFamily="49" charset="0"/>
              </a:rPr>
              <a:t>(byte* in, int n) {</a:t>
            </a:r>
          </a:p>
          <a:p>
            <a:pPr algn="l">
              <a:spcBef>
                <a:spcPts val="0"/>
              </a:spcBef>
            </a:pPr>
            <a:r>
              <a:rPr lang="en-US" sz="1600" dirty="0">
                <a:latin typeface="Courier New" panose="02070309020205020404" pitchFamily="49" charset="0"/>
                <a:ea typeface="Arial" charset="0"/>
                <a:cs typeface="Courier New" panose="02070309020205020404" pitchFamily="49" charset="0"/>
              </a:rPr>
              <a:t>  for (int i = 0; i &lt; n; i++) {</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 %02x", in[i]);</a:t>
            </a:r>
          </a:p>
          <a:p>
            <a:pPr algn="l">
              <a:spcBef>
                <a:spcPts val="0"/>
              </a:spcBef>
            </a:pPr>
            <a:r>
              <a:rPr lang="en-US" sz="1600" dirty="0">
                <a:latin typeface="Courier New" panose="02070309020205020404" pitchFamily="49" charset="0"/>
                <a:ea typeface="Arial" charset="0"/>
                <a:cs typeface="Courier New" panose="02070309020205020404" pitchFamily="49" charset="0"/>
              </a:rPr>
              <a:t>    if ((i % 16) == 15) {</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printf("\n");</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printf("\n");</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103</a:t>
            </a:fld>
            <a:endParaRPr lang="en-US"/>
          </a:p>
        </p:txBody>
      </p:sp>
      <p:sp>
        <p:nvSpPr>
          <p:cNvPr id="7" name="Oval 6">
            <a:extLst>
              <a:ext uri="{FF2B5EF4-FFF2-40B4-BE49-F238E27FC236}">
                <a16:creationId xmlns:a16="http://schemas.microsoft.com/office/drawing/2014/main" id="{C1EF96C7-B2ED-AE4E-8E9F-6BFB41167D10}"/>
              </a:ext>
            </a:extLst>
          </p:cNvPr>
          <p:cNvSpPr/>
          <p:nvPr/>
        </p:nvSpPr>
        <p:spPr>
          <a:xfrm>
            <a:off x="7664598" y="2990124"/>
            <a:ext cx="156754" cy="169817"/>
          </a:xfrm>
          <a:prstGeom prst="ellipse">
            <a:avLst/>
          </a:prstGeom>
          <a:solidFill>
            <a:srgbClr val="00B05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BDB94B3B-FA69-434D-A115-B7333C986C6C}"/>
              </a:ext>
            </a:extLst>
          </p:cNvPr>
          <p:cNvSpPr/>
          <p:nvPr/>
        </p:nvSpPr>
        <p:spPr>
          <a:xfrm>
            <a:off x="7657341" y="3612598"/>
            <a:ext cx="156754" cy="169817"/>
          </a:xfrm>
          <a:prstGeom prst="ellipse">
            <a:avLst/>
          </a:prstGeom>
          <a:solidFill>
            <a:srgbClr val="00B05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B7879A57-FF01-224C-8CA8-9EE237986F40}"/>
              </a:ext>
            </a:extLst>
          </p:cNvPr>
          <p:cNvSpPr/>
          <p:nvPr/>
        </p:nvSpPr>
        <p:spPr>
          <a:xfrm>
            <a:off x="7664598" y="4265737"/>
            <a:ext cx="156754" cy="169817"/>
          </a:xfrm>
          <a:prstGeom prst="ellipse">
            <a:avLst/>
          </a:prstGeom>
          <a:solidFill>
            <a:srgbClr val="00B05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83BBF367-9FBB-0F4B-B6B8-8E929B22A3F9}"/>
              </a:ext>
            </a:extLst>
          </p:cNvPr>
          <p:cNvSpPr/>
          <p:nvPr/>
        </p:nvSpPr>
        <p:spPr>
          <a:xfrm>
            <a:off x="7671853" y="5009350"/>
            <a:ext cx="156754" cy="169817"/>
          </a:xfrm>
          <a:prstGeom prst="ellipse">
            <a:avLst/>
          </a:prstGeom>
          <a:solidFill>
            <a:srgbClr val="00B05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902EABE6-E72B-4946-A194-AC6CAADB9B04}"/>
              </a:ext>
            </a:extLst>
          </p:cNvPr>
          <p:cNvSpPr txBox="1"/>
          <p:nvPr/>
        </p:nvSpPr>
        <p:spPr>
          <a:xfrm>
            <a:off x="7939788" y="2926951"/>
            <a:ext cx="595035" cy="338554"/>
          </a:xfrm>
          <a:prstGeom prst="rect">
            <a:avLst/>
          </a:prstGeom>
          <a:noFill/>
        </p:spPr>
        <p:txBody>
          <a:bodyPr wrap="none" rtlCol="0">
            <a:spAutoFit/>
          </a:bodyPr>
          <a:lstStyle/>
          <a:p>
            <a:r>
              <a:rPr lang="en-US" sz="1600" dirty="0"/>
              <a:t>Vcc</a:t>
            </a:r>
            <a:endParaRPr lang="en-US" dirty="0"/>
          </a:p>
        </p:txBody>
      </p:sp>
      <p:sp>
        <p:nvSpPr>
          <p:cNvPr id="13" name="TextBox 12">
            <a:extLst>
              <a:ext uri="{FF2B5EF4-FFF2-40B4-BE49-F238E27FC236}">
                <a16:creationId xmlns:a16="http://schemas.microsoft.com/office/drawing/2014/main" id="{1548BF3C-D2FB-E943-8947-47147910D65E}"/>
              </a:ext>
            </a:extLst>
          </p:cNvPr>
          <p:cNvSpPr txBox="1"/>
          <p:nvPr/>
        </p:nvSpPr>
        <p:spPr>
          <a:xfrm>
            <a:off x="7932531" y="3522033"/>
            <a:ext cx="829073" cy="338554"/>
          </a:xfrm>
          <a:prstGeom prst="rect">
            <a:avLst/>
          </a:prstGeom>
          <a:noFill/>
        </p:spPr>
        <p:txBody>
          <a:bodyPr wrap="none" rtlCol="0">
            <a:spAutoFit/>
          </a:bodyPr>
          <a:lstStyle/>
          <a:p>
            <a:r>
              <a:rPr lang="en-US" sz="1600"/>
              <a:t>trigger</a:t>
            </a:r>
            <a:endParaRPr lang="en-US"/>
          </a:p>
        </p:txBody>
      </p:sp>
      <p:sp>
        <p:nvSpPr>
          <p:cNvPr id="14" name="TextBox 13">
            <a:extLst>
              <a:ext uri="{FF2B5EF4-FFF2-40B4-BE49-F238E27FC236}">
                <a16:creationId xmlns:a16="http://schemas.microsoft.com/office/drawing/2014/main" id="{6D53EAFD-ED69-B048-9BCD-1F5FF1332AC6}"/>
              </a:ext>
            </a:extLst>
          </p:cNvPr>
          <p:cNvSpPr txBox="1"/>
          <p:nvPr/>
        </p:nvSpPr>
        <p:spPr>
          <a:xfrm>
            <a:off x="7947045" y="4211463"/>
            <a:ext cx="710451" cy="338554"/>
          </a:xfrm>
          <a:prstGeom prst="rect">
            <a:avLst/>
          </a:prstGeom>
          <a:noFill/>
        </p:spPr>
        <p:txBody>
          <a:bodyPr wrap="none" rtlCol="0">
            <a:spAutoFit/>
          </a:bodyPr>
          <a:lstStyle/>
          <a:p>
            <a:r>
              <a:rPr lang="en-US" sz="1600"/>
              <a:t>echo</a:t>
            </a:r>
            <a:endParaRPr lang="en-US"/>
          </a:p>
        </p:txBody>
      </p:sp>
      <p:sp>
        <p:nvSpPr>
          <p:cNvPr id="15" name="TextBox 14">
            <a:extLst>
              <a:ext uri="{FF2B5EF4-FFF2-40B4-BE49-F238E27FC236}">
                <a16:creationId xmlns:a16="http://schemas.microsoft.com/office/drawing/2014/main" id="{B5020B92-A11F-F34F-9C29-A98249999D59}"/>
              </a:ext>
            </a:extLst>
          </p:cNvPr>
          <p:cNvSpPr txBox="1"/>
          <p:nvPr/>
        </p:nvSpPr>
        <p:spPr>
          <a:xfrm>
            <a:off x="7925273" y="4942979"/>
            <a:ext cx="588623" cy="338554"/>
          </a:xfrm>
          <a:prstGeom prst="rect">
            <a:avLst/>
          </a:prstGeom>
          <a:noFill/>
        </p:spPr>
        <p:txBody>
          <a:bodyPr wrap="none" rtlCol="0">
            <a:spAutoFit/>
          </a:bodyPr>
          <a:lstStyle/>
          <a:p>
            <a:r>
              <a:rPr lang="en-US" sz="1600" dirty="0"/>
              <a:t>gnd</a:t>
            </a:r>
            <a:endParaRPr lang="en-US" dirty="0"/>
          </a:p>
        </p:txBody>
      </p:sp>
      <p:sp>
        <p:nvSpPr>
          <p:cNvPr id="16" name="Rectangle 15">
            <a:extLst>
              <a:ext uri="{FF2B5EF4-FFF2-40B4-BE49-F238E27FC236}">
                <a16:creationId xmlns:a16="http://schemas.microsoft.com/office/drawing/2014/main" id="{3FECDE92-B3A3-EA45-A5FF-776C48A35FAE}"/>
              </a:ext>
            </a:extLst>
          </p:cNvPr>
          <p:cNvSpPr/>
          <p:nvPr/>
        </p:nvSpPr>
        <p:spPr>
          <a:xfrm>
            <a:off x="7034933" y="1973783"/>
            <a:ext cx="1757646" cy="3277630"/>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870B8C4A-6A90-D64F-A517-799ED32C8737}"/>
              </a:ext>
            </a:extLst>
          </p:cNvPr>
          <p:cNvSpPr txBox="1"/>
          <p:nvPr/>
        </p:nvSpPr>
        <p:spPr>
          <a:xfrm>
            <a:off x="7056518" y="4876401"/>
            <a:ext cx="1757245" cy="338554"/>
          </a:xfrm>
          <a:prstGeom prst="rect">
            <a:avLst/>
          </a:prstGeom>
          <a:noFill/>
        </p:spPr>
        <p:txBody>
          <a:bodyPr wrap="square" rtlCol="0">
            <a:spAutoFit/>
          </a:bodyPr>
          <a:lstStyle/>
          <a:p>
            <a:pPr algn="r"/>
            <a:r>
              <a:rPr lang="en-US" sz="1600">
                <a:latin typeface="Arial" panose="020B0604020202020204" pitchFamily="34" charset="0"/>
                <a:cs typeface="Arial" panose="020B0604020202020204" pitchFamily="34" charset="0"/>
              </a:rPr>
              <a:t>Raspberry Pi</a:t>
            </a:r>
          </a:p>
        </p:txBody>
      </p:sp>
      <p:cxnSp>
        <p:nvCxnSpPr>
          <p:cNvPr id="18" name="Straight Arrow Connector 17">
            <a:extLst>
              <a:ext uri="{FF2B5EF4-FFF2-40B4-BE49-F238E27FC236}">
                <a16:creationId xmlns:a16="http://schemas.microsoft.com/office/drawing/2014/main" id="{79024709-4660-834D-85AC-45A88682BD8D}"/>
              </a:ext>
            </a:extLst>
          </p:cNvPr>
          <p:cNvCxnSpPr>
            <a:cxnSpLocks/>
            <a:stCxn id="19" idx="3"/>
            <a:endCxn id="33" idx="1"/>
          </p:cNvCxnSpPr>
          <p:nvPr/>
        </p:nvCxnSpPr>
        <p:spPr>
          <a:xfrm flipV="1">
            <a:off x="8782603" y="2357197"/>
            <a:ext cx="1095726" cy="3577"/>
          </a:xfrm>
          <a:prstGeom prst="straightConnector1">
            <a:avLst/>
          </a:prstGeom>
          <a:ln w="2222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A3524DDF-D33C-574E-AC8E-B736A717A75A}"/>
              </a:ext>
            </a:extLst>
          </p:cNvPr>
          <p:cNvSpPr txBox="1"/>
          <p:nvPr/>
        </p:nvSpPr>
        <p:spPr>
          <a:xfrm>
            <a:off x="7085737" y="2206885"/>
            <a:ext cx="1696866" cy="307777"/>
          </a:xfrm>
          <a:prstGeom prst="rect">
            <a:avLst/>
          </a:prstGeom>
          <a:noFill/>
        </p:spPr>
        <p:txBody>
          <a:bodyPr wrap="square" rtlCol="0">
            <a:spAutoFit/>
          </a:bodyPr>
          <a:lstStyle/>
          <a:p>
            <a:pPr algn="r"/>
            <a:r>
              <a:rPr lang="en-US" sz="1400">
                <a:latin typeface="Arial" panose="020B0604020202020204" pitchFamily="34" charset="0"/>
                <a:cs typeface="Arial" panose="020B0604020202020204" pitchFamily="34" charset="0"/>
              </a:rPr>
              <a:t>5.0 V, HDR pin 2</a:t>
            </a:r>
          </a:p>
        </p:txBody>
      </p:sp>
      <p:grpSp>
        <p:nvGrpSpPr>
          <p:cNvPr id="20" name="Group 222">
            <a:extLst>
              <a:ext uri="{FF2B5EF4-FFF2-40B4-BE49-F238E27FC236}">
                <a16:creationId xmlns:a16="http://schemas.microsoft.com/office/drawing/2014/main" id="{CEFEA685-58BB-F847-B09E-BD7B8056423A}"/>
              </a:ext>
            </a:extLst>
          </p:cNvPr>
          <p:cNvGrpSpPr>
            <a:grpSpLocks/>
          </p:cNvGrpSpPr>
          <p:nvPr/>
        </p:nvGrpSpPr>
        <p:grpSpPr bwMode="auto">
          <a:xfrm>
            <a:off x="9117717" y="4388579"/>
            <a:ext cx="304800" cy="381000"/>
            <a:chOff x="4272" y="3072"/>
            <a:chExt cx="192" cy="240"/>
          </a:xfrm>
        </p:grpSpPr>
        <p:sp>
          <p:nvSpPr>
            <p:cNvPr id="21" name="Line 99">
              <a:extLst>
                <a:ext uri="{FF2B5EF4-FFF2-40B4-BE49-F238E27FC236}">
                  <a16:creationId xmlns:a16="http://schemas.microsoft.com/office/drawing/2014/main" id="{C2B59763-667F-2D48-826F-3F6AB077220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0">
              <a:extLst>
                <a:ext uri="{FF2B5EF4-FFF2-40B4-BE49-F238E27FC236}">
                  <a16:creationId xmlns:a16="http://schemas.microsoft.com/office/drawing/2014/main" id="{73FFAE96-DCF7-684C-950E-B00651B7426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1">
              <a:extLst>
                <a:ext uri="{FF2B5EF4-FFF2-40B4-BE49-F238E27FC236}">
                  <a16:creationId xmlns:a16="http://schemas.microsoft.com/office/drawing/2014/main" id="{11951BD7-4B67-094C-90A1-6F44F3FD8ED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2">
              <a:extLst>
                <a:ext uri="{FF2B5EF4-FFF2-40B4-BE49-F238E27FC236}">
                  <a16:creationId xmlns:a16="http://schemas.microsoft.com/office/drawing/2014/main" id="{9F1DFA83-82DC-024D-80CF-C972596AC95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03">
              <a:extLst>
                <a:ext uri="{FF2B5EF4-FFF2-40B4-BE49-F238E27FC236}">
                  <a16:creationId xmlns:a16="http://schemas.microsoft.com/office/drawing/2014/main" id="{4DC9DD7B-6C9D-7D4C-90A7-841B9FF34CF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104">
              <a:extLst>
                <a:ext uri="{FF2B5EF4-FFF2-40B4-BE49-F238E27FC236}">
                  <a16:creationId xmlns:a16="http://schemas.microsoft.com/office/drawing/2014/main" id="{E6BDB27F-8EC0-3F4E-8963-53C1F6300B4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8" name="TextBox 27">
            <a:extLst>
              <a:ext uri="{FF2B5EF4-FFF2-40B4-BE49-F238E27FC236}">
                <a16:creationId xmlns:a16="http://schemas.microsoft.com/office/drawing/2014/main" id="{235115A2-F6D8-844C-B9FE-E919FE4294CC}"/>
              </a:ext>
            </a:extLst>
          </p:cNvPr>
          <p:cNvSpPr txBox="1"/>
          <p:nvPr/>
        </p:nvSpPr>
        <p:spPr>
          <a:xfrm>
            <a:off x="7357528" y="4192826"/>
            <a:ext cx="1553005"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 HDR pin 6</a:t>
            </a:r>
          </a:p>
        </p:txBody>
      </p:sp>
      <p:sp>
        <p:nvSpPr>
          <p:cNvPr id="29" name="TextBox 28">
            <a:extLst>
              <a:ext uri="{FF2B5EF4-FFF2-40B4-BE49-F238E27FC236}">
                <a16:creationId xmlns:a16="http://schemas.microsoft.com/office/drawing/2014/main" id="{749FE9A7-51E3-B04F-8171-97831D78EC7A}"/>
              </a:ext>
            </a:extLst>
          </p:cNvPr>
          <p:cNvSpPr txBox="1"/>
          <p:nvPr/>
        </p:nvSpPr>
        <p:spPr>
          <a:xfrm>
            <a:off x="6568440" y="3150673"/>
            <a:ext cx="2232705" cy="307777"/>
          </a:xfrm>
          <a:prstGeom prst="rect">
            <a:avLst/>
          </a:prstGeom>
          <a:noFill/>
        </p:spPr>
        <p:txBody>
          <a:bodyPr wrap="square" rtlCol="0">
            <a:spAutoFit/>
          </a:bodyPr>
          <a:lstStyle/>
          <a:p>
            <a:pPr lvl="1"/>
            <a:r>
              <a:rPr lang="en-US" sz="1400">
                <a:latin typeface="Arial" panose="020B0604020202020204" pitchFamily="34" charset="0"/>
                <a:cs typeface="Arial" panose="020B0604020202020204" pitchFamily="34" charset="0"/>
              </a:rPr>
              <a:t>GPIO7, HDR pin 7</a:t>
            </a:r>
          </a:p>
        </p:txBody>
      </p:sp>
      <p:sp>
        <p:nvSpPr>
          <p:cNvPr id="31" name="Rectangle 30">
            <a:extLst>
              <a:ext uri="{FF2B5EF4-FFF2-40B4-BE49-F238E27FC236}">
                <a16:creationId xmlns:a16="http://schemas.microsoft.com/office/drawing/2014/main" id="{BE65028F-1A0A-ED47-AB94-218B3751BD04}"/>
              </a:ext>
            </a:extLst>
          </p:cNvPr>
          <p:cNvSpPr/>
          <p:nvPr/>
        </p:nvSpPr>
        <p:spPr>
          <a:xfrm>
            <a:off x="9854058" y="2011221"/>
            <a:ext cx="1235009" cy="3285300"/>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7988C908-5F47-194A-90AB-DEFE27789908}"/>
              </a:ext>
            </a:extLst>
          </p:cNvPr>
          <p:cNvSpPr txBox="1"/>
          <p:nvPr/>
        </p:nvSpPr>
        <p:spPr>
          <a:xfrm>
            <a:off x="9570720" y="4904002"/>
            <a:ext cx="1567942" cy="338554"/>
          </a:xfrm>
          <a:prstGeom prst="rect">
            <a:avLst/>
          </a:prstGeom>
          <a:noFill/>
        </p:spPr>
        <p:txBody>
          <a:bodyPr wrap="square" rtlCol="0">
            <a:spAutoFit/>
          </a:bodyPr>
          <a:lstStyle/>
          <a:p>
            <a:pPr algn="r"/>
            <a:r>
              <a:rPr lang="en-US" sz="1600">
                <a:latin typeface="Arial" panose="020B0604020202020204" pitchFamily="34" charset="0"/>
                <a:cs typeface="Arial" panose="020B0604020202020204" pitchFamily="34" charset="0"/>
              </a:rPr>
              <a:t>DHT-11</a:t>
            </a:r>
          </a:p>
        </p:txBody>
      </p:sp>
      <p:sp>
        <p:nvSpPr>
          <p:cNvPr id="33" name="TextBox 32">
            <a:extLst>
              <a:ext uri="{FF2B5EF4-FFF2-40B4-BE49-F238E27FC236}">
                <a16:creationId xmlns:a16="http://schemas.microsoft.com/office/drawing/2014/main" id="{D574CDB4-8C83-5242-B3D6-6A9AC02C4542}"/>
              </a:ext>
            </a:extLst>
          </p:cNvPr>
          <p:cNvSpPr txBox="1"/>
          <p:nvPr/>
        </p:nvSpPr>
        <p:spPr>
          <a:xfrm>
            <a:off x="9878329" y="2203308"/>
            <a:ext cx="949560"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Vcc</a:t>
            </a:r>
          </a:p>
        </p:txBody>
      </p:sp>
      <p:sp>
        <p:nvSpPr>
          <p:cNvPr id="34" name="TextBox 33">
            <a:extLst>
              <a:ext uri="{FF2B5EF4-FFF2-40B4-BE49-F238E27FC236}">
                <a16:creationId xmlns:a16="http://schemas.microsoft.com/office/drawing/2014/main" id="{2F7898F3-0413-714F-AE72-E497C262CFEA}"/>
              </a:ext>
            </a:extLst>
          </p:cNvPr>
          <p:cNvSpPr txBox="1"/>
          <p:nvPr/>
        </p:nvSpPr>
        <p:spPr>
          <a:xfrm>
            <a:off x="9839768" y="3167496"/>
            <a:ext cx="949560"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DHT, sig</a:t>
            </a:r>
          </a:p>
        </p:txBody>
      </p:sp>
      <p:sp>
        <p:nvSpPr>
          <p:cNvPr id="36" name="TextBox 35">
            <a:extLst>
              <a:ext uri="{FF2B5EF4-FFF2-40B4-BE49-F238E27FC236}">
                <a16:creationId xmlns:a16="http://schemas.microsoft.com/office/drawing/2014/main" id="{930EA83E-CE7D-0249-9DBB-01DA1D4FDA3F}"/>
              </a:ext>
            </a:extLst>
          </p:cNvPr>
          <p:cNvSpPr txBox="1"/>
          <p:nvPr/>
        </p:nvSpPr>
        <p:spPr>
          <a:xfrm>
            <a:off x="9868647" y="4302282"/>
            <a:ext cx="1089672"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a:t>
            </a:r>
          </a:p>
        </p:txBody>
      </p:sp>
      <p:cxnSp>
        <p:nvCxnSpPr>
          <p:cNvPr id="37" name="Straight Arrow Connector 36">
            <a:extLst>
              <a:ext uri="{FF2B5EF4-FFF2-40B4-BE49-F238E27FC236}">
                <a16:creationId xmlns:a16="http://schemas.microsoft.com/office/drawing/2014/main" id="{674C9DC9-8742-3A4B-A1B3-7882C2AFB209}"/>
              </a:ext>
            </a:extLst>
          </p:cNvPr>
          <p:cNvCxnSpPr>
            <a:cxnSpLocks/>
          </p:cNvCxnSpPr>
          <p:nvPr/>
        </p:nvCxnSpPr>
        <p:spPr>
          <a:xfrm flipV="1">
            <a:off x="8786154" y="4377163"/>
            <a:ext cx="1095726" cy="3577"/>
          </a:xfrm>
          <a:prstGeom prst="straightConnector1">
            <a:avLst/>
          </a:prstGeom>
          <a:ln w="222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C8BD104A-D726-9B41-8415-7A618A44E329}"/>
              </a:ext>
            </a:extLst>
          </p:cNvPr>
          <p:cNvCxnSpPr>
            <a:cxnSpLocks/>
          </p:cNvCxnSpPr>
          <p:nvPr/>
        </p:nvCxnSpPr>
        <p:spPr>
          <a:xfrm flipV="1">
            <a:off x="8787523" y="3341107"/>
            <a:ext cx="1095726" cy="3577"/>
          </a:xfrm>
          <a:prstGeom prst="straightConnector1">
            <a:avLst/>
          </a:prstGeom>
          <a:ln w="2222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5" name="Freeform 12">
            <a:extLst>
              <a:ext uri="{FF2B5EF4-FFF2-40B4-BE49-F238E27FC236}">
                <a16:creationId xmlns:a16="http://schemas.microsoft.com/office/drawing/2014/main" id="{9EE73A6A-3A6B-4D4D-958B-B46990E272A8}"/>
              </a:ext>
            </a:extLst>
          </p:cNvPr>
          <p:cNvSpPr>
            <a:spLocks/>
          </p:cNvSpPr>
          <p:nvPr/>
        </p:nvSpPr>
        <p:spPr bwMode="auto">
          <a:xfrm flipH="1">
            <a:off x="9201077" y="2355312"/>
            <a:ext cx="137160" cy="625626"/>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9" name="TextBox 38">
            <a:extLst>
              <a:ext uri="{FF2B5EF4-FFF2-40B4-BE49-F238E27FC236}">
                <a16:creationId xmlns:a16="http://schemas.microsoft.com/office/drawing/2014/main" id="{E0BF651F-97F0-E54C-9C55-97C9404F9B7A}"/>
              </a:ext>
            </a:extLst>
          </p:cNvPr>
          <p:cNvSpPr txBox="1"/>
          <p:nvPr/>
        </p:nvSpPr>
        <p:spPr>
          <a:xfrm>
            <a:off x="9299283" y="2497212"/>
            <a:ext cx="420308" cy="338554"/>
          </a:xfrm>
          <a:prstGeom prst="rect">
            <a:avLst/>
          </a:prstGeom>
          <a:noFill/>
        </p:spPr>
        <p:txBody>
          <a:bodyPr wrap="none" rtlCol="0">
            <a:spAutoFit/>
          </a:bodyPr>
          <a:lstStyle/>
          <a:p>
            <a:r>
              <a:rPr lang="en-US" sz="1600"/>
              <a:t>1K</a:t>
            </a:r>
            <a:endParaRPr lang="en-US"/>
          </a:p>
        </p:txBody>
      </p:sp>
      <p:cxnSp>
        <p:nvCxnSpPr>
          <p:cNvPr id="40" name="Straight Arrow Connector 39">
            <a:extLst>
              <a:ext uri="{FF2B5EF4-FFF2-40B4-BE49-F238E27FC236}">
                <a16:creationId xmlns:a16="http://schemas.microsoft.com/office/drawing/2014/main" id="{E45E45E2-CA84-D84E-A338-8538BDA1602F}"/>
              </a:ext>
            </a:extLst>
          </p:cNvPr>
          <p:cNvCxnSpPr>
            <a:cxnSpLocks/>
          </p:cNvCxnSpPr>
          <p:nvPr/>
        </p:nvCxnSpPr>
        <p:spPr>
          <a:xfrm>
            <a:off x="9278234" y="2898648"/>
            <a:ext cx="0" cy="457200"/>
          </a:xfrm>
          <a:prstGeom prst="straightConnector1">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051378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1" y="28852"/>
            <a:ext cx="11861074" cy="868362"/>
          </a:xfrm>
        </p:spPr>
        <p:txBody>
          <a:bodyPr anchor="ctr">
            <a:normAutofit/>
          </a:bodyPr>
          <a:lstStyle/>
          <a:p>
            <a:pPr algn="ctr"/>
            <a:r>
              <a:rPr lang="en-US" sz="4400">
                <a:latin typeface="Arial" panose="020B0604020202020204" pitchFamily="34" charset="0"/>
                <a:cs typeface="Arial" panose="020B0604020202020204" pitchFamily="34" charset="0"/>
              </a:rPr>
              <a:t>Raspberry Pi code for measure temperature</a:t>
            </a:r>
          </a:p>
        </p:txBody>
      </p:sp>
      <p:sp>
        <p:nvSpPr>
          <p:cNvPr id="3" name="Content Placeholder 2"/>
          <p:cNvSpPr>
            <a:spLocks noGrp="1"/>
          </p:cNvSpPr>
          <p:nvPr>
            <p:ph idx="1"/>
          </p:nvPr>
        </p:nvSpPr>
        <p:spPr>
          <a:xfrm>
            <a:off x="530612" y="910094"/>
            <a:ext cx="11338559" cy="5699526"/>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dht_pin</a:t>
            </a:r>
            <a:r>
              <a:rPr lang="en-US" sz="1600" dirty="0">
                <a:latin typeface="Courier New" panose="02070309020205020404" pitchFamily="49" charset="0"/>
                <a:ea typeface="Arial" charset="0"/>
                <a:cs typeface="Courier New" panose="02070309020205020404" pitchFamily="49" charset="0"/>
              </a:rPr>
              <a:t> = 7;</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timingDelay</a:t>
            </a:r>
            <a:r>
              <a:rPr lang="en-US" sz="1600" dirty="0">
                <a:latin typeface="Courier New" panose="02070309020205020404" pitchFamily="49" charset="0"/>
                <a:ea typeface="Arial" charset="0"/>
                <a:cs typeface="Courier New" panose="02070309020205020404" pitchFamily="49" charset="0"/>
              </a:rPr>
              <a:t> = 18;</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messageDelay</a:t>
            </a:r>
            <a:r>
              <a:rPr lang="en-US" sz="1600" dirty="0">
                <a:latin typeface="Courier New" panose="02070309020205020404" pitchFamily="49" charset="0"/>
                <a:ea typeface="Arial" charset="0"/>
                <a:cs typeface="Courier New" panose="02070309020205020404" pitchFamily="49" charset="0"/>
              </a:rPr>
              <a:t> = 2000;</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max_timings</a:t>
            </a:r>
            <a:r>
              <a:rPr lang="en-US" sz="1600" dirty="0">
                <a:latin typeface="Courier New" panose="02070309020205020404" pitchFamily="49" charset="0"/>
                <a:ea typeface="Arial" charset="0"/>
                <a:cs typeface="Courier New" panose="02070309020205020404" pitchFamily="49" charset="0"/>
              </a:rPr>
              <a:t> = 90;</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bits_to_read</a:t>
            </a:r>
            <a:r>
              <a:rPr lang="en-US" sz="1600" dirty="0">
                <a:latin typeface="Courier New" panose="02070309020205020404" pitchFamily="49" charset="0"/>
                <a:ea typeface="Arial" charset="0"/>
                <a:cs typeface="Courier New" panose="02070309020205020404" pitchFamily="49" charset="0"/>
              </a:rPr>
              <a:t> = 40;</a:t>
            </a:r>
          </a:p>
          <a:p>
            <a:pPr algn="l">
              <a:spcBef>
                <a:spcPts val="0"/>
              </a:spcBef>
            </a:pPr>
            <a:r>
              <a:rPr lang="en-US" sz="1600" dirty="0">
                <a:latin typeface="Courier New" panose="02070309020205020404" pitchFamily="49" charset="0"/>
                <a:ea typeface="Arial" charset="0"/>
                <a:cs typeface="Courier New" panose="02070309020205020404" pitchFamily="49" charset="0"/>
              </a:rPr>
              <a:t>#define DATA_BUF_SIZE 10</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class </a:t>
            </a:r>
            <a:r>
              <a:rPr lang="en-US" sz="1600" dirty="0" err="1">
                <a:latin typeface="Courier New" panose="02070309020205020404" pitchFamily="49" charset="0"/>
                <a:ea typeface="Arial" charset="0"/>
                <a:cs typeface="Courier New" panose="02070309020205020404" pitchFamily="49" charset="0"/>
              </a:rPr>
              <a:t>temp_sensor</a:t>
            </a: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public:</a:t>
            </a:r>
          </a:p>
          <a:p>
            <a:pPr algn="l">
              <a:spcBef>
                <a:spcPts val="0"/>
              </a:spcBef>
            </a:pPr>
            <a:r>
              <a:rPr lang="en-US" sz="1600" dirty="0">
                <a:latin typeface="Courier New" panose="02070309020205020404" pitchFamily="49" charset="0"/>
                <a:ea typeface="Arial" charset="0"/>
                <a:cs typeface="Courier New" panose="02070309020205020404" pitchFamily="49" charset="0"/>
              </a:rPr>
              <a:t>  double h_;</a:t>
            </a:r>
          </a:p>
          <a:p>
            <a:pPr algn="l">
              <a:spcBef>
                <a:spcPts val="0"/>
              </a:spcBef>
            </a:pPr>
            <a:r>
              <a:rPr lang="en-US" sz="1600" dirty="0">
                <a:latin typeface="Courier New" panose="02070309020205020404" pitchFamily="49" charset="0"/>
                <a:ea typeface="Arial" charset="0"/>
                <a:cs typeface="Courier New" panose="02070309020205020404" pitchFamily="49" charset="0"/>
              </a:rPr>
              <a:t>  double c_;</a:t>
            </a:r>
          </a:p>
          <a:p>
            <a:pPr algn="l">
              <a:spcBef>
                <a:spcPts val="0"/>
              </a:spcBef>
            </a:pPr>
            <a:r>
              <a:rPr lang="en-US" sz="1600" dirty="0">
                <a:latin typeface="Courier New" panose="02070309020205020404" pitchFamily="49" charset="0"/>
                <a:ea typeface="Arial" charset="0"/>
                <a:cs typeface="Courier New" panose="02070309020205020404" pitchFamily="49" charset="0"/>
              </a:rPr>
              <a:t>  double f_;</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bool </a:t>
            </a:r>
            <a:r>
              <a:rPr lang="en-US" sz="1600" dirty="0" err="1">
                <a:latin typeface="Courier New" panose="02070309020205020404" pitchFamily="49" charset="0"/>
                <a:ea typeface="Arial" charset="0"/>
                <a:cs typeface="Courier New" panose="02070309020205020404" pitchFamily="49" charset="0"/>
              </a:rPr>
              <a:t>get_dht_data</a:t>
            </a:r>
            <a:r>
              <a:rPr lang="en-US" sz="1600" dirty="0">
                <a:latin typeface="Courier New" panose="02070309020205020404" pitchFamily="49" charset="0"/>
                <a:ea typeface="Arial" charset="0"/>
                <a:cs typeface="Courier New" panose="02070309020205020404" pitchFamily="49" charset="0"/>
              </a:rPr>
              <a:t>(byte* data, int size, </a:t>
            </a:r>
            <a:r>
              <a:rPr lang="en-US" sz="1600" dirty="0" err="1">
                <a:latin typeface="Courier New" panose="02070309020205020404" pitchFamily="49" charset="0"/>
                <a:ea typeface="Arial" charset="0"/>
                <a:cs typeface="Courier New" panose="02070309020205020404" pitchFamily="49" charset="0"/>
              </a:rPr>
              <a:t>temp_sensor</a:t>
            </a:r>
            <a:r>
              <a:rPr lang="en-US" sz="1600" dirty="0">
                <a:latin typeface="Courier New" panose="02070309020205020404" pitchFamily="49" charset="0"/>
                <a:ea typeface="Arial" charset="0"/>
                <a:cs typeface="Courier New" panose="02070309020205020404" pitchFamily="49" charset="0"/>
              </a:rPr>
              <a:t>* r) {</a:t>
            </a:r>
          </a:p>
          <a:p>
            <a:pPr algn="l">
              <a:spcBef>
                <a:spcPts val="0"/>
              </a:spcBef>
            </a:pPr>
            <a:r>
              <a:rPr lang="en-US" sz="1600" dirty="0">
                <a:latin typeface="Courier New" panose="02070309020205020404" pitchFamily="49" charset="0"/>
                <a:ea typeface="Arial" charset="0"/>
                <a:cs typeface="Courier New" panose="02070309020205020404" pitchFamily="49" charset="0"/>
              </a:rPr>
              <a:t>  if (size &lt; 5)</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false;</a:t>
            </a:r>
          </a:p>
          <a:p>
            <a:pPr algn="l">
              <a:spcBef>
                <a:spcPts val="0"/>
              </a:spcBef>
            </a:pPr>
            <a:r>
              <a:rPr lang="en-US" sz="1600" dirty="0">
                <a:latin typeface="Courier New" panose="02070309020205020404" pitchFamily="49" charset="0"/>
                <a:ea typeface="Arial" charset="0"/>
                <a:cs typeface="Courier New" panose="02070309020205020404" pitchFamily="49" charset="0"/>
              </a:rPr>
              <a:t>  byte </a:t>
            </a:r>
            <a:r>
              <a:rPr lang="en-US" sz="1600" dirty="0" err="1">
                <a:latin typeface="Courier New" panose="02070309020205020404" pitchFamily="49" charset="0"/>
                <a:ea typeface="Arial" charset="0"/>
                <a:cs typeface="Courier New" panose="02070309020205020404" pitchFamily="49" charset="0"/>
              </a:rPr>
              <a:t>last_state</a:t>
            </a:r>
            <a:r>
              <a:rPr lang="en-US" sz="1600" dirty="0">
                <a:latin typeface="Courier New" panose="02070309020205020404" pitchFamily="49" charset="0"/>
                <a:ea typeface="Arial" charset="0"/>
                <a:cs typeface="Courier New" panose="02070309020205020404" pitchFamily="49" charset="0"/>
              </a:rPr>
              <a:t> = HIGH;</a:t>
            </a:r>
          </a:p>
          <a:p>
            <a:pPr algn="l">
              <a:spcBef>
                <a:spcPts val="0"/>
              </a:spcBef>
            </a:pPr>
            <a:r>
              <a:rPr lang="en-US" sz="1600" dirty="0">
                <a:latin typeface="Courier New" panose="02070309020205020404" pitchFamily="49" charset="0"/>
                <a:ea typeface="Arial" charset="0"/>
                <a:cs typeface="Courier New" panose="02070309020205020404" pitchFamily="49" charset="0"/>
              </a:rPr>
              <a:t>  int counter = 0;</a:t>
            </a:r>
          </a:p>
          <a:p>
            <a:pPr algn="l">
              <a:spcBef>
                <a:spcPts val="0"/>
              </a:spcBef>
            </a:pPr>
            <a:r>
              <a:rPr lang="en-US" sz="1600" dirty="0">
                <a:latin typeface="Courier New" panose="02070309020205020404" pitchFamily="49" charset="0"/>
                <a:ea typeface="Arial" charset="0"/>
                <a:cs typeface="Courier New" panose="02070309020205020404" pitchFamily="49" charset="0"/>
              </a:rPr>
              <a:t>  int i = 0;</a:t>
            </a:r>
          </a:p>
          <a:p>
            <a:pPr algn="l">
              <a:spcBef>
                <a:spcPts val="0"/>
              </a:spcBef>
            </a:pPr>
            <a:r>
              <a:rPr lang="en-US" sz="1600" dirty="0">
                <a:latin typeface="Courier New" panose="02070309020205020404" pitchFamily="49" charset="0"/>
                <a:ea typeface="Arial" charset="0"/>
                <a:cs typeface="Courier New" panose="02070309020205020404" pitchFamily="49" charset="0"/>
              </a:rPr>
              <a:t>  int j = 0;</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pinMode(</a:t>
            </a:r>
            <a:r>
              <a:rPr lang="en-US" sz="1600" dirty="0" err="1">
                <a:latin typeface="Courier New" panose="02070309020205020404" pitchFamily="49" charset="0"/>
                <a:ea typeface="Arial" charset="0"/>
                <a:cs typeface="Courier New" panose="02070309020205020404" pitchFamily="49" charset="0"/>
              </a:rPr>
              <a:t>dht_pin</a:t>
            </a:r>
            <a:r>
              <a:rPr lang="en-US" sz="1600" dirty="0">
                <a:latin typeface="Courier New" panose="02070309020205020404" pitchFamily="49" charset="0"/>
                <a:ea typeface="Arial" charset="0"/>
                <a:cs typeface="Courier New" panose="02070309020205020404" pitchFamily="49" charset="0"/>
              </a:rPr>
              <a:t>, OUTPUT);</a:t>
            </a:r>
          </a:p>
          <a:p>
            <a:pPr algn="l">
              <a:spcBef>
                <a:spcPts val="0"/>
              </a:spcBef>
            </a:pPr>
            <a:r>
              <a:rPr lang="en-US" sz="1600" dirty="0">
                <a:latin typeface="Courier New" panose="02070309020205020404" pitchFamily="49" charset="0"/>
                <a:ea typeface="Arial" charset="0"/>
                <a:cs typeface="Courier New" panose="02070309020205020404" pitchFamily="49" charset="0"/>
              </a:rPr>
              <a:t>  digitalWrite(</a:t>
            </a:r>
            <a:r>
              <a:rPr lang="en-US" sz="1600" dirty="0" err="1">
                <a:latin typeface="Courier New" panose="02070309020205020404" pitchFamily="49" charset="0"/>
                <a:ea typeface="Arial" charset="0"/>
                <a:cs typeface="Courier New" panose="02070309020205020404" pitchFamily="49" charset="0"/>
              </a:rPr>
              <a:t>dht_pin</a:t>
            </a:r>
            <a:r>
              <a:rPr lang="en-US" sz="1600" dirty="0">
                <a:latin typeface="Courier New" panose="02070309020205020404" pitchFamily="49" charset="0"/>
                <a:ea typeface="Arial" charset="0"/>
                <a:cs typeface="Courier New" panose="02070309020205020404" pitchFamily="49" charset="0"/>
              </a:rPr>
              <a:t>, LOW);</a:t>
            </a:r>
          </a:p>
          <a:p>
            <a:pPr algn="l">
              <a:spcBef>
                <a:spcPts val="0"/>
              </a:spcBef>
            </a:pPr>
            <a:r>
              <a:rPr lang="en-US" sz="1600" dirty="0">
                <a:latin typeface="Courier New" panose="02070309020205020404" pitchFamily="49" charset="0"/>
                <a:ea typeface="Arial" charset="0"/>
                <a:cs typeface="Courier New" panose="02070309020205020404" pitchFamily="49" charset="0"/>
              </a:rPr>
              <a:t>  delay(</a:t>
            </a:r>
            <a:r>
              <a:rPr lang="en-US" sz="1600" dirty="0" err="1">
                <a:latin typeface="Courier New" panose="02070309020205020404" pitchFamily="49" charset="0"/>
                <a:ea typeface="Arial" charset="0"/>
                <a:cs typeface="Courier New" panose="02070309020205020404" pitchFamily="49" charset="0"/>
              </a:rPr>
              <a:t>timingDelay</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pinMode(</a:t>
            </a:r>
            <a:r>
              <a:rPr lang="en-US" sz="1600" dirty="0" err="1">
                <a:latin typeface="Courier New" panose="02070309020205020404" pitchFamily="49" charset="0"/>
                <a:ea typeface="Arial" charset="0"/>
                <a:cs typeface="Courier New" panose="02070309020205020404" pitchFamily="49" charset="0"/>
              </a:rPr>
              <a:t>dht_pin</a:t>
            </a:r>
            <a:r>
              <a:rPr lang="en-US" sz="1600" dirty="0">
                <a:latin typeface="Courier New" panose="02070309020205020404" pitchFamily="49" charset="0"/>
                <a:ea typeface="Arial" charset="0"/>
                <a:cs typeface="Courier New" panose="02070309020205020404" pitchFamily="49" charset="0"/>
              </a:rPr>
              <a:t>, INPUT);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104</a:t>
            </a:fld>
            <a:endParaRPr lang="en-US"/>
          </a:p>
        </p:txBody>
      </p:sp>
    </p:spTree>
    <p:extLst>
      <p:ext uri="{BB962C8B-B14F-4D97-AF65-F5344CB8AC3E}">
        <p14:creationId xmlns:p14="http://schemas.microsoft.com/office/powerpoint/2010/main" val="94190828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1" y="54978"/>
            <a:ext cx="11861074" cy="868362"/>
          </a:xfrm>
        </p:spPr>
        <p:txBody>
          <a:bodyPr anchor="ctr">
            <a:normAutofit/>
          </a:bodyPr>
          <a:lstStyle/>
          <a:p>
            <a:pPr algn="ctr"/>
            <a:r>
              <a:rPr lang="en-US" sz="4400">
                <a:latin typeface="Arial" panose="020B0604020202020204" pitchFamily="34" charset="0"/>
                <a:cs typeface="Arial" panose="020B0604020202020204" pitchFamily="34" charset="0"/>
              </a:rPr>
              <a:t>Raspberry Pi code for measure temperature</a:t>
            </a:r>
          </a:p>
        </p:txBody>
      </p:sp>
      <p:sp>
        <p:nvSpPr>
          <p:cNvPr id="3" name="Content Placeholder 2"/>
          <p:cNvSpPr>
            <a:spLocks noGrp="1"/>
          </p:cNvSpPr>
          <p:nvPr>
            <p:ph idx="1"/>
          </p:nvPr>
        </p:nvSpPr>
        <p:spPr>
          <a:xfrm>
            <a:off x="452133" y="975592"/>
            <a:ext cx="10455352" cy="5498861"/>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 Detect change</a:t>
            </a:r>
          </a:p>
          <a:p>
            <a:pPr algn="l">
              <a:spcBef>
                <a:spcPts val="0"/>
              </a:spcBef>
            </a:pPr>
            <a:r>
              <a:rPr lang="en-US" sz="1600" dirty="0">
                <a:latin typeface="Courier New" panose="02070309020205020404" pitchFamily="49" charset="0"/>
                <a:ea typeface="Arial" charset="0"/>
                <a:cs typeface="Courier New" panose="02070309020205020404" pitchFamily="49" charset="0"/>
              </a:rPr>
              <a:t>  for (i = 0; i &lt; </a:t>
            </a:r>
            <a:r>
              <a:rPr lang="en-US" sz="1600" dirty="0" err="1">
                <a:latin typeface="Courier New" panose="02070309020205020404" pitchFamily="49" charset="0"/>
                <a:ea typeface="Arial" charset="0"/>
                <a:cs typeface="Courier New" panose="02070309020205020404" pitchFamily="49" charset="0"/>
              </a:rPr>
              <a:t>max_timings</a:t>
            </a:r>
            <a:r>
              <a:rPr lang="en-US" sz="1600" dirty="0">
                <a:latin typeface="Courier New" panose="02070309020205020404" pitchFamily="49" charset="0"/>
                <a:ea typeface="Arial" charset="0"/>
                <a:cs typeface="Courier New" panose="02070309020205020404" pitchFamily="49" charset="0"/>
              </a:rPr>
              <a:t>; i++) {</a:t>
            </a:r>
          </a:p>
          <a:p>
            <a:pPr algn="l">
              <a:spcBef>
                <a:spcPts val="0"/>
              </a:spcBef>
            </a:pPr>
            <a:r>
              <a:rPr lang="en-US" sz="1600" dirty="0">
                <a:latin typeface="Courier New" panose="02070309020205020404" pitchFamily="49" charset="0"/>
                <a:ea typeface="Arial" charset="0"/>
                <a:cs typeface="Courier New" panose="02070309020205020404" pitchFamily="49" charset="0"/>
              </a:rPr>
              <a:t>    counter = 0;</a:t>
            </a:r>
          </a:p>
          <a:p>
            <a:pPr algn="l">
              <a:spcBef>
                <a:spcPts val="0"/>
              </a:spcBef>
            </a:pPr>
            <a:r>
              <a:rPr lang="en-US" sz="1600" dirty="0">
                <a:latin typeface="Courier New" panose="02070309020205020404" pitchFamily="49" charset="0"/>
                <a:ea typeface="Arial" charset="0"/>
                <a:cs typeface="Courier New" panose="02070309020205020404" pitchFamily="49" charset="0"/>
              </a:rPr>
              <a:t>    while(digitalRead(</a:t>
            </a:r>
            <a:r>
              <a:rPr lang="en-US" sz="1600" dirty="0" err="1">
                <a:latin typeface="Courier New" panose="02070309020205020404" pitchFamily="49" charset="0"/>
                <a:ea typeface="Arial" charset="0"/>
                <a:cs typeface="Courier New" panose="02070309020205020404" pitchFamily="49" charset="0"/>
              </a:rPr>
              <a:t>dht_pin</a:t>
            </a:r>
            <a:r>
              <a:rPr lang="en-US" sz="1600" dirty="0">
                <a:latin typeface="Courier New" panose="02070309020205020404" pitchFamily="49" charset="0"/>
                <a:ea typeface="Arial" charset="0"/>
                <a:cs typeface="Courier New" panose="02070309020205020404" pitchFamily="49" charset="0"/>
              </a:rPr>
              <a:t>) == </a:t>
            </a:r>
            <a:r>
              <a:rPr lang="en-US" sz="1600" dirty="0" err="1">
                <a:latin typeface="Courier New" panose="02070309020205020404" pitchFamily="49" charset="0"/>
                <a:ea typeface="Arial" charset="0"/>
                <a:cs typeface="Courier New" panose="02070309020205020404" pitchFamily="49" charset="0"/>
              </a:rPr>
              <a:t>last_state</a:t>
            </a: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counter++;</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delayMicroseconds</a:t>
            </a:r>
            <a:r>
              <a:rPr lang="en-US" sz="1600" dirty="0">
                <a:latin typeface="Courier New" panose="02070309020205020404" pitchFamily="49" charset="0"/>
                <a:ea typeface="Arial" charset="0"/>
                <a:cs typeface="Courier New" panose="02070309020205020404" pitchFamily="49" charset="0"/>
              </a:rPr>
              <a:t>(1);</a:t>
            </a:r>
          </a:p>
          <a:p>
            <a:pPr algn="l">
              <a:spcBef>
                <a:spcPts val="0"/>
              </a:spcBef>
            </a:pPr>
            <a:r>
              <a:rPr lang="en-US" sz="1600" dirty="0">
                <a:latin typeface="Courier New" panose="02070309020205020404" pitchFamily="49" charset="0"/>
                <a:ea typeface="Arial" charset="0"/>
                <a:cs typeface="Courier New" panose="02070309020205020404" pitchFamily="49" charset="0"/>
              </a:rPr>
              <a:t>      if (counter == 255)</a:t>
            </a:r>
          </a:p>
          <a:p>
            <a:pPr algn="l">
              <a:spcBef>
                <a:spcPts val="0"/>
              </a:spcBef>
            </a:pPr>
            <a:r>
              <a:rPr lang="en-US" sz="1600" dirty="0">
                <a:latin typeface="Courier New" panose="02070309020205020404" pitchFamily="49" charset="0"/>
                <a:ea typeface="Arial" charset="0"/>
                <a:cs typeface="Courier New" panose="02070309020205020404" pitchFamily="49" charset="0"/>
              </a:rPr>
              <a:t>        break;</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last_state</a:t>
            </a:r>
            <a:r>
              <a:rPr lang="en-US" sz="1600" dirty="0">
                <a:latin typeface="Courier New" panose="02070309020205020404" pitchFamily="49" charset="0"/>
                <a:ea typeface="Arial" charset="0"/>
                <a:cs typeface="Courier New" panose="02070309020205020404" pitchFamily="49" charset="0"/>
              </a:rPr>
              <a:t> = digitalRead(</a:t>
            </a:r>
            <a:r>
              <a:rPr lang="en-US" sz="1600" dirty="0" err="1">
                <a:latin typeface="Courier New" panose="02070309020205020404" pitchFamily="49" charset="0"/>
                <a:ea typeface="Arial" charset="0"/>
                <a:cs typeface="Courier New" panose="02070309020205020404" pitchFamily="49" charset="0"/>
              </a:rPr>
              <a:t>dht_pin</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 ignore first 3 transitions</a:t>
            </a:r>
          </a:p>
          <a:p>
            <a:pPr algn="l">
              <a:spcBef>
                <a:spcPts val="0"/>
              </a:spcBef>
            </a:pPr>
            <a:r>
              <a:rPr lang="en-US" sz="1600" dirty="0">
                <a:latin typeface="Courier New" panose="02070309020205020404" pitchFamily="49" charset="0"/>
                <a:ea typeface="Arial" charset="0"/>
                <a:cs typeface="Courier New" panose="02070309020205020404" pitchFamily="49" charset="0"/>
              </a:rPr>
              <a:t>    if (i&gt;=4 &amp;&amp; (i%2)==0) {</a:t>
            </a:r>
          </a:p>
          <a:p>
            <a:pPr algn="l">
              <a:spcBef>
                <a:spcPts val="0"/>
              </a:spcBef>
            </a:pPr>
            <a:r>
              <a:rPr lang="en-US" sz="1600" dirty="0">
                <a:latin typeface="Courier New" panose="02070309020205020404" pitchFamily="49" charset="0"/>
                <a:ea typeface="Arial" charset="0"/>
                <a:cs typeface="Courier New" panose="02070309020205020404" pitchFamily="49" charset="0"/>
              </a:rPr>
              <a:t>      data[j/8] &lt;&lt;= 1;</a:t>
            </a:r>
          </a:p>
          <a:p>
            <a:pPr algn="l">
              <a:spcBef>
                <a:spcPts val="0"/>
              </a:spcBef>
            </a:pPr>
            <a:r>
              <a:rPr lang="en-US" sz="1600" dirty="0">
                <a:latin typeface="Courier New" panose="02070309020205020404" pitchFamily="49" charset="0"/>
                <a:ea typeface="Arial" charset="0"/>
                <a:cs typeface="Courier New" panose="02070309020205020404" pitchFamily="49" charset="0"/>
              </a:rPr>
              <a:t>      if (counter &gt; 16)</a:t>
            </a:r>
          </a:p>
          <a:p>
            <a:pPr algn="l">
              <a:spcBef>
                <a:spcPts val="0"/>
              </a:spcBef>
            </a:pPr>
            <a:r>
              <a:rPr lang="en-US" sz="1600" dirty="0">
                <a:latin typeface="Courier New" panose="02070309020205020404" pitchFamily="49" charset="0"/>
                <a:ea typeface="Arial" charset="0"/>
                <a:cs typeface="Courier New" panose="02070309020205020404" pitchFamily="49" charset="0"/>
              </a:rPr>
              <a:t>        data[j/8] |= 1;</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j++</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 Make sure we read 40 bits and verify checksum</a:t>
            </a:r>
          </a:p>
          <a:p>
            <a:pPr algn="l">
              <a:spcBef>
                <a:spcPts val="0"/>
              </a:spcBef>
            </a:pPr>
            <a:r>
              <a:rPr lang="en-US" sz="1600" dirty="0">
                <a:latin typeface="Courier New" panose="02070309020205020404" pitchFamily="49" charset="0"/>
                <a:ea typeface="Arial" charset="0"/>
                <a:cs typeface="Courier New" panose="02070309020205020404" pitchFamily="49" charset="0"/>
              </a:rPr>
              <a:t>  if (j &lt; </a:t>
            </a:r>
            <a:r>
              <a:rPr lang="en-US" sz="1600" dirty="0" err="1">
                <a:latin typeface="Courier New" panose="02070309020205020404" pitchFamily="49" charset="0"/>
                <a:ea typeface="Arial" charset="0"/>
                <a:cs typeface="Courier New" panose="02070309020205020404" pitchFamily="49" charset="0"/>
              </a:rPr>
              <a:t>bits_to_read</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false;</a:t>
            </a:r>
          </a:p>
          <a:p>
            <a:pPr algn="l">
              <a:spcBef>
                <a:spcPts val="0"/>
              </a:spcBef>
            </a:pPr>
            <a:r>
              <a:rPr lang="en-US" sz="1600" dirty="0">
                <a:latin typeface="Courier New" panose="02070309020205020404" pitchFamily="49" charset="0"/>
                <a:ea typeface="Arial" charset="0"/>
                <a:cs typeface="Courier New" panose="02070309020205020404" pitchFamily="49" charset="0"/>
              </a:rPr>
              <a:t>  byte </a:t>
            </a:r>
            <a:r>
              <a:rPr lang="en-US" sz="1600" dirty="0" err="1">
                <a:latin typeface="Courier New" panose="02070309020205020404" pitchFamily="49" charset="0"/>
                <a:ea typeface="Arial" charset="0"/>
                <a:cs typeface="Courier New" panose="02070309020205020404" pitchFamily="49" charset="0"/>
              </a:rPr>
              <a:t>check_sum</a:t>
            </a:r>
            <a:r>
              <a:rPr lang="en-US" sz="1600" dirty="0">
                <a:latin typeface="Courier New" panose="02070309020205020404" pitchFamily="49" charset="0"/>
                <a:ea typeface="Arial" charset="0"/>
                <a:cs typeface="Courier New" panose="02070309020205020404" pitchFamily="49" charset="0"/>
              </a:rPr>
              <a:t> = data[0] + data[1] + data[2] + data[3];</a:t>
            </a:r>
          </a:p>
          <a:p>
            <a:pPr algn="l">
              <a:spcBef>
                <a:spcPts val="0"/>
              </a:spcBef>
            </a:pPr>
            <a:r>
              <a:rPr lang="en-US" sz="1600" dirty="0">
                <a:latin typeface="Courier New" panose="02070309020205020404" pitchFamily="49" charset="0"/>
                <a:ea typeface="Arial" charset="0"/>
                <a:cs typeface="Courier New" panose="02070309020205020404" pitchFamily="49" charset="0"/>
              </a:rPr>
              <a:t>  if (</a:t>
            </a:r>
            <a:r>
              <a:rPr lang="en-US" sz="1600" dirty="0" err="1">
                <a:latin typeface="Courier New" panose="02070309020205020404" pitchFamily="49" charset="0"/>
                <a:ea typeface="Arial" charset="0"/>
                <a:cs typeface="Courier New" panose="02070309020205020404" pitchFamily="49" charset="0"/>
              </a:rPr>
              <a:t>check_sum</a:t>
            </a:r>
            <a:r>
              <a:rPr lang="en-US" sz="1600" dirty="0">
                <a:latin typeface="Courier New" panose="02070309020205020404" pitchFamily="49" charset="0"/>
                <a:ea typeface="Arial" charset="0"/>
                <a:cs typeface="Courier New" panose="02070309020205020404" pitchFamily="49" charset="0"/>
              </a:rPr>
              <a:t> != data[4])</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false;</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105</a:t>
            </a:fld>
            <a:endParaRPr lang="en-US"/>
          </a:p>
        </p:txBody>
      </p:sp>
    </p:spTree>
    <p:extLst>
      <p:ext uri="{BB962C8B-B14F-4D97-AF65-F5344CB8AC3E}">
        <p14:creationId xmlns:p14="http://schemas.microsoft.com/office/powerpoint/2010/main" val="131017653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1" y="94167"/>
            <a:ext cx="11861074" cy="868362"/>
          </a:xfrm>
        </p:spPr>
        <p:txBody>
          <a:bodyPr anchor="ctr">
            <a:normAutofit/>
          </a:bodyPr>
          <a:lstStyle/>
          <a:p>
            <a:pPr algn="ctr"/>
            <a:r>
              <a:rPr lang="en-US" sz="4400">
                <a:latin typeface="Arial" panose="020B0604020202020204" pitchFamily="34" charset="0"/>
                <a:cs typeface="Arial" panose="020B0604020202020204" pitchFamily="34" charset="0"/>
              </a:rPr>
              <a:t>Raspberry Pi code for measure temperature</a:t>
            </a:r>
          </a:p>
        </p:txBody>
      </p:sp>
      <p:sp>
        <p:nvSpPr>
          <p:cNvPr id="3" name="Content Placeholder 2"/>
          <p:cNvSpPr>
            <a:spLocks noGrp="1"/>
          </p:cNvSpPr>
          <p:nvPr>
            <p:ph idx="1"/>
          </p:nvPr>
        </p:nvSpPr>
        <p:spPr>
          <a:xfrm>
            <a:off x="521411" y="1469594"/>
            <a:ext cx="11077303" cy="4699388"/>
          </a:xfrm>
        </p:spPr>
        <p:txBody>
          <a:bodyPr>
            <a:noAutofit/>
          </a:bodyPr>
          <a:lstStyle/>
          <a:p>
            <a:pPr algn="l">
              <a:spcBef>
                <a:spcPts val="0"/>
              </a:spcBef>
            </a:pPr>
            <a:r>
              <a:rPr lang="en-US" sz="1600">
                <a:latin typeface="Courier New" panose="02070309020205020404" pitchFamily="49" charset="0"/>
                <a:ea typeface="Arial" charset="0"/>
                <a:cs typeface="Courier New" panose="02070309020205020404" pitchFamily="49" charset="0"/>
              </a:rPr>
              <a:t>  // Make sure we read 40 bits and verify checksum</a:t>
            </a:r>
          </a:p>
          <a:p>
            <a:pPr algn="l">
              <a:spcBef>
                <a:spcPts val="0"/>
              </a:spcBef>
            </a:pPr>
            <a:r>
              <a:rPr lang="en-US" sz="1600">
                <a:latin typeface="Courier New" panose="02070309020205020404" pitchFamily="49" charset="0"/>
                <a:ea typeface="Arial" charset="0"/>
                <a:cs typeface="Courier New" panose="02070309020205020404" pitchFamily="49" charset="0"/>
              </a:rPr>
              <a:t>  if (j &lt; </a:t>
            </a:r>
            <a:r>
              <a:rPr lang="en-US" sz="1600" err="1">
                <a:latin typeface="Courier New" panose="02070309020205020404" pitchFamily="49" charset="0"/>
                <a:ea typeface="Arial" charset="0"/>
                <a:cs typeface="Courier New" panose="02070309020205020404" pitchFamily="49" charset="0"/>
              </a:rPr>
              <a:t>bits_to_read</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return false;</a:t>
            </a:r>
          </a:p>
          <a:p>
            <a:pPr algn="l">
              <a:spcBef>
                <a:spcPts val="0"/>
              </a:spcBef>
            </a:pPr>
            <a:r>
              <a:rPr lang="en-US" sz="1600">
                <a:latin typeface="Courier New" panose="02070309020205020404" pitchFamily="49" charset="0"/>
                <a:ea typeface="Arial" charset="0"/>
                <a:cs typeface="Courier New" panose="02070309020205020404" pitchFamily="49" charset="0"/>
              </a:rPr>
              <a:t>  byte </a:t>
            </a:r>
            <a:r>
              <a:rPr lang="en-US" sz="1600" err="1">
                <a:latin typeface="Courier New" panose="02070309020205020404" pitchFamily="49" charset="0"/>
                <a:ea typeface="Arial" charset="0"/>
                <a:cs typeface="Courier New" panose="02070309020205020404" pitchFamily="49" charset="0"/>
              </a:rPr>
              <a:t>check_sum</a:t>
            </a:r>
            <a:r>
              <a:rPr lang="en-US" sz="1600">
                <a:latin typeface="Courier New" panose="02070309020205020404" pitchFamily="49" charset="0"/>
                <a:ea typeface="Arial" charset="0"/>
                <a:cs typeface="Courier New" panose="02070309020205020404" pitchFamily="49" charset="0"/>
              </a:rPr>
              <a:t> = data[0] + data[1] + data[2] + data[3];</a:t>
            </a:r>
          </a:p>
          <a:p>
            <a:pPr algn="l">
              <a:spcBef>
                <a:spcPts val="0"/>
              </a:spcBef>
            </a:pPr>
            <a:r>
              <a:rPr lang="en-US" sz="1600">
                <a:latin typeface="Courier New" panose="02070309020205020404" pitchFamily="49" charset="0"/>
                <a:ea typeface="Arial" charset="0"/>
                <a:cs typeface="Courier New" panose="02070309020205020404" pitchFamily="49" charset="0"/>
              </a:rPr>
              <a:t>  if (</a:t>
            </a:r>
            <a:r>
              <a:rPr lang="en-US" sz="1600" err="1">
                <a:latin typeface="Courier New" panose="02070309020205020404" pitchFamily="49" charset="0"/>
                <a:ea typeface="Arial" charset="0"/>
                <a:cs typeface="Courier New" panose="02070309020205020404" pitchFamily="49" charset="0"/>
              </a:rPr>
              <a:t>check_sum</a:t>
            </a:r>
            <a:r>
              <a:rPr lang="en-US" sz="1600">
                <a:latin typeface="Courier New" panose="02070309020205020404" pitchFamily="49" charset="0"/>
                <a:ea typeface="Arial" charset="0"/>
                <a:cs typeface="Courier New" panose="02070309020205020404" pitchFamily="49" charset="0"/>
              </a:rPr>
              <a:t> != data[4])</a:t>
            </a:r>
          </a:p>
          <a:p>
            <a:pPr algn="l">
              <a:spcBef>
                <a:spcPts val="0"/>
              </a:spcBef>
            </a:pPr>
            <a:r>
              <a:rPr lang="en-US" sz="1600">
                <a:latin typeface="Courier New" panose="02070309020205020404" pitchFamily="49" charset="0"/>
                <a:ea typeface="Arial" charset="0"/>
                <a:cs typeface="Courier New" panose="02070309020205020404" pitchFamily="49" charset="0"/>
              </a:rPr>
              <a:t>    return false;</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  // calculate readings</a:t>
            </a:r>
          </a:p>
          <a:p>
            <a:pPr algn="l">
              <a:spcBef>
                <a:spcPts val="0"/>
              </a:spcBef>
            </a:pPr>
            <a:r>
              <a:rPr lang="en-US" sz="1600">
                <a:latin typeface="Courier New" panose="02070309020205020404" pitchFamily="49" charset="0"/>
                <a:ea typeface="Arial" charset="0"/>
                <a:cs typeface="Courier New" panose="02070309020205020404" pitchFamily="49" charset="0"/>
              </a:rPr>
              <a:t>  int t;</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  // humidity</a:t>
            </a:r>
          </a:p>
          <a:p>
            <a:pPr algn="l">
              <a:spcBef>
                <a:spcPts val="0"/>
              </a:spcBef>
            </a:pPr>
            <a:r>
              <a:rPr lang="en-US" sz="1600">
                <a:latin typeface="Courier New" panose="02070309020205020404" pitchFamily="49" charset="0"/>
                <a:ea typeface="Arial" charset="0"/>
                <a:cs typeface="Courier New" panose="02070309020205020404" pitchFamily="49" charset="0"/>
              </a:rPr>
              <a:t>  t = data[0];</a:t>
            </a:r>
          </a:p>
          <a:p>
            <a:pPr algn="l">
              <a:spcBef>
                <a:spcPts val="0"/>
              </a:spcBef>
            </a:pPr>
            <a:r>
              <a:rPr lang="en-US" sz="1600">
                <a:latin typeface="Courier New" panose="02070309020205020404" pitchFamily="49" charset="0"/>
                <a:ea typeface="Arial" charset="0"/>
                <a:cs typeface="Courier New" panose="02070309020205020404" pitchFamily="49" charset="0"/>
              </a:rPr>
              <a:t>  t &lt;&lt;= 8;</a:t>
            </a:r>
          </a:p>
          <a:p>
            <a:pPr algn="l">
              <a:spcBef>
                <a:spcPts val="0"/>
              </a:spcBef>
            </a:pPr>
            <a:r>
              <a:rPr lang="en-US" sz="1600">
                <a:latin typeface="Courier New" panose="02070309020205020404" pitchFamily="49" charset="0"/>
                <a:ea typeface="Arial" charset="0"/>
                <a:cs typeface="Courier New" panose="02070309020205020404" pitchFamily="49" charset="0"/>
              </a:rPr>
              <a:t>  t += data[1];</a:t>
            </a:r>
          </a:p>
          <a:p>
            <a:pPr algn="l">
              <a:spcBef>
                <a:spcPts val="0"/>
              </a:spcBef>
            </a:pPr>
            <a:r>
              <a:rPr lang="en-US" sz="1600">
                <a:latin typeface="Courier New" panose="02070309020205020404" pitchFamily="49" charset="0"/>
                <a:ea typeface="Arial" charset="0"/>
                <a:cs typeface="Courier New" panose="02070309020205020404" pitchFamily="49" charset="0"/>
              </a:rPr>
              <a:t>  r-&gt;h_ = ((double)t)/10.0;</a:t>
            </a:r>
          </a:p>
          <a:p>
            <a:pPr algn="l">
              <a:spcBef>
                <a:spcPts val="0"/>
              </a:spcBef>
            </a:pPr>
            <a:r>
              <a:rPr lang="en-US" sz="1600">
                <a:latin typeface="Courier New" panose="02070309020205020404" pitchFamily="49" charset="0"/>
                <a:ea typeface="Arial" charset="0"/>
                <a:cs typeface="Courier New" panose="02070309020205020404" pitchFamily="49" charset="0"/>
              </a:rPr>
              <a:t>  if (r-&gt;h_ &gt; 100.0)</a:t>
            </a:r>
          </a:p>
          <a:p>
            <a:pPr algn="l">
              <a:spcBef>
                <a:spcPts val="0"/>
              </a:spcBef>
            </a:pPr>
            <a:r>
              <a:rPr lang="en-US" sz="1600">
                <a:latin typeface="Courier New" panose="02070309020205020404" pitchFamily="49" charset="0"/>
                <a:ea typeface="Arial" charset="0"/>
                <a:cs typeface="Courier New" panose="02070309020205020404" pitchFamily="49" charset="0"/>
              </a:rPr>
              <a:t>    r-&gt;h_ = ((double)data[0]);</a:t>
            </a:r>
          </a:p>
          <a:p>
            <a:pPr algn="l">
              <a:spcBef>
                <a:spcPts val="0"/>
              </a:spcBef>
            </a:pPr>
            <a:r>
              <a:rPr lang="en-US" sz="1600">
                <a:latin typeface="Courier New" panose="02070309020205020404" pitchFamily="49" charset="0"/>
                <a:ea typeface="Arial" charset="0"/>
                <a:cs typeface="Courier New" panose="02070309020205020404" pitchFamily="49" charset="0"/>
              </a:rPr>
              <a:t> </a:t>
            </a:r>
          </a:p>
          <a:p>
            <a:pPr algn="l">
              <a:spcBef>
                <a:spcPts val="0"/>
              </a:spcBef>
            </a:pPr>
            <a:r>
              <a:rPr lang="en-US" sz="1600">
                <a:latin typeface="Courier New" panose="02070309020205020404" pitchFamily="49" charset="0"/>
                <a:ea typeface="Arial" charset="0"/>
                <a:cs typeface="Courier New" panose="02070309020205020404" pitchFamily="49" charset="0"/>
              </a:rPr>
              <a:t>  </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106</a:t>
            </a:fld>
            <a:endParaRPr lang="en-US"/>
          </a:p>
        </p:txBody>
      </p:sp>
    </p:spTree>
    <p:extLst>
      <p:ext uri="{BB962C8B-B14F-4D97-AF65-F5344CB8AC3E}">
        <p14:creationId xmlns:p14="http://schemas.microsoft.com/office/powerpoint/2010/main" val="49693172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1" y="120293"/>
            <a:ext cx="11861074" cy="868362"/>
          </a:xfrm>
        </p:spPr>
        <p:txBody>
          <a:bodyPr anchor="ctr">
            <a:normAutofit/>
          </a:bodyPr>
          <a:lstStyle/>
          <a:p>
            <a:pPr algn="ctr"/>
            <a:r>
              <a:rPr lang="en-US" sz="4400">
                <a:latin typeface="Arial" panose="020B0604020202020204" pitchFamily="34" charset="0"/>
                <a:cs typeface="Arial" panose="020B0604020202020204" pitchFamily="34" charset="0"/>
              </a:rPr>
              <a:t>Raspberry Pi code for measure temperature</a:t>
            </a:r>
          </a:p>
        </p:txBody>
      </p:sp>
      <p:sp>
        <p:nvSpPr>
          <p:cNvPr id="3" name="Content Placeholder 2"/>
          <p:cNvSpPr>
            <a:spLocks noGrp="1"/>
          </p:cNvSpPr>
          <p:nvPr>
            <p:ph idx="1"/>
          </p:nvPr>
        </p:nvSpPr>
        <p:spPr>
          <a:xfrm>
            <a:off x="508532" y="1432797"/>
            <a:ext cx="5651863" cy="5071034"/>
          </a:xfrm>
        </p:spPr>
        <p:txBody>
          <a:bodyPr>
            <a:noAutofit/>
          </a:bodyPr>
          <a:lstStyle/>
          <a:p>
            <a:pPr algn="l">
              <a:spcBef>
                <a:spcPts val="0"/>
              </a:spcBef>
            </a:pPr>
            <a:r>
              <a:rPr lang="en-US" sz="1600">
                <a:latin typeface="Courier New" panose="02070309020205020404" pitchFamily="49" charset="0"/>
                <a:ea typeface="Arial" charset="0"/>
                <a:cs typeface="Courier New" panose="02070309020205020404" pitchFamily="49" charset="0"/>
              </a:rPr>
              <a:t>// temperature </a:t>
            </a:r>
          </a:p>
          <a:p>
            <a:pPr algn="l">
              <a:spcBef>
                <a:spcPts val="0"/>
              </a:spcBef>
            </a:pPr>
            <a:r>
              <a:rPr lang="en-US" sz="1600">
                <a:latin typeface="Courier New" panose="02070309020205020404" pitchFamily="49" charset="0"/>
                <a:ea typeface="Arial" charset="0"/>
                <a:cs typeface="Courier New" panose="02070309020205020404" pitchFamily="49" charset="0"/>
              </a:rPr>
              <a:t>  t = data[2] &amp; 0x7f;</a:t>
            </a:r>
          </a:p>
          <a:p>
            <a:pPr algn="l">
              <a:spcBef>
                <a:spcPts val="0"/>
              </a:spcBef>
            </a:pPr>
            <a:r>
              <a:rPr lang="en-US" sz="1600">
                <a:latin typeface="Courier New" panose="02070309020205020404" pitchFamily="49" charset="0"/>
                <a:ea typeface="Arial" charset="0"/>
                <a:cs typeface="Courier New" panose="02070309020205020404" pitchFamily="49" charset="0"/>
              </a:rPr>
              <a:t>  t &lt;&lt;= 8;</a:t>
            </a:r>
          </a:p>
          <a:p>
            <a:pPr algn="l">
              <a:spcBef>
                <a:spcPts val="0"/>
              </a:spcBef>
            </a:pPr>
            <a:r>
              <a:rPr lang="en-US" sz="1600">
                <a:latin typeface="Courier New" panose="02070309020205020404" pitchFamily="49" charset="0"/>
                <a:ea typeface="Arial" charset="0"/>
                <a:cs typeface="Courier New" panose="02070309020205020404" pitchFamily="49" charset="0"/>
              </a:rPr>
              <a:t>  t += data[3];</a:t>
            </a:r>
          </a:p>
          <a:p>
            <a:pPr algn="l">
              <a:spcBef>
                <a:spcPts val="0"/>
              </a:spcBef>
            </a:pPr>
            <a:r>
              <a:rPr lang="en-US" sz="1600">
                <a:latin typeface="Courier New" panose="02070309020205020404" pitchFamily="49" charset="0"/>
                <a:ea typeface="Arial" charset="0"/>
                <a:cs typeface="Courier New" panose="02070309020205020404" pitchFamily="49" charset="0"/>
              </a:rPr>
              <a:t>  r-&gt;c_ = ((double)t) / 10.0;</a:t>
            </a:r>
          </a:p>
          <a:p>
            <a:pPr algn="l">
              <a:spcBef>
                <a:spcPts val="0"/>
              </a:spcBef>
            </a:pPr>
            <a:r>
              <a:rPr lang="en-US" sz="1600">
                <a:latin typeface="Courier New" panose="02070309020205020404" pitchFamily="49" charset="0"/>
                <a:ea typeface="Arial" charset="0"/>
                <a:cs typeface="Courier New" panose="02070309020205020404" pitchFamily="49" charset="0"/>
              </a:rPr>
              <a:t>  if (r-&gt;c_ &gt; 125)</a:t>
            </a:r>
          </a:p>
          <a:p>
            <a:pPr algn="l">
              <a:spcBef>
                <a:spcPts val="0"/>
              </a:spcBef>
            </a:pPr>
            <a:r>
              <a:rPr lang="en-US" sz="1600">
                <a:latin typeface="Courier New" panose="02070309020205020404" pitchFamily="49" charset="0"/>
                <a:ea typeface="Arial" charset="0"/>
                <a:cs typeface="Courier New" panose="02070309020205020404" pitchFamily="49" charset="0"/>
              </a:rPr>
              <a:t>    r-&gt;c_ = ((double) data[2]);</a:t>
            </a:r>
          </a:p>
          <a:p>
            <a:pPr algn="l">
              <a:spcBef>
                <a:spcPts val="0"/>
              </a:spcBef>
            </a:pPr>
            <a:r>
              <a:rPr lang="en-US" sz="1600">
                <a:latin typeface="Courier New" panose="02070309020205020404" pitchFamily="49" charset="0"/>
                <a:ea typeface="Arial" charset="0"/>
                <a:cs typeface="Courier New" panose="02070309020205020404" pitchFamily="49" charset="0"/>
              </a:rPr>
              <a:t>  if (data[2] &amp; 0x80)</a:t>
            </a:r>
          </a:p>
          <a:p>
            <a:pPr algn="l">
              <a:spcBef>
                <a:spcPts val="0"/>
              </a:spcBef>
            </a:pPr>
            <a:r>
              <a:rPr lang="en-US" sz="1600">
                <a:latin typeface="Courier New" panose="02070309020205020404" pitchFamily="49" charset="0"/>
                <a:ea typeface="Arial" charset="0"/>
                <a:cs typeface="Courier New" panose="02070309020205020404" pitchFamily="49" charset="0"/>
              </a:rPr>
              <a:t>    r-&gt;c_ = -r-&gt;c_;</a:t>
            </a:r>
          </a:p>
          <a:p>
            <a:pPr algn="l">
              <a:spcBef>
                <a:spcPts val="0"/>
              </a:spcBef>
            </a:pPr>
            <a:r>
              <a:rPr lang="en-US" sz="1600">
                <a:latin typeface="Courier New" panose="02070309020205020404" pitchFamily="49" charset="0"/>
                <a:ea typeface="Arial" charset="0"/>
                <a:cs typeface="Courier New" panose="02070309020205020404" pitchFamily="49" charset="0"/>
              </a:rPr>
              <a:t>  r-&gt;f_ = 1.8 * r-&gt;c_ + 32.0;</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  return true;</a:t>
            </a:r>
          </a:p>
          <a:p>
            <a:pPr algn="l">
              <a:spcBef>
                <a:spcPts val="0"/>
              </a:spcBef>
            </a:pPr>
            <a:r>
              <a:rPr lang="en-US" sz="1600">
                <a:latin typeface="Courier New" panose="02070309020205020404" pitchFamily="49" charset="0"/>
                <a:ea typeface="Arial" charset="0"/>
                <a:cs typeface="Courier New" panose="02070309020205020404" pitchFamily="49" charset="0"/>
              </a:rPr>
              <a:t>}</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 Program needs to be run as </a:t>
            </a:r>
            <a:r>
              <a:rPr lang="en-US" sz="1600" err="1">
                <a:latin typeface="Courier New" panose="02070309020205020404" pitchFamily="49" charset="0"/>
                <a:ea typeface="Arial" charset="0"/>
                <a:cs typeface="Courier New" panose="02070309020205020404" pitchFamily="49" charset="0"/>
              </a:rPr>
              <a:t>su</a:t>
            </a:r>
            <a:endParaRPr lang="en-US" sz="1600">
              <a:latin typeface="Courier New" panose="02070309020205020404" pitchFamily="49" charset="0"/>
              <a:ea typeface="Arial" charset="0"/>
              <a:cs typeface="Courier New" panose="02070309020205020404" pitchFamily="49" charset="0"/>
            </a:endParaRPr>
          </a:p>
          <a:p>
            <a:pPr algn="l">
              <a:spcBef>
                <a:spcPts val="0"/>
              </a:spcBef>
            </a:pPr>
            <a:endParaRPr lang="en-US" sz="160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107</a:t>
            </a:fld>
            <a:endParaRPr lang="en-US"/>
          </a:p>
        </p:txBody>
      </p:sp>
      <p:sp>
        <p:nvSpPr>
          <p:cNvPr id="6" name="Content Placeholder 2">
            <a:extLst>
              <a:ext uri="{FF2B5EF4-FFF2-40B4-BE49-F238E27FC236}">
                <a16:creationId xmlns:a16="http://schemas.microsoft.com/office/drawing/2014/main" id="{EA4E4BF5-D511-7B4A-83AF-1932B7DEA632}"/>
              </a:ext>
            </a:extLst>
          </p:cNvPr>
          <p:cNvSpPr txBox="1">
            <a:spLocks/>
          </p:cNvSpPr>
          <p:nvPr/>
        </p:nvSpPr>
        <p:spPr>
          <a:xfrm>
            <a:off x="5468983" y="1432796"/>
            <a:ext cx="6574972" cy="5699526"/>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0"/>
              </a:spcBef>
            </a:pPr>
            <a:r>
              <a:rPr lang="en-US" sz="1600" dirty="0">
                <a:latin typeface="Courier New" panose="02070309020205020404" pitchFamily="49" charset="0"/>
                <a:ea typeface="Arial" charset="0"/>
                <a:cs typeface="Courier New" panose="02070309020205020404" pitchFamily="49" charset="0"/>
              </a:rPr>
              <a:t>int main(int an, char** av) {</a:t>
            </a:r>
          </a:p>
          <a:p>
            <a:pPr algn="l">
              <a:spcBef>
                <a:spcPts val="0"/>
              </a:spcBef>
            </a:pPr>
            <a:r>
              <a:rPr lang="en-US" sz="1600" dirty="0">
                <a:latin typeface="Courier New" panose="02070309020205020404" pitchFamily="49" charset="0"/>
                <a:ea typeface="Arial" charset="0"/>
                <a:cs typeface="Courier New" panose="02070309020205020404" pitchFamily="49" charset="0"/>
              </a:rPr>
              <a:t>  if (wiringPiSetup() &lt; 0) {</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printf("Can't initialize wiringPi\n");</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1;</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temp_sensor</a:t>
            </a:r>
            <a:r>
              <a:rPr lang="en-US" sz="1600" dirty="0">
                <a:latin typeface="Courier New" panose="02070309020205020404" pitchFamily="49" charset="0"/>
                <a:ea typeface="Arial" charset="0"/>
                <a:cs typeface="Courier New" panose="02070309020205020404" pitchFamily="49" charset="0"/>
              </a:rPr>
              <a:t> r;</a:t>
            </a:r>
          </a:p>
          <a:p>
            <a:pPr algn="l">
              <a:spcBef>
                <a:spcPts val="0"/>
              </a:spcBef>
            </a:pPr>
            <a:r>
              <a:rPr lang="en-US" sz="1600" dirty="0">
                <a:latin typeface="Courier New" panose="02070309020205020404" pitchFamily="49" charset="0"/>
                <a:ea typeface="Arial" charset="0"/>
                <a:cs typeface="Courier New" panose="02070309020205020404" pitchFamily="49" charset="0"/>
              </a:rPr>
              <a:t>  byte data[DATA_BUF_SIZE];</a:t>
            </a:r>
          </a:p>
          <a:p>
            <a:pPr algn="l">
              <a:spcBef>
                <a:spcPts val="0"/>
              </a:spcBef>
            </a:pPr>
            <a:r>
              <a:rPr lang="en-US" sz="1600" dirty="0">
                <a:latin typeface="Courier New" panose="02070309020205020404" pitchFamily="49" charset="0"/>
                <a:ea typeface="Arial" charset="0"/>
                <a:cs typeface="Courier New" panose="02070309020205020404" pitchFamily="49" charset="0"/>
              </a:rPr>
              <a:t>  for(;;) {</a:t>
            </a:r>
          </a:p>
          <a:p>
            <a:pPr algn="l">
              <a:spcBef>
                <a:spcPts val="0"/>
              </a:spcBef>
            </a:pPr>
            <a:r>
              <a:rPr lang="en-US" sz="1600" dirty="0">
                <a:latin typeface="Courier New" panose="02070309020205020404" pitchFamily="49" charset="0"/>
                <a:ea typeface="Arial" charset="0"/>
                <a:cs typeface="Courier New" panose="02070309020205020404" pitchFamily="49" charset="0"/>
              </a:rPr>
              <a:t>    clearBuf(data, DATA_BUF_SIZE);</a:t>
            </a:r>
          </a:p>
          <a:p>
            <a:pPr algn="l">
              <a:spcBef>
                <a:spcPts val="0"/>
              </a:spcBef>
            </a:pPr>
            <a:r>
              <a:rPr lang="en-US" sz="1600" dirty="0">
                <a:latin typeface="Courier New" panose="02070309020205020404" pitchFamily="49" charset="0"/>
                <a:ea typeface="Arial" charset="0"/>
                <a:cs typeface="Courier New" panose="02070309020205020404" pitchFamily="49" charset="0"/>
              </a:rPr>
              <a:t>    if (</a:t>
            </a:r>
            <a:r>
              <a:rPr lang="en-US" sz="1600" dirty="0" err="1">
                <a:latin typeface="Courier New" panose="02070309020205020404" pitchFamily="49" charset="0"/>
                <a:ea typeface="Arial" charset="0"/>
                <a:cs typeface="Courier New" panose="02070309020205020404" pitchFamily="49" charset="0"/>
              </a:rPr>
              <a:t>get_dht_data</a:t>
            </a:r>
            <a:r>
              <a:rPr lang="en-US" sz="1600" dirty="0">
                <a:latin typeface="Courier New" panose="02070309020205020404" pitchFamily="49" charset="0"/>
                <a:ea typeface="Arial" charset="0"/>
                <a:cs typeface="Courier New" panose="02070309020205020404" pitchFamily="49" charset="0"/>
              </a:rPr>
              <a:t>(data, </a:t>
            </a:r>
            <a:r>
              <a:rPr lang="en-US" sz="1600" dirty="0" err="1">
                <a:latin typeface="Courier New" panose="02070309020205020404" pitchFamily="49" charset="0"/>
                <a:ea typeface="Arial" charset="0"/>
                <a:cs typeface="Courier New" panose="02070309020205020404" pitchFamily="49" charset="0"/>
              </a:rPr>
              <a:t>DATA_BUF_SIZE,&amp;r</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printf("Humidity: %7.3lf, Temperature: %7.3lf (C), %7.3lf (F)\n",</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r.h</a:t>
            </a: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r.c</a:t>
            </a: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r.f</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delay(</a:t>
            </a:r>
            <a:r>
              <a:rPr lang="en-US" sz="1600" dirty="0" err="1">
                <a:latin typeface="Courier New" panose="02070309020205020404" pitchFamily="49" charset="0"/>
                <a:ea typeface="Arial" charset="0"/>
                <a:cs typeface="Courier New" panose="02070309020205020404" pitchFamily="49" charset="0"/>
              </a:rPr>
              <a:t>messageDelay</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return 0;</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p:txBody>
      </p:sp>
    </p:spTree>
    <p:extLst>
      <p:ext uri="{BB962C8B-B14F-4D97-AF65-F5344CB8AC3E}">
        <p14:creationId xmlns:p14="http://schemas.microsoft.com/office/powerpoint/2010/main" val="279016958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3281" y="308435"/>
            <a:ext cx="11939967" cy="868362"/>
          </a:xfrm>
        </p:spPr>
        <p:txBody>
          <a:bodyPr anchor="ctr">
            <a:noAutofit/>
          </a:bodyPr>
          <a:lstStyle/>
          <a:p>
            <a:pPr algn="ctr"/>
            <a:r>
              <a:rPr lang="en-US" sz="4000">
                <a:latin typeface="Arial" panose="020B0604020202020204" pitchFamily="34" charset="0"/>
                <a:cs typeface="Arial" panose="020B0604020202020204" pitchFamily="34" charset="0"/>
              </a:rPr>
              <a:t>Lab: Measure Acceleration and angular velocity</a:t>
            </a:r>
            <a:br>
              <a:rPr lang="en-US" sz="4000">
                <a:latin typeface="Arial" panose="020B0604020202020204" pitchFamily="34" charset="0"/>
                <a:cs typeface="Arial" panose="020B0604020202020204" pitchFamily="34" charset="0"/>
              </a:rPr>
            </a:br>
            <a:r>
              <a:rPr lang="en-US" sz="4000">
                <a:latin typeface="Arial" panose="020B0604020202020204" pitchFamily="34" charset="0"/>
                <a:cs typeface="Arial" panose="020B0604020202020204" pitchFamily="34" charset="0"/>
              </a:rPr>
              <a:t>MPU-6050</a:t>
            </a:r>
          </a:p>
        </p:txBody>
      </p:sp>
      <p:sp>
        <p:nvSpPr>
          <p:cNvPr id="3" name="Content Placeholder 2"/>
          <p:cNvSpPr>
            <a:spLocks noGrp="1"/>
          </p:cNvSpPr>
          <p:nvPr>
            <p:ph idx="1"/>
          </p:nvPr>
        </p:nvSpPr>
        <p:spPr>
          <a:xfrm>
            <a:off x="229407" y="1650582"/>
            <a:ext cx="9907470" cy="5020712"/>
          </a:xfrm>
        </p:spPr>
        <p:txBody>
          <a:bodyPr>
            <a:noAutofit/>
          </a:bodyPr>
          <a:lstStyle/>
          <a:p>
            <a:pPr marL="342900" indent="-342900" algn="l">
              <a:buFont typeface="Arial" charset="0"/>
              <a:buChar char="•"/>
            </a:pPr>
            <a:r>
              <a:rPr lang="en-US" sz="2000" dirty="0">
                <a:latin typeface="Arial" charset="0"/>
                <a:ea typeface="Arial" charset="0"/>
                <a:cs typeface="Arial" charset="0"/>
              </a:rPr>
              <a:t>The </a:t>
            </a:r>
            <a:r>
              <a:rPr lang="en-US" sz="2000" dirty="0">
                <a:solidFill>
                  <a:srgbClr val="2282F0"/>
                </a:solidFill>
                <a:latin typeface="Arial" charset="0"/>
                <a:ea typeface="Arial" charset="0"/>
                <a:cs typeface="Arial" charset="0"/>
                <a:hlinkClick r:id="rId3">
                  <a:extLst>
                    <a:ext uri="{A12FA001-AC4F-418D-AE19-62706E023703}">
                      <ahyp:hlinkClr xmlns:ahyp="http://schemas.microsoft.com/office/drawing/2018/hyperlinkcolor" val="tx"/>
                    </a:ext>
                  </a:extLst>
                </a:hlinkClick>
              </a:rPr>
              <a:t>MPU-6050</a:t>
            </a:r>
            <a:r>
              <a:rPr lang="en-US" sz="2000" dirty="0">
                <a:latin typeface="Arial" charset="0"/>
                <a:ea typeface="Arial" charset="0"/>
                <a:cs typeface="Arial" charset="0"/>
              </a:rPr>
              <a:t> is gyro, accelerometer and temperature sensor. Wire the Arduino as shown.  </a:t>
            </a:r>
          </a:p>
          <a:p>
            <a:pPr marL="342900" indent="-342900" algn="l">
              <a:buFont typeface="Arial" charset="0"/>
              <a:buChar char="•"/>
            </a:pPr>
            <a:r>
              <a:rPr lang="en-US" sz="2000" dirty="0">
                <a:latin typeface="Arial" charset="0"/>
                <a:ea typeface="Arial" charset="0"/>
                <a:cs typeface="Arial" charset="0"/>
              </a:rPr>
              <a:t>Here is sample output:</a:t>
            </a:r>
            <a:endParaRPr lang="en-US" dirty="0">
              <a:latin typeface="Arial" charset="0"/>
              <a:ea typeface="Arial" charset="0"/>
              <a:cs typeface="Arial" charset="0"/>
            </a:endParaRPr>
          </a:p>
          <a:p>
            <a:pPr lvl="1" algn="l">
              <a:spcBef>
                <a:spcPts val="200"/>
              </a:spcBef>
            </a:pPr>
            <a:r>
              <a:rPr lang="en-US" sz="1600" dirty="0">
                <a:latin typeface="Courier New" panose="02070309020205020404" pitchFamily="49" charset="0"/>
                <a:ea typeface="Arial" charset="0"/>
                <a:cs typeface="Courier New" panose="02070309020205020404" pitchFamily="49" charset="0"/>
              </a:rPr>
              <a:t>A.009g, 0.060g)</a:t>
            </a:r>
          </a:p>
          <a:p>
            <a:pPr lvl="1" algn="l">
              <a:spcBef>
                <a:spcPts val="200"/>
              </a:spcBef>
            </a:pPr>
            <a:r>
              <a:rPr lang="en-US" sz="1600" dirty="0">
                <a:latin typeface="Courier New" panose="02070309020205020404" pitchFamily="49" charset="0"/>
                <a:ea typeface="Arial" charset="0"/>
                <a:cs typeface="Courier New" panose="02070309020205020404" pitchFamily="49" charset="0"/>
              </a:rPr>
              <a:t>Temperature (C): 21.54</a:t>
            </a:r>
          </a:p>
          <a:p>
            <a:pPr lvl="1" algn="l">
              <a:spcBef>
                <a:spcPts val="200"/>
              </a:spcBef>
            </a:pPr>
            <a:r>
              <a:rPr lang="en-US" sz="1600" dirty="0">
                <a:latin typeface="Courier New" panose="02070309020205020404" pitchFamily="49" charset="0"/>
                <a:ea typeface="Arial" charset="0"/>
                <a:cs typeface="Courier New" panose="02070309020205020404" pitchFamily="49" charset="0"/>
              </a:rPr>
              <a:t>Gyro: </a:t>
            </a:r>
            <a:r>
              <a:rPr lang="en-US" sz="1600" dirty="0" err="1">
                <a:latin typeface="Courier New" panose="02070309020205020404" pitchFamily="49" charset="0"/>
                <a:ea typeface="Arial" charset="0"/>
                <a:cs typeface="Courier New" panose="02070309020205020404" pitchFamily="49" charset="0"/>
              </a:rPr>
              <a:t>x,y,z</a:t>
            </a:r>
            <a:r>
              <a:rPr lang="en-US" sz="1600" dirty="0">
                <a:latin typeface="Courier New" panose="02070309020205020404" pitchFamily="49" charset="0"/>
                <a:ea typeface="Arial" charset="0"/>
                <a:cs typeface="Courier New" panose="02070309020205020404" pitchFamily="49" charset="0"/>
              </a:rPr>
              <a:t> (12.49 deg/s, -0.53 deg/s, -4.Accelerometer: </a:t>
            </a:r>
            <a:r>
              <a:rPr lang="en-US" sz="1600" dirty="0" err="1">
                <a:latin typeface="Courier New" panose="02070309020205020404" pitchFamily="49" charset="0"/>
                <a:ea typeface="Arial" charset="0"/>
                <a:cs typeface="Courier New" panose="02070309020205020404" pitchFamily="49" charset="0"/>
              </a:rPr>
              <a:t>x,y,z</a:t>
            </a:r>
            <a:r>
              <a:rPr lang="en-US" sz="1600" dirty="0">
                <a:latin typeface="Courier New" panose="02070309020205020404" pitchFamily="49" charset="0"/>
                <a:ea typeface="Arial" charset="0"/>
                <a:cs typeface="Courier New" panose="02070309020205020404" pitchFamily="49" charset="0"/>
              </a:rPr>
              <a:t> (1.027g, 0.238g, -0.080g)</a:t>
            </a:r>
          </a:p>
          <a:p>
            <a:pPr lvl="1" algn="l">
              <a:spcBef>
                <a:spcPts val="200"/>
              </a:spcBef>
            </a:pPr>
            <a:endParaRPr lang="en-US" sz="1600" dirty="0">
              <a:latin typeface="Courier New" panose="02070309020205020404" pitchFamily="49" charset="0"/>
              <a:ea typeface="Arial" charset="0"/>
              <a:cs typeface="Courier New" panose="02070309020205020404" pitchFamily="49" charset="0"/>
            </a:endParaRPr>
          </a:p>
          <a:p>
            <a:pPr lvl="1" algn="l">
              <a:spcBef>
                <a:spcPts val="200"/>
              </a:spcBef>
            </a:pPr>
            <a:r>
              <a:rPr lang="en-US" sz="1600" dirty="0">
                <a:latin typeface="Courier New" panose="02070309020205020404" pitchFamily="49" charset="0"/>
                <a:ea typeface="Arial" charset="0"/>
                <a:cs typeface="Courier New" panose="02070309020205020404" pitchFamily="49" charset="0"/>
              </a:rPr>
              <a:t>Temperature (C): 21.68</a:t>
            </a:r>
          </a:p>
          <a:p>
            <a:pPr lvl="1" algn="l">
              <a:spcBef>
                <a:spcPts val="200"/>
              </a:spcBef>
            </a:pPr>
            <a:r>
              <a:rPr lang="en-US" sz="1600" dirty="0">
                <a:latin typeface="Courier New" panose="02070309020205020404" pitchFamily="49" charset="0"/>
                <a:ea typeface="Arial" charset="0"/>
                <a:cs typeface="Courier New" panose="02070309020205020404" pitchFamily="49" charset="0"/>
              </a:rPr>
              <a:t>Gyro: </a:t>
            </a:r>
            <a:r>
              <a:rPr lang="en-US" sz="1600" dirty="0" err="1">
                <a:latin typeface="Courier New" panose="02070309020205020404" pitchFamily="49" charset="0"/>
                <a:ea typeface="Arial" charset="0"/>
                <a:cs typeface="Courier New" panose="02070309020205020404" pitchFamily="49" charset="0"/>
              </a:rPr>
              <a:t>x,y,z</a:t>
            </a:r>
            <a:r>
              <a:rPr lang="en-US" sz="1600" dirty="0">
                <a:latin typeface="Courier New" panose="02070309020205020404" pitchFamily="49" charset="0"/>
                <a:ea typeface="Arial" charset="0"/>
                <a:cs typeface="Courier New" panose="02070309020205020404" pitchFamily="49" charset="0"/>
              </a:rPr>
              <a:t> (-213.01 deg/s, 3.59 deg/s, -4.07 deg/s)</a:t>
            </a:r>
          </a:p>
          <a:p>
            <a:pPr lvl="1" algn="l">
              <a:spcBef>
                <a:spcPts val="200"/>
              </a:spcBef>
            </a:pPr>
            <a:r>
              <a:rPr lang="en-US" sz="1600" dirty="0">
                <a:latin typeface="Courier New" panose="02070309020205020404" pitchFamily="49" charset="0"/>
                <a:ea typeface="Arial" charset="0"/>
                <a:cs typeface="Courier New" panose="02070309020205020404" pitchFamily="49" charset="0"/>
              </a:rPr>
              <a:t>Accelerometer: </a:t>
            </a:r>
            <a:r>
              <a:rPr lang="en-US" sz="1600" dirty="0" err="1">
                <a:latin typeface="Courier New" panose="02070309020205020404" pitchFamily="49" charset="0"/>
                <a:ea typeface="Arial" charset="0"/>
                <a:cs typeface="Courier New" panose="02070309020205020404" pitchFamily="49" charset="0"/>
              </a:rPr>
              <a:t>x,y,z</a:t>
            </a:r>
            <a:r>
              <a:rPr lang="en-US" sz="1600" dirty="0">
                <a:latin typeface="Courier New" panose="02070309020205020404" pitchFamily="49" charset="0"/>
                <a:ea typeface="Arial" charset="0"/>
                <a:cs typeface="Courier New" panose="02070309020205020404" pitchFamily="49" charset="0"/>
              </a:rPr>
              <a:t> (-0.387g, 0.137g, -0.962g)</a:t>
            </a:r>
          </a:p>
          <a:p>
            <a:pPr lvl="1" algn="l">
              <a:spcBef>
                <a:spcPts val="200"/>
              </a:spcBef>
            </a:pPr>
            <a:r>
              <a:rPr lang="en-US" sz="1600" dirty="0">
                <a:latin typeface="Courier New" panose="02070309020205020404" pitchFamily="49" charset="0"/>
                <a:ea typeface="Arial" charset="0"/>
                <a:cs typeface="Courier New" panose="02070309020205020404" pitchFamily="49" charset="0"/>
              </a:rPr>
              <a:t>Temperature (C): 21.68</a:t>
            </a:r>
          </a:p>
          <a:p>
            <a:pPr lvl="1" algn="l">
              <a:spcBef>
                <a:spcPts val="200"/>
              </a:spcBef>
            </a:pPr>
            <a:endParaRPr lang="en-US" sz="1600" dirty="0">
              <a:latin typeface="Courier New" panose="02070309020205020404" pitchFamily="49" charset="0"/>
              <a:ea typeface="Arial" charset="0"/>
              <a:cs typeface="Courier New" panose="02070309020205020404" pitchFamily="49" charset="0"/>
            </a:endParaRPr>
          </a:p>
          <a:p>
            <a:pPr lvl="1" algn="l">
              <a:spcBef>
                <a:spcPts val="200"/>
              </a:spcBef>
            </a:pPr>
            <a:r>
              <a:rPr lang="en-US" sz="1600" dirty="0">
                <a:latin typeface="Courier New" panose="02070309020205020404" pitchFamily="49" charset="0"/>
                <a:ea typeface="Arial" charset="0"/>
                <a:cs typeface="Courier New" panose="02070309020205020404" pitchFamily="49" charset="0"/>
              </a:rPr>
              <a:t>Gyro: </a:t>
            </a:r>
            <a:r>
              <a:rPr lang="en-US" sz="1600" dirty="0" err="1">
                <a:latin typeface="Courier New" panose="02070309020205020404" pitchFamily="49" charset="0"/>
                <a:ea typeface="Arial" charset="0"/>
                <a:cs typeface="Courier New" panose="02070309020205020404" pitchFamily="49" charset="0"/>
              </a:rPr>
              <a:t>x,y,z</a:t>
            </a:r>
            <a:r>
              <a:rPr lang="en-US" sz="1600" dirty="0">
                <a:latin typeface="Courier New" panose="02070309020205020404" pitchFamily="49" charset="0"/>
                <a:ea typeface="Arial" charset="0"/>
                <a:cs typeface="Courier New" panose="02070309020205020404" pitchFamily="49" charset="0"/>
              </a:rPr>
              <a:t> (50.60 deg/s, 147.03 deg/s, 2.34 deg/s)</a:t>
            </a:r>
          </a:p>
          <a:p>
            <a:pPr lvl="1" algn="l">
              <a:spcBef>
                <a:spcPts val="200"/>
              </a:spcBef>
            </a:pPr>
            <a:r>
              <a:rPr lang="en-US" sz="1600" dirty="0">
                <a:latin typeface="Courier New" panose="02070309020205020404" pitchFamily="49" charset="0"/>
                <a:ea typeface="Arial" charset="0"/>
                <a:cs typeface="Courier New" panose="02070309020205020404" pitchFamily="49" charset="0"/>
              </a:rPr>
              <a:t>Accelerometer: </a:t>
            </a:r>
            <a:r>
              <a:rPr lang="en-US" sz="1600" dirty="0" err="1">
                <a:latin typeface="Courier New" panose="02070309020205020404" pitchFamily="49" charset="0"/>
                <a:ea typeface="Arial" charset="0"/>
                <a:cs typeface="Courier New" panose="02070309020205020404" pitchFamily="49" charset="0"/>
              </a:rPr>
              <a:t>x,y,z</a:t>
            </a:r>
            <a:r>
              <a:rPr lang="en-US" sz="1600" dirty="0">
                <a:latin typeface="Courier New" panose="02070309020205020404" pitchFamily="49" charset="0"/>
                <a:ea typeface="Arial" charset="0"/>
                <a:cs typeface="Courier New" panose="02070309020205020404" pitchFamily="49" charset="0"/>
              </a:rPr>
              <a:t> (0.718g, -0.308g, -0.134g)</a:t>
            </a:r>
          </a:p>
          <a:p>
            <a:pPr lvl="1" algn="l">
              <a:spcBef>
                <a:spcPts val="200"/>
              </a:spcBef>
            </a:pPr>
            <a:r>
              <a:rPr lang="en-US" sz="1600" dirty="0">
                <a:latin typeface="Courier New" panose="02070309020205020404" pitchFamily="49" charset="0"/>
                <a:ea typeface="Arial" charset="0"/>
                <a:cs typeface="Courier New" panose="02070309020205020404" pitchFamily="49" charset="0"/>
              </a:rPr>
              <a:t>Temperature (C): 21.78</a:t>
            </a:r>
          </a:p>
          <a:p>
            <a:pPr lvl="1" algn="l"/>
            <a:endParaRPr lang="en-US" sz="1600" dirty="0">
              <a:latin typeface="Courier New" panose="02070309020205020404" pitchFamily="49" charset="0"/>
              <a:ea typeface="Arial" charset="0"/>
              <a:cs typeface="Courier New" panose="02070309020205020404" pitchFamily="49" charset="0"/>
            </a:endParaRPr>
          </a:p>
          <a:p>
            <a:pPr marL="342900" indent="-342900" algn="l">
              <a:buFont typeface="Arial" charset="0"/>
              <a:buChar char="•"/>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108</a:t>
            </a:fld>
            <a:endParaRPr lang="en-US"/>
          </a:p>
        </p:txBody>
      </p:sp>
      <p:sp>
        <p:nvSpPr>
          <p:cNvPr id="6" name="Rectangle 5">
            <a:extLst>
              <a:ext uri="{FF2B5EF4-FFF2-40B4-BE49-F238E27FC236}">
                <a16:creationId xmlns:a16="http://schemas.microsoft.com/office/drawing/2014/main" id="{4F809C8B-1506-D543-85C0-F0D8839B7C3A}"/>
              </a:ext>
            </a:extLst>
          </p:cNvPr>
          <p:cNvSpPr/>
          <p:nvPr/>
        </p:nvSpPr>
        <p:spPr>
          <a:xfrm>
            <a:off x="7977691" y="4159232"/>
            <a:ext cx="1085790" cy="2146932"/>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E8FC5CF0-0C32-114E-B962-CC380AC1DB9F}"/>
              </a:ext>
            </a:extLst>
          </p:cNvPr>
          <p:cNvSpPr txBox="1"/>
          <p:nvPr/>
        </p:nvSpPr>
        <p:spPr>
          <a:xfrm>
            <a:off x="8193930" y="5924619"/>
            <a:ext cx="890954"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Arduino</a:t>
            </a:r>
          </a:p>
        </p:txBody>
      </p:sp>
      <p:sp>
        <p:nvSpPr>
          <p:cNvPr id="8" name="TextBox 7">
            <a:extLst>
              <a:ext uri="{FF2B5EF4-FFF2-40B4-BE49-F238E27FC236}">
                <a16:creationId xmlns:a16="http://schemas.microsoft.com/office/drawing/2014/main" id="{27667A28-7810-DC4B-BB28-BD58AE8F745F}"/>
              </a:ext>
            </a:extLst>
          </p:cNvPr>
          <p:cNvSpPr txBox="1"/>
          <p:nvPr/>
        </p:nvSpPr>
        <p:spPr>
          <a:xfrm>
            <a:off x="8662474" y="4170655"/>
            <a:ext cx="539570"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5V</a:t>
            </a:r>
          </a:p>
        </p:txBody>
      </p:sp>
      <p:sp>
        <p:nvSpPr>
          <p:cNvPr id="9" name="TextBox 8">
            <a:extLst>
              <a:ext uri="{FF2B5EF4-FFF2-40B4-BE49-F238E27FC236}">
                <a16:creationId xmlns:a16="http://schemas.microsoft.com/office/drawing/2014/main" id="{88CDDE92-B54C-6B4C-AE67-808FB61A9D37}"/>
              </a:ext>
            </a:extLst>
          </p:cNvPr>
          <p:cNvSpPr txBox="1"/>
          <p:nvPr/>
        </p:nvSpPr>
        <p:spPr>
          <a:xfrm>
            <a:off x="8556890" y="5527520"/>
            <a:ext cx="539570"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a:t>
            </a:r>
          </a:p>
        </p:txBody>
      </p:sp>
      <p:sp>
        <p:nvSpPr>
          <p:cNvPr id="10" name="TextBox 9">
            <a:extLst>
              <a:ext uri="{FF2B5EF4-FFF2-40B4-BE49-F238E27FC236}">
                <a16:creationId xmlns:a16="http://schemas.microsoft.com/office/drawing/2014/main" id="{EB9D0691-D2D8-7D4F-A398-E4FB7C3E3E27}"/>
              </a:ext>
            </a:extLst>
          </p:cNvPr>
          <p:cNvSpPr txBox="1"/>
          <p:nvPr/>
        </p:nvSpPr>
        <p:spPr>
          <a:xfrm>
            <a:off x="8678243" y="4846109"/>
            <a:ext cx="539570"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A5</a:t>
            </a:r>
          </a:p>
        </p:txBody>
      </p:sp>
      <p:sp>
        <p:nvSpPr>
          <p:cNvPr id="11" name="Rectangle 10">
            <a:extLst>
              <a:ext uri="{FF2B5EF4-FFF2-40B4-BE49-F238E27FC236}">
                <a16:creationId xmlns:a16="http://schemas.microsoft.com/office/drawing/2014/main" id="{13ACF708-9CB3-7541-8285-348364DE3176}"/>
              </a:ext>
            </a:extLst>
          </p:cNvPr>
          <p:cNvSpPr/>
          <p:nvPr/>
        </p:nvSpPr>
        <p:spPr>
          <a:xfrm>
            <a:off x="10705233" y="4215709"/>
            <a:ext cx="1123348" cy="2090453"/>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A8070DDD-E1DE-7E49-BDC8-3197A3150BFF}"/>
              </a:ext>
            </a:extLst>
          </p:cNvPr>
          <p:cNvSpPr txBox="1"/>
          <p:nvPr/>
        </p:nvSpPr>
        <p:spPr>
          <a:xfrm>
            <a:off x="10689139" y="5965989"/>
            <a:ext cx="1217361" cy="338554"/>
          </a:xfrm>
          <a:prstGeom prst="rect">
            <a:avLst/>
          </a:prstGeom>
          <a:noFill/>
        </p:spPr>
        <p:txBody>
          <a:bodyPr wrap="square" rtlCol="0">
            <a:spAutoFit/>
          </a:bodyPr>
          <a:lstStyle/>
          <a:p>
            <a:pPr algn="r"/>
            <a:r>
              <a:rPr lang="en-US" sz="1600">
                <a:latin typeface="Arial" panose="020B0604020202020204" pitchFamily="34" charset="0"/>
                <a:cs typeface="Arial" panose="020B0604020202020204" pitchFamily="34" charset="0"/>
              </a:rPr>
              <a:t>MPU-6050</a:t>
            </a:r>
          </a:p>
        </p:txBody>
      </p:sp>
      <p:sp>
        <p:nvSpPr>
          <p:cNvPr id="13" name="TextBox 12">
            <a:extLst>
              <a:ext uri="{FF2B5EF4-FFF2-40B4-BE49-F238E27FC236}">
                <a16:creationId xmlns:a16="http://schemas.microsoft.com/office/drawing/2014/main" id="{E3692F33-3DF2-9F48-A688-0B09D9285CD4}"/>
              </a:ext>
            </a:extLst>
          </p:cNvPr>
          <p:cNvSpPr txBox="1"/>
          <p:nvPr/>
        </p:nvSpPr>
        <p:spPr>
          <a:xfrm>
            <a:off x="10676135" y="4238028"/>
            <a:ext cx="539570"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Vcc</a:t>
            </a:r>
          </a:p>
        </p:txBody>
      </p:sp>
      <p:sp>
        <p:nvSpPr>
          <p:cNvPr id="14" name="TextBox 13">
            <a:extLst>
              <a:ext uri="{FF2B5EF4-FFF2-40B4-BE49-F238E27FC236}">
                <a16:creationId xmlns:a16="http://schemas.microsoft.com/office/drawing/2014/main" id="{754F043E-3749-814E-BDDD-524FEB4372CC}"/>
              </a:ext>
            </a:extLst>
          </p:cNvPr>
          <p:cNvSpPr txBox="1"/>
          <p:nvPr/>
        </p:nvSpPr>
        <p:spPr>
          <a:xfrm>
            <a:off x="10692054" y="4537833"/>
            <a:ext cx="632399"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SDA</a:t>
            </a:r>
          </a:p>
        </p:txBody>
      </p:sp>
      <p:sp>
        <p:nvSpPr>
          <p:cNvPr id="15" name="TextBox 14">
            <a:extLst>
              <a:ext uri="{FF2B5EF4-FFF2-40B4-BE49-F238E27FC236}">
                <a16:creationId xmlns:a16="http://schemas.microsoft.com/office/drawing/2014/main" id="{3ECC17AF-FCFB-B449-B63F-8E8178BDCEDE}"/>
              </a:ext>
            </a:extLst>
          </p:cNvPr>
          <p:cNvSpPr txBox="1"/>
          <p:nvPr/>
        </p:nvSpPr>
        <p:spPr>
          <a:xfrm>
            <a:off x="10667031" y="5193355"/>
            <a:ext cx="619186"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Int</a:t>
            </a:r>
          </a:p>
        </p:txBody>
      </p:sp>
      <p:sp>
        <p:nvSpPr>
          <p:cNvPr id="16" name="TextBox 15">
            <a:extLst>
              <a:ext uri="{FF2B5EF4-FFF2-40B4-BE49-F238E27FC236}">
                <a16:creationId xmlns:a16="http://schemas.microsoft.com/office/drawing/2014/main" id="{E5F708C0-5CBC-6542-B982-B4E57919C855}"/>
              </a:ext>
            </a:extLst>
          </p:cNvPr>
          <p:cNvSpPr txBox="1"/>
          <p:nvPr/>
        </p:nvSpPr>
        <p:spPr>
          <a:xfrm>
            <a:off x="10655655" y="5541403"/>
            <a:ext cx="619186"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a:t>
            </a:r>
          </a:p>
        </p:txBody>
      </p:sp>
      <p:cxnSp>
        <p:nvCxnSpPr>
          <p:cNvPr id="17" name="Straight Connector 16">
            <a:extLst>
              <a:ext uri="{FF2B5EF4-FFF2-40B4-BE49-F238E27FC236}">
                <a16:creationId xmlns:a16="http://schemas.microsoft.com/office/drawing/2014/main" id="{7BFD0967-EEC2-9049-8620-9167802C8D9B}"/>
              </a:ext>
            </a:extLst>
          </p:cNvPr>
          <p:cNvCxnSpPr/>
          <p:nvPr/>
        </p:nvCxnSpPr>
        <p:spPr>
          <a:xfrm>
            <a:off x="9063481" y="5677883"/>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C539558D-0570-8F4E-A92E-4AA47E13FEB1}"/>
              </a:ext>
            </a:extLst>
          </p:cNvPr>
          <p:cNvCxnSpPr/>
          <p:nvPr/>
        </p:nvCxnSpPr>
        <p:spPr>
          <a:xfrm>
            <a:off x="9052105" y="4383617"/>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68C9B7B8-4EAC-C143-97B6-E4A7CA8C0D1C}"/>
              </a:ext>
            </a:extLst>
          </p:cNvPr>
          <p:cNvSpPr txBox="1"/>
          <p:nvPr/>
        </p:nvSpPr>
        <p:spPr>
          <a:xfrm>
            <a:off x="8694716" y="4561911"/>
            <a:ext cx="539570"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A4</a:t>
            </a:r>
          </a:p>
        </p:txBody>
      </p:sp>
      <p:sp>
        <p:nvSpPr>
          <p:cNvPr id="20" name="TextBox 19">
            <a:extLst>
              <a:ext uri="{FF2B5EF4-FFF2-40B4-BE49-F238E27FC236}">
                <a16:creationId xmlns:a16="http://schemas.microsoft.com/office/drawing/2014/main" id="{469F8101-D932-4244-95A7-9AE8A70F332A}"/>
              </a:ext>
            </a:extLst>
          </p:cNvPr>
          <p:cNvSpPr txBox="1"/>
          <p:nvPr/>
        </p:nvSpPr>
        <p:spPr>
          <a:xfrm>
            <a:off x="8694716" y="5179432"/>
            <a:ext cx="539570"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D2</a:t>
            </a:r>
          </a:p>
        </p:txBody>
      </p:sp>
      <p:sp>
        <p:nvSpPr>
          <p:cNvPr id="21" name="TextBox 20">
            <a:extLst>
              <a:ext uri="{FF2B5EF4-FFF2-40B4-BE49-F238E27FC236}">
                <a16:creationId xmlns:a16="http://schemas.microsoft.com/office/drawing/2014/main" id="{BF2CA9D6-821B-9147-9CF0-275AA22E81F5}"/>
              </a:ext>
            </a:extLst>
          </p:cNvPr>
          <p:cNvSpPr txBox="1"/>
          <p:nvPr/>
        </p:nvSpPr>
        <p:spPr>
          <a:xfrm>
            <a:off x="10709812" y="4891958"/>
            <a:ext cx="539570"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SCL</a:t>
            </a:r>
          </a:p>
        </p:txBody>
      </p:sp>
      <p:cxnSp>
        <p:nvCxnSpPr>
          <p:cNvPr id="22" name="Straight Connector 21">
            <a:extLst>
              <a:ext uri="{FF2B5EF4-FFF2-40B4-BE49-F238E27FC236}">
                <a16:creationId xmlns:a16="http://schemas.microsoft.com/office/drawing/2014/main" id="{026188E4-6DB5-404E-9BD2-37EF9D6AD68A}"/>
              </a:ext>
            </a:extLst>
          </p:cNvPr>
          <p:cNvCxnSpPr/>
          <p:nvPr/>
        </p:nvCxnSpPr>
        <p:spPr>
          <a:xfrm>
            <a:off x="9038457" y="5033159"/>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526CBE40-99B3-1846-8F90-CD0DF5C0F3B3}"/>
              </a:ext>
            </a:extLst>
          </p:cNvPr>
          <p:cNvCxnSpPr/>
          <p:nvPr/>
        </p:nvCxnSpPr>
        <p:spPr>
          <a:xfrm>
            <a:off x="9067287" y="5341768"/>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E3A4F468-4598-444D-9423-7CD9D13C0EA7}"/>
              </a:ext>
            </a:extLst>
          </p:cNvPr>
          <p:cNvCxnSpPr/>
          <p:nvPr/>
        </p:nvCxnSpPr>
        <p:spPr>
          <a:xfrm>
            <a:off x="9052105" y="4706136"/>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DD63B121-04C8-D843-AC4E-113240754AA1}"/>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0334345" y="1680346"/>
            <a:ext cx="1814149" cy="1814149"/>
          </a:xfrm>
          <a:prstGeom prst="rect">
            <a:avLst/>
          </a:prstGeom>
        </p:spPr>
      </p:pic>
      <p:sp>
        <p:nvSpPr>
          <p:cNvPr id="25" name="TextBox 24">
            <a:extLst>
              <a:ext uri="{FF2B5EF4-FFF2-40B4-BE49-F238E27FC236}">
                <a16:creationId xmlns:a16="http://schemas.microsoft.com/office/drawing/2014/main" id="{D4A4E7E9-ABDF-BC46-9497-41F58D997DEA}"/>
              </a:ext>
            </a:extLst>
          </p:cNvPr>
          <p:cNvSpPr txBox="1"/>
          <p:nvPr/>
        </p:nvSpPr>
        <p:spPr>
          <a:xfrm>
            <a:off x="10701547" y="3247737"/>
            <a:ext cx="1056700" cy="369332"/>
          </a:xfrm>
          <a:prstGeom prst="rect">
            <a:avLst/>
          </a:prstGeom>
          <a:noFill/>
        </p:spPr>
        <p:txBody>
          <a:bodyPr wrap="none" rtlCol="0">
            <a:spAutoFit/>
          </a:bodyPr>
          <a:lstStyle/>
          <a:p>
            <a:r>
              <a:rPr lang="en-US">
                <a:latin typeface="Calibri" panose="020F0502020204030204" pitchFamily="34" charset="0"/>
                <a:cs typeface="Calibri" panose="020F0502020204030204" pitchFamily="34" charset="0"/>
              </a:rPr>
              <a:t>SparkFun</a:t>
            </a:r>
          </a:p>
        </p:txBody>
      </p:sp>
    </p:spTree>
    <p:extLst>
      <p:ext uri="{BB962C8B-B14F-4D97-AF65-F5344CB8AC3E}">
        <p14:creationId xmlns:p14="http://schemas.microsoft.com/office/powerpoint/2010/main" val="275924172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81104"/>
            <a:ext cx="10238509" cy="868362"/>
          </a:xfrm>
        </p:spPr>
        <p:txBody>
          <a:bodyPr anchor="ctr">
            <a:normAutofit/>
          </a:bodyPr>
          <a:lstStyle/>
          <a:p>
            <a:pPr algn="ctr"/>
            <a:r>
              <a:rPr lang="en-US" sz="4400">
                <a:latin typeface="Arial" panose="020B0604020202020204" pitchFamily="34" charset="0"/>
                <a:cs typeface="Arial" panose="020B0604020202020204" pitchFamily="34" charset="0"/>
              </a:rPr>
              <a:t>Output continued</a:t>
            </a:r>
          </a:p>
        </p:txBody>
      </p:sp>
      <p:sp>
        <p:nvSpPr>
          <p:cNvPr id="3" name="Content Placeholder 2"/>
          <p:cNvSpPr>
            <a:spLocks noGrp="1"/>
          </p:cNvSpPr>
          <p:nvPr>
            <p:ph idx="1"/>
          </p:nvPr>
        </p:nvSpPr>
        <p:spPr>
          <a:xfrm>
            <a:off x="277097" y="1623918"/>
            <a:ext cx="6982691" cy="4398060"/>
          </a:xfrm>
        </p:spPr>
        <p:txBody>
          <a:bodyPr>
            <a:noAutofit/>
          </a:bodyPr>
          <a:lstStyle/>
          <a:p>
            <a:pPr algn="l">
              <a:spcBef>
                <a:spcPts val="0"/>
              </a:spcBef>
            </a:pPr>
            <a:r>
              <a:rPr lang="en-US" sz="1400">
                <a:latin typeface="Courier New" panose="02070309020205020404" pitchFamily="49" charset="0"/>
                <a:ea typeface="Arial" charset="0"/>
                <a:cs typeface="Courier New" panose="02070309020205020404" pitchFamily="49" charset="0"/>
              </a:rPr>
              <a:t>Gyro: x,y,z (25.02 deg/s, 33.97 deg/s, -250.14 deg/s)</a:t>
            </a:r>
          </a:p>
          <a:p>
            <a:pPr algn="l">
              <a:spcBef>
                <a:spcPts val="0"/>
              </a:spcBef>
            </a:pPr>
            <a:r>
              <a:rPr lang="en-US" sz="1400">
                <a:latin typeface="Courier New" panose="02070309020205020404" pitchFamily="49" charset="0"/>
                <a:ea typeface="Arial" charset="0"/>
                <a:cs typeface="Courier New" panose="02070309020205020404" pitchFamily="49" charset="0"/>
              </a:rPr>
              <a:t>Accelerometer: x,y,z (0.193g, 0.934g, -0.269g)</a:t>
            </a:r>
          </a:p>
          <a:p>
            <a:pPr algn="l">
              <a:spcBef>
                <a:spcPts val="0"/>
              </a:spcBef>
            </a:pPr>
            <a:r>
              <a:rPr lang="en-US" sz="1400">
                <a:latin typeface="Courier New" panose="02070309020205020404" pitchFamily="49" charset="0"/>
                <a:ea typeface="Arial" charset="0"/>
                <a:cs typeface="Courier New" panose="02070309020205020404" pitchFamily="49" charset="0"/>
              </a:rPr>
              <a:t>Temperature (C): 21.78</a:t>
            </a:r>
          </a:p>
          <a:p>
            <a:pPr algn="l">
              <a:spcBef>
                <a:spcPts val="0"/>
              </a:spcBef>
            </a:pPr>
            <a:endParaRPr lang="en-US" sz="1400">
              <a:latin typeface="Courier New" panose="02070309020205020404" pitchFamily="49" charset="0"/>
              <a:ea typeface="Arial" charset="0"/>
              <a:cs typeface="Courier New" panose="02070309020205020404" pitchFamily="49" charset="0"/>
            </a:endParaRPr>
          </a:p>
          <a:p>
            <a:pPr algn="l">
              <a:spcBef>
                <a:spcPts val="0"/>
              </a:spcBef>
            </a:pPr>
            <a:r>
              <a:rPr lang="en-US" sz="1400">
                <a:latin typeface="Courier New" panose="02070309020205020404" pitchFamily="49" charset="0"/>
                <a:ea typeface="Arial" charset="0"/>
                <a:cs typeface="Courier New" panose="02070309020205020404" pitchFamily="49" charset="0"/>
              </a:rPr>
              <a:t>Gyro: x,y,z (4.58 deg/s, -10.77 deg/s, -6.54 deg/s)</a:t>
            </a:r>
          </a:p>
          <a:p>
            <a:pPr algn="l">
              <a:spcBef>
                <a:spcPts val="0"/>
              </a:spcBef>
            </a:pPr>
            <a:r>
              <a:rPr lang="en-US" sz="1400">
                <a:latin typeface="Courier New" panose="02070309020205020404" pitchFamily="49" charset="0"/>
                <a:ea typeface="Arial" charset="0"/>
                <a:cs typeface="Courier New" panose="02070309020205020404" pitchFamily="49" charset="0"/>
              </a:rPr>
              <a:t>Accelerometer: x,y,z (0.997g, 0.022g, -0.366g)</a:t>
            </a:r>
          </a:p>
          <a:p>
            <a:pPr algn="l">
              <a:spcBef>
                <a:spcPts val="0"/>
              </a:spcBef>
            </a:pPr>
            <a:r>
              <a:rPr lang="en-US" sz="1400">
                <a:latin typeface="Courier New" panose="02070309020205020404" pitchFamily="49" charset="0"/>
                <a:ea typeface="Arial" charset="0"/>
                <a:cs typeface="Courier New" panose="02070309020205020404" pitchFamily="49" charset="0"/>
              </a:rPr>
              <a:t>Temperature (C): 21.87</a:t>
            </a:r>
          </a:p>
          <a:p>
            <a:pPr algn="l">
              <a:spcBef>
                <a:spcPts val="0"/>
              </a:spcBef>
            </a:pPr>
            <a:endParaRPr lang="en-US" sz="1400">
              <a:latin typeface="Courier New" panose="02070309020205020404" pitchFamily="49" charset="0"/>
              <a:ea typeface="Arial" charset="0"/>
              <a:cs typeface="Courier New" panose="02070309020205020404" pitchFamily="49" charset="0"/>
            </a:endParaRPr>
          </a:p>
          <a:p>
            <a:pPr algn="l">
              <a:spcBef>
                <a:spcPts val="0"/>
              </a:spcBef>
            </a:pPr>
            <a:r>
              <a:rPr lang="en-US" sz="1400">
                <a:latin typeface="Courier New" panose="02070309020205020404" pitchFamily="49" charset="0"/>
                <a:ea typeface="Arial" charset="0"/>
                <a:cs typeface="Courier New" panose="02070309020205020404" pitchFamily="49" charset="0"/>
              </a:rPr>
              <a:t>Gyro: x,y,z (21.85 deg/s, 86.79 deg/s, 64.41 deg/s)</a:t>
            </a:r>
          </a:p>
          <a:p>
            <a:pPr algn="l">
              <a:spcBef>
                <a:spcPts val="0"/>
              </a:spcBef>
            </a:pPr>
            <a:r>
              <a:rPr lang="en-US" sz="1400">
                <a:latin typeface="Courier New" panose="02070309020205020404" pitchFamily="49" charset="0"/>
                <a:ea typeface="Arial" charset="0"/>
                <a:cs typeface="Courier New" panose="02070309020205020404" pitchFamily="49" charset="0"/>
              </a:rPr>
              <a:t>Accelerometer: x,y,z (0.533g, -0.249g, -0.236g)</a:t>
            </a:r>
          </a:p>
          <a:p>
            <a:pPr algn="l">
              <a:spcBef>
                <a:spcPts val="0"/>
              </a:spcBef>
            </a:pPr>
            <a:r>
              <a:rPr lang="en-US" sz="1400">
                <a:latin typeface="Courier New" panose="02070309020205020404" pitchFamily="49" charset="0"/>
                <a:ea typeface="Arial" charset="0"/>
                <a:cs typeface="Courier New" panose="02070309020205020404" pitchFamily="49" charset="0"/>
              </a:rPr>
              <a:t>Temperature (C): 21.78</a:t>
            </a:r>
          </a:p>
          <a:p>
            <a:pPr algn="l">
              <a:spcBef>
                <a:spcPts val="0"/>
              </a:spcBef>
            </a:pPr>
            <a:endParaRPr lang="en-US" sz="1400">
              <a:latin typeface="Courier New" panose="02070309020205020404" pitchFamily="49" charset="0"/>
              <a:ea typeface="Arial" charset="0"/>
              <a:cs typeface="Courier New" panose="02070309020205020404" pitchFamily="49" charset="0"/>
            </a:endParaRPr>
          </a:p>
          <a:p>
            <a:pPr algn="l">
              <a:spcBef>
                <a:spcPts val="0"/>
              </a:spcBef>
            </a:pPr>
            <a:r>
              <a:rPr lang="en-US" sz="1400">
                <a:latin typeface="Courier New" panose="02070309020205020404" pitchFamily="49" charset="0"/>
                <a:ea typeface="Arial" charset="0"/>
                <a:cs typeface="Courier New" panose="02070309020205020404" pitchFamily="49" charset="0"/>
              </a:rPr>
              <a:t>Gyro: x,y,z (11.31 deg/s, -109.04 deg/s, 63.29 deg/s)</a:t>
            </a:r>
          </a:p>
          <a:p>
            <a:pPr algn="l">
              <a:spcBef>
                <a:spcPts val="0"/>
              </a:spcBef>
            </a:pPr>
            <a:r>
              <a:rPr lang="en-US" sz="1400">
                <a:latin typeface="Courier New" panose="02070309020205020404" pitchFamily="49" charset="0"/>
                <a:ea typeface="Arial" charset="0"/>
                <a:cs typeface="Courier New" panose="02070309020205020404" pitchFamily="49" charset="0"/>
              </a:rPr>
              <a:t>Accelerometer: x,y,z (0.423g, -0.120g, -0.271g)</a:t>
            </a:r>
          </a:p>
          <a:p>
            <a:pPr algn="l">
              <a:spcBef>
                <a:spcPts val="0"/>
              </a:spcBef>
            </a:pPr>
            <a:r>
              <a:rPr lang="en-US" sz="1400">
                <a:latin typeface="Courier New" panose="02070309020205020404" pitchFamily="49" charset="0"/>
                <a:ea typeface="Arial" charset="0"/>
                <a:cs typeface="Courier New" panose="02070309020205020404" pitchFamily="49" charset="0"/>
              </a:rPr>
              <a:t>Temperature (C): 21.87</a:t>
            </a:r>
          </a:p>
          <a:p>
            <a:pPr algn="l">
              <a:spcBef>
                <a:spcPts val="0"/>
              </a:spcBef>
            </a:pPr>
            <a:endParaRPr lang="en-US" sz="1400">
              <a:latin typeface="Courier New" panose="02070309020205020404" pitchFamily="49" charset="0"/>
              <a:ea typeface="Arial" charset="0"/>
              <a:cs typeface="Courier New" panose="02070309020205020404" pitchFamily="49" charset="0"/>
            </a:endParaRPr>
          </a:p>
          <a:p>
            <a:pPr algn="l">
              <a:spcBef>
                <a:spcPts val="0"/>
              </a:spcBef>
            </a:pPr>
            <a:r>
              <a:rPr lang="en-US" sz="1400">
                <a:latin typeface="Courier New" panose="02070309020205020404" pitchFamily="49" charset="0"/>
                <a:ea typeface="Arial" charset="0"/>
                <a:cs typeface="Courier New" panose="02070309020205020404" pitchFamily="49" charset="0"/>
              </a:rPr>
              <a:t>Gyro: x,y,z (14.21 deg/s, 41.51 deg/s, -42.22 deg/s)</a:t>
            </a:r>
          </a:p>
          <a:p>
            <a:pPr algn="l">
              <a:spcBef>
                <a:spcPts val="0"/>
              </a:spcBef>
            </a:pPr>
            <a:r>
              <a:rPr lang="en-US" sz="1400">
                <a:latin typeface="Courier New" panose="02070309020205020404" pitchFamily="49" charset="0"/>
                <a:ea typeface="Arial" charset="0"/>
                <a:cs typeface="Courier New" panose="02070309020205020404" pitchFamily="49" charset="0"/>
              </a:rPr>
              <a:t>Accelerometer: x,y,z (1.027g, 0.016g, 0.061g)</a:t>
            </a:r>
          </a:p>
          <a:p>
            <a:pPr algn="l">
              <a:spcBef>
                <a:spcPts val="0"/>
              </a:spcBef>
            </a:pPr>
            <a:r>
              <a:rPr lang="en-US" sz="1400">
                <a:latin typeface="Courier New" panose="02070309020205020404" pitchFamily="49" charset="0"/>
                <a:ea typeface="Arial" charset="0"/>
                <a:cs typeface="Courier New" panose="02070309020205020404" pitchFamily="49" charset="0"/>
              </a:rPr>
              <a:t>Temperature (C): 21.78</a:t>
            </a:r>
          </a:p>
          <a:p>
            <a:pPr algn="l">
              <a:spcBef>
                <a:spcPts val="0"/>
              </a:spcBef>
            </a:pPr>
            <a:endParaRPr lang="en-US" sz="1400">
              <a:latin typeface="Courier New" panose="02070309020205020404" pitchFamily="49" charset="0"/>
              <a:ea typeface="Arial" charset="0"/>
              <a:cs typeface="Courier New" panose="02070309020205020404" pitchFamily="49" charset="0"/>
            </a:endParaRPr>
          </a:p>
          <a:p>
            <a:pPr marL="342900" indent="-342900" algn="l">
              <a:buFont typeface="Arial" charset="0"/>
              <a:buChar char="•"/>
            </a:pPr>
            <a:endParaRPr lang="en-US" sz="160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109</a:t>
            </a:fld>
            <a:endParaRPr lang="en-US"/>
          </a:p>
        </p:txBody>
      </p:sp>
      <p:sp>
        <p:nvSpPr>
          <p:cNvPr id="25" name="Content Placeholder 2">
            <a:extLst>
              <a:ext uri="{FF2B5EF4-FFF2-40B4-BE49-F238E27FC236}">
                <a16:creationId xmlns:a16="http://schemas.microsoft.com/office/drawing/2014/main" id="{9836B42E-B547-AC4D-AD07-8C069F2D8205}"/>
              </a:ext>
            </a:extLst>
          </p:cNvPr>
          <p:cNvSpPr txBox="1">
            <a:spLocks/>
          </p:cNvSpPr>
          <p:nvPr/>
        </p:nvSpPr>
        <p:spPr>
          <a:xfrm>
            <a:off x="6190341" y="1999965"/>
            <a:ext cx="5985162" cy="3263446"/>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0"/>
              </a:spcBef>
            </a:pPr>
            <a:r>
              <a:rPr lang="en-US" sz="1400">
                <a:latin typeface="Courier New" panose="02070309020205020404" pitchFamily="49" charset="0"/>
                <a:ea typeface="Arial" charset="0"/>
                <a:cs typeface="Courier New" panose="02070309020205020404" pitchFamily="49" charset="0"/>
              </a:rPr>
              <a:t>Gyro: x,y,z (12.65 deg/s, -0.35 deg/s, -4.89 deg/s)</a:t>
            </a:r>
          </a:p>
          <a:p>
            <a:pPr algn="l">
              <a:spcBef>
                <a:spcPts val="0"/>
              </a:spcBef>
            </a:pPr>
            <a:r>
              <a:rPr lang="en-US" sz="1400">
                <a:latin typeface="Courier New" panose="02070309020205020404" pitchFamily="49" charset="0"/>
                <a:ea typeface="Arial" charset="0"/>
                <a:cs typeface="Courier New" panose="02070309020205020404" pitchFamily="49" charset="0"/>
              </a:rPr>
              <a:t>Accelerometer: x,y,z (1.022g, 0.016g, 0.066g)</a:t>
            </a:r>
          </a:p>
          <a:p>
            <a:pPr algn="l">
              <a:spcBef>
                <a:spcPts val="0"/>
              </a:spcBef>
            </a:pPr>
            <a:r>
              <a:rPr lang="en-US" sz="1400">
                <a:latin typeface="Courier New" panose="02070309020205020404" pitchFamily="49" charset="0"/>
                <a:ea typeface="Arial" charset="0"/>
                <a:cs typeface="Courier New" panose="02070309020205020404" pitchFamily="49" charset="0"/>
              </a:rPr>
              <a:t>Temperature (C): 21.82</a:t>
            </a:r>
          </a:p>
          <a:p>
            <a:pPr algn="l">
              <a:spcBef>
                <a:spcPts val="0"/>
              </a:spcBef>
            </a:pPr>
            <a:endParaRPr lang="en-US" sz="1400">
              <a:latin typeface="Courier New" panose="02070309020205020404" pitchFamily="49" charset="0"/>
              <a:ea typeface="Arial" charset="0"/>
              <a:cs typeface="Courier New" panose="02070309020205020404" pitchFamily="49" charset="0"/>
            </a:endParaRPr>
          </a:p>
          <a:p>
            <a:pPr algn="l">
              <a:spcBef>
                <a:spcPts val="0"/>
              </a:spcBef>
            </a:pPr>
            <a:r>
              <a:rPr lang="en-US" sz="1400">
                <a:latin typeface="Courier New" panose="02070309020205020404" pitchFamily="49" charset="0"/>
                <a:ea typeface="Arial" charset="0"/>
                <a:cs typeface="Courier New" panose="02070309020205020404" pitchFamily="49" charset="0"/>
              </a:rPr>
              <a:t>Gyro: x,y,z (12.54 deg/s, -0.21 deg/s, -4.98 deg/s)</a:t>
            </a:r>
          </a:p>
          <a:p>
            <a:pPr algn="l">
              <a:spcBef>
                <a:spcPts val="0"/>
              </a:spcBef>
            </a:pPr>
            <a:r>
              <a:rPr lang="en-US" sz="1400">
                <a:latin typeface="Courier New" panose="02070309020205020404" pitchFamily="49" charset="0"/>
                <a:ea typeface="Arial" charset="0"/>
                <a:cs typeface="Courier New" panose="02070309020205020404" pitchFamily="49" charset="0"/>
              </a:rPr>
              <a:t>Accelerometer: x,y,z (1.028g, 0.011g, 0.065g)</a:t>
            </a:r>
          </a:p>
          <a:p>
            <a:pPr algn="l">
              <a:spcBef>
                <a:spcPts val="0"/>
              </a:spcBef>
            </a:pPr>
            <a:r>
              <a:rPr lang="en-US" sz="1400">
                <a:latin typeface="Courier New" panose="02070309020205020404" pitchFamily="49" charset="0"/>
                <a:ea typeface="Arial" charset="0"/>
                <a:cs typeface="Courier New" panose="02070309020205020404" pitchFamily="49" charset="0"/>
              </a:rPr>
              <a:t>Temperature (C): 21.78</a:t>
            </a:r>
          </a:p>
          <a:p>
            <a:pPr lvl="1" algn="l"/>
            <a:endParaRPr lang="en-US" sz="1400">
              <a:latin typeface="Courier New" panose="02070309020205020404" pitchFamily="49" charset="0"/>
              <a:ea typeface="Arial" charset="0"/>
              <a:cs typeface="Courier New" panose="02070309020205020404" pitchFamily="49" charset="0"/>
            </a:endParaRPr>
          </a:p>
          <a:p>
            <a:pPr algn="l">
              <a:spcBef>
                <a:spcPts val="0"/>
              </a:spcBef>
            </a:pPr>
            <a:r>
              <a:rPr lang="en-US" sz="1400">
                <a:latin typeface="Courier New" panose="02070309020205020404" pitchFamily="49" charset="0"/>
                <a:ea typeface="Arial" charset="0"/>
                <a:cs typeface="Courier New" panose="02070309020205020404" pitchFamily="49" charset="0"/>
              </a:rPr>
              <a:t>Gyro: x,y,z (12.67 deg/s, -0.40 deg/s, -4.97 deg/s)</a:t>
            </a:r>
          </a:p>
          <a:p>
            <a:pPr algn="l">
              <a:spcBef>
                <a:spcPts val="0"/>
              </a:spcBef>
            </a:pPr>
            <a:r>
              <a:rPr lang="en-US" sz="1400">
                <a:latin typeface="Courier New" panose="02070309020205020404" pitchFamily="49" charset="0"/>
                <a:ea typeface="Arial" charset="0"/>
                <a:cs typeface="Courier New" panose="02070309020205020404" pitchFamily="49" charset="0"/>
              </a:rPr>
              <a:t>Accelerometer: x,y,z (1.023g, 0.015g, 0.061g)</a:t>
            </a:r>
          </a:p>
          <a:p>
            <a:pPr algn="l">
              <a:spcBef>
                <a:spcPts val="0"/>
              </a:spcBef>
            </a:pPr>
            <a:r>
              <a:rPr lang="en-US" sz="1400">
                <a:latin typeface="Courier New" panose="02070309020205020404" pitchFamily="49" charset="0"/>
                <a:ea typeface="Arial" charset="0"/>
                <a:cs typeface="Courier New" panose="02070309020205020404" pitchFamily="49" charset="0"/>
              </a:rPr>
              <a:t>Temperature (C): 21.92</a:t>
            </a:r>
          </a:p>
          <a:p>
            <a:pPr lvl="1" algn="l"/>
            <a:endParaRPr lang="en-US" sz="1400">
              <a:latin typeface="Courier New" panose="02070309020205020404" pitchFamily="49" charset="0"/>
              <a:ea typeface="Arial" charset="0"/>
              <a:cs typeface="Courier New" panose="02070309020205020404" pitchFamily="49" charset="0"/>
            </a:endParaRPr>
          </a:p>
        </p:txBody>
      </p:sp>
    </p:spTree>
    <p:extLst>
      <p:ext uri="{BB962C8B-B14F-4D97-AF65-F5344CB8AC3E}">
        <p14:creationId xmlns:p14="http://schemas.microsoft.com/office/powerpoint/2010/main" val="1932586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1017" y="113983"/>
            <a:ext cx="11793414" cy="868362"/>
          </a:xfrm>
        </p:spPr>
        <p:txBody>
          <a:bodyPr anchor="ctr">
            <a:normAutofit/>
          </a:bodyPr>
          <a:lstStyle/>
          <a:p>
            <a:pPr algn="ctr"/>
            <a:r>
              <a:rPr lang="en-US" sz="4400">
                <a:latin typeface="Arial" panose="020B0604020202020204" pitchFamily="34" charset="0"/>
                <a:cs typeface="Arial" panose="020B0604020202020204" pitchFamily="34" charset="0"/>
              </a:rPr>
              <a:t>Transformers</a:t>
            </a:r>
            <a:endParaRPr lang="en-US" sz="4000">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a:t>
            </a:fld>
            <a:endParaRPr lang="en-US"/>
          </a:p>
        </p:txBody>
      </p:sp>
      <mc:AlternateContent xmlns:mc="http://schemas.openxmlformats.org/markup-compatibility/2006" xmlns:a14="http://schemas.microsoft.com/office/drawing/2010/main">
        <mc:Choice Requires="a14">
          <p:sp>
            <p:nvSpPr>
              <p:cNvPr id="20" name="Content Placeholder 2">
                <a:extLst>
                  <a:ext uri="{FF2B5EF4-FFF2-40B4-BE49-F238E27FC236}">
                    <a16:creationId xmlns:a16="http://schemas.microsoft.com/office/drawing/2014/main" id="{5A86972E-594E-594E-BC61-382C6331AD80}"/>
                  </a:ext>
                </a:extLst>
              </p:cNvPr>
              <p:cNvSpPr txBox="1">
                <a:spLocks/>
              </p:cNvSpPr>
              <p:nvPr/>
            </p:nvSpPr>
            <p:spPr>
              <a:xfrm>
                <a:off x="609600" y="2334086"/>
                <a:ext cx="11582400" cy="466344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a:latin typeface="Arial" charset="0"/>
                    <a:ea typeface="Arial" charset="0"/>
                    <a:cs typeface="Arial" charset="0"/>
                  </a:rPr>
                  <a:t>Symbol</a:t>
                </a:r>
              </a:p>
              <a:p>
                <a:pPr algn="l"/>
                <a:r>
                  <a:rPr lang="en-US">
                    <a:latin typeface="Arial" charset="0"/>
                    <a:ea typeface="Arial" charset="0"/>
                    <a:cs typeface="Arial" charset="0"/>
                  </a:rPr>
                  <a:t>              </a:t>
                </a:r>
              </a:p>
              <a:p>
                <a:pPr algn="l"/>
                <a:endParaRPr lang="en-US">
                  <a:latin typeface="Arial" charset="0"/>
                  <a:ea typeface="Arial" charset="0"/>
                  <a:cs typeface="Arial" charset="0"/>
                </a:endParaRPr>
              </a:p>
              <a:p>
                <a:pPr marL="342900" indent="-342900" algn="l">
                  <a:buFont typeface="Arial" panose="020B0604020202020204" pitchFamily="34" charset="0"/>
                  <a:buChar char="•"/>
                </a:pPr>
                <a:r>
                  <a:rPr lang="en-US">
                    <a:latin typeface="Arial" charset="0"/>
                    <a:ea typeface="Arial" charset="0"/>
                    <a:cs typeface="Arial" charset="0"/>
                  </a:rPr>
                  <a:t>AC only:  </a:t>
                </a:r>
                <a14:m>
                  <m:oMath xmlns:m="http://schemas.openxmlformats.org/officeDocument/2006/math">
                    <m:f>
                      <m:fPr>
                        <m:ctrlPr>
                          <a:rPr lang="en-US" i="1">
                            <a:latin typeface="Cambria Math" panose="02040503050406030204" pitchFamily="18" charset="0"/>
                            <a:cs typeface="Arial" charset="0"/>
                          </a:rPr>
                        </m:ctrlPr>
                      </m:fPr>
                      <m:num>
                        <m:r>
                          <a:rPr lang="en-US" b="0" i="1" smtClean="0">
                            <a:latin typeface="Cambria Math" panose="02040503050406030204" pitchFamily="18" charset="0"/>
                            <a:cs typeface="Arial" charset="0"/>
                          </a:rPr>
                          <m:t>𝑁</m:t>
                        </m:r>
                        <m:r>
                          <a:rPr lang="en-US" i="1" baseline="-25000">
                            <a:latin typeface="Cambria Math" panose="02040503050406030204" pitchFamily="18" charset="0"/>
                            <a:cs typeface="Arial" charset="0"/>
                          </a:rPr>
                          <m:t>2</m:t>
                        </m:r>
                      </m:num>
                      <m:den>
                        <m:r>
                          <a:rPr lang="en-US" b="0" i="1" smtClean="0">
                            <a:latin typeface="Cambria Math" panose="02040503050406030204" pitchFamily="18" charset="0"/>
                            <a:cs typeface="Arial" charset="0"/>
                          </a:rPr>
                          <m:t>𝑁</m:t>
                        </m:r>
                        <m:r>
                          <a:rPr lang="en-US" i="1" baseline="-25000">
                            <a:latin typeface="Cambria Math" panose="02040503050406030204" pitchFamily="18" charset="0"/>
                            <a:cs typeface="Arial" charset="0"/>
                          </a:rPr>
                          <m:t>1</m:t>
                        </m:r>
                      </m:den>
                    </m:f>
                  </m:oMath>
                </a14:m>
                <a:r>
                  <a:rPr lang="en-US">
                    <a:latin typeface="Arial" charset="0"/>
                    <a:ea typeface="Arial" charset="0"/>
                    <a:cs typeface="Arial" charset="0"/>
                  </a:rPr>
                  <a:t> = </a:t>
                </a:r>
                <a14:m>
                  <m:oMath xmlns:m="http://schemas.openxmlformats.org/officeDocument/2006/math">
                    <m:f>
                      <m:fPr>
                        <m:ctrlPr>
                          <a:rPr lang="en-US" i="1" smtClean="0">
                            <a:latin typeface="Cambria Math" panose="02040503050406030204" pitchFamily="18" charset="0"/>
                            <a:cs typeface="Arial" charset="0"/>
                          </a:rPr>
                        </m:ctrlPr>
                      </m:fPr>
                      <m:num>
                        <m:r>
                          <a:rPr lang="en-US" b="0" i="1" smtClean="0">
                            <a:latin typeface="Cambria Math" panose="02040503050406030204" pitchFamily="18" charset="0"/>
                            <a:cs typeface="Arial" charset="0"/>
                          </a:rPr>
                          <m:t>𝑉</m:t>
                        </m:r>
                        <m:r>
                          <a:rPr lang="en-US" b="0" i="1" baseline="-25000" smtClean="0">
                            <a:latin typeface="Cambria Math" panose="02040503050406030204" pitchFamily="18" charset="0"/>
                            <a:cs typeface="Arial" charset="0"/>
                          </a:rPr>
                          <m:t>2</m:t>
                        </m:r>
                      </m:num>
                      <m:den>
                        <m:r>
                          <a:rPr lang="en-US" b="0" i="1" smtClean="0">
                            <a:latin typeface="Cambria Math" panose="02040503050406030204" pitchFamily="18" charset="0"/>
                            <a:cs typeface="Arial" charset="0"/>
                          </a:rPr>
                          <m:t>𝑉</m:t>
                        </m:r>
                        <m:r>
                          <a:rPr lang="en-US" b="0" i="1" baseline="-25000" smtClean="0">
                            <a:latin typeface="Cambria Math" panose="02040503050406030204" pitchFamily="18" charset="0"/>
                            <a:cs typeface="Arial" charset="0"/>
                          </a:rPr>
                          <m:t>1</m:t>
                        </m:r>
                      </m:den>
                    </m:f>
                    <m:r>
                      <a:rPr lang="en-US" b="0" i="1" smtClean="0">
                        <a:latin typeface="Cambria Math" panose="02040503050406030204" pitchFamily="18" charset="0"/>
                        <a:cs typeface="Arial" charset="0"/>
                      </a:rPr>
                      <m:t> </m:t>
                    </m:r>
                  </m:oMath>
                </a14:m>
                <a:endParaRPr lang="en-US" baseline="30000">
                  <a:latin typeface="Arial" charset="0"/>
                  <a:ea typeface="Arial" charset="0"/>
                  <a:cs typeface="Arial" charset="0"/>
                </a:endParaRPr>
              </a:p>
            </p:txBody>
          </p:sp>
        </mc:Choice>
        <mc:Fallback xmlns="">
          <p:sp>
            <p:nvSpPr>
              <p:cNvPr id="20" name="Content Placeholder 2">
                <a:extLst>
                  <a:ext uri="{FF2B5EF4-FFF2-40B4-BE49-F238E27FC236}">
                    <a16:creationId xmlns:a16="http://schemas.microsoft.com/office/drawing/2014/main" id="{5A86972E-594E-594E-BC61-382C6331AD80}"/>
                  </a:ext>
                </a:extLst>
              </p:cNvPr>
              <p:cNvSpPr txBox="1">
                <a:spLocks noRot="1" noChangeAspect="1" noMove="1" noResize="1" noEditPoints="1" noAdjustHandles="1" noChangeArrowheads="1" noChangeShapeType="1" noTextEdit="1"/>
              </p:cNvSpPr>
              <p:nvPr/>
            </p:nvSpPr>
            <p:spPr>
              <a:xfrm>
                <a:off x="609600" y="2334086"/>
                <a:ext cx="11582400" cy="4663440"/>
              </a:xfrm>
              <a:prstGeom prst="rect">
                <a:avLst/>
              </a:prstGeom>
              <a:blipFill>
                <a:blip r:embed="rId3"/>
                <a:stretch>
                  <a:fillRect l="-768" t="-1630"/>
                </a:stretch>
              </a:blipFill>
            </p:spPr>
            <p:txBody>
              <a:bodyPr/>
              <a:lstStyle/>
              <a:p>
                <a:r>
                  <a:rPr lang="en-US">
                    <a:noFill/>
                  </a:rPr>
                  <a:t> </a:t>
                </a:r>
              </a:p>
            </p:txBody>
          </p:sp>
        </mc:Fallback>
      </mc:AlternateContent>
      <p:grpSp>
        <p:nvGrpSpPr>
          <p:cNvPr id="21" name="Group 340">
            <a:extLst>
              <a:ext uri="{FF2B5EF4-FFF2-40B4-BE49-F238E27FC236}">
                <a16:creationId xmlns:a16="http://schemas.microsoft.com/office/drawing/2014/main" id="{CC835E30-4BB1-FE4E-B027-C9FE9CCD8209}"/>
              </a:ext>
            </a:extLst>
          </p:cNvPr>
          <p:cNvGrpSpPr>
            <a:grpSpLocks/>
          </p:cNvGrpSpPr>
          <p:nvPr/>
        </p:nvGrpSpPr>
        <p:grpSpPr bwMode="auto">
          <a:xfrm>
            <a:off x="3085827" y="2199231"/>
            <a:ext cx="457200" cy="831850"/>
            <a:chOff x="3811" y="1642"/>
            <a:chExt cx="288" cy="524"/>
          </a:xfrm>
        </p:grpSpPr>
        <p:grpSp>
          <p:nvGrpSpPr>
            <p:cNvPr id="22" name="Group 77">
              <a:extLst>
                <a:ext uri="{FF2B5EF4-FFF2-40B4-BE49-F238E27FC236}">
                  <a16:creationId xmlns:a16="http://schemas.microsoft.com/office/drawing/2014/main" id="{F2068D9E-9D75-4748-AEE8-6539D70D10EA}"/>
                </a:ext>
              </a:extLst>
            </p:cNvPr>
            <p:cNvGrpSpPr>
              <a:grpSpLocks/>
            </p:cNvGrpSpPr>
            <p:nvPr/>
          </p:nvGrpSpPr>
          <p:grpSpPr bwMode="auto">
            <a:xfrm>
              <a:off x="3811" y="1648"/>
              <a:ext cx="288" cy="518"/>
              <a:chOff x="1142" y="2160"/>
              <a:chExt cx="759" cy="1209"/>
            </a:xfrm>
          </p:grpSpPr>
          <p:grpSp>
            <p:nvGrpSpPr>
              <p:cNvPr id="24" name="Group 78">
                <a:extLst>
                  <a:ext uri="{FF2B5EF4-FFF2-40B4-BE49-F238E27FC236}">
                    <a16:creationId xmlns:a16="http://schemas.microsoft.com/office/drawing/2014/main" id="{EDD021BA-2374-6C47-8A3D-83F4786C1294}"/>
                  </a:ext>
                </a:extLst>
              </p:cNvPr>
              <p:cNvGrpSpPr>
                <a:grpSpLocks/>
              </p:cNvGrpSpPr>
              <p:nvPr/>
            </p:nvGrpSpPr>
            <p:grpSpPr bwMode="auto">
              <a:xfrm>
                <a:off x="1603" y="2160"/>
                <a:ext cx="298" cy="1209"/>
                <a:chOff x="451" y="2160"/>
                <a:chExt cx="298" cy="1209"/>
              </a:xfrm>
            </p:grpSpPr>
            <p:grpSp>
              <p:nvGrpSpPr>
                <p:cNvPr id="49" name="Group 79">
                  <a:extLst>
                    <a:ext uri="{FF2B5EF4-FFF2-40B4-BE49-F238E27FC236}">
                      <a16:creationId xmlns:a16="http://schemas.microsoft.com/office/drawing/2014/main" id="{70318B8A-A9B3-BA40-8F4F-E61EB528CE62}"/>
                    </a:ext>
                  </a:extLst>
                </p:cNvPr>
                <p:cNvGrpSpPr>
                  <a:grpSpLocks/>
                </p:cNvGrpSpPr>
                <p:nvPr/>
              </p:nvGrpSpPr>
              <p:grpSpPr bwMode="auto">
                <a:xfrm>
                  <a:off x="451" y="2621"/>
                  <a:ext cx="230" cy="115"/>
                  <a:chOff x="576" y="2218"/>
                  <a:chExt cx="230" cy="230"/>
                </a:xfrm>
              </p:grpSpPr>
              <p:sp>
                <p:nvSpPr>
                  <p:cNvPr id="68" name="Freeform 80">
                    <a:extLst>
                      <a:ext uri="{FF2B5EF4-FFF2-40B4-BE49-F238E27FC236}">
                        <a16:creationId xmlns:a16="http://schemas.microsoft.com/office/drawing/2014/main" id="{6C21CE6F-D017-0E40-9EE8-03F1CBB7467E}"/>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9" name="Freeform 81">
                    <a:extLst>
                      <a:ext uri="{FF2B5EF4-FFF2-40B4-BE49-F238E27FC236}">
                        <a16:creationId xmlns:a16="http://schemas.microsoft.com/office/drawing/2014/main" id="{EAB7848F-3F19-4340-B2D1-29CA60B42AB6}"/>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50" name="Group 82">
                  <a:extLst>
                    <a:ext uri="{FF2B5EF4-FFF2-40B4-BE49-F238E27FC236}">
                      <a16:creationId xmlns:a16="http://schemas.microsoft.com/office/drawing/2014/main" id="{77A1C2DA-C367-1F49-B0E5-DBBDA683C19F}"/>
                    </a:ext>
                  </a:extLst>
                </p:cNvPr>
                <p:cNvGrpSpPr>
                  <a:grpSpLocks/>
                </p:cNvGrpSpPr>
                <p:nvPr/>
              </p:nvGrpSpPr>
              <p:grpSpPr bwMode="auto">
                <a:xfrm>
                  <a:off x="451" y="2448"/>
                  <a:ext cx="230" cy="115"/>
                  <a:chOff x="576" y="2218"/>
                  <a:chExt cx="230" cy="230"/>
                </a:xfrm>
              </p:grpSpPr>
              <p:sp>
                <p:nvSpPr>
                  <p:cNvPr id="66" name="Freeform 83">
                    <a:extLst>
                      <a:ext uri="{FF2B5EF4-FFF2-40B4-BE49-F238E27FC236}">
                        <a16:creationId xmlns:a16="http://schemas.microsoft.com/office/drawing/2014/main" id="{6CA0619B-9912-1446-911B-8C67A40B761A}"/>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7" name="Freeform 84">
                    <a:extLst>
                      <a:ext uri="{FF2B5EF4-FFF2-40B4-BE49-F238E27FC236}">
                        <a16:creationId xmlns:a16="http://schemas.microsoft.com/office/drawing/2014/main" id="{A8E87ACE-5D59-6143-985F-2B87AEB7CFA6}"/>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51" name="Freeform 85">
                  <a:extLst>
                    <a:ext uri="{FF2B5EF4-FFF2-40B4-BE49-F238E27FC236}">
                      <a16:creationId xmlns:a16="http://schemas.microsoft.com/office/drawing/2014/main" id="{B7A65F96-6C54-AC44-B0B3-E6580CD6F45C}"/>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2" name="Freeform 86">
                  <a:extLst>
                    <a:ext uri="{FF2B5EF4-FFF2-40B4-BE49-F238E27FC236}">
                      <a16:creationId xmlns:a16="http://schemas.microsoft.com/office/drawing/2014/main" id="{ED16FF5E-4683-C242-836B-85B682DC2DB5}"/>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53" name="Group 87">
                  <a:extLst>
                    <a:ext uri="{FF2B5EF4-FFF2-40B4-BE49-F238E27FC236}">
                      <a16:creationId xmlns:a16="http://schemas.microsoft.com/office/drawing/2014/main" id="{3F483679-223D-0F40-BF87-D89AC59CEDA2}"/>
                    </a:ext>
                  </a:extLst>
                </p:cNvPr>
                <p:cNvGrpSpPr>
                  <a:grpSpLocks/>
                </p:cNvGrpSpPr>
                <p:nvPr/>
              </p:nvGrpSpPr>
              <p:grpSpPr bwMode="auto">
                <a:xfrm>
                  <a:off x="451" y="2794"/>
                  <a:ext cx="230" cy="115"/>
                  <a:chOff x="576" y="2218"/>
                  <a:chExt cx="230" cy="230"/>
                </a:xfrm>
              </p:grpSpPr>
              <p:sp>
                <p:nvSpPr>
                  <p:cNvPr id="64" name="Freeform 88">
                    <a:extLst>
                      <a:ext uri="{FF2B5EF4-FFF2-40B4-BE49-F238E27FC236}">
                        <a16:creationId xmlns:a16="http://schemas.microsoft.com/office/drawing/2014/main" id="{03D58590-63AD-884E-9E25-BF861C3F6E3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5" name="Freeform 89">
                    <a:extLst>
                      <a:ext uri="{FF2B5EF4-FFF2-40B4-BE49-F238E27FC236}">
                        <a16:creationId xmlns:a16="http://schemas.microsoft.com/office/drawing/2014/main" id="{53112BDC-314E-2C4F-8707-7C8AEAF959BA}"/>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54" name="Group 90">
                  <a:extLst>
                    <a:ext uri="{FF2B5EF4-FFF2-40B4-BE49-F238E27FC236}">
                      <a16:creationId xmlns:a16="http://schemas.microsoft.com/office/drawing/2014/main" id="{1D139648-BE7A-534B-89FE-E76414B7292F}"/>
                    </a:ext>
                  </a:extLst>
                </p:cNvPr>
                <p:cNvGrpSpPr>
                  <a:grpSpLocks/>
                </p:cNvGrpSpPr>
                <p:nvPr/>
              </p:nvGrpSpPr>
              <p:grpSpPr bwMode="auto">
                <a:xfrm>
                  <a:off x="451" y="2967"/>
                  <a:ext cx="230" cy="115"/>
                  <a:chOff x="576" y="2218"/>
                  <a:chExt cx="230" cy="230"/>
                </a:xfrm>
              </p:grpSpPr>
              <p:sp>
                <p:nvSpPr>
                  <p:cNvPr id="62" name="Freeform 91">
                    <a:extLst>
                      <a:ext uri="{FF2B5EF4-FFF2-40B4-BE49-F238E27FC236}">
                        <a16:creationId xmlns:a16="http://schemas.microsoft.com/office/drawing/2014/main" id="{4B38F759-9BD4-7147-A57D-7710E640F55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3" name="Freeform 92">
                    <a:extLst>
                      <a:ext uri="{FF2B5EF4-FFF2-40B4-BE49-F238E27FC236}">
                        <a16:creationId xmlns:a16="http://schemas.microsoft.com/office/drawing/2014/main" id="{D4F9342C-17FA-8D4C-BA65-794DC1ABC110}"/>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55" name="Freeform 93">
                  <a:extLst>
                    <a:ext uri="{FF2B5EF4-FFF2-40B4-BE49-F238E27FC236}">
                      <a16:creationId xmlns:a16="http://schemas.microsoft.com/office/drawing/2014/main" id="{D40BDB0C-B7BB-EE42-BF2B-F7F8F55D9CE5}"/>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56" name="Group 94">
                  <a:extLst>
                    <a:ext uri="{FF2B5EF4-FFF2-40B4-BE49-F238E27FC236}">
                      <a16:creationId xmlns:a16="http://schemas.microsoft.com/office/drawing/2014/main" id="{E38EF02C-6EBB-4849-A6B2-D408F0AC55C9}"/>
                    </a:ext>
                  </a:extLst>
                </p:cNvPr>
                <p:cNvGrpSpPr>
                  <a:grpSpLocks/>
                </p:cNvGrpSpPr>
                <p:nvPr/>
              </p:nvGrpSpPr>
              <p:grpSpPr bwMode="auto">
                <a:xfrm>
                  <a:off x="576" y="2160"/>
                  <a:ext cx="135" cy="345"/>
                  <a:chOff x="576" y="2160"/>
                  <a:chExt cx="135" cy="345"/>
                </a:xfrm>
              </p:grpSpPr>
              <p:sp>
                <p:nvSpPr>
                  <p:cNvPr id="60" name="Freeform 95">
                    <a:extLst>
                      <a:ext uri="{FF2B5EF4-FFF2-40B4-BE49-F238E27FC236}">
                        <a16:creationId xmlns:a16="http://schemas.microsoft.com/office/drawing/2014/main" id="{9F8E5073-9912-AF4B-8E1C-E381699CAF05}"/>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1" name="Line 96">
                    <a:extLst>
                      <a:ext uri="{FF2B5EF4-FFF2-40B4-BE49-F238E27FC236}">
                        <a16:creationId xmlns:a16="http://schemas.microsoft.com/office/drawing/2014/main" id="{9CFB09C3-163F-6548-BBF9-CDAE8666C2BE}"/>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57" name="Group 97">
                  <a:extLst>
                    <a:ext uri="{FF2B5EF4-FFF2-40B4-BE49-F238E27FC236}">
                      <a16:creationId xmlns:a16="http://schemas.microsoft.com/office/drawing/2014/main" id="{2951B781-3804-4042-B952-0287EE1FD294}"/>
                    </a:ext>
                  </a:extLst>
                </p:cNvPr>
                <p:cNvGrpSpPr>
                  <a:grpSpLocks/>
                </p:cNvGrpSpPr>
                <p:nvPr/>
              </p:nvGrpSpPr>
              <p:grpSpPr bwMode="auto">
                <a:xfrm flipV="1">
                  <a:off x="576" y="3024"/>
                  <a:ext cx="135" cy="345"/>
                  <a:chOff x="576" y="2160"/>
                  <a:chExt cx="135" cy="345"/>
                </a:xfrm>
              </p:grpSpPr>
              <p:sp>
                <p:nvSpPr>
                  <p:cNvPr id="58" name="Freeform 98">
                    <a:extLst>
                      <a:ext uri="{FF2B5EF4-FFF2-40B4-BE49-F238E27FC236}">
                        <a16:creationId xmlns:a16="http://schemas.microsoft.com/office/drawing/2014/main" id="{14C87ACD-4743-2E41-B730-6408F549E0E7}"/>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9" name="Line 99">
                    <a:extLst>
                      <a:ext uri="{FF2B5EF4-FFF2-40B4-BE49-F238E27FC236}">
                        <a16:creationId xmlns:a16="http://schemas.microsoft.com/office/drawing/2014/main" id="{28FCF40E-2594-5645-A00B-9D345C2FDCED}"/>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grpSp>
            <p:nvGrpSpPr>
              <p:cNvPr id="25" name="Group 100">
                <a:extLst>
                  <a:ext uri="{FF2B5EF4-FFF2-40B4-BE49-F238E27FC236}">
                    <a16:creationId xmlns:a16="http://schemas.microsoft.com/office/drawing/2014/main" id="{32F84F83-0216-2146-9EA6-A58ECD4CFC91}"/>
                  </a:ext>
                </a:extLst>
              </p:cNvPr>
              <p:cNvGrpSpPr>
                <a:grpSpLocks/>
              </p:cNvGrpSpPr>
              <p:nvPr/>
            </p:nvGrpSpPr>
            <p:grpSpPr bwMode="auto">
              <a:xfrm>
                <a:off x="1142" y="2160"/>
                <a:ext cx="298" cy="1209"/>
                <a:chOff x="451" y="2160"/>
                <a:chExt cx="298" cy="1209"/>
              </a:xfrm>
            </p:grpSpPr>
            <p:grpSp>
              <p:nvGrpSpPr>
                <p:cNvPr id="28" name="Group 101">
                  <a:extLst>
                    <a:ext uri="{FF2B5EF4-FFF2-40B4-BE49-F238E27FC236}">
                      <a16:creationId xmlns:a16="http://schemas.microsoft.com/office/drawing/2014/main" id="{52FD9BB8-0952-B94F-801C-31A1757DCE68}"/>
                    </a:ext>
                  </a:extLst>
                </p:cNvPr>
                <p:cNvGrpSpPr>
                  <a:grpSpLocks/>
                </p:cNvGrpSpPr>
                <p:nvPr/>
              </p:nvGrpSpPr>
              <p:grpSpPr bwMode="auto">
                <a:xfrm>
                  <a:off x="451" y="2621"/>
                  <a:ext cx="230" cy="115"/>
                  <a:chOff x="576" y="2218"/>
                  <a:chExt cx="230" cy="230"/>
                </a:xfrm>
              </p:grpSpPr>
              <p:sp>
                <p:nvSpPr>
                  <p:cNvPr id="47" name="Freeform 102">
                    <a:extLst>
                      <a:ext uri="{FF2B5EF4-FFF2-40B4-BE49-F238E27FC236}">
                        <a16:creationId xmlns:a16="http://schemas.microsoft.com/office/drawing/2014/main" id="{9FD360D3-E69D-A548-86FE-48F7C600E17C}"/>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8" name="Freeform 103">
                    <a:extLst>
                      <a:ext uri="{FF2B5EF4-FFF2-40B4-BE49-F238E27FC236}">
                        <a16:creationId xmlns:a16="http://schemas.microsoft.com/office/drawing/2014/main" id="{5C3CEBF4-B8EE-2149-9EDA-5797834D26CB}"/>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9" name="Group 104">
                  <a:extLst>
                    <a:ext uri="{FF2B5EF4-FFF2-40B4-BE49-F238E27FC236}">
                      <a16:creationId xmlns:a16="http://schemas.microsoft.com/office/drawing/2014/main" id="{C5CCFBFB-2001-2642-B207-D9792B3CC01E}"/>
                    </a:ext>
                  </a:extLst>
                </p:cNvPr>
                <p:cNvGrpSpPr>
                  <a:grpSpLocks/>
                </p:cNvGrpSpPr>
                <p:nvPr/>
              </p:nvGrpSpPr>
              <p:grpSpPr bwMode="auto">
                <a:xfrm>
                  <a:off x="451" y="2448"/>
                  <a:ext cx="230" cy="115"/>
                  <a:chOff x="576" y="2218"/>
                  <a:chExt cx="230" cy="230"/>
                </a:xfrm>
              </p:grpSpPr>
              <p:sp>
                <p:nvSpPr>
                  <p:cNvPr id="45" name="Freeform 105">
                    <a:extLst>
                      <a:ext uri="{FF2B5EF4-FFF2-40B4-BE49-F238E27FC236}">
                        <a16:creationId xmlns:a16="http://schemas.microsoft.com/office/drawing/2014/main" id="{1398B962-E4BD-2F45-BAA9-3BCFA65CADB4}"/>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6" name="Freeform 106">
                    <a:extLst>
                      <a:ext uri="{FF2B5EF4-FFF2-40B4-BE49-F238E27FC236}">
                        <a16:creationId xmlns:a16="http://schemas.microsoft.com/office/drawing/2014/main" id="{8001BCDE-0CDA-5F42-A020-3E5364AD2187}"/>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30" name="Freeform 107">
                  <a:extLst>
                    <a:ext uri="{FF2B5EF4-FFF2-40B4-BE49-F238E27FC236}">
                      <a16:creationId xmlns:a16="http://schemas.microsoft.com/office/drawing/2014/main" id="{F11BA6A7-0907-1647-B423-AF33E3A1E38B}"/>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1" name="Freeform 108">
                  <a:extLst>
                    <a:ext uri="{FF2B5EF4-FFF2-40B4-BE49-F238E27FC236}">
                      <a16:creationId xmlns:a16="http://schemas.microsoft.com/office/drawing/2014/main" id="{208D74A4-C1ED-BF40-8B8D-F934C9ABDA8C}"/>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32" name="Group 109">
                  <a:extLst>
                    <a:ext uri="{FF2B5EF4-FFF2-40B4-BE49-F238E27FC236}">
                      <a16:creationId xmlns:a16="http://schemas.microsoft.com/office/drawing/2014/main" id="{72ACFB0F-DE04-F241-AE2B-2130CF747520}"/>
                    </a:ext>
                  </a:extLst>
                </p:cNvPr>
                <p:cNvGrpSpPr>
                  <a:grpSpLocks/>
                </p:cNvGrpSpPr>
                <p:nvPr/>
              </p:nvGrpSpPr>
              <p:grpSpPr bwMode="auto">
                <a:xfrm>
                  <a:off x="451" y="2794"/>
                  <a:ext cx="230" cy="115"/>
                  <a:chOff x="576" y="2218"/>
                  <a:chExt cx="230" cy="230"/>
                </a:xfrm>
              </p:grpSpPr>
              <p:sp>
                <p:nvSpPr>
                  <p:cNvPr id="43" name="Freeform 110">
                    <a:extLst>
                      <a:ext uri="{FF2B5EF4-FFF2-40B4-BE49-F238E27FC236}">
                        <a16:creationId xmlns:a16="http://schemas.microsoft.com/office/drawing/2014/main" id="{12F6160B-CF3E-B748-8623-6C21FE4B1F46}"/>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4" name="Freeform 111">
                    <a:extLst>
                      <a:ext uri="{FF2B5EF4-FFF2-40B4-BE49-F238E27FC236}">
                        <a16:creationId xmlns:a16="http://schemas.microsoft.com/office/drawing/2014/main" id="{89B57E2F-FDCD-974D-984F-174AFDBA08E7}"/>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33" name="Group 112">
                  <a:extLst>
                    <a:ext uri="{FF2B5EF4-FFF2-40B4-BE49-F238E27FC236}">
                      <a16:creationId xmlns:a16="http://schemas.microsoft.com/office/drawing/2014/main" id="{3B7F801F-34B9-9E4D-86D6-95E5CB55CD3C}"/>
                    </a:ext>
                  </a:extLst>
                </p:cNvPr>
                <p:cNvGrpSpPr>
                  <a:grpSpLocks/>
                </p:cNvGrpSpPr>
                <p:nvPr/>
              </p:nvGrpSpPr>
              <p:grpSpPr bwMode="auto">
                <a:xfrm>
                  <a:off x="451" y="2967"/>
                  <a:ext cx="230" cy="115"/>
                  <a:chOff x="576" y="2218"/>
                  <a:chExt cx="230" cy="230"/>
                </a:xfrm>
              </p:grpSpPr>
              <p:sp>
                <p:nvSpPr>
                  <p:cNvPr id="41" name="Freeform 113">
                    <a:extLst>
                      <a:ext uri="{FF2B5EF4-FFF2-40B4-BE49-F238E27FC236}">
                        <a16:creationId xmlns:a16="http://schemas.microsoft.com/office/drawing/2014/main" id="{D3037414-E641-8749-8274-CE388735D783}"/>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2" name="Freeform 114">
                    <a:extLst>
                      <a:ext uri="{FF2B5EF4-FFF2-40B4-BE49-F238E27FC236}">
                        <a16:creationId xmlns:a16="http://schemas.microsoft.com/office/drawing/2014/main" id="{66D64287-EE20-3347-AB88-C3AB8C2A953D}"/>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34" name="Freeform 115">
                  <a:extLst>
                    <a:ext uri="{FF2B5EF4-FFF2-40B4-BE49-F238E27FC236}">
                      <a16:creationId xmlns:a16="http://schemas.microsoft.com/office/drawing/2014/main" id="{BE7523CC-7564-B945-8606-B8783D3148F3}"/>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35" name="Group 116">
                  <a:extLst>
                    <a:ext uri="{FF2B5EF4-FFF2-40B4-BE49-F238E27FC236}">
                      <a16:creationId xmlns:a16="http://schemas.microsoft.com/office/drawing/2014/main" id="{A2F6232A-1A5B-A84C-A645-D7299EA97192}"/>
                    </a:ext>
                  </a:extLst>
                </p:cNvPr>
                <p:cNvGrpSpPr>
                  <a:grpSpLocks/>
                </p:cNvGrpSpPr>
                <p:nvPr/>
              </p:nvGrpSpPr>
              <p:grpSpPr bwMode="auto">
                <a:xfrm>
                  <a:off x="576" y="2160"/>
                  <a:ext cx="135" cy="345"/>
                  <a:chOff x="576" y="2160"/>
                  <a:chExt cx="135" cy="345"/>
                </a:xfrm>
              </p:grpSpPr>
              <p:sp>
                <p:nvSpPr>
                  <p:cNvPr id="39" name="Freeform 117">
                    <a:extLst>
                      <a:ext uri="{FF2B5EF4-FFF2-40B4-BE49-F238E27FC236}">
                        <a16:creationId xmlns:a16="http://schemas.microsoft.com/office/drawing/2014/main" id="{DF90A271-88CE-764C-8605-8DED4896A70E}"/>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0" name="Line 118">
                    <a:extLst>
                      <a:ext uri="{FF2B5EF4-FFF2-40B4-BE49-F238E27FC236}">
                        <a16:creationId xmlns:a16="http://schemas.microsoft.com/office/drawing/2014/main" id="{D7A52359-3953-E844-8DFD-5AA460AB5FD3}"/>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6" name="Group 119">
                  <a:extLst>
                    <a:ext uri="{FF2B5EF4-FFF2-40B4-BE49-F238E27FC236}">
                      <a16:creationId xmlns:a16="http://schemas.microsoft.com/office/drawing/2014/main" id="{47315ADB-9382-C342-ABBF-473A2D69B1D1}"/>
                    </a:ext>
                  </a:extLst>
                </p:cNvPr>
                <p:cNvGrpSpPr>
                  <a:grpSpLocks/>
                </p:cNvGrpSpPr>
                <p:nvPr/>
              </p:nvGrpSpPr>
              <p:grpSpPr bwMode="auto">
                <a:xfrm flipV="1">
                  <a:off x="576" y="3024"/>
                  <a:ext cx="135" cy="345"/>
                  <a:chOff x="576" y="2160"/>
                  <a:chExt cx="135" cy="345"/>
                </a:xfrm>
              </p:grpSpPr>
              <p:sp>
                <p:nvSpPr>
                  <p:cNvPr id="37" name="Freeform 120">
                    <a:extLst>
                      <a:ext uri="{FF2B5EF4-FFF2-40B4-BE49-F238E27FC236}">
                        <a16:creationId xmlns:a16="http://schemas.microsoft.com/office/drawing/2014/main" id="{0A90285F-BD6E-584A-9A4E-0CA3AA47F4F8}"/>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8" name="Line 121">
                    <a:extLst>
                      <a:ext uri="{FF2B5EF4-FFF2-40B4-BE49-F238E27FC236}">
                        <a16:creationId xmlns:a16="http://schemas.microsoft.com/office/drawing/2014/main" id="{D6E5D703-1DFD-F14C-93D7-F47D53401AF8}"/>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6" name="Line 122">
                <a:extLst>
                  <a:ext uri="{FF2B5EF4-FFF2-40B4-BE49-F238E27FC236}">
                    <a16:creationId xmlns:a16="http://schemas.microsoft.com/office/drawing/2014/main" id="{3E362648-1CB8-194F-928F-0B18C1E5A101}"/>
                  </a:ext>
                </a:extLst>
              </p:cNvPr>
              <p:cNvSpPr>
                <a:spLocks noChangeShapeType="1"/>
              </p:cNvSpPr>
              <p:nvPr/>
            </p:nvSpPr>
            <p:spPr bwMode="auto">
              <a:xfrm flipV="1">
                <a:off x="1498" y="2333"/>
                <a:ext cx="0" cy="86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7" name="Line 123">
                <a:extLst>
                  <a:ext uri="{FF2B5EF4-FFF2-40B4-BE49-F238E27FC236}">
                    <a16:creationId xmlns:a16="http://schemas.microsoft.com/office/drawing/2014/main" id="{5839C8A0-D8F4-ED47-B281-37197E00B803}"/>
                  </a:ext>
                </a:extLst>
              </p:cNvPr>
              <p:cNvSpPr>
                <a:spLocks noChangeShapeType="1"/>
              </p:cNvSpPr>
              <p:nvPr/>
            </p:nvSpPr>
            <p:spPr bwMode="auto">
              <a:xfrm flipV="1">
                <a:off x="1555" y="2333"/>
                <a:ext cx="0" cy="86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23" name="Freeform 339">
              <a:extLst>
                <a:ext uri="{FF2B5EF4-FFF2-40B4-BE49-F238E27FC236}">
                  <a16:creationId xmlns:a16="http://schemas.microsoft.com/office/drawing/2014/main" id="{562FEF01-E419-D040-8CA6-2543E5987D91}"/>
                </a:ext>
              </a:extLst>
            </p:cNvPr>
            <p:cNvSpPr>
              <a:spLocks/>
            </p:cNvSpPr>
            <p:nvPr/>
          </p:nvSpPr>
          <p:spPr bwMode="auto">
            <a:xfrm>
              <a:off x="3859" y="1642"/>
              <a:ext cx="173" cy="518"/>
            </a:xfrm>
            <a:custGeom>
              <a:avLst/>
              <a:gdLst>
                <a:gd name="T0" fmla="*/ 0 w 173"/>
                <a:gd name="T1" fmla="*/ 0 h 518"/>
                <a:gd name="T2" fmla="*/ 173 w 173"/>
                <a:gd name="T3" fmla="*/ 0 h 518"/>
                <a:gd name="T4" fmla="*/ 173 w 173"/>
                <a:gd name="T5" fmla="*/ 518 h 518"/>
                <a:gd name="T6" fmla="*/ 0 w 173"/>
                <a:gd name="T7" fmla="*/ 518 h 518"/>
                <a:gd name="T8" fmla="*/ 0 w 173"/>
                <a:gd name="T9" fmla="*/ 0 h 518"/>
                <a:gd name="T10" fmla="*/ 0 60000 65536"/>
                <a:gd name="T11" fmla="*/ 0 60000 65536"/>
                <a:gd name="T12" fmla="*/ 0 60000 65536"/>
                <a:gd name="T13" fmla="*/ 0 60000 65536"/>
                <a:gd name="T14" fmla="*/ 0 60000 65536"/>
                <a:gd name="T15" fmla="*/ 0 w 173"/>
                <a:gd name="T16" fmla="*/ 0 h 518"/>
                <a:gd name="T17" fmla="*/ 173 w 173"/>
                <a:gd name="T18" fmla="*/ 518 h 518"/>
              </a:gdLst>
              <a:ahLst/>
              <a:cxnLst>
                <a:cxn ang="T10">
                  <a:pos x="T0" y="T1"/>
                </a:cxn>
                <a:cxn ang="T11">
                  <a:pos x="T2" y="T3"/>
                </a:cxn>
                <a:cxn ang="T12">
                  <a:pos x="T4" y="T5"/>
                </a:cxn>
                <a:cxn ang="T13">
                  <a:pos x="T6" y="T7"/>
                </a:cxn>
                <a:cxn ang="T14">
                  <a:pos x="T8" y="T9"/>
                </a:cxn>
              </a:cxnLst>
              <a:rect l="T15" t="T16" r="T17" b="T18"/>
              <a:pathLst>
                <a:path w="173" h="518">
                  <a:moveTo>
                    <a:pt x="0" y="0"/>
                  </a:moveTo>
                  <a:lnTo>
                    <a:pt x="173" y="0"/>
                  </a:lnTo>
                  <a:lnTo>
                    <a:pt x="173" y="518"/>
                  </a:lnTo>
                  <a:lnTo>
                    <a:pt x="0" y="518"/>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pic>
        <p:nvPicPr>
          <p:cNvPr id="3" name="Picture 2">
            <a:extLst>
              <a:ext uri="{FF2B5EF4-FFF2-40B4-BE49-F238E27FC236}">
                <a16:creationId xmlns:a16="http://schemas.microsoft.com/office/drawing/2014/main" id="{B585EB92-5002-AF41-9FE4-CAD339C0E9E7}"/>
              </a:ext>
            </a:extLst>
          </p:cNvPr>
          <p:cNvPicPr>
            <a:picLocks noChangeAspect="1"/>
          </p:cNvPicPr>
          <p:nvPr/>
        </p:nvPicPr>
        <p:blipFill>
          <a:blip r:embed="rId4"/>
          <a:stretch>
            <a:fillRect/>
          </a:stretch>
        </p:blipFill>
        <p:spPr>
          <a:xfrm>
            <a:off x="5257404" y="1446800"/>
            <a:ext cx="6324996" cy="3557810"/>
          </a:xfrm>
          <a:prstGeom prst="rect">
            <a:avLst/>
          </a:prstGeom>
        </p:spPr>
      </p:pic>
      <p:sp>
        <p:nvSpPr>
          <p:cNvPr id="4" name="TextBox 3">
            <a:extLst>
              <a:ext uri="{FF2B5EF4-FFF2-40B4-BE49-F238E27FC236}">
                <a16:creationId xmlns:a16="http://schemas.microsoft.com/office/drawing/2014/main" id="{A000F1C5-CB40-C145-BD88-E5E00B120AEA}"/>
              </a:ext>
            </a:extLst>
          </p:cNvPr>
          <p:cNvSpPr txBox="1"/>
          <p:nvPr/>
        </p:nvSpPr>
        <p:spPr>
          <a:xfrm>
            <a:off x="7419808" y="5330565"/>
            <a:ext cx="1314784" cy="276999"/>
          </a:xfrm>
          <a:prstGeom prst="rect">
            <a:avLst/>
          </a:prstGeom>
          <a:noFill/>
        </p:spPr>
        <p:txBody>
          <a:bodyPr wrap="none" rtlCol="0">
            <a:spAutoFit/>
          </a:bodyPr>
          <a:lstStyle/>
          <a:p>
            <a:r>
              <a:rPr lang="en-US" sz="1200"/>
              <a:t>Electronics hub</a:t>
            </a:r>
          </a:p>
        </p:txBody>
      </p:sp>
    </p:spTree>
    <p:extLst>
      <p:ext uri="{BB962C8B-B14F-4D97-AF65-F5344CB8AC3E}">
        <p14:creationId xmlns:p14="http://schemas.microsoft.com/office/powerpoint/2010/main" val="251356020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6745" y="78378"/>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measure acceleration</a:t>
            </a:r>
          </a:p>
        </p:txBody>
      </p:sp>
      <p:sp>
        <p:nvSpPr>
          <p:cNvPr id="3" name="Content Placeholder 2"/>
          <p:cNvSpPr>
            <a:spLocks noGrp="1"/>
          </p:cNvSpPr>
          <p:nvPr>
            <p:ph idx="1"/>
          </p:nvPr>
        </p:nvSpPr>
        <p:spPr>
          <a:xfrm>
            <a:off x="734783" y="1306287"/>
            <a:ext cx="10564587" cy="4914210"/>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Read accelerometer (MPU-6050)</a:t>
            </a:r>
          </a:p>
          <a:p>
            <a:pPr algn="l">
              <a:spcBef>
                <a:spcPts val="0"/>
              </a:spcBef>
            </a:pPr>
            <a:r>
              <a:rPr lang="en-US" sz="1600" dirty="0">
                <a:latin typeface="Courier New" panose="02070309020205020404" pitchFamily="49" charset="0"/>
                <a:ea typeface="Arial" charset="0"/>
                <a:cs typeface="Courier New" panose="02070309020205020404" pitchFamily="49" charset="0"/>
              </a:rPr>
              <a:t>// Manferdelli</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#include &lt;</a:t>
            </a:r>
            <a:r>
              <a:rPr lang="en-US" sz="1600" dirty="0" err="1">
                <a:latin typeface="Courier New" panose="02070309020205020404" pitchFamily="49" charset="0"/>
                <a:ea typeface="Arial" charset="0"/>
                <a:cs typeface="Courier New" panose="02070309020205020404" pitchFamily="49" charset="0"/>
              </a:rPr>
              <a:t>Wire.h</a:t>
            </a:r>
            <a:r>
              <a:rPr lang="en-US" sz="1600" dirty="0">
                <a:latin typeface="Courier New" panose="02070309020205020404" pitchFamily="49" charset="0"/>
                <a:ea typeface="Arial" charset="0"/>
                <a:cs typeface="Courier New" panose="02070309020205020404" pitchFamily="49" charset="0"/>
              </a:rPr>
              <a:t>&gt;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typedef uint8_t byte;</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const byte i2c_address= 0x68;</a:t>
            </a:r>
          </a:p>
          <a:p>
            <a:pPr algn="l">
              <a:spcBef>
                <a:spcPts val="0"/>
              </a:spcBef>
            </a:pPr>
            <a:r>
              <a:rPr lang="en-US" sz="1600" dirty="0">
                <a:latin typeface="Courier New" panose="02070309020205020404" pitchFamily="49" charset="0"/>
                <a:ea typeface="Arial" charset="0"/>
                <a:cs typeface="Courier New" panose="02070309020205020404" pitchFamily="49" charset="0"/>
              </a:rPr>
              <a:t>const byte </a:t>
            </a:r>
            <a:r>
              <a:rPr lang="en-US" sz="1600" dirty="0" err="1">
                <a:latin typeface="Courier New" panose="02070309020205020404" pitchFamily="49" charset="0"/>
                <a:ea typeface="Arial" charset="0"/>
                <a:cs typeface="Courier New" panose="02070309020205020404" pitchFamily="49" charset="0"/>
              </a:rPr>
              <a:t>sleep_mgmt</a:t>
            </a:r>
            <a:r>
              <a:rPr lang="en-US" sz="1600" dirty="0">
                <a:latin typeface="Courier New" panose="02070309020205020404" pitchFamily="49" charset="0"/>
                <a:ea typeface="Arial" charset="0"/>
                <a:cs typeface="Courier New" panose="02070309020205020404" pitchFamily="49" charset="0"/>
              </a:rPr>
              <a:t>= 0x6b;</a:t>
            </a:r>
          </a:p>
          <a:p>
            <a:pPr algn="l">
              <a:spcBef>
                <a:spcPts val="0"/>
              </a:spcBef>
            </a:pPr>
            <a:r>
              <a:rPr lang="en-US" sz="1600" dirty="0">
                <a:latin typeface="Courier New" panose="02070309020205020404" pitchFamily="49" charset="0"/>
                <a:ea typeface="Arial" charset="0"/>
                <a:cs typeface="Courier New" panose="02070309020205020404" pitchFamily="49" charset="0"/>
              </a:rPr>
              <a:t>const byte </a:t>
            </a:r>
            <a:r>
              <a:rPr lang="en-US" sz="1600" dirty="0" err="1">
                <a:latin typeface="Courier New" panose="02070309020205020404" pitchFamily="49" charset="0"/>
                <a:ea typeface="Arial" charset="0"/>
                <a:cs typeface="Courier New" panose="02070309020205020404" pitchFamily="49" charset="0"/>
              </a:rPr>
              <a:t>acc_x_out</a:t>
            </a:r>
            <a:r>
              <a:rPr lang="en-US" sz="1600" dirty="0">
                <a:latin typeface="Courier New" panose="02070309020205020404" pitchFamily="49" charset="0"/>
                <a:ea typeface="Arial" charset="0"/>
                <a:cs typeface="Courier New" panose="02070309020205020404" pitchFamily="49" charset="0"/>
              </a:rPr>
              <a:t>= 0x3b;</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zero_pt</a:t>
            </a:r>
            <a:r>
              <a:rPr lang="en-US" sz="1600" dirty="0">
                <a:latin typeface="Courier New" panose="02070309020205020404" pitchFamily="49" charset="0"/>
                <a:ea typeface="Arial" charset="0"/>
                <a:cs typeface="Courier New" panose="02070309020205020404" pitchFamily="49" charset="0"/>
              </a:rPr>
              <a:t>= -512 - (340 * 35);</a:t>
            </a:r>
          </a:p>
          <a:p>
            <a:pPr algn="l">
              <a:spcBef>
                <a:spcPts val="0"/>
              </a:spcBef>
            </a:pPr>
            <a:r>
              <a:rPr lang="en-US" sz="1600" dirty="0">
                <a:latin typeface="Courier New" panose="02070309020205020404" pitchFamily="49" charset="0"/>
                <a:ea typeface="Arial" charset="0"/>
                <a:cs typeface="Courier New" panose="02070309020205020404" pitchFamily="49" charset="0"/>
              </a:rPr>
              <a:t>const double </a:t>
            </a:r>
            <a:r>
              <a:rPr lang="en-US" sz="1600" dirty="0" err="1">
                <a:latin typeface="Courier New" panose="02070309020205020404" pitchFamily="49" charset="0"/>
                <a:ea typeface="Arial" charset="0"/>
                <a:cs typeface="Courier New" panose="02070309020205020404" pitchFamily="49" charset="0"/>
              </a:rPr>
              <a:t>acc_normalizer</a:t>
            </a:r>
            <a:r>
              <a:rPr lang="en-US" sz="1600" dirty="0">
                <a:latin typeface="Courier New" panose="02070309020205020404" pitchFamily="49" charset="0"/>
                <a:ea typeface="Arial" charset="0"/>
                <a:cs typeface="Courier New" panose="02070309020205020404" pitchFamily="49" charset="0"/>
              </a:rPr>
              <a:t>= 16384.0;</a:t>
            </a:r>
          </a:p>
          <a:p>
            <a:pPr algn="l">
              <a:spcBef>
                <a:spcPts val="0"/>
              </a:spcBef>
            </a:pPr>
            <a:r>
              <a:rPr lang="en-US" sz="1600" dirty="0">
                <a:latin typeface="Courier New" panose="02070309020205020404" pitchFamily="49" charset="0"/>
                <a:ea typeface="Arial" charset="0"/>
                <a:cs typeface="Courier New" panose="02070309020205020404" pitchFamily="49" charset="0"/>
              </a:rPr>
              <a:t>const double </a:t>
            </a:r>
            <a:r>
              <a:rPr lang="en-US" sz="1600" dirty="0" err="1">
                <a:latin typeface="Courier New" panose="02070309020205020404" pitchFamily="49" charset="0"/>
                <a:ea typeface="Arial" charset="0"/>
                <a:cs typeface="Courier New" panose="02070309020205020404" pitchFamily="49" charset="0"/>
              </a:rPr>
              <a:t>gyro_normalizer</a:t>
            </a:r>
            <a:r>
              <a:rPr lang="en-US" sz="1600" dirty="0">
                <a:latin typeface="Courier New" panose="02070309020205020404" pitchFamily="49" charset="0"/>
                <a:ea typeface="Arial" charset="0"/>
                <a:cs typeface="Courier New" panose="02070309020205020404" pitchFamily="49" charset="0"/>
              </a:rPr>
              <a:t>= 131.0;</a:t>
            </a:r>
          </a:p>
          <a:p>
            <a:pPr algn="l">
              <a:spcBef>
                <a:spcPts val="0"/>
              </a:spcBef>
            </a:pPr>
            <a:r>
              <a:rPr lang="en-US" sz="1600" dirty="0">
                <a:latin typeface="Courier New" panose="02070309020205020404" pitchFamily="49" charset="0"/>
                <a:ea typeface="Arial" charset="0"/>
                <a:cs typeface="Courier New" panose="02070309020205020404" pitchFamily="49" charset="0"/>
              </a:rPr>
              <a:t>const double </a:t>
            </a:r>
            <a:r>
              <a:rPr lang="en-US" sz="1600" dirty="0" err="1">
                <a:latin typeface="Courier New" panose="02070309020205020404" pitchFamily="49" charset="0"/>
                <a:ea typeface="Arial" charset="0"/>
                <a:cs typeface="Courier New" panose="02070309020205020404" pitchFamily="49" charset="0"/>
              </a:rPr>
              <a:t>temp_normalizer</a:t>
            </a:r>
            <a:r>
              <a:rPr lang="en-US" sz="1600" dirty="0">
                <a:latin typeface="Courier New" panose="02070309020205020404" pitchFamily="49" charset="0"/>
                <a:ea typeface="Arial" charset="0"/>
                <a:cs typeface="Courier New" panose="02070309020205020404" pitchFamily="49" charset="0"/>
              </a:rPr>
              <a:t>= 340.0;</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const int measurementDelay= 750;</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SDL --&gt; A5</a:t>
            </a:r>
          </a:p>
          <a:p>
            <a:pPr algn="l">
              <a:spcBef>
                <a:spcPts val="0"/>
              </a:spcBef>
            </a:pPr>
            <a:r>
              <a:rPr lang="en-US" sz="1600" dirty="0">
                <a:latin typeface="Courier New" panose="02070309020205020404" pitchFamily="49" charset="0"/>
                <a:ea typeface="Arial" charset="0"/>
                <a:cs typeface="Courier New" panose="02070309020205020404" pitchFamily="49" charset="0"/>
              </a:rPr>
              <a:t>// SDA --&gt; A4</a:t>
            </a:r>
          </a:p>
          <a:p>
            <a:pPr algn="l">
              <a:spcBef>
                <a:spcPts val="0"/>
              </a:spcBef>
            </a:pPr>
            <a:r>
              <a:rPr lang="en-US" sz="1600" dirty="0">
                <a:latin typeface="Courier New" panose="02070309020205020404" pitchFamily="49" charset="0"/>
                <a:ea typeface="Arial" charset="0"/>
                <a:cs typeface="Courier New" panose="02070309020205020404" pitchFamily="49" charset="0"/>
              </a:rPr>
              <a:t>// int --&gt; D2</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110</a:t>
            </a:fld>
            <a:endParaRPr lang="en-US"/>
          </a:p>
        </p:txBody>
      </p:sp>
    </p:spTree>
    <p:extLst>
      <p:ext uri="{BB962C8B-B14F-4D97-AF65-F5344CB8AC3E}">
        <p14:creationId xmlns:p14="http://schemas.microsoft.com/office/powerpoint/2010/main" val="257390479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20293"/>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measure acceleration</a:t>
            </a:r>
          </a:p>
        </p:txBody>
      </p:sp>
      <p:sp>
        <p:nvSpPr>
          <p:cNvPr id="3" name="Content Placeholder 2"/>
          <p:cNvSpPr>
            <a:spLocks noGrp="1"/>
          </p:cNvSpPr>
          <p:nvPr>
            <p:ph idx="1"/>
          </p:nvPr>
        </p:nvSpPr>
        <p:spPr>
          <a:xfrm>
            <a:off x="734784" y="1410789"/>
            <a:ext cx="9612086" cy="5128124"/>
          </a:xfrm>
        </p:spPr>
        <p:txBody>
          <a:bodyPr>
            <a:noAutofit/>
          </a:bodyPr>
          <a:lstStyle/>
          <a:p>
            <a:pPr algn="l">
              <a:spcBef>
                <a:spcPts val="0"/>
              </a:spcBef>
            </a:pPr>
            <a:r>
              <a:rPr lang="en-US" sz="1600">
                <a:latin typeface="Courier New" panose="02070309020205020404" pitchFamily="49" charset="0"/>
                <a:ea typeface="Arial" charset="0"/>
                <a:cs typeface="Courier New" panose="02070309020205020404" pitchFamily="49" charset="0"/>
              </a:rPr>
              <a:t>typedef uint8_t byte;</a:t>
            </a:r>
          </a:p>
          <a:p>
            <a:pPr algn="l">
              <a:spcBef>
                <a:spcPts val="0"/>
              </a:spcBef>
            </a:pPr>
            <a:r>
              <a:rPr lang="en-US" sz="1600">
                <a:latin typeface="Courier New" panose="02070309020205020404" pitchFamily="49" charset="0"/>
                <a:ea typeface="Arial" charset="0"/>
                <a:cs typeface="Courier New" panose="02070309020205020404" pitchFamily="49" charset="0"/>
              </a:rPr>
              <a:t>struct pdu {</a:t>
            </a:r>
          </a:p>
          <a:p>
            <a:pPr algn="l">
              <a:spcBef>
                <a:spcPts val="0"/>
              </a:spcBef>
            </a:pPr>
            <a:r>
              <a:rPr lang="en-US" sz="1600">
                <a:latin typeface="Courier New" panose="02070309020205020404" pitchFamily="49" charset="0"/>
                <a:ea typeface="Arial" charset="0"/>
                <a:cs typeface="Courier New" panose="02070309020205020404" pitchFamily="49" charset="0"/>
              </a:rPr>
              <a:t>  int16_t x_acc;</a:t>
            </a:r>
          </a:p>
          <a:p>
            <a:pPr algn="l">
              <a:spcBef>
                <a:spcPts val="0"/>
              </a:spcBef>
            </a:pPr>
            <a:r>
              <a:rPr lang="en-US" sz="1600">
                <a:latin typeface="Courier New" panose="02070309020205020404" pitchFamily="49" charset="0"/>
                <a:ea typeface="Arial" charset="0"/>
                <a:cs typeface="Courier New" panose="02070309020205020404" pitchFamily="49" charset="0"/>
              </a:rPr>
              <a:t>  int16_t </a:t>
            </a:r>
            <a:r>
              <a:rPr lang="en-US" sz="1600" err="1">
                <a:latin typeface="Courier New" panose="02070309020205020404" pitchFamily="49" charset="0"/>
                <a:ea typeface="Arial" charset="0"/>
                <a:cs typeface="Courier New" panose="02070309020205020404" pitchFamily="49" charset="0"/>
              </a:rPr>
              <a:t>y_acc</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int16_t </a:t>
            </a:r>
            <a:r>
              <a:rPr lang="en-US" sz="1600" err="1">
                <a:latin typeface="Courier New" panose="02070309020205020404" pitchFamily="49" charset="0"/>
                <a:ea typeface="Arial" charset="0"/>
                <a:cs typeface="Courier New" panose="02070309020205020404" pitchFamily="49" charset="0"/>
              </a:rPr>
              <a:t>z_acc</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int16_t temp;</a:t>
            </a:r>
          </a:p>
          <a:p>
            <a:pPr algn="l">
              <a:spcBef>
                <a:spcPts val="0"/>
              </a:spcBef>
            </a:pPr>
            <a:r>
              <a:rPr lang="en-US" sz="1600">
                <a:latin typeface="Courier New" panose="02070309020205020404" pitchFamily="49" charset="0"/>
                <a:ea typeface="Arial" charset="0"/>
                <a:cs typeface="Courier New" panose="02070309020205020404" pitchFamily="49" charset="0"/>
              </a:rPr>
              <a:t>  int16_t </a:t>
            </a:r>
            <a:r>
              <a:rPr lang="en-US" sz="1600" err="1">
                <a:latin typeface="Courier New" panose="02070309020205020404" pitchFamily="49" charset="0"/>
                <a:ea typeface="Arial" charset="0"/>
                <a:cs typeface="Courier New" panose="02070309020205020404" pitchFamily="49" charset="0"/>
              </a:rPr>
              <a:t>x_gyro</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int16_t </a:t>
            </a:r>
            <a:r>
              <a:rPr lang="en-US" sz="1600" err="1">
                <a:latin typeface="Courier New" panose="02070309020205020404" pitchFamily="49" charset="0"/>
                <a:ea typeface="Arial" charset="0"/>
                <a:cs typeface="Courier New" panose="02070309020205020404" pitchFamily="49" charset="0"/>
              </a:rPr>
              <a:t>y_gyro</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int16_t </a:t>
            </a:r>
            <a:r>
              <a:rPr lang="en-US" sz="1600" err="1">
                <a:latin typeface="Courier New" panose="02070309020205020404" pitchFamily="49" charset="0"/>
                <a:ea typeface="Arial" charset="0"/>
                <a:cs typeface="Courier New" panose="02070309020205020404" pitchFamily="49" charset="0"/>
              </a:rPr>
              <a:t>z_gyro</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void setup() {</a:t>
            </a:r>
          </a:p>
          <a:p>
            <a:pPr algn="l">
              <a:spcBef>
                <a:spcPts val="0"/>
              </a:spcBef>
            </a:pPr>
            <a:r>
              <a:rPr lang="en-US" sz="1600">
                <a:latin typeface="Courier New" panose="02070309020205020404" pitchFamily="49" charset="0"/>
                <a:ea typeface="Arial" charset="0"/>
                <a:cs typeface="Courier New" panose="02070309020205020404" pitchFamily="49" charset="0"/>
              </a:rPr>
              <a:t>  Serial.begin(9600);</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Wire.begin</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write_i2c(sleep_mgmt, 0x00);</a:t>
            </a:r>
          </a:p>
          <a:p>
            <a:pPr algn="l">
              <a:spcBef>
                <a:spcPts val="0"/>
              </a:spcBef>
            </a:pPr>
            <a:r>
              <a:rPr lang="en-US" sz="1600">
                <a:latin typeface="Courier New" panose="02070309020205020404" pitchFamily="49" charset="0"/>
                <a:ea typeface="Arial" charset="0"/>
                <a:cs typeface="Courier New" panose="02070309020205020404" pitchFamily="49" charset="0"/>
              </a:rPr>
              <a:t>}</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int16_t </a:t>
            </a:r>
            <a:r>
              <a:rPr lang="en-US" sz="1600" err="1">
                <a:latin typeface="Courier New" panose="02070309020205020404" pitchFamily="49" charset="0"/>
                <a:ea typeface="Arial" charset="0"/>
                <a:cs typeface="Courier New" panose="02070309020205020404" pitchFamily="49" charset="0"/>
              </a:rPr>
              <a:t>swap_bytes</a:t>
            </a:r>
            <a:r>
              <a:rPr lang="en-US" sz="1600">
                <a:latin typeface="Courier New" panose="02070309020205020404" pitchFamily="49" charset="0"/>
                <a:ea typeface="Arial" charset="0"/>
                <a:cs typeface="Courier New" panose="02070309020205020404" pitchFamily="49" charset="0"/>
              </a:rPr>
              <a:t>(int16_t in) {</a:t>
            </a:r>
          </a:p>
          <a:p>
            <a:pPr algn="l">
              <a:spcBef>
                <a:spcPts val="0"/>
              </a:spcBef>
            </a:pPr>
            <a:r>
              <a:rPr lang="en-US" sz="1600">
                <a:latin typeface="Courier New" panose="02070309020205020404" pitchFamily="49" charset="0"/>
                <a:ea typeface="Arial" charset="0"/>
                <a:cs typeface="Courier New" panose="02070309020205020404" pitchFamily="49" charset="0"/>
              </a:rPr>
              <a:t>  return ((in &lt;&lt; 8) &amp; 0xff00) | ((in &gt;&gt; 8) &amp; 0x00ff);</a:t>
            </a:r>
          </a:p>
          <a:p>
            <a:pPr algn="l">
              <a:spcBef>
                <a:spcPts val="0"/>
              </a:spcBef>
            </a:pPr>
            <a:r>
              <a:rPr lang="en-US" sz="1600">
                <a:latin typeface="Courier New" panose="02070309020205020404" pitchFamily="49" charset="0"/>
                <a:ea typeface="Arial" charset="0"/>
                <a:cs typeface="Courier New" panose="02070309020205020404" pitchFamily="49" charset="0"/>
              </a:rPr>
              <a:t>}</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endParaRPr lang="en-US" sz="160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111</a:t>
            </a:fld>
            <a:endParaRPr lang="en-US"/>
          </a:p>
        </p:txBody>
      </p:sp>
    </p:spTree>
    <p:extLst>
      <p:ext uri="{BB962C8B-B14F-4D97-AF65-F5344CB8AC3E}">
        <p14:creationId xmlns:p14="http://schemas.microsoft.com/office/powerpoint/2010/main" val="20600188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81104"/>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measure acceleration</a:t>
            </a:r>
          </a:p>
        </p:txBody>
      </p:sp>
      <p:sp>
        <p:nvSpPr>
          <p:cNvPr id="3" name="Content Placeholder 2"/>
          <p:cNvSpPr>
            <a:spLocks noGrp="1"/>
          </p:cNvSpPr>
          <p:nvPr>
            <p:ph idx="1"/>
          </p:nvPr>
        </p:nvSpPr>
        <p:spPr>
          <a:xfrm>
            <a:off x="734784" y="1445003"/>
            <a:ext cx="9612086" cy="4812108"/>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int read_i2c(byte r, byte* buf, int size)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Wire.beginTransmission</a:t>
            </a:r>
            <a:r>
              <a:rPr lang="en-US" sz="1600" dirty="0">
                <a:latin typeface="Courier New" panose="02070309020205020404" pitchFamily="49" charset="0"/>
                <a:ea typeface="Arial" charset="0"/>
                <a:cs typeface="Courier New" panose="02070309020205020404" pitchFamily="49" charset="0"/>
              </a:rPr>
              <a:t>(i2c_address);</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Wire.write</a:t>
            </a:r>
            <a:r>
              <a:rPr lang="en-US" sz="1600" dirty="0">
                <a:latin typeface="Courier New" panose="02070309020205020404" pitchFamily="49" charset="0"/>
                <a:ea typeface="Arial" charset="0"/>
                <a:cs typeface="Courier New" panose="02070309020205020404" pitchFamily="49" charset="0"/>
              </a:rPr>
              <a:t>(r);</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Wire.endTransmission</a:t>
            </a:r>
            <a:r>
              <a:rPr lang="en-US" sz="1600" dirty="0">
                <a:latin typeface="Courier New" panose="02070309020205020404" pitchFamily="49" charset="0"/>
                <a:ea typeface="Arial" charset="0"/>
                <a:cs typeface="Courier New" panose="02070309020205020404" pitchFamily="49" charset="0"/>
              </a:rPr>
              <a:t>(false);</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Wire.requestFrom</a:t>
            </a:r>
            <a:r>
              <a:rPr lang="en-US" sz="1600" dirty="0">
                <a:latin typeface="Courier New" panose="02070309020205020404" pitchFamily="49" charset="0"/>
                <a:ea typeface="Arial" charset="0"/>
                <a:cs typeface="Courier New" panose="02070309020205020404" pitchFamily="49" charset="0"/>
              </a:rPr>
              <a:t>(i2c_address, size, true);</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int i= 0;</a:t>
            </a:r>
          </a:p>
          <a:p>
            <a:pPr algn="l">
              <a:spcBef>
                <a:spcPts val="0"/>
              </a:spcBef>
            </a:pPr>
            <a:r>
              <a:rPr lang="en-US" sz="1600" dirty="0">
                <a:latin typeface="Courier New" panose="02070309020205020404" pitchFamily="49" charset="0"/>
                <a:ea typeface="Arial" charset="0"/>
                <a:cs typeface="Courier New" panose="02070309020205020404" pitchFamily="49" charset="0"/>
              </a:rPr>
              <a:t>  while (</a:t>
            </a:r>
            <a:r>
              <a:rPr lang="en-US" sz="1600" dirty="0" err="1">
                <a:latin typeface="Courier New" panose="02070309020205020404" pitchFamily="49" charset="0"/>
                <a:ea typeface="Arial" charset="0"/>
                <a:cs typeface="Courier New" panose="02070309020205020404" pitchFamily="49" charset="0"/>
              </a:rPr>
              <a:t>Wire.available</a:t>
            </a:r>
            <a:r>
              <a:rPr lang="en-US" sz="1600" dirty="0">
                <a:latin typeface="Courier New" panose="02070309020205020404" pitchFamily="49" charset="0"/>
                <a:ea typeface="Arial" charset="0"/>
                <a:cs typeface="Courier New" panose="02070309020205020404" pitchFamily="49" charset="0"/>
              </a:rPr>
              <a:t>() &amp;&amp; i &lt; size) {</a:t>
            </a:r>
          </a:p>
          <a:p>
            <a:pPr algn="l">
              <a:spcBef>
                <a:spcPts val="0"/>
              </a:spcBef>
            </a:pPr>
            <a:r>
              <a:rPr lang="en-US" sz="1600" dirty="0">
                <a:latin typeface="Courier New" panose="02070309020205020404" pitchFamily="49" charset="0"/>
                <a:ea typeface="Arial" charset="0"/>
                <a:cs typeface="Courier New" panose="02070309020205020404" pitchFamily="49" charset="0"/>
              </a:rPr>
              <a:t>    buf[i++]= </a:t>
            </a:r>
            <a:r>
              <a:rPr lang="en-US" sz="1600" dirty="0" err="1">
                <a:latin typeface="Courier New" panose="02070309020205020404" pitchFamily="49" charset="0"/>
                <a:ea typeface="Arial" charset="0"/>
                <a:cs typeface="Courier New" panose="02070309020205020404" pitchFamily="49" charset="0"/>
              </a:rPr>
              <a:t>Wire.read</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i;</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write_i2c(byte r, byte d)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Wire.beginTransmission</a:t>
            </a:r>
            <a:r>
              <a:rPr lang="en-US" sz="1600" dirty="0">
                <a:latin typeface="Courier New" panose="02070309020205020404" pitchFamily="49" charset="0"/>
                <a:ea typeface="Arial" charset="0"/>
                <a:cs typeface="Courier New" panose="02070309020205020404" pitchFamily="49" charset="0"/>
              </a:rPr>
              <a:t>(i2c_address);</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Wire.write</a:t>
            </a:r>
            <a:r>
              <a:rPr lang="en-US" sz="1600" dirty="0">
                <a:latin typeface="Courier New" panose="02070309020205020404" pitchFamily="49" charset="0"/>
                <a:ea typeface="Arial" charset="0"/>
                <a:cs typeface="Courier New" panose="02070309020205020404" pitchFamily="49" charset="0"/>
              </a:rPr>
              <a:t>(r);</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Wire.write</a:t>
            </a:r>
            <a:r>
              <a:rPr lang="en-US" sz="1600" dirty="0">
                <a:latin typeface="Courier New" panose="02070309020205020404" pitchFamily="49" charset="0"/>
                <a:ea typeface="Arial" charset="0"/>
                <a:cs typeface="Courier New" panose="02070309020205020404" pitchFamily="49" charset="0"/>
              </a:rPr>
              <a:t>(d);</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Wire.endTransmission</a:t>
            </a:r>
            <a:r>
              <a:rPr lang="en-US" sz="1600" dirty="0">
                <a:latin typeface="Courier New" panose="02070309020205020404" pitchFamily="49" charset="0"/>
                <a:ea typeface="Arial" charset="0"/>
                <a:cs typeface="Courier New" panose="02070309020205020404" pitchFamily="49" charset="0"/>
              </a:rPr>
              <a:t>(true);</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112</a:t>
            </a:fld>
            <a:endParaRPr lang="en-US"/>
          </a:p>
        </p:txBody>
      </p:sp>
    </p:spTree>
    <p:extLst>
      <p:ext uri="{BB962C8B-B14F-4D97-AF65-F5344CB8AC3E}">
        <p14:creationId xmlns:p14="http://schemas.microsoft.com/office/powerpoint/2010/main" val="24638743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81104"/>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measure acceleration</a:t>
            </a:r>
          </a:p>
        </p:txBody>
      </p:sp>
      <p:sp>
        <p:nvSpPr>
          <p:cNvPr id="3" name="Content Placeholder 2"/>
          <p:cNvSpPr>
            <a:spLocks noGrp="1"/>
          </p:cNvSpPr>
          <p:nvPr>
            <p:ph idx="1"/>
          </p:nvPr>
        </p:nvSpPr>
        <p:spPr>
          <a:xfrm>
            <a:off x="461789" y="1374426"/>
            <a:ext cx="9612086" cy="4981925"/>
          </a:xfrm>
        </p:spPr>
        <p:txBody>
          <a:bodyPr>
            <a:noAutofit/>
          </a:bodyPr>
          <a:lstStyle/>
          <a:p>
            <a:pPr algn="l">
              <a:spcBef>
                <a:spcPts val="0"/>
              </a:spcBef>
            </a:pPr>
            <a:r>
              <a:rPr lang="en-US" sz="1600">
                <a:latin typeface="Courier New" panose="02070309020205020404" pitchFamily="49" charset="0"/>
                <a:ea typeface="Arial" charset="0"/>
                <a:cs typeface="Courier New" panose="02070309020205020404" pitchFamily="49" charset="0"/>
              </a:rPr>
              <a:t>void loop() {</a:t>
            </a:r>
          </a:p>
          <a:p>
            <a:pPr algn="l">
              <a:spcBef>
                <a:spcPts val="0"/>
              </a:spcBef>
            </a:pPr>
            <a:r>
              <a:rPr lang="en-US" sz="1600">
                <a:latin typeface="Courier New" panose="02070309020205020404" pitchFamily="49" charset="0"/>
                <a:ea typeface="Arial" charset="0"/>
                <a:cs typeface="Courier New" panose="02070309020205020404" pitchFamily="49" charset="0"/>
              </a:rPr>
              <a:t>  pdu </a:t>
            </a:r>
            <a:r>
              <a:rPr lang="en-US" sz="1600" err="1">
                <a:latin typeface="Courier New" panose="02070309020205020404" pitchFamily="49" charset="0"/>
                <a:ea typeface="Arial" charset="0"/>
                <a:cs typeface="Courier New" panose="02070309020205020404" pitchFamily="49" charset="0"/>
              </a:rPr>
              <a:t>p_out</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read_i2c(acc_x_out, (byte*)&amp;</a:t>
            </a:r>
            <a:r>
              <a:rPr lang="en-US" sz="1600" err="1">
                <a:latin typeface="Courier New" panose="02070309020205020404" pitchFamily="49" charset="0"/>
                <a:ea typeface="Arial" charset="0"/>
                <a:cs typeface="Courier New" panose="02070309020205020404" pitchFamily="49" charset="0"/>
              </a:rPr>
              <a:t>p_out</a:t>
            </a: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sizeof</a:t>
            </a:r>
            <a:r>
              <a:rPr lang="en-US" sz="1600">
                <a:latin typeface="Courier New" panose="02070309020205020404" pitchFamily="49" charset="0"/>
                <a:ea typeface="Arial" charset="0"/>
                <a:cs typeface="Courier New" panose="02070309020205020404" pitchFamily="49" charset="0"/>
              </a:rPr>
              <a:t>(pdu));</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p_out.x_acc</a:t>
            </a: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swap_bytes</a:t>
            </a:r>
            <a:r>
              <a:rPr lang="en-US" sz="1600">
                <a:latin typeface="Courier New" panose="02070309020205020404" pitchFamily="49" charset="0"/>
                <a:ea typeface="Arial" charset="0"/>
                <a:cs typeface="Courier New" panose="02070309020205020404" pitchFamily="49" charset="0"/>
              </a:rPr>
              <a:t>(</a:t>
            </a:r>
            <a:r>
              <a:rPr lang="en-US" sz="1600" err="1">
                <a:latin typeface="Courier New" panose="02070309020205020404" pitchFamily="49" charset="0"/>
                <a:ea typeface="Arial" charset="0"/>
                <a:cs typeface="Courier New" panose="02070309020205020404" pitchFamily="49" charset="0"/>
              </a:rPr>
              <a:t>p_out.x_acc</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p_out.y_acc</a:t>
            </a: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swap_bytes</a:t>
            </a:r>
            <a:r>
              <a:rPr lang="en-US" sz="1600">
                <a:latin typeface="Courier New" panose="02070309020205020404" pitchFamily="49" charset="0"/>
                <a:ea typeface="Arial" charset="0"/>
                <a:cs typeface="Courier New" panose="02070309020205020404" pitchFamily="49" charset="0"/>
              </a:rPr>
              <a:t>(</a:t>
            </a:r>
            <a:r>
              <a:rPr lang="en-US" sz="1600" err="1">
                <a:latin typeface="Courier New" panose="02070309020205020404" pitchFamily="49" charset="0"/>
                <a:ea typeface="Arial" charset="0"/>
                <a:cs typeface="Courier New" panose="02070309020205020404" pitchFamily="49" charset="0"/>
              </a:rPr>
              <a:t>p_out.y_acc</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p_out.z_acc</a:t>
            </a: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swap_bytes</a:t>
            </a:r>
            <a:r>
              <a:rPr lang="en-US" sz="1600">
                <a:latin typeface="Courier New" panose="02070309020205020404" pitchFamily="49" charset="0"/>
                <a:ea typeface="Arial" charset="0"/>
                <a:cs typeface="Courier New" panose="02070309020205020404" pitchFamily="49" charset="0"/>
              </a:rPr>
              <a:t>(</a:t>
            </a:r>
            <a:r>
              <a:rPr lang="en-US" sz="1600" err="1">
                <a:latin typeface="Courier New" panose="02070309020205020404" pitchFamily="49" charset="0"/>
                <a:ea typeface="Arial" charset="0"/>
                <a:cs typeface="Courier New" panose="02070309020205020404" pitchFamily="49" charset="0"/>
              </a:rPr>
              <a:t>p_out.z_acc</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p_out.temp</a:t>
            </a: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swap_bytes</a:t>
            </a:r>
            <a:r>
              <a:rPr lang="en-US" sz="1600">
                <a:latin typeface="Courier New" panose="02070309020205020404" pitchFamily="49" charset="0"/>
                <a:ea typeface="Arial" charset="0"/>
                <a:cs typeface="Courier New" panose="02070309020205020404" pitchFamily="49" charset="0"/>
              </a:rPr>
              <a:t>(</a:t>
            </a:r>
            <a:r>
              <a:rPr lang="en-US" sz="1600" err="1">
                <a:latin typeface="Courier New" panose="02070309020205020404" pitchFamily="49" charset="0"/>
                <a:ea typeface="Arial" charset="0"/>
                <a:cs typeface="Courier New" panose="02070309020205020404" pitchFamily="49" charset="0"/>
              </a:rPr>
              <a:t>p_out.temp</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p_out.x_gyro</a:t>
            </a: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swap_bytes</a:t>
            </a:r>
            <a:r>
              <a:rPr lang="en-US" sz="1600">
                <a:latin typeface="Courier New" panose="02070309020205020404" pitchFamily="49" charset="0"/>
                <a:ea typeface="Arial" charset="0"/>
                <a:cs typeface="Courier New" panose="02070309020205020404" pitchFamily="49" charset="0"/>
              </a:rPr>
              <a:t>(</a:t>
            </a:r>
            <a:r>
              <a:rPr lang="en-US" sz="1600" err="1">
                <a:latin typeface="Courier New" panose="02070309020205020404" pitchFamily="49" charset="0"/>
                <a:ea typeface="Arial" charset="0"/>
                <a:cs typeface="Courier New" panose="02070309020205020404" pitchFamily="49" charset="0"/>
              </a:rPr>
              <a:t>p_out.x_gyro</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p_out.y_gyro</a:t>
            </a: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swap_bytes</a:t>
            </a:r>
            <a:r>
              <a:rPr lang="en-US" sz="1600">
                <a:latin typeface="Courier New" panose="02070309020205020404" pitchFamily="49" charset="0"/>
                <a:ea typeface="Arial" charset="0"/>
                <a:cs typeface="Courier New" panose="02070309020205020404" pitchFamily="49" charset="0"/>
              </a:rPr>
              <a:t>(</a:t>
            </a:r>
            <a:r>
              <a:rPr lang="en-US" sz="1600" err="1">
                <a:latin typeface="Courier New" panose="02070309020205020404" pitchFamily="49" charset="0"/>
                <a:ea typeface="Arial" charset="0"/>
                <a:cs typeface="Courier New" panose="02070309020205020404" pitchFamily="49" charset="0"/>
              </a:rPr>
              <a:t>p_out.x_gyro</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p_out.z_gyro</a:t>
            </a: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swap_bytes</a:t>
            </a:r>
            <a:r>
              <a:rPr lang="en-US" sz="1600">
                <a:latin typeface="Courier New" panose="02070309020205020404" pitchFamily="49" charset="0"/>
                <a:ea typeface="Arial" charset="0"/>
                <a:cs typeface="Courier New" panose="02070309020205020404" pitchFamily="49" charset="0"/>
              </a:rPr>
              <a:t>(</a:t>
            </a:r>
            <a:r>
              <a:rPr lang="en-US" sz="1600" err="1">
                <a:latin typeface="Courier New" panose="02070309020205020404" pitchFamily="49" charset="0"/>
                <a:ea typeface="Arial" charset="0"/>
                <a:cs typeface="Courier New" panose="02070309020205020404" pitchFamily="49" charset="0"/>
              </a:rPr>
              <a:t>p_out.x_gyro</a:t>
            </a:r>
            <a:r>
              <a:rPr lang="en-US" sz="1600">
                <a:latin typeface="Courier New" panose="02070309020205020404" pitchFamily="49" charset="0"/>
                <a:ea typeface="Arial" charset="0"/>
                <a:cs typeface="Courier New" panose="02070309020205020404" pitchFamily="49" charset="0"/>
              </a:rPr>
              <a:t>);</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  double </a:t>
            </a:r>
            <a:r>
              <a:rPr lang="en-US" sz="1600" err="1">
                <a:latin typeface="Courier New" panose="02070309020205020404" pitchFamily="49" charset="0"/>
                <a:ea typeface="Arial" charset="0"/>
                <a:cs typeface="Courier New" panose="02070309020205020404" pitchFamily="49" charset="0"/>
              </a:rPr>
              <a:t>acc_x</a:t>
            </a:r>
            <a:r>
              <a:rPr lang="en-US" sz="1600">
                <a:latin typeface="Courier New" panose="02070309020205020404" pitchFamily="49" charset="0"/>
                <a:ea typeface="Arial" charset="0"/>
                <a:cs typeface="Courier New" panose="02070309020205020404" pitchFamily="49" charset="0"/>
              </a:rPr>
              <a:t>= ((double)</a:t>
            </a:r>
            <a:r>
              <a:rPr lang="en-US" sz="1600" err="1">
                <a:latin typeface="Courier New" panose="02070309020205020404" pitchFamily="49" charset="0"/>
                <a:ea typeface="Arial" charset="0"/>
                <a:cs typeface="Courier New" panose="02070309020205020404" pitchFamily="49" charset="0"/>
              </a:rPr>
              <a:t>p_out.x_acc</a:t>
            </a:r>
            <a:r>
              <a:rPr lang="en-US" sz="1600">
                <a:latin typeface="Courier New" panose="02070309020205020404" pitchFamily="49" charset="0"/>
                <a:ea typeface="Arial" charset="0"/>
                <a:cs typeface="Courier New" panose="02070309020205020404" pitchFamily="49" charset="0"/>
              </a:rPr>
              <a:t>) / acc_normalizer;</a:t>
            </a:r>
          </a:p>
          <a:p>
            <a:pPr algn="l">
              <a:spcBef>
                <a:spcPts val="0"/>
              </a:spcBef>
            </a:pPr>
            <a:r>
              <a:rPr lang="en-US" sz="1600">
                <a:latin typeface="Courier New" panose="02070309020205020404" pitchFamily="49" charset="0"/>
                <a:ea typeface="Arial" charset="0"/>
                <a:cs typeface="Courier New" panose="02070309020205020404" pitchFamily="49" charset="0"/>
              </a:rPr>
              <a:t>  double </a:t>
            </a:r>
            <a:r>
              <a:rPr lang="en-US" sz="1600" err="1">
                <a:latin typeface="Courier New" panose="02070309020205020404" pitchFamily="49" charset="0"/>
                <a:ea typeface="Arial" charset="0"/>
                <a:cs typeface="Courier New" panose="02070309020205020404" pitchFamily="49" charset="0"/>
              </a:rPr>
              <a:t>acc_y</a:t>
            </a:r>
            <a:r>
              <a:rPr lang="en-US" sz="1600">
                <a:latin typeface="Courier New" panose="02070309020205020404" pitchFamily="49" charset="0"/>
                <a:ea typeface="Arial" charset="0"/>
                <a:cs typeface="Courier New" panose="02070309020205020404" pitchFamily="49" charset="0"/>
              </a:rPr>
              <a:t>= ((double)</a:t>
            </a:r>
            <a:r>
              <a:rPr lang="en-US" sz="1600" err="1">
                <a:latin typeface="Courier New" panose="02070309020205020404" pitchFamily="49" charset="0"/>
                <a:ea typeface="Arial" charset="0"/>
                <a:cs typeface="Courier New" panose="02070309020205020404" pitchFamily="49" charset="0"/>
              </a:rPr>
              <a:t>p_out.y_acc</a:t>
            </a:r>
            <a:r>
              <a:rPr lang="en-US" sz="1600">
                <a:latin typeface="Courier New" panose="02070309020205020404" pitchFamily="49" charset="0"/>
                <a:ea typeface="Arial" charset="0"/>
                <a:cs typeface="Courier New" panose="02070309020205020404" pitchFamily="49" charset="0"/>
              </a:rPr>
              <a:t>) / acc_normalizer;</a:t>
            </a:r>
          </a:p>
          <a:p>
            <a:pPr algn="l">
              <a:spcBef>
                <a:spcPts val="0"/>
              </a:spcBef>
            </a:pPr>
            <a:r>
              <a:rPr lang="en-US" sz="1600">
                <a:latin typeface="Courier New" panose="02070309020205020404" pitchFamily="49" charset="0"/>
                <a:ea typeface="Arial" charset="0"/>
                <a:cs typeface="Courier New" panose="02070309020205020404" pitchFamily="49" charset="0"/>
              </a:rPr>
              <a:t>  double </a:t>
            </a:r>
            <a:r>
              <a:rPr lang="en-US" sz="1600" err="1">
                <a:latin typeface="Courier New" panose="02070309020205020404" pitchFamily="49" charset="0"/>
                <a:ea typeface="Arial" charset="0"/>
                <a:cs typeface="Courier New" panose="02070309020205020404" pitchFamily="49" charset="0"/>
              </a:rPr>
              <a:t>acc_z</a:t>
            </a:r>
            <a:r>
              <a:rPr lang="en-US" sz="1600">
                <a:latin typeface="Courier New" panose="02070309020205020404" pitchFamily="49" charset="0"/>
                <a:ea typeface="Arial" charset="0"/>
                <a:cs typeface="Courier New" panose="02070309020205020404" pitchFamily="49" charset="0"/>
              </a:rPr>
              <a:t>= ((double)</a:t>
            </a:r>
            <a:r>
              <a:rPr lang="en-US" sz="1600" err="1">
                <a:latin typeface="Courier New" panose="02070309020205020404" pitchFamily="49" charset="0"/>
                <a:ea typeface="Arial" charset="0"/>
                <a:cs typeface="Courier New" panose="02070309020205020404" pitchFamily="49" charset="0"/>
              </a:rPr>
              <a:t>p_out.z_acc</a:t>
            </a:r>
            <a:r>
              <a:rPr lang="en-US" sz="1600">
                <a:latin typeface="Courier New" panose="02070309020205020404" pitchFamily="49" charset="0"/>
                <a:ea typeface="Arial" charset="0"/>
                <a:cs typeface="Courier New" panose="02070309020205020404" pitchFamily="49" charset="0"/>
              </a:rPr>
              <a:t>) / acc_normalizer;</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  double t= (</a:t>
            </a:r>
            <a:r>
              <a:rPr lang="en-US" sz="1600" err="1">
                <a:latin typeface="Courier New" panose="02070309020205020404" pitchFamily="49" charset="0"/>
                <a:ea typeface="Arial" charset="0"/>
                <a:cs typeface="Courier New" panose="02070309020205020404" pitchFamily="49" charset="0"/>
              </a:rPr>
              <a:t>p_out.temp</a:t>
            </a:r>
            <a:r>
              <a:rPr lang="en-US" sz="1600">
                <a:latin typeface="Courier New" panose="02070309020205020404" pitchFamily="49" charset="0"/>
                <a:ea typeface="Arial" charset="0"/>
                <a:cs typeface="Courier New" panose="02070309020205020404" pitchFamily="49" charset="0"/>
              </a:rPr>
              <a:t> - zero_pt) / temp_normalizer;</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  double </a:t>
            </a:r>
            <a:r>
              <a:rPr lang="en-US" sz="1600" err="1">
                <a:latin typeface="Courier New" panose="02070309020205020404" pitchFamily="49" charset="0"/>
                <a:ea typeface="Arial" charset="0"/>
                <a:cs typeface="Courier New" panose="02070309020205020404" pitchFamily="49" charset="0"/>
              </a:rPr>
              <a:t>gyro_x</a:t>
            </a:r>
            <a:r>
              <a:rPr lang="en-US" sz="1600">
                <a:latin typeface="Courier New" panose="02070309020205020404" pitchFamily="49" charset="0"/>
                <a:ea typeface="Arial" charset="0"/>
                <a:cs typeface="Courier New" panose="02070309020205020404" pitchFamily="49" charset="0"/>
              </a:rPr>
              <a:t>= ((double)</a:t>
            </a:r>
            <a:r>
              <a:rPr lang="en-US" sz="1600" err="1">
                <a:latin typeface="Courier New" panose="02070309020205020404" pitchFamily="49" charset="0"/>
                <a:ea typeface="Arial" charset="0"/>
                <a:cs typeface="Courier New" panose="02070309020205020404" pitchFamily="49" charset="0"/>
              </a:rPr>
              <a:t>p_out.x_gyro</a:t>
            </a:r>
            <a:r>
              <a:rPr lang="en-US" sz="1600">
                <a:latin typeface="Courier New" panose="02070309020205020404" pitchFamily="49" charset="0"/>
                <a:ea typeface="Arial" charset="0"/>
                <a:cs typeface="Courier New" panose="02070309020205020404" pitchFamily="49" charset="0"/>
              </a:rPr>
              <a:t>) / gyro_normalizer;</a:t>
            </a:r>
          </a:p>
          <a:p>
            <a:pPr algn="l">
              <a:spcBef>
                <a:spcPts val="0"/>
              </a:spcBef>
            </a:pPr>
            <a:r>
              <a:rPr lang="en-US" sz="1600">
                <a:latin typeface="Courier New" panose="02070309020205020404" pitchFamily="49" charset="0"/>
                <a:ea typeface="Arial" charset="0"/>
                <a:cs typeface="Courier New" panose="02070309020205020404" pitchFamily="49" charset="0"/>
              </a:rPr>
              <a:t>  double </a:t>
            </a:r>
            <a:r>
              <a:rPr lang="en-US" sz="1600" err="1">
                <a:latin typeface="Courier New" panose="02070309020205020404" pitchFamily="49" charset="0"/>
                <a:ea typeface="Arial" charset="0"/>
                <a:cs typeface="Courier New" panose="02070309020205020404" pitchFamily="49" charset="0"/>
              </a:rPr>
              <a:t>gyro_y</a:t>
            </a:r>
            <a:r>
              <a:rPr lang="en-US" sz="1600">
                <a:latin typeface="Courier New" panose="02070309020205020404" pitchFamily="49" charset="0"/>
                <a:ea typeface="Arial" charset="0"/>
                <a:cs typeface="Courier New" panose="02070309020205020404" pitchFamily="49" charset="0"/>
              </a:rPr>
              <a:t>= ((double)</a:t>
            </a:r>
            <a:r>
              <a:rPr lang="en-US" sz="1600" err="1">
                <a:latin typeface="Courier New" panose="02070309020205020404" pitchFamily="49" charset="0"/>
                <a:ea typeface="Arial" charset="0"/>
                <a:cs typeface="Courier New" panose="02070309020205020404" pitchFamily="49" charset="0"/>
              </a:rPr>
              <a:t>p_out.y_gyro</a:t>
            </a:r>
            <a:r>
              <a:rPr lang="en-US" sz="1600">
                <a:latin typeface="Courier New" panose="02070309020205020404" pitchFamily="49" charset="0"/>
                <a:ea typeface="Arial" charset="0"/>
                <a:cs typeface="Courier New" panose="02070309020205020404" pitchFamily="49" charset="0"/>
              </a:rPr>
              <a:t>) / gyro_normalizer;</a:t>
            </a:r>
          </a:p>
          <a:p>
            <a:pPr algn="l">
              <a:spcBef>
                <a:spcPts val="0"/>
              </a:spcBef>
            </a:pPr>
            <a:r>
              <a:rPr lang="en-US" sz="1600">
                <a:latin typeface="Courier New" panose="02070309020205020404" pitchFamily="49" charset="0"/>
                <a:ea typeface="Arial" charset="0"/>
                <a:cs typeface="Courier New" panose="02070309020205020404" pitchFamily="49" charset="0"/>
              </a:rPr>
              <a:t>  double </a:t>
            </a:r>
            <a:r>
              <a:rPr lang="en-US" sz="1600" err="1">
                <a:latin typeface="Courier New" panose="02070309020205020404" pitchFamily="49" charset="0"/>
                <a:ea typeface="Arial" charset="0"/>
                <a:cs typeface="Courier New" panose="02070309020205020404" pitchFamily="49" charset="0"/>
              </a:rPr>
              <a:t>gyro_z</a:t>
            </a:r>
            <a:r>
              <a:rPr lang="en-US" sz="1600">
                <a:latin typeface="Courier New" panose="02070309020205020404" pitchFamily="49" charset="0"/>
                <a:ea typeface="Arial" charset="0"/>
                <a:cs typeface="Courier New" panose="02070309020205020404" pitchFamily="49" charset="0"/>
              </a:rPr>
              <a:t>= ((double)</a:t>
            </a:r>
            <a:r>
              <a:rPr lang="en-US" sz="1600" err="1">
                <a:latin typeface="Courier New" panose="02070309020205020404" pitchFamily="49" charset="0"/>
                <a:ea typeface="Arial" charset="0"/>
                <a:cs typeface="Courier New" panose="02070309020205020404" pitchFamily="49" charset="0"/>
              </a:rPr>
              <a:t>p_out.z_gyro</a:t>
            </a:r>
            <a:r>
              <a:rPr lang="en-US" sz="1600">
                <a:latin typeface="Courier New" panose="02070309020205020404" pitchFamily="49" charset="0"/>
                <a:ea typeface="Arial" charset="0"/>
                <a:cs typeface="Courier New" panose="02070309020205020404" pitchFamily="49" charset="0"/>
              </a:rPr>
              <a:t>) / gyro_normalizer;</a:t>
            </a:r>
          </a:p>
          <a:p>
            <a:pPr algn="l">
              <a:spcBef>
                <a:spcPts val="0"/>
              </a:spcBef>
            </a:pPr>
            <a:r>
              <a:rPr lang="en-US" sz="1600">
                <a:latin typeface="Courier New" panose="02070309020205020404" pitchFamily="49" charset="0"/>
                <a:ea typeface="Arial" charset="0"/>
                <a:cs typeface="Courier New" panose="02070309020205020404" pitchFamily="49" charset="0"/>
              </a:rPr>
              <a:t>  </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113</a:t>
            </a:fld>
            <a:endParaRPr lang="en-US"/>
          </a:p>
        </p:txBody>
      </p:sp>
    </p:spTree>
    <p:extLst>
      <p:ext uri="{BB962C8B-B14F-4D97-AF65-F5344CB8AC3E}">
        <p14:creationId xmlns:p14="http://schemas.microsoft.com/office/powerpoint/2010/main" val="74572208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81104"/>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measure acceleration</a:t>
            </a:r>
          </a:p>
        </p:txBody>
      </p:sp>
      <p:sp>
        <p:nvSpPr>
          <p:cNvPr id="3" name="Content Placeholder 2"/>
          <p:cNvSpPr>
            <a:spLocks noGrp="1"/>
          </p:cNvSpPr>
          <p:nvPr>
            <p:ph idx="1"/>
          </p:nvPr>
        </p:nvSpPr>
        <p:spPr>
          <a:xfrm>
            <a:off x="760910" y="1222615"/>
            <a:ext cx="9612086" cy="5498861"/>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Serial.println</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Serial.println</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("Acceleration (g):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acc_x</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acc_y</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acc_z</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Serial.println</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("Temperature (C):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Serial.println</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("Gyro (deg/sec):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gyro_x</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gyro_y</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gyro_z</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Serial.println</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Serial.println</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Serial.println</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delay(measurementDelay);</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114</a:t>
            </a:fld>
            <a:endParaRPr lang="en-US"/>
          </a:p>
        </p:txBody>
      </p:sp>
    </p:spTree>
    <p:extLst>
      <p:ext uri="{BB962C8B-B14F-4D97-AF65-F5344CB8AC3E}">
        <p14:creationId xmlns:p14="http://schemas.microsoft.com/office/powerpoint/2010/main" val="342680170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81104"/>
            <a:ext cx="10238509" cy="868362"/>
          </a:xfrm>
        </p:spPr>
        <p:txBody>
          <a:bodyPr anchor="ctr">
            <a:normAutofit fontScale="90000"/>
          </a:bodyPr>
          <a:lstStyle/>
          <a:p>
            <a:pPr algn="ctr"/>
            <a:r>
              <a:rPr lang="en-US" sz="4400">
                <a:latin typeface="Arial" panose="020B0604020202020204" pitchFamily="34" charset="0"/>
                <a:cs typeface="Arial" panose="020B0604020202020204" pitchFamily="34" charset="0"/>
              </a:rPr>
              <a:t>Raspberry Pi code for measure acceleration</a:t>
            </a:r>
          </a:p>
        </p:txBody>
      </p:sp>
      <p:sp>
        <p:nvSpPr>
          <p:cNvPr id="3" name="Content Placeholder 2"/>
          <p:cNvSpPr>
            <a:spLocks noGrp="1"/>
          </p:cNvSpPr>
          <p:nvPr>
            <p:ph idx="1"/>
          </p:nvPr>
        </p:nvSpPr>
        <p:spPr>
          <a:xfrm>
            <a:off x="535891" y="1479260"/>
            <a:ext cx="10796103" cy="4763365"/>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Manferdelli</a:t>
            </a:r>
          </a:p>
          <a:p>
            <a:pPr algn="l">
              <a:spcBef>
                <a:spcPts val="0"/>
              </a:spcBef>
            </a:pPr>
            <a:r>
              <a:rPr lang="en-US" sz="1600" dirty="0">
                <a:latin typeface="Courier New" panose="02070309020205020404" pitchFamily="49" charset="0"/>
                <a:ea typeface="Arial" charset="0"/>
                <a:cs typeface="Courier New" panose="02070309020205020404" pitchFamily="49" charset="0"/>
              </a:rPr>
              <a:t>//    Raspberry Pi, mpu-6050</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#include &lt;</a:t>
            </a:r>
            <a:r>
              <a:rPr lang="en-US" sz="1600" dirty="0" err="1">
                <a:latin typeface="Courier New" panose="02070309020205020404" pitchFamily="49" charset="0"/>
                <a:ea typeface="Arial" charset="0"/>
                <a:cs typeface="Courier New" panose="02070309020205020404" pitchFamily="49" charset="0"/>
              </a:rPr>
              <a:t>stdio.h</a:t>
            </a:r>
            <a:r>
              <a:rPr lang="en-US" sz="1600" dirty="0">
                <a:latin typeface="Courier New" panose="02070309020205020404" pitchFamily="49" charset="0"/>
                <a:ea typeface="Arial" charset="0"/>
                <a:cs typeface="Courier New" panose="02070309020205020404" pitchFamily="49" charset="0"/>
              </a:rPr>
              <a:t>&gt;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a:t>
            </a:r>
            <a:r>
              <a:rPr lang="en-US" sz="1600" dirty="0" err="1">
                <a:latin typeface="Courier New" panose="02070309020205020404" pitchFamily="49" charset="0"/>
                <a:ea typeface="Arial" charset="0"/>
                <a:cs typeface="Courier New" panose="02070309020205020404" pitchFamily="49" charset="0"/>
              </a:rPr>
              <a:t>stdlib.h</a:t>
            </a:r>
            <a:r>
              <a:rPr lang="en-US" sz="1600" dirty="0">
                <a:latin typeface="Courier New" panose="02070309020205020404" pitchFamily="49" charset="0"/>
                <a:ea typeface="Arial" charset="0"/>
                <a:cs typeface="Courier New" panose="02070309020205020404" pitchFamily="49" charset="0"/>
              </a:rPr>
              <a:t>&gt;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a:t>
            </a:r>
            <a:r>
              <a:rPr lang="en-US" sz="1600" dirty="0" err="1">
                <a:latin typeface="Courier New" panose="02070309020205020404" pitchFamily="49" charset="0"/>
                <a:ea typeface="Arial" charset="0"/>
                <a:cs typeface="Courier New" panose="02070309020205020404" pitchFamily="49" charset="0"/>
              </a:rPr>
              <a:t>stdint.h</a:t>
            </a:r>
            <a:r>
              <a:rPr lang="en-US" sz="1600" dirty="0">
                <a:latin typeface="Courier New" panose="02070309020205020404" pitchFamily="49" charset="0"/>
                <a:ea typeface="Arial" charset="0"/>
                <a:cs typeface="Courier New" panose="02070309020205020404" pitchFamily="49" charset="0"/>
              </a:rPr>
              <a:t>&gt;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a:t>
            </a:r>
            <a:r>
              <a:rPr lang="en-US" sz="1600" dirty="0" err="1">
                <a:latin typeface="Courier New" panose="02070309020205020404" pitchFamily="49" charset="0"/>
                <a:ea typeface="Arial" charset="0"/>
                <a:cs typeface="Courier New" panose="02070309020205020404" pitchFamily="49" charset="0"/>
              </a:rPr>
              <a:t>math.h</a:t>
            </a:r>
            <a:r>
              <a:rPr lang="en-US" sz="1600" dirty="0">
                <a:latin typeface="Courier New" panose="02070309020205020404" pitchFamily="49" charset="0"/>
                <a:ea typeface="Arial" charset="0"/>
                <a:cs typeface="Courier New" panose="02070309020205020404" pitchFamily="49" charset="0"/>
              </a:rPr>
              <a:t>&gt;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&lt;wiringPi.h&gt;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&lt;wiringPiI2C.h&gt;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#ifndef byte</a:t>
            </a:r>
          </a:p>
          <a:p>
            <a:pPr algn="l">
              <a:spcBef>
                <a:spcPts val="0"/>
              </a:spcBef>
            </a:pPr>
            <a:r>
              <a:rPr lang="en-US" sz="1600" dirty="0">
                <a:latin typeface="Courier New" panose="02070309020205020404" pitchFamily="49" charset="0"/>
                <a:ea typeface="Arial" charset="0"/>
                <a:cs typeface="Courier New" panose="02070309020205020404" pitchFamily="49" charset="0"/>
              </a:rPr>
              <a:t>typedef unsigned char byte;</a:t>
            </a:r>
          </a:p>
          <a:p>
            <a:pPr algn="l">
              <a:spcBef>
                <a:spcPts val="0"/>
              </a:spcBef>
            </a:pPr>
            <a:r>
              <a:rPr lang="en-US" sz="1600" dirty="0">
                <a:latin typeface="Courier New" panose="02070309020205020404" pitchFamily="49" charset="0"/>
                <a:ea typeface="Arial" charset="0"/>
                <a:cs typeface="Courier New" panose="02070309020205020404" pitchFamily="49" charset="0"/>
              </a:rPr>
              <a:t>#endif</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const byte i2c_address = 0x68;</a:t>
            </a:r>
          </a:p>
          <a:p>
            <a:pPr algn="l">
              <a:spcBef>
                <a:spcPts val="0"/>
              </a:spcBef>
            </a:pPr>
            <a:r>
              <a:rPr lang="en-US" sz="1600" dirty="0">
                <a:latin typeface="Courier New" panose="02070309020205020404" pitchFamily="49" charset="0"/>
                <a:ea typeface="Arial" charset="0"/>
                <a:cs typeface="Courier New" panose="02070309020205020404" pitchFamily="49" charset="0"/>
              </a:rPr>
              <a:t>const byte </a:t>
            </a:r>
            <a:r>
              <a:rPr lang="en-US" sz="1600" dirty="0" err="1">
                <a:latin typeface="Courier New" panose="02070309020205020404" pitchFamily="49" charset="0"/>
                <a:ea typeface="Arial" charset="0"/>
                <a:cs typeface="Courier New" panose="02070309020205020404" pitchFamily="49" charset="0"/>
              </a:rPr>
              <a:t>x_address</a:t>
            </a:r>
            <a:r>
              <a:rPr lang="en-US" sz="1600" dirty="0">
                <a:latin typeface="Courier New" panose="02070309020205020404" pitchFamily="49" charset="0"/>
                <a:ea typeface="Arial" charset="0"/>
                <a:cs typeface="Courier New" panose="02070309020205020404" pitchFamily="49" charset="0"/>
              </a:rPr>
              <a:t>= 0x3b;</a:t>
            </a:r>
          </a:p>
          <a:p>
            <a:pPr algn="l">
              <a:spcBef>
                <a:spcPts val="0"/>
              </a:spcBef>
            </a:pPr>
            <a:r>
              <a:rPr lang="en-US" sz="1600" dirty="0">
                <a:latin typeface="Courier New" panose="02070309020205020404" pitchFamily="49" charset="0"/>
                <a:ea typeface="Arial" charset="0"/>
                <a:cs typeface="Courier New" panose="02070309020205020404" pitchFamily="49" charset="0"/>
              </a:rPr>
              <a:t>const byte </a:t>
            </a:r>
            <a:r>
              <a:rPr lang="en-US" sz="1600" dirty="0" err="1">
                <a:latin typeface="Courier New" panose="02070309020205020404" pitchFamily="49" charset="0"/>
                <a:ea typeface="Arial" charset="0"/>
                <a:cs typeface="Courier New" panose="02070309020205020404" pitchFamily="49" charset="0"/>
              </a:rPr>
              <a:t>y_address</a:t>
            </a:r>
            <a:r>
              <a:rPr lang="en-US" sz="1600" dirty="0">
                <a:latin typeface="Courier New" panose="02070309020205020404" pitchFamily="49" charset="0"/>
                <a:ea typeface="Arial" charset="0"/>
                <a:cs typeface="Courier New" panose="02070309020205020404" pitchFamily="49" charset="0"/>
              </a:rPr>
              <a:t> = 0x3d;</a:t>
            </a:r>
          </a:p>
          <a:p>
            <a:pPr algn="l">
              <a:spcBef>
                <a:spcPts val="0"/>
              </a:spcBef>
            </a:pPr>
            <a:r>
              <a:rPr lang="en-US" sz="1600" dirty="0">
                <a:latin typeface="Courier New" panose="02070309020205020404" pitchFamily="49" charset="0"/>
                <a:ea typeface="Arial" charset="0"/>
                <a:cs typeface="Courier New" panose="02070309020205020404" pitchFamily="49" charset="0"/>
              </a:rPr>
              <a:t>const byte </a:t>
            </a:r>
            <a:r>
              <a:rPr lang="en-US" sz="1600" dirty="0" err="1">
                <a:latin typeface="Courier New" panose="02070309020205020404" pitchFamily="49" charset="0"/>
                <a:ea typeface="Arial" charset="0"/>
                <a:cs typeface="Courier New" panose="02070309020205020404" pitchFamily="49" charset="0"/>
              </a:rPr>
              <a:t>z_address</a:t>
            </a:r>
            <a:r>
              <a:rPr lang="en-US" sz="1600" dirty="0">
                <a:latin typeface="Courier New" panose="02070309020205020404" pitchFamily="49" charset="0"/>
                <a:ea typeface="Arial" charset="0"/>
                <a:cs typeface="Courier New" panose="02070309020205020404" pitchFamily="49" charset="0"/>
              </a:rPr>
              <a:t> = 0x3f;</a:t>
            </a:r>
          </a:p>
          <a:p>
            <a:pPr algn="l">
              <a:spcBef>
                <a:spcPts val="0"/>
              </a:spcBef>
            </a:pPr>
            <a:r>
              <a:rPr lang="en-US" sz="1600" dirty="0">
                <a:latin typeface="Courier New" panose="02070309020205020404" pitchFamily="49" charset="0"/>
                <a:ea typeface="Arial" charset="0"/>
                <a:cs typeface="Courier New" panose="02070309020205020404" pitchFamily="49" charset="0"/>
              </a:rPr>
              <a:t>const double pi = 3.1415926535;</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115</a:t>
            </a:fld>
            <a:endParaRPr lang="en-US"/>
          </a:p>
        </p:txBody>
      </p:sp>
      <p:sp>
        <p:nvSpPr>
          <p:cNvPr id="7" name="Oval 6">
            <a:extLst>
              <a:ext uri="{FF2B5EF4-FFF2-40B4-BE49-F238E27FC236}">
                <a16:creationId xmlns:a16="http://schemas.microsoft.com/office/drawing/2014/main" id="{53AA278F-0885-F348-ACB1-11272E298B55}"/>
              </a:ext>
            </a:extLst>
          </p:cNvPr>
          <p:cNvSpPr/>
          <p:nvPr/>
        </p:nvSpPr>
        <p:spPr>
          <a:xfrm>
            <a:off x="8243718" y="3523524"/>
            <a:ext cx="156754" cy="169817"/>
          </a:xfrm>
          <a:prstGeom prst="ellipse">
            <a:avLst/>
          </a:prstGeom>
          <a:solidFill>
            <a:srgbClr val="00B05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3981DEE1-3D1E-7449-B363-B1897C746237}"/>
              </a:ext>
            </a:extLst>
          </p:cNvPr>
          <p:cNvSpPr/>
          <p:nvPr/>
        </p:nvSpPr>
        <p:spPr>
          <a:xfrm>
            <a:off x="8236461" y="4145998"/>
            <a:ext cx="156754" cy="169817"/>
          </a:xfrm>
          <a:prstGeom prst="ellipse">
            <a:avLst/>
          </a:prstGeom>
          <a:solidFill>
            <a:srgbClr val="00B05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81726D46-A394-DD4B-8E7A-A1E08E0D20F4}"/>
              </a:ext>
            </a:extLst>
          </p:cNvPr>
          <p:cNvSpPr/>
          <p:nvPr/>
        </p:nvSpPr>
        <p:spPr>
          <a:xfrm>
            <a:off x="8243718" y="4799137"/>
            <a:ext cx="156754" cy="169817"/>
          </a:xfrm>
          <a:prstGeom prst="ellipse">
            <a:avLst/>
          </a:prstGeom>
          <a:solidFill>
            <a:srgbClr val="00B05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66D698EF-61F4-7D40-A992-A34A4C360B9D}"/>
              </a:ext>
            </a:extLst>
          </p:cNvPr>
          <p:cNvSpPr/>
          <p:nvPr/>
        </p:nvSpPr>
        <p:spPr>
          <a:xfrm>
            <a:off x="8250973" y="5542750"/>
            <a:ext cx="156754" cy="169817"/>
          </a:xfrm>
          <a:prstGeom prst="ellipse">
            <a:avLst/>
          </a:prstGeom>
          <a:solidFill>
            <a:srgbClr val="00B05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FF73FEC6-2D18-EE47-8AF5-16EAA43B50AC}"/>
              </a:ext>
            </a:extLst>
          </p:cNvPr>
          <p:cNvSpPr txBox="1"/>
          <p:nvPr/>
        </p:nvSpPr>
        <p:spPr>
          <a:xfrm>
            <a:off x="8518908" y="3460351"/>
            <a:ext cx="595035" cy="338554"/>
          </a:xfrm>
          <a:prstGeom prst="rect">
            <a:avLst/>
          </a:prstGeom>
          <a:noFill/>
        </p:spPr>
        <p:txBody>
          <a:bodyPr wrap="none" rtlCol="0">
            <a:spAutoFit/>
          </a:bodyPr>
          <a:lstStyle/>
          <a:p>
            <a:r>
              <a:rPr lang="en-US" sz="1600" dirty="0"/>
              <a:t>Vcc</a:t>
            </a:r>
            <a:endParaRPr lang="en-US" dirty="0"/>
          </a:p>
        </p:txBody>
      </p:sp>
      <p:sp>
        <p:nvSpPr>
          <p:cNvPr id="13" name="TextBox 12">
            <a:extLst>
              <a:ext uri="{FF2B5EF4-FFF2-40B4-BE49-F238E27FC236}">
                <a16:creationId xmlns:a16="http://schemas.microsoft.com/office/drawing/2014/main" id="{7F2893B0-993C-4D4F-82FB-FF0007928199}"/>
              </a:ext>
            </a:extLst>
          </p:cNvPr>
          <p:cNvSpPr txBox="1"/>
          <p:nvPr/>
        </p:nvSpPr>
        <p:spPr>
          <a:xfrm>
            <a:off x="8511651" y="4055433"/>
            <a:ext cx="829073" cy="338554"/>
          </a:xfrm>
          <a:prstGeom prst="rect">
            <a:avLst/>
          </a:prstGeom>
          <a:noFill/>
        </p:spPr>
        <p:txBody>
          <a:bodyPr wrap="none" rtlCol="0">
            <a:spAutoFit/>
          </a:bodyPr>
          <a:lstStyle/>
          <a:p>
            <a:r>
              <a:rPr lang="en-US" sz="1600"/>
              <a:t>trigger</a:t>
            </a:r>
            <a:endParaRPr lang="en-US"/>
          </a:p>
        </p:txBody>
      </p:sp>
      <p:sp>
        <p:nvSpPr>
          <p:cNvPr id="14" name="TextBox 13">
            <a:extLst>
              <a:ext uri="{FF2B5EF4-FFF2-40B4-BE49-F238E27FC236}">
                <a16:creationId xmlns:a16="http://schemas.microsoft.com/office/drawing/2014/main" id="{3E22E570-DE74-6244-8237-78EEB052D4E5}"/>
              </a:ext>
            </a:extLst>
          </p:cNvPr>
          <p:cNvSpPr txBox="1"/>
          <p:nvPr/>
        </p:nvSpPr>
        <p:spPr>
          <a:xfrm>
            <a:off x="8526165" y="4744863"/>
            <a:ext cx="710451" cy="338554"/>
          </a:xfrm>
          <a:prstGeom prst="rect">
            <a:avLst/>
          </a:prstGeom>
          <a:noFill/>
        </p:spPr>
        <p:txBody>
          <a:bodyPr wrap="none" rtlCol="0">
            <a:spAutoFit/>
          </a:bodyPr>
          <a:lstStyle/>
          <a:p>
            <a:r>
              <a:rPr lang="en-US" sz="1600"/>
              <a:t>echo</a:t>
            </a:r>
            <a:endParaRPr lang="en-US"/>
          </a:p>
        </p:txBody>
      </p:sp>
      <p:sp>
        <p:nvSpPr>
          <p:cNvPr id="15" name="TextBox 14">
            <a:extLst>
              <a:ext uri="{FF2B5EF4-FFF2-40B4-BE49-F238E27FC236}">
                <a16:creationId xmlns:a16="http://schemas.microsoft.com/office/drawing/2014/main" id="{6D0B29D4-F949-874E-B277-7B0E11167E93}"/>
              </a:ext>
            </a:extLst>
          </p:cNvPr>
          <p:cNvSpPr txBox="1"/>
          <p:nvPr/>
        </p:nvSpPr>
        <p:spPr>
          <a:xfrm>
            <a:off x="8504393" y="5476379"/>
            <a:ext cx="588623" cy="338554"/>
          </a:xfrm>
          <a:prstGeom prst="rect">
            <a:avLst/>
          </a:prstGeom>
          <a:noFill/>
        </p:spPr>
        <p:txBody>
          <a:bodyPr wrap="none" rtlCol="0">
            <a:spAutoFit/>
          </a:bodyPr>
          <a:lstStyle/>
          <a:p>
            <a:r>
              <a:rPr lang="en-US" sz="1600" dirty="0"/>
              <a:t>gnd</a:t>
            </a:r>
            <a:endParaRPr lang="en-US" dirty="0"/>
          </a:p>
        </p:txBody>
      </p:sp>
      <p:sp>
        <p:nvSpPr>
          <p:cNvPr id="16" name="Rectangle 15">
            <a:extLst>
              <a:ext uri="{FF2B5EF4-FFF2-40B4-BE49-F238E27FC236}">
                <a16:creationId xmlns:a16="http://schemas.microsoft.com/office/drawing/2014/main" id="{4735201E-21CF-E946-88AC-31773FCF6E53}"/>
              </a:ext>
            </a:extLst>
          </p:cNvPr>
          <p:cNvSpPr/>
          <p:nvPr/>
        </p:nvSpPr>
        <p:spPr>
          <a:xfrm>
            <a:off x="7722901" y="2467548"/>
            <a:ext cx="1630905" cy="3343807"/>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DC328413-64C7-6842-8057-09B89D36EAA3}"/>
              </a:ext>
            </a:extLst>
          </p:cNvPr>
          <p:cNvSpPr txBox="1"/>
          <p:nvPr/>
        </p:nvSpPr>
        <p:spPr>
          <a:xfrm>
            <a:off x="7612488" y="5440281"/>
            <a:ext cx="1757245" cy="338554"/>
          </a:xfrm>
          <a:prstGeom prst="rect">
            <a:avLst/>
          </a:prstGeom>
          <a:noFill/>
        </p:spPr>
        <p:txBody>
          <a:bodyPr wrap="square" rtlCol="0">
            <a:spAutoFit/>
          </a:bodyPr>
          <a:lstStyle/>
          <a:p>
            <a:pPr algn="r"/>
            <a:r>
              <a:rPr lang="en-US" sz="1600" dirty="0">
                <a:latin typeface="Arial" panose="020B0604020202020204" pitchFamily="34" charset="0"/>
                <a:cs typeface="Arial" panose="020B0604020202020204" pitchFamily="34" charset="0"/>
              </a:rPr>
              <a:t>Raspberry Pi</a:t>
            </a:r>
          </a:p>
        </p:txBody>
      </p:sp>
      <p:cxnSp>
        <p:nvCxnSpPr>
          <p:cNvPr id="18" name="Straight Arrow Connector 17">
            <a:extLst>
              <a:ext uri="{FF2B5EF4-FFF2-40B4-BE49-F238E27FC236}">
                <a16:creationId xmlns:a16="http://schemas.microsoft.com/office/drawing/2014/main" id="{90B7D69B-8C0B-F047-975E-E84FE7416535}"/>
              </a:ext>
            </a:extLst>
          </p:cNvPr>
          <p:cNvCxnSpPr>
            <a:cxnSpLocks/>
            <a:stCxn id="19" idx="3"/>
            <a:endCxn id="31" idx="1"/>
          </p:cNvCxnSpPr>
          <p:nvPr/>
        </p:nvCxnSpPr>
        <p:spPr>
          <a:xfrm flipV="1">
            <a:off x="9346483" y="2890597"/>
            <a:ext cx="1110966" cy="3577"/>
          </a:xfrm>
          <a:prstGeom prst="straightConnector1">
            <a:avLst/>
          </a:prstGeom>
          <a:ln w="2222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A1044EC1-E45C-3A4F-9F8E-A251BB6F1096}"/>
              </a:ext>
            </a:extLst>
          </p:cNvPr>
          <p:cNvSpPr txBox="1"/>
          <p:nvPr/>
        </p:nvSpPr>
        <p:spPr>
          <a:xfrm>
            <a:off x="7649617" y="2740285"/>
            <a:ext cx="1696866" cy="307777"/>
          </a:xfrm>
          <a:prstGeom prst="rect">
            <a:avLst/>
          </a:prstGeom>
          <a:noFill/>
        </p:spPr>
        <p:txBody>
          <a:bodyPr wrap="square" rtlCol="0">
            <a:spAutoFit/>
          </a:bodyPr>
          <a:lstStyle/>
          <a:p>
            <a:pPr algn="r"/>
            <a:r>
              <a:rPr lang="en-US" sz="1400">
                <a:latin typeface="Arial" panose="020B0604020202020204" pitchFamily="34" charset="0"/>
                <a:cs typeface="Arial" panose="020B0604020202020204" pitchFamily="34" charset="0"/>
              </a:rPr>
              <a:t>5.0 V, HDR pin 2</a:t>
            </a:r>
          </a:p>
        </p:txBody>
      </p:sp>
      <p:grpSp>
        <p:nvGrpSpPr>
          <p:cNvPr id="20" name="Group 222">
            <a:extLst>
              <a:ext uri="{FF2B5EF4-FFF2-40B4-BE49-F238E27FC236}">
                <a16:creationId xmlns:a16="http://schemas.microsoft.com/office/drawing/2014/main" id="{FA5460AD-A7D9-3D40-BE7C-555421A503EC}"/>
              </a:ext>
            </a:extLst>
          </p:cNvPr>
          <p:cNvGrpSpPr>
            <a:grpSpLocks/>
          </p:cNvGrpSpPr>
          <p:nvPr/>
        </p:nvGrpSpPr>
        <p:grpSpPr bwMode="auto">
          <a:xfrm>
            <a:off x="9696837" y="4921979"/>
            <a:ext cx="304800" cy="381000"/>
            <a:chOff x="4272" y="3072"/>
            <a:chExt cx="192" cy="240"/>
          </a:xfrm>
        </p:grpSpPr>
        <p:sp>
          <p:nvSpPr>
            <p:cNvPr id="21" name="Line 99">
              <a:extLst>
                <a:ext uri="{FF2B5EF4-FFF2-40B4-BE49-F238E27FC236}">
                  <a16:creationId xmlns:a16="http://schemas.microsoft.com/office/drawing/2014/main" id="{895A0FF3-E245-B04C-93C3-2E4E402B3A5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0">
              <a:extLst>
                <a:ext uri="{FF2B5EF4-FFF2-40B4-BE49-F238E27FC236}">
                  <a16:creationId xmlns:a16="http://schemas.microsoft.com/office/drawing/2014/main" id="{9E30E737-AB30-CF44-A8E6-93FDBCF4CBE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1">
              <a:extLst>
                <a:ext uri="{FF2B5EF4-FFF2-40B4-BE49-F238E27FC236}">
                  <a16:creationId xmlns:a16="http://schemas.microsoft.com/office/drawing/2014/main" id="{E0878718-CC7A-DB4F-BE7E-284457B3E83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2">
              <a:extLst>
                <a:ext uri="{FF2B5EF4-FFF2-40B4-BE49-F238E27FC236}">
                  <a16:creationId xmlns:a16="http://schemas.microsoft.com/office/drawing/2014/main" id="{E655746C-1E2B-CD4B-96AB-FFD5FA3D821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03">
              <a:extLst>
                <a:ext uri="{FF2B5EF4-FFF2-40B4-BE49-F238E27FC236}">
                  <a16:creationId xmlns:a16="http://schemas.microsoft.com/office/drawing/2014/main" id="{FE6F1900-A843-CC41-A3DC-CC037685442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104">
              <a:extLst>
                <a:ext uri="{FF2B5EF4-FFF2-40B4-BE49-F238E27FC236}">
                  <a16:creationId xmlns:a16="http://schemas.microsoft.com/office/drawing/2014/main" id="{D97FAF30-D512-3840-8CBD-A196BB2AF45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9" name="Rectangle 28">
            <a:extLst>
              <a:ext uri="{FF2B5EF4-FFF2-40B4-BE49-F238E27FC236}">
                <a16:creationId xmlns:a16="http://schemas.microsoft.com/office/drawing/2014/main" id="{5BC0711A-2BA6-CC48-A88F-B41B42C4227F}"/>
              </a:ext>
            </a:extLst>
          </p:cNvPr>
          <p:cNvSpPr/>
          <p:nvPr/>
        </p:nvSpPr>
        <p:spPr>
          <a:xfrm>
            <a:off x="10459596" y="2515223"/>
            <a:ext cx="1196514" cy="3285300"/>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8F1083E2-7982-174C-8B81-4022C9245DEB}"/>
              </a:ext>
            </a:extLst>
          </p:cNvPr>
          <p:cNvSpPr txBox="1"/>
          <p:nvPr/>
        </p:nvSpPr>
        <p:spPr>
          <a:xfrm>
            <a:off x="10141930" y="5437402"/>
            <a:ext cx="1567942" cy="338554"/>
          </a:xfrm>
          <a:prstGeom prst="rect">
            <a:avLst/>
          </a:prstGeom>
          <a:noFill/>
        </p:spPr>
        <p:txBody>
          <a:bodyPr wrap="square" rtlCol="0">
            <a:spAutoFit/>
          </a:bodyPr>
          <a:lstStyle/>
          <a:p>
            <a:pPr algn="r"/>
            <a:r>
              <a:rPr lang="en-US" sz="1600" dirty="0">
                <a:latin typeface="Arial" panose="020B0604020202020204" pitchFamily="34" charset="0"/>
                <a:cs typeface="Arial" panose="020B0604020202020204" pitchFamily="34" charset="0"/>
              </a:rPr>
              <a:t>MPU-6050</a:t>
            </a:r>
          </a:p>
        </p:txBody>
      </p:sp>
      <p:sp>
        <p:nvSpPr>
          <p:cNvPr id="31" name="TextBox 30">
            <a:extLst>
              <a:ext uri="{FF2B5EF4-FFF2-40B4-BE49-F238E27FC236}">
                <a16:creationId xmlns:a16="http://schemas.microsoft.com/office/drawing/2014/main" id="{18EE8718-8BA8-3C43-8992-F4DD1A280D7C}"/>
              </a:ext>
            </a:extLst>
          </p:cNvPr>
          <p:cNvSpPr txBox="1"/>
          <p:nvPr/>
        </p:nvSpPr>
        <p:spPr>
          <a:xfrm>
            <a:off x="10457449" y="2736708"/>
            <a:ext cx="949560"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Vcc</a:t>
            </a:r>
          </a:p>
        </p:txBody>
      </p:sp>
      <p:sp>
        <p:nvSpPr>
          <p:cNvPr id="33" name="TextBox 32">
            <a:extLst>
              <a:ext uri="{FF2B5EF4-FFF2-40B4-BE49-F238E27FC236}">
                <a16:creationId xmlns:a16="http://schemas.microsoft.com/office/drawing/2014/main" id="{74E6B57C-99C1-0246-BA16-396988614CE7}"/>
              </a:ext>
            </a:extLst>
          </p:cNvPr>
          <p:cNvSpPr txBox="1"/>
          <p:nvPr/>
        </p:nvSpPr>
        <p:spPr>
          <a:xfrm>
            <a:off x="10447767" y="4835682"/>
            <a:ext cx="1089672"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a:t>
            </a:r>
          </a:p>
        </p:txBody>
      </p:sp>
      <p:cxnSp>
        <p:nvCxnSpPr>
          <p:cNvPr id="34" name="Straight Arrow Connector 33">
            <a:extLst>
              <a:ext uri="{FF2B5EF4-FFF2-40B4-BE49-F238E27FC236}">
                <a16:creationId xmlns:a16="http://schemas.microsoft.com/office/drawing/2014/main" id="{4381CFAE-1E97-BB4E-9C62-68A70D9704FC}"/>
              </a:ext>
            </a:extLst>
          </p:cNvPr>
          <p:cNvCxnSpPr>
            <a:cxnSpLocks/>
          </p:cNvCxnSpPr>
          <p:nvPr/>
        </p:nvCxnSpPr>
        <p:spPr>
          <a:xfrm flipV="1">
            <a:off x="9365274" y="4910563"/>
            <a:ext cx="1095726" cy="3577"/>
          </a:xfrm>
          <a:prstGeom prst="straightConnector1">
            <a:avLst/>
          </a:prstGeom>
          <a:ln w="2222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D341A681-343E-5E44-82F1-59DC5E5AC643}"/>
              </a:ext>
            </a:extLst>
          </p:cNvPr>
          <p:cNvSpPr txBox="1"/>
          <p:nvPr/>
        </p:nvSpPr>
        <p:spPr>
          <a:xfrm>
            <a:off x="7473873" y="3465431"/>
            <a:ext cx="1866851" cy="307777"/>
          </a:xfrm>
          <a:prstGeom prst="rect">
            <a:avLst/>
          </a:prstGeom>
          <a:noFill/>
        </p:spPr>
        <p:txBody>
          <a:bodyPr wrap="square" rtlCol="0">
            <a:spAutoFit/>
          </a:bodyPr>
          <a:lstStyle/>
          <a:p>
            <a:pPr algn="r"/>
            <a:r>
              <a:rPr lang="en-US" sz="1400" dirty="0">
                <a:latin typeface="Arial" panose="020B0604020202020204" pitchFamily="34" charset="0"/>
                <a:cs typeface="Arial" panose="020B0604020202020204" pitchFamily="34" charset="0"/>
              </a:rPr>
              <a:t>SDA, HDR pin 3</a:t>
            </a:r>
          </a:p>
        </p:txBody>
      </p:sp>
      <p:sp>
        <p:nvSpPr>
          <p:cNvPr id="37" name="TextBox 36">
            <a:extLst>
              <a:ext uri="{FF2B5EF4-FFF2-40B4-BE49-F238E27FC236}">
                <a16:creationId xmlns:a16="http://schemas.microsoft.com/office/drawing/2014/main" id="{20CA7058-C328-6146-8197-3092B3E29C4B}"/>
              </a:ext>
            </a:extLst>
          </p:cNvPr>
          <p:cNvSpPr txBox="1"/>
          <p:nvPr/>
        </p:nvSpPr>
        <p:spPr>
          <a:xfrm>
            <a:off x="7221871" y="4163669"/>
            <a:ext cx="2127871" cy="307777"/>
          </a:xfrm>
          <a:prstGeom prst="rect">
            <a:avLst/>
          </a:prstGeom>
          <a:noFill/>
        </p:spPr>
        <p:txBody>
          <a:bodyPr wrap="square" rtlCol="0">
            <a:spAutoFit/>
          </a:bodyPr>
          <a:lstStyle/>
          <a:p>
            <a:pPr lvl="1" algn="r"/>
            <a:r>
              <a:rPr lang="en-US" sz="1400" dirty="0">
                <a:latin typeface="Arial" panose="020B0604020202020204" pitchFamily="34" charset="0"/>
                <a:cs typeface="Arial" panose="020B0604020202020204" pitchFamily="34" charset="0"/>
              </a:rPr>
              <a:t>SCL, HDR pin 5</a:t>
            </a:r>
          </a:p>
        </p:txBody>
      </p:sp>
      <p:cxnSp>
        <p:nvCxnSpPr>
          <p:cNvPr id="38" name="Straight Arrow Connector 37">
            <a:extLst>
              <a:ext uri="{FF2B5EF4-FFF2-40B4-BE49-F238E27FC236}">
                <a16:creationId xmlns:a16="http://schemas.microsoft.com/office/drawing/2014/main" id="{1A842C8E-8B83-5446-92DE-C109240F6C9E}"/>
              </a:ext>
            </a:extLst>
          </p:cNvPr>
          <p:cNvCxnSpPr>
            <a:cxnSpLocks/>
          </p:cNvCxnSpPr>
          <p:nvPr/>
        </p:nvCxnSpPr>
        <p:spPr>
          <a:xfrm flipV="1">
            <a:off x="9376963" y="3591637"/>
            <a:ext cx="1095726" cy="3577"/>
          </a:xfrm>
          <a:prstGeom prst="straightConnector1">
            <a:avLst/>
          </a:prstGeom>
          <a:ln w="222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C007F128-B624-8F4F-A3EF-14B3E1B1DA8A}"/>
              </a:ext>
            </a:extLst>
          </p:cNvPr>
          <p:cNvCxnSpPr>
            <a:cxnSpLocks/>
          </p:cNvCxnSpPr>
          <p:nvPr/>
        </p:nvCxnSpPr>
        <p:spPr>
          <a:xfrm flipV="1">
            <a:off x="9361723" y="4307917"/>
            <a:ext cx="1095726" cy="3577"/>
          </a:xfrm>
          <a:prstGeom prst="straightConnector1">
            <a:avLst/>
          </a:prstGeom>
          <a:ln w="2222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9B503139-247C-954D-8AAA-C020B983FE76}"/>
              </a:ext>
            </a:extLst>
          </p:cNvPr>
          <p:cNvSpPr txBox="1"/>
          <p:nvPr/>
        </p:nvSpPr>
        <p:spPr>
          <a:xfrm>
            <a:off x="10489114" y="3467780"/>
            <a:ext cx="949560"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SDA</a:t>
            </a:r>
          </a:p>
        </p:txBody>
      </p:sp>
      <p:sp>
        <p:nvSpPr>
          <p:cNvPr id="41" name="TextBox 40">
            <a:extLst>
              <a:ext uri="{FF2B5EF4-FFF2-40B4-BE49-F238E27FC236}">
                <a16:creationId xmlns:a16="http://schemas.microsoft.com/office/drawing/2014/main" id="{5A29C3B9-6755-7043-BEFC-DDFA49909B64}"/>
              </a:ext>
            </a:extLst>
          </p:cNvPr>
          <p:cNvSpPr txBox="1"/>
          <p:nvPr/>
        </p:nvSpPr>
        <p:spPr>
          <a:xfrm>
            <a:off x="10443394" y="4184060"/>
            <a:ext cx="949560"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SCL</a:t>
            </a:r>
          </a:p>
        </p:txBody>
      </p:sp>
      <p:sp>
        <p:nvSpPr>
          <p:cNvPr id="35" name="TextBox 34">
            <a:extLst>
              <a:ext uri="{FF2B5EF4-FFF2-40B4-BE49-F238E27FC236}">
                <a16:creationId xmlns:a16="http://schemas.microsoft.com/office/drawing/2014/main" id="{1BB5A724-F051-9044-973B-BCA7A41DE450}"/>
              </a:ext>
            </a:extLst>
          </p:cNvPr>
          <p:cNvSpPr txBox="1"/>
          <p:nvPr/>
        </p:nvSpPr>
        <p:spPr>
          <a:xfrm>
            <a:off x="7237111" y="4742789"/>
            <a:ext cx="2127871" cy="307777"/>
          </a:xfrm>
          <a:prstGeom prst="rect">
            <a:avLst/>
          </a:prstGeom>
          <a:noFill/>
        </p:spPr>
        <p:txBody>
          <a:bodyPr wrap="square" rtlCol="0">
            <a:spAutoFit/>
          </a:bodyPr>
          <a:lstStyle/>
          <a:p>
            <a:pPr lvl="1" algn="r"/>
            <a:r>
              <a:rPr lang="en-US" sz="1400" dirty="0">
                <a:latin typeface="Arial" panose="020B0604020202020204" pitchFamily="34" charset="0"/>
                <a:cs typeface="Arial" panose="020B0604020202020204" pitchFamily="34" charset="0"/>
              </a:rPr>
              <a:t>Gnd, HDR 6</a:t>
            </a:r>
          </a:p>
        </p:txBody>
      </p:sp>
    </p:spTree>
    <p:extLst>
      <p:ext uri="{BB962C8B-B14F-4D97-AF65-F5344CB8AC3E}">
        <p14:creationId xmlns:p14="http://schemas.microsoft.com/office/powerpoint/2010/main" val="308728029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81104"/>
            <a:ext cx="10238509" cy="868362"/>
          </a:xfrm>
        </p:spPr>
        <p:txBody>
          <a:bodyPr anchor="ctr">
            <a:normAutofit fontScale="90000"/>
          </a:bodyPr>
          <a:lstStyle/>
          <a:p>
            <a:pPr algn="ctr"/>
            <a:r>
              <a:rPr lang="en-US" sz="4400">
                <a:latin typeface="Arial" panose="020B0604020202020204" pitchFamily="34" charset="0"/>
                <a:cs typeface="Arial" panose="020B0604020202020204" pitchFamily="34" charset="0"/>
              </a:rPr>
              <a:t>Raspberry Pi code for measure acceleration</a:t>
            </a:r>
          </a:p>
        </p:txBody>
      </p:sp>
      <p:sp>
        <p:nvSpPr>
          <p:cNvPr id="3" name="Content Placeholder 2"/>
          <p:cNvSpPr>
            <a:spLocks noGrp="1"/>
          </p:cNvSpPr>
          <p:nvPr>
            <p:ph idx="1"/>
          </p:nvPr>
        </p:nvSpPr>
        <p:spPr>
          <a:xfrm>
            <a:off x="356805" y="1271226"/>
            <a:ext cx="10796103" cy="4763365"/>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Connection scheme</a:t>
            </a:r>
          </a:p>
          <a:p>
            <a:pPr algn="l">
              <a:spcBef>
                <a:spcPts val="0"/>
              </a:spcBef>
            </a:pPr>
            <a:r>
              <a:rPr lang="en-US" sz="1600" dirty="0">
                <a:latin typeface="Courier New" panose="02070309020205020404" pitchFamily="49" charset="0"/>
                <a:ea typeface="Arial" charset="0"/>
                <a:cs typeface="Courier New" panose="02070309020205020404" pitchFamily="49" charset="0"/>
              </a:rPr>
              <a:t>//      RP            6050</a:t>
            </a:r>
          </a:p>
          <a:p>
            <a:pPr algn="l">
              <a:spcBef>
                <a:spcPts val="0"/>
              </a:spcBef>
            </a:pPr>
            <a:r>
              <a:rPr lang="en-US" sz="1600" dirty="0">
                <a:latin typeface="Courier New" panose="02070309020205020404" pitchFamily="49" charset="0"/>
                <a:ea typeface="Arial" charset="0"/>
                <a:cs typeface="Courier New" panose="02070309020205020404" pitchFamily="49" charset="0"/>
              </a:rPr>
              <a:t>//      Gnd(HDR 6)    Gnd</a:t>
            </a:r>
          </a:p>
          <a:p>
            <a:pPr algn="l">
              <a:spcBef>
                <a:spcPts val="0"/>
              </a:spcBef>
            </a:pPr>
            <a:r>
              <a:rPr lang="en-US" sz="1600" dirty="0">
                <a:latin typeface="Courier New" panose="02070309020205020404" pitchFamily="49" charset="0"/>
                <a:ea typeface="Arial" charset="0"/>
                <a:cs typeface="Courier New" panose="02070309020205020404" pitchFamily="49" charset="0"/>
              </a:rPr>
              <a:t>//      scl(HDR 5)    scl</a:t>
            </a:r>
          </a:p>
          <a:p>
            <a:pPr algn="l">
              <a:spcBef>
                <a:spcPts val="0"/>
              </a:spcBef>
            </a:pPr>
            <a:r>
              <a:rPr lang="en-US" sz="1600" dirty="0">
                <a:latin typeface="Courier New" panose="02070309020205020404" pitchFamily="49" charset="0"/>
                <a:ea typeface="Arial" charset="0"/>
                <a:cs typeface="Courier New" panose="02070309020205020404" pitchFamily="49" charset="0"/>
              </a:rPr>
              <a:t>//      5v (HDR 1)    Vcc</a:t>
            </a:r>
          </a:p>
          <a:p>
            <a:pPr algn="l">
              <a:spcBef>
                <a:spcPts val="0"/>
              </a:spcBef>
            </a:pPr>
            <a:r>
              <a:rPr lang="en-US" sz="1600" dirty="0">
                <a:latin typeface="Courier New" panose="02070309020205020404" pitchFamily="49" charset="0"/>
                <a:ea typeface="Arial" charset="0"/>
                <a:cs typeface="Courier New" panose="02070309020205020404" pitchFamily="49" charset="0"/>
              </a:rPr>
              <a:t>//      sda(HDR  3)   sda</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Int read_int(int fd, byte address) {</a:t>
            </a:r>
          </a:p>
          <a:p>
            <a:pPr algn="l">
              <a:spcBef>
                <a:spcPts val="0"/>
              </a:spcBef>
            </a:pPr>
            <a:r>
              <a:rPr lang="en-US" sz="1600" dirty="0">
                <a:latin typeface="Courier New" panose="02070309020205020404" pitchFamily="49" charset="0"/>
                <a:ea typeface="Arial" charset="0"/>
                <a:cs typeface="Courier New" panose="02070309020205020404" pitchFamily="49" charset="0"/>
              </a:rPr>
              <a:t>  int r = 0;</a:t>
            </a:r>
          </a:p>
          <a:p>
            <a:pPr algn="l">
              <a:spcBef>
                <a:spcPts val="0"/>
              </a:spcBef>
            </a:pPr>
            <a:r>
              <a:rPr lang="en-US" sz="1600" dirty="0">
                <a:latin typeface="Courier New" panose="02070309020205020404" pitchFamily="49" charset="0"/>
                <a:ea typeface="Arial" charset="0"/>
                <a:cs typeface="Courier New" panose="02070309020205020404" pitchFamily="49" charset="0"/>
              </a:rPr>
              <a:t>  int v = 0;</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v =  wiringPiI2CReadReg8(fd, address);</a:t>
            </a:r>
          </a:p>
          <a:p>
            <a:pPr algn="l">
              <a:spcBef>
                <a:spcPts val="0"/>
              </a:spcBef>
            </a:pPr>
            <a:r>
              <a:rPr lang="en-US" sz="1600" dirty="0">
                <a:latin typeface="Courier New" panose="02070309020205020404" pitchFamily="49" charset="0"/>
                <a:ea typeface="Arial" charset="0"/>
                <a:cs typeface="Courier New" panose="02070309020205020404" pitchFamily="49" charset="0"/>
              </a:rPr>
              <a:t>  v &lt;&lt;= 8;</a:t>
            </a:r>
          </a:p>
          <a:p>
            <a:pPr algn="l">
              <a:spcBef>
                <a:spcPts val="0"/>
              </a:spcBef>
            </a:pPr>
            <a:r>
              <a:rPr lang="en-US" sz="1600" dirty="0">
                <a:latin typeface="Courier New" panose="02070309020205020404" pitchFamily="49" charset="0"/>
                <a:ea typeface="Arial" charset="0"/>
                <a:cs typeface="Courier New" panose="02070309020205020404" pitchFamily="49" charset="0"/>
              </a:rPr>
              <a:t>  v |=  wiringPiI2CReadReg8(fd, address + 1);</a:t>
            </a:r>
          </a:p>
          <a:p>
            <a:pPr algn="l">
              <a:spcBef>
                <a:spcPts val="0"/>
              </a:spcBef>
            </a:pPr>
            <a:r>
              <a:rPr lang="en-US" sz="1600" dirty="0">
                <a:latin typeface="Courier New" panose="02070309020205020404" pitchFamily="49" charset="0"/>
                <a:ea typeface="Arial" charset="0"/>
                <a:cs typeface="Courier New" panose="02070309020205020404" pitchFamily="49" charset="0"/>
              </a:rPr>
              <a:t>  if (v &amp;0x8000)</a:t>
            </a:r>
          </a:p>
          <a:p>
            <a:pPr algn="l">
              <a:spcBef>
                <a:spcPts val="0"/>
              </a:spcBef>
            </a:pPr>
            <a:r>
              <a:rPr lang="en-US" sz="1600" dirty="0">
                <a:latin typeface="Courier New" panose="02070309020205020404" pitchFamily="49" charset="0"/>
                <a:ea typeface="Arial" charset="0"/>
                <a:cs typeface="Courier New" panose="02070309020205020404" pitchFamily="49" charset="0"/>
              </a:rPr>
              <a:t>    v = -(65536 – v);</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v;</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Double </a:t>
            </a:r>
            <a:r>
              <a:rPr lang="en-US" sz="1600" dirty="0" err="1">
                <a:latin typeface="Courier New" panose="02070309020205020404" pitchFamily="49" charset="0"/>
                <a:ea typeface="Arial" charset="0"/>
                <a:cs typeface="Courier New" panose="02070309020205020404" pitchFamily="49" charset="0"/>
              </a:rPr>
              <a:t>dist</a:t>
            </a:r>
            <a:r>
              <a:rPr lang="en-US" sz="1600" dirty="0">
                <a:latin typeface="Courier New" panose="02070309020205020404" pitchFamily="49" charset="0"/>
                <a:ea typeface="Arial" charset="0"/>
                <a:cs typeface="Courier New" panose="02070309020205020404" pitchFamily="49" charset="0"/>
              </a:rPr>
              <a:t>(double a, double b) {</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sqrt(a * a + b * b);</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116</a:t>
            </a:fld>
            <a:endParaRPr lang="en-US"/>
          </a:p>
        </p:txBody>
      </p:sp>
    </p:spTree>
    <p:extLst>
      <p:ext uri="{BB962C8B-B14F-4D97-AF65-F5344CB8AC3E}">
        <p14:creationId xmlns:p14="http://schemas.microsoft.com/office/powerpoint/2010/main" val="154042017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81104"/>
            <a:ext cx="10238509" cy="868362"/>
          </a:xfrm>
        </p:spPr>
        <p:txBody>
          <a:bodyPr anchor="ctr">
            <a:normAutofit fontScale="90000"/>
          </a:bodyPr>
          <a:lstStyle/>
          <a:p>
            <a:pPr algn="ctr"/>
            <a:r>
              <a:rPr lang="en-US" sz="4400">
                <a:latin typeface="Arial" panose="020B0604020202020204" pitchFamily="34" charset="0"/>
                <a:cs typeface="Arial" panose="020B0604020202020204" pitchFamily="34" charset="0"/>
              </a:rPr>
              <a:t>Raspberry Pi code for measure acceleration</a:t>
            </a:r>
          </a:p>
        </p:txBody>
      </p:sp>
      <p:sp>
        <p:nvSpPr>
          <p:cNvPr id="3" name="Content Placeholder 2"/>
          <p:cNvSpPr>
            <a:spLocks noGrp="1"/>
          </p:cNvSpPr>
          <p:nvPr>
            <p:ph idx="1"/>
          </p:nvPr>
        </p:nvSpPr>
        <p:spPr>
          <a:xfrm>
            <a:off x="635601" y="1457493"/>
            <a:ext cx="10796103" cy="4763365"/>
          </a:xfrm>
        </p:spPr>
        <p:txBody>
          <a:bodyPr>
            <a:noAutofit/>
          </a:bodyPr>
          <a:lstStyle/>
          <a:p>
            <a:pPr algn="l">
              <a:spcBef>
                <a:spcPts val="0"/>
              </a:spcBef>
            </a:pPr>
            <a:r>
              <a:rPr lang="en-US" sz="1600">
                <a:latin typeface="Courier New" panose="02070309020205020404" pitchFamily="49" charset="0"/>
                <a:ea typeface="Arial" charset="0"/>
                <a:cs typeface="Courier New" panose="02070309020205020404" pitchFamily="49" charset="0"/>
              </a:rPr>
              <a:t>double </a:t>
            </a:r>
            <a:r>
              <a:rPr lang="en-US" sz="1600" err="1">
                <a:latin typeface="Courier New" panose="02070309020205020404" pitchFamily="49" charset="0"/>
                <a:ea typeface="Arial" charset="0"/>
                <a:cs typeface="Courier New" panose="02070309020205020404" pitchFamily="49" charset="0"/>
              </a:rPr>
              <a:t>get_x_rotation</a:t>
            </a:r>
            <a:r>
              <a:rPr lang="en-US" sz="1600">
                <a:latin typeface="Courier New" panose="02070309020205020404" pitchFamily="49" charset="0"/>
                <a:ea typeface="Arial" charset="0"/>
                <a:cs typeface="Courier New" panose="02070309020205020404" pitchFamily="49" charset="0"/>
              </a:rPr>
              <a:t>(double x, double y, double z) {</a:t>
            </a:r>
          </a:p>
          <a:p>
            <a:pPr algn="l">
              <a:spcBef>
                <a:spcPts val="0"/>
              </a:spcBef>
            </a:pPr>
            <a:r>
              <a:rPr lang="en-US" sz="1600">
                <a:latin typeface="Courier New" panose="02070309020205020404" pitchFamily="49" charset="0"/>
                <a:ea typeface="Arial" charset="0"/>
                <a:cs typeface="Courier New" panose="02070309020205020404" pitchFamily="49" charset="0"/>
              </a:rPr>
              <a:t>  double s = </a:t>
            </a:r>
            <a:r>
              <a:rPr lang="en-US" sz="1600" err="1">
                <a:latin typeface="Courier New" panose="02070309020205020404" pitchFamily="49" charset="0"/>
                <a:ea typeface="Arial" charset="0"/>
                <a:cs typeface="Courier New" panose="02070309020205020404" pitchFamily="49" charset="0"/>
              </a:rPr>
              <a:t>dist</a:t>
            </a:r>
            <a:r>
              <a:rPr lang="en-US" sz="1600">
                <a:latin typeface="Courier New" panose="02070309020205020404" pitchFamily="49" charset="0"/>
                <a:ea typeface="Arial" charset="0"/>
                <a:cs typeface="Courier New" panose="02070309020205020404" pitchFamily="49" charset="0"/>
              </a:rPr>
              <a:t>(x, z);</a:t>
            </a:r>
          </a:p>
          <a:p>
            <a:pPr algn="l">
              <a:spcBef>
                <a:spcPts val="0"/>
              </a:spcBef>
            </a:pPr>
            <a:r>
              <a:rPr lang="en-US" sz="1600">
                <a:latin typeface="Courier New" panose="02070309020205020404" pitchFamily="49" charset="0"/>
                <a:ea typeface="Arial" charset="0"/>
                <a:cs typeface="Courier New" panose="02070309020205020404" pitchFamily="49" charset="0"/>
              </a:rPr>
              <a:t>  if (s == 0.0) {</a:t>
            </a:r>
          </a:p>
          <a:p>
            <a:pPr algn="l">
              <a:spcBef>
                <a:spcPts val="0"/>
              </a:spcBef>
            </a:pPr>
            <a:r>
              <a:rPr lang="en-US" sz="1600">
                <a:latin typeface="Courier New" panose="02070309020205020404" pitchFamily="49" charset="0"/>
                <a:ea typeface="Arial" charset="0"/>
                <a:cs typeface="Courier New" panose="02070309020205020404" pitchFamily="49" charset="0"/>
              </a:rPr>
              <a:t>    if (y &lt; 0.0)</a:t>
            </a:r>
          </a:p>
          <a:p>
            <a:pPr algn="l">
              <a:spcBef>
                <a:spcPts val="0"/>
              </a:spcBef>
            </a:pPr>
            <a:r>
              <a:rPr lang="en-US" sz="1600">
                <a:latin typeface="Courier New" panose="02070309020205020404" pitchFamily="49" charset="0"/>
                <a:ea typeface="Arial" charset="0"/>
                <a:cs typeface="Courier New" panose="02070309020205020404" pitchFamily="49" charset="0"/>
              </a:rPr>
              <a:t>      return -90.0;</a:t>
            </a:r>
          </a:p>
          <a:p>
            <a:pPr algn="l">
              <a:spcBef>
                <a:spcPts val="0"/>
              </a:spcBef>
            </a:pPr>
            <a:r>
              <a:rPr lang="en-US" sz="1600">
                <a:latin typeface="Courier New" panose="02070309020205020404" pitchFamily="49" charset="0"/>
                <a:ea typeface="Arial" charset="0"/>
                <a:cs typeface="Courier New" panose="02070309020205020404" pitchFamily="49" charset="0"/>
              </a:rPr>
              <a:t>    return 90.0;</a:t>
            </a:r>
          </a:p>
          <a:p>
            <a:pPr algn="l">
              <a:spcBef>
                <a:spcPts val="0"/>
              </a:spcBef>
            </a:pPr>
            <a:r>
              <a:rPr lang="en-US" sz="1600">
                <a:latin typeface="Courier New" panose="02070309020205020404" pitchFamily="49" charset="0"/>
                <a:ea typeface="Arial" charset="0"/>
                <a:cs typeface="Courier New" panose="02070309020205020404" pitchFamily="49" charset="0"/>
              </a:rPr>
              <a:t>  }</a:t>
            </a:r>
          </a:p>
          <a:p>
            <a:pPr algn="l">
              <a:spcBef>
                <a:spcPts val="0"/>
              </a:spcBef>
            </a:pPr>
            <a:r>
              <a:rPr lang="en-US" sz="1600">
                <a:latin typeface="Courier New" panose="02070309020205020404" pitchFamily="49" charset="0"/>
                <a:ea typeface="Arial" charset="0"/>
                <a:cs typeface="Courier New" panose="02070309020205020404" pitchFamily="49" charset="0"/>
              </a:rPr>
              <a:t>  double r = </a:t>
            </a:r>
            <a:r>
              <a:rPr lang="en-US" sz="1600" err="1">
                <a:latin typeface="Courier New" panose="02070309020205020404" pitchFamily="49" charset="0"/>
                <a:ea typeface="Arial" charset="0"/>
                <a:cs typeface="Courier New" panose="02070309020205020404" pitchFamily="49" charset="0"/>
              </a:rPr>
              <a:t>atan</a:t>
            </a:r>
            <a:r>
              <a:rPr lang="en-US" sz="1600">
                <a:latin typeface="Courier New" panose="02070309020205020404" pitchFamily="49" charset="0"/>
                <a:ea typeface="Arial" charset="0"/>
                <a:cs typeface="Courier New" panose="02070309020205020404" pitchFamily="49" charset="0"/>
              </a:rPr>
              <a:t>(y / s);</a:t>
            </a:r>
          </a:p>
          <a:p>
            <a:pPr algn="l">
              <a:spcBef>
                <a:spcPts val="0"/>
              </a:spcBef>
            </a:pPr>
            <a:r>
              <a:rPr lang="en-US" sz="1600">
                <a:latin typeface="Courier New" panose="02070309020205020404" pitchFamily="49" charset="0"/>
                <a:ea typeface="Arial" charset="0"/>
                <a:cs typeface="Courier New" panose="02070309020205020404" pitchFamily="49" charset="0"/>
              </a:rPr>
              <a:t>  return -(r * 180.0 / pi);</a:t>
            </a:r>
          </a:p>
          <a:p>
            <a:pPr algn="l">
              <a:spcBef>
                <a:spcPts val="0"/>
              </a:spcBef>
            </a:pPr>
            <a:r>
              <a:rPr lang="en-US" sz="1600">
                <a:latin typeface="Courier New" panose="02070309020205020404" pitchFamily="49" charset="0"/>
                <a:ea typeface="Arial" charset="0"/>
                <a:cs typeface="Courier New" panose="02070309020205020404" pitchFamily="49" charset="0"/>
              </a:rPr>
              <a:t>}</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double </a:t>
            </a:r>
            <a:r>
              <a:rPr lang="en-US" sz="1600" err="1">
                <a:latin typeface="Courier New" panose="02070309020205020404" pitchFamily="49" charset="0"/>
                <a:ea typeface="Arial" charset="0"/>
                <a:cs typeface="Courier New" panose="02070309020205020404" pitchFamily="49" charset="0"/>
              </a:rPr>
              <a:t>get_y_rotation</a:t>
            </a:r>
            <a:r>
              <a:rPr lang="en-US" sz="1600">
                <a:latin typeface="Courier New" panose="02070309020205020404" pitchFamily="49" charset="0"/>
                <a:ea typeface="Arial" charset="0"/>
                <a:cs typeface="Courier New" panose="02070309020205020404" pitchFamily="49" charset="0"/>
              </a:rPr>
              <a:t>(double x, double y, double z) {</a:t>
            </a:r>
          </a:p>
          <a:p>
            <a:pPr algn="l">
              <a:spcBef>
                <a:spcPts val="0"/>
              </a:spcBef>
            </a:pPr>
            <a:r>
              <a:rPr lang="en-US" sz="1600">
                <a:latin typeface="Courier New" panose="02070309020205020404" pitchFamily="49" charset="0"/>
                <a:ea typeface="Arial" charset="0"/>
                <a:cs typeface="Courier New" panose="02070309020205020404" pitchFamily="49" charset="0"/>
              </a:rPr>
              <a:t>  double s = </a:t>
            </a:r>
            <a:r>
              <a:rPr lang="en-US" sz="1600" err="1">
                <a:latin typeface="Courier New" panose="02070309020205020404" pitchFamily="49" charset="0"/>
                <a:ea typeface="Arial" charset="0"/>
                <a:cs typeface="Courier New" panose="02070309020205020404" pitchFamily="49" charset="0"/>
              </a:rPr>
              <a:t>dist</a:t>
            </a:r>
            <a:r>
              <a:rPr lang="en-US" sz="1600">
                <a:latin typeface="Courier New" panose="02070309020205020404" pitchFamily="49" charset="0"/>
                <a:ea typeface="Arial" charset="0"/>
                <a:cs typeface="Courier New" panose="02070309020205020404" pitchFamily="49" charset="0"/>
              </a:rPr>
              <a:t>(y, z);</a:t>
            </a:r>
          </a:p>
          <a:p>
            <a:pPr algn="l">
              <a:spcBef>
                <a:spcPts val="0"/>
              </a:spcBef>
            </a:pPr>
            <a:r>
              <a:rPr lang="en-US" sz="1600">
                <a:latin typeface="Courier New" panose="02070309020205020404" pitchFamily="49" charset="0"/>
                <a:ea typeface="Arial" charset="0"/>
                <a:cs typeface="Courier New" panose="02070309020205020404" pitchFamily="49" charset="0"/>
              </a:rPr>
              <a:t>  if (s == 0.0) {</a:t>
            </a:r>
          </a:p>
          <a:p>
            <a:pPr algn="l">
              <a:spcBef>
                <a:spcPts val="0"/>
              </a:spcBef>
            </a:pPr>
            <a:r>
              <a:rPr lang="en-US" sz="1600">
                <a:latin typeface="Courier New" panose="02070309020205020404" pitchFamily="49" charset="0"/>
                <a:ea typeface="Arial" charset="0"/>
                <a:cs typeface="Courier New" panose="02070309020205020404" pitchFamily="49" charset="0"/>
              </a:rPr>
              <a:t>    if (x &lt; 0.0)</a:t>
            </a:r>
          </a:p>
          <a:p>
            <a:pPr algn="l">
              <a:spcBef>
                <a:spcPts val="0"/>
              </a:spcBef>
            </a:pPr>
            <a:r>
              <a:rPr lang="en-US" sz="1600">
                <a:latin typeface="Courier New" panose="02070309020205020404" pitchFamily="49" charset="0"/>
                <a:ea typeface="Arial" charset="0"/>
                <a:cs typeface="Courier New" panose="02070309020205020404" pitchFamily="49" charset="0"/>
              </a:rPr>
              <a:t>      return -90.0;</a:t>
            </a:r>
          </a:p>
          <a:p>
            <a:pPr algn="l">
              <a:spcBef>
                <a:spcPts val="0"/>
              </a:spcBef>
            </a:pPr>
            <a:r>
              <a:rPr lang="en-US" sz="1600">
                <a:latin typeface="Courier New" panose="02070309020205020404" pitchFamily="49" charset="0"/>
                <a:ea typeface="Arial" charset="0"/>
                <a:cs typeface="Courier New" panose="02070309020205020404" pitchFamily="49" charset="0"/>
              </a:rPr>
              <a:t>    return 90.0;</a:t>
            </a:r>
          </a:p>
          <a:p>
            <a:pPr algn="l">
              <a:spcBef>
                <a:spcPts val="0"/>
              </a:spcBef>
            </a:pPr>
            <a:r>
              <a:rPr lang="en-US" sz="1600">
                <a:latin typeface="Courier New" panose="02070309020205020404" pitchFamily="49" charset="0"/>
                <a:ea typeface="Arial" charset="0"/>
                <a:cs typeface="Courier New" panose="02070309020205020404" pitchFamily="49" charset="0"/>
              </a:rPr>
              <a:t>  }</a:t>
            </a:r>
          </a:p>
          <a:p>
            <a:pPr algn="l">
              <a:spcBef>
                <a:spcPts val="0"/>
              </a:spcBef>
            </a:pPr>
            <a:r>
              <a:rPr lang="en-US" sz="1600">
                <a:latin typeface="Courier New" panose="02070309020205020404" pitchFamily="49" charset="0"/>
                <a:ea typeface="Arial" charset="0"/>
                <a:cs typeface="Courier New" panose="02070309020205020404" pitchFamily="49" charset="0"/>
              </a:rPr>
              <a:t>  double r = </a:t>
            </a:r>
            <a:r>
              <a:rPr lang="en-US" sz="1600" err="1">
                <a:latin typeface="Courier New" panose="02070309020205020404" pitchFamily="49" charset="0"/>
                <a:ea typeface="Arial" charset="0"/>
                <a:cs typeface="Courier New" panose="02070309020205020404" pitchFamily="49" charset="0"/>
              </a:rPr>
              <a:t>atan</a:t>
            </a:r>
            <a:r>
              <a:rPr lang="en-US" sz="1600">
                <a:latin typeface="Courier New" panose="02070309020205020404" pitchFamily="49" charset="0"/>
                <a:ea typeface="Arial" charset="0"/>
                <a:cs typeface="Courier New" panose="02070309020205020404" pitchFamily="49" charset="0"/>
              </a:rPr>
              <a:t>(x / s);</a:t>
            </a:r>
          </a:p>
          <a:p>
            <a:pPr algn="l">
              <a:spcBef>
                <a:spcPts val="0"/>
              </a:spcBef>
            </a:pPr>
            <a:r>
              <a:rPr lang="en-US" sz="1600">
                <a:latin typeface="Courier New" panose="02070309020205020404" pitchFamily="49" charset="0"/>
                <a:ea typeface="Arial" charset="0"/>
                <a:cs typeface="Courier New" panose="02070309020205020404" pitchFamily="49" charset="0"/>
              </a:rPr>
              <a:t>  return -(r * 180.0 / pi);</a:t>
            </a:r>
          </a:p>
          <a:p>
            <a:pPr algn="l">
              <a:spcBef>
                <a:spcPts val="0"/>
              </a:spcBef>
            </a:pPr>
            <a:r>
              <a:rPr lang="en-US" sz="1600">
                <a:latin typeface="Courier New" panose="02070309020205020404" pitchFamily="49" charset="0"/>
                <a:ea typeface="Arial" charset="0"/>
                <a:cs typeface="Courier New" panose="02070309020205020404" pitchFamily="49" charset="0"/>
              </a:rPr>
              <a:t>}</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endParaRPr lang="en-US" sz="160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117</a:t>
            </a:fld>
            <a:endParaRPr lang="en-US"/>
          </a:p>
        </p:txBody>
      </p:sp>
    </p:spTree>
    <p:extLst>
      <p:ext uri="{BB962C8B-B14F-4D97-AF65-F5344CB8AC3E}">
        <p14:creationId xmlns:p14="http://schemas.microsoft.com/office/powerpoint/2010/main" val="2234980720"/>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81104"/>
            <a:ext cx="10238509" cy="868362"/>
          </a:xfrm>
        </p:spPr>
        <p:txBody>
          <a:bodyPr anchor="ctr">
            <a:normAutofit fontScale="90000"/>
          </a:bodyPr>
          <a:lstStyle/>
          <a:p>
            <a:pPr algn="ctr"/>
            <a:r>
              <a:rPr lang="en-US" sz="4400">
                <a:latin typeface="Arial" panose="020B0604020202020204" pitchFamily="34" charset="0"/>
                <a:cs typeface="Arial" panose="020B0604020202020204" pitchFamily="34" charset="0"/>
              </a:rPr>
              <a:t>Raspberry Pi code for measure acceleration</a:t>
            </a:r>
          </a:p>
        </p:txBody>
      </p:sp>
      <p:sp>
        <p:nvSpPr>
          <p:cNvPr id="3" name="Content Placeholder 2"/>
          <p:cNvSpPr>
            <a:spLocks noGrp="1"/>
          </p:cNvSpPr>
          <p:nvPr>
            <p:ph idx="1"/>
          </p:nvPr>
        </p:nvSpPr>
        <p:spPr>
          <a:xfrm>
            <a:off x="197476" y="1214710"/>
            <a:ext cx="11797047" cy="5252589"/>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int main(int an, char** av) {</a:t>
            </a:r>
          </a:p>
          <a:p>
            <a:pPr algn="l">
              <a:spcBef>
                <a:spcPts val="0"/>
              </a:spcBef>
            </a:pPr>
            <a:r>
              <a:rPr lang="en-US" sz="1600" dirty="0">
                <a:latin typeface="Courier New" panose="02070309020205020404" pitchFamily="49" charset="0"/>
                <a:ea typeface="Arial" charset="0"/>
                <a:cs typeface="Courier New" panose="02070309020205020404" pitchFamily="49" charset="0"/>
              </a:rPr>
              <a:t>  int fd = wiringPiI2CSetup(i2c_address);</a:t>
            </a:r>
          </a:p>
          <a:p>
            <a:pPr algn="l">
              <a:spcBef>
                <a:spcPts val="0"/>
              </a:spcBef>
            </a:pPr>
            <a:r>
              <a:rPr lang="en-US" sz="1600" dirty="0">
                <a:latin typeface="Courier New" panose="02070309020205020404" pitchFamily="49" charset="0"/>
                <a:ea typeface="Arial" charset="0"/>
                <a:cs typeface="Courier New" panose="02070309020205020404" pitchFamily="49" charset="0"/>
              </a:rPr>
              <a:t>  if (fd &lt; 0) {</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printf("Can't initialize Wiring Pi\n");</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1;</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wiringPiI2CWriteReg8(fd, 0x6b, 0); // disable sleep</a:t>
            </a:r>
          </a:p>
          <a:p>
            <a:pPr algn="l">
              <a:spcBef>
                <a:spcPts val="0"/>
              </a:spcBef>
            </a:pPr>
            <a:r>
              <a:rPr lang="en-US" sz="1600" dirty="0">
                <a:latin typeface="Courier New" panose="02070309020205020404" pitchFamily="49" charset="0"/>
                <a:ea typeface="Arial" charset="0"/>
                <a:cs typeface="Courier New" panose="02070309020205020404" pitchFamily="49" charset="0"/>
              </a:rPr>
              <a:t>  int </a:t>
            </a:r>
            <a:r>
              <a:rPr lang="en-US" sz="1600" dirty="0" err="1">
                <a:latin typeface="Courier New" panose="02070309020205020404" pitchFamily="49" charset="0"/>
                <a:ea typeface="Arial" charset="0"/>
                <a:cs typeface="Courier New" panose="02070309020205020404" pitchFamily="49" charset="0"/>
              </a:rPr>
              <a:t>a_x</a:t>
            </a: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a_y</a:t>
            </a: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a_z</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double </a:t>
            </a:r>
            <a:r>
              <a:rPr lang="en-US" sz="1600" dirty="0" err="1">
                <a:latin typeface="Courier New" panose="02070309020205020404" pitchFamily="49" charset="0"/>
                <a:ea typeface="Arial" charset="0"/>
                <a:cs typeface="Courier New" panose="02070309020205020404" pitchFamily="49" charset="0"/>
              </a:rPr>
              <a:t>scaled_x</a:t>
            </a: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scaled_y</a:t>
            </a: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scaled_z</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double </a:t>
            </a:r>
            <a:r>
              <a:rPr lang="en-US" sz="1600" dirty="0" err="1">
                <a:latin typeface="Courier New" panose="02070309020205020404" pitchFamily="49" charset="0"/>
                <a:ea typeface="Arial" charset="0"/>
                <a:cs typeface="Courier New" panose="02070309020205020404" pitchFamily="49" charset="0"/>
              </a:rPr>
              <a:t>rot_x</a:t>
            </a: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rot_y</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for(;;)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a_x</a:t>
            </a:r>
            <a:r>
              <a:rPr lang="en-US" sz="1600" dirty="0">
                <a:latin typeface="Courier New" panose="02070309020205020404" pitchFamily="49" charset="0"/>
                <a:ea typeface="Arial" charset="0"/>
                <a:cs typeface="Courier New" panose="02070309020205020404" pitchFamily="49" charset="0"/>
              </a:rPr>
              <a:t> = read_int(fd, </a:t>
            </a:r>
            <a:r>
              <a:rPr lang="en-US" sz="1600" dirty="0" err="1">
                <a:latin typeface="Courier New" panose="02070309020205020404" pitchFamily="49" charset="0"/>
                <a:ea typeface="Arial" charset="0"/>
                <a:cs typeface="Courier New" panose="02070309020205020404" pitchFamily="49" charset="0"/>
              </a:rPr>
              <a:t>x_address</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a_y</a:t>
            </a:r>
            <a:r>
              <a:rPr lang="en-US" sz="1600" dirty="0">
                <a:latin typeface="Courier New" panose="02070309020205020404" pitchFamily="49" charset="0"/>
                <a:ea typeface="Arial" charset="0"/>
                <a:cs typeface="Courier New" panose="02070309020205020404" pitchFamily="49" charset="0"/>
              </a:rPr>
              <a:t> = read_int(fd, </a:t>
            </a:r>
            <a:r>
              <a:rPr lang="en-US" sz="1600" dirty="0" err="1">
                <a:latin typeface="Courier New" panose="02070309020205020404" pitchFamily="49" charset="0"/>
                <a:ea typeface="Arial" charset="0"/>
                <a:cs typeface="Courier New" panose="02070309020205020404" pitchFamily="49" charset="0"/>
              </a:rPr>
              <a:t>y_address</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a_z</a:t>
            </a:r>
            <a:r>
              <a:rPr lang="en-US" sz="1600" dirty="0">
                <a:latin typeface="Courier New" panose="02070309020205020404" pitchFamily="49" charset="0"/>
                <a:ea typeface="Arial" charset="0"/>
                <a:cs typeface="Courier New" panose="02070309020205020404" pitchFamily="49" charset="0"/>
              </a:rPr>
              <a:t> = read_int(fd, </a:t>
            </a:r>
            <a:r>
              <a:rPr lang="en-US" sz="1600" dirty="0" err="1">
                <a:latin typeface="Courier New" panose="02070309020205020404" pitchFamily="49" charset="0"/>
                <a:ea typeface="Arial" charset="0"/>
                <a:cs typeface="Courier New" panose="02070309020205020404" pitchFamily="49" charset="0"/>
              </a:rPr>
              <a:t>z_address</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scaled_x</a:t>
            </a:r>
            <a:r>
              <a:rPr lang="en-US" sz="1600" dirty="0">
                <a:latin typeface="Courier New" panose="02070309020205020404" pitchFamily="49" charset="0"/>
                <a:ea typeface="Arial" charset="0"/>
                <a:cs typeface="Courier New" panose="02070309020205020404" pitchFamily="49" charset="0"/>
              </a:rPr>
              <a:t> = ((double)</a:t>
            </a:r>
            <a:r>
              <a:rPr lang="en-US" sz="1600" dirty="0" err="1">
                <a:latin typeface="Courier New" panose="02070309020205020404" pitchFamily="49" charset="0"/>
                <a:ea typeface="Arial" charset="0"/>
                <a:cs typeface="Courier New" panose="02070309020205020404" pitchFamily="49" charset="0"/>
              </a:rPr>
              <a:t>a_x</a:t>
            </a:r>
            <a:r>
              <a:rPr lang="en-US" sz="1600" dirty="0">
                <a:latin typeface="Courier New" panose="02070309020205020404" pitchFamily="49" charset="0"/>
                <a:ea typeface="Arial" charset="0"/>
                <a:cs typeface="Courier New" panose="02070309020205020404" pitchFamily="49" charset="0"/>
              </a:rPr>
              <a:t>) / 16384.0;</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scaled_y</a:t>
            </a:r>
            <a:r>
              <a:rPr lang="en-US" sz="1600" dirty="0">
                <a:latin typeface="Courier New" panose="02070309020205020404" pitchFamily="49" charset="0"/>
                <a:ea typeface="Arial" charset="0"/>
                <a:cs typeface="Courier New" panose="02070309020205020404" pitchFamily="49" charset="0"/>
              </a:rPr>
              <a:t> = ((double)</a:t>
            </a:r>
            <a:r>
              <a:rPr lang="en-US" sz="1600" dirty="0" err="1">
                <a:latin typeface="Courier New" panose="02070309020205020404" pitchFamily="49" charset="0"/>
                <a:ea typeface="Arial" charset="0"/>
                <a:cs typeface="Courier New" panose="02070309020205020404" pitchFamily="49" charset="0"/>
              </a:rPr>
              <a:t>a_y</a:t>
            </a:r>
            <a:r>
              <a:rPr lang="en-US" sz="1600" dirty="0">
                <a:latin typeface="Courier New" panose="02070309020205020404" pitchFamily="49" charset="0"/>
                <a:ea typeface="Arial" charset="0"/>
                <a:cs typeface="Courier New" panose="02070309020205020404" pitchFamily="49" charset="0"/>
              </a:rPr>
              <a:t>) / 16384.0;</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scaled_z</a:t>
            </a:r>
            <a:r>
              <a:rPr lang="en-US" sz="1600" dirty="0">
                <a:latin typeface="Courier New" panose="02070309020205020404" pitchFamily="49" charset="0"/>
                <a:ea typeface="Arial" charset="0"/>
                <a:cs typeface="Courier New" panose="02070309020205020404" pitchFamily="49" charset="0"/>
              </a:rPr>
              <a:t> = ((double)</a:t>
            </a:r>
            <a:r>
              <a:rPr lang="en-US" sz="1600" dirty="0" err="1">
                <a:latin typeface="Courier New" panose="02070309020205020404" pitchFamily="49" charset="0"/>
                <a:ea typeface="Arial" charset="0"/>
                <a:cs typeface="Courier New" panose="02070309020205020404" pitchFamily="49" charset="0"/>
              </a:rPr>
              <a:t>a_z</a:t>
            </a:r>
            <a:r>
              <a:rPr lang="en-US" sz="1600" dirty="0">
                <a:latin typeface="Courier New" panose="02070309020205020404" pitchFamily="49" charset="0"/>
                <a:ea typeface="Arial" charset="0"/>
                <a:cs typeface="Courier New" panose="02070309020205020404" pitchFamily="49" charset="0"/>
              </a:rPr>
              <a:t>) / 16384.0;</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rot_x</a:t>
            </a:r>
            <a:r>
              <a:rPr lang="en-US" sz="1600" dirty="0">
                <a:latin typeface="Courier New" panose="02070309020205020404" pitchFamily="49" charset="0"/>
                <a:ea typeface="Arial" charset="0"/>
                <a:cs typeface="Courier New" panose="02070309020205020404" pitchFamily="49" charset="0"/>
              </a:rPr>
              <a:t> =  </a:t>
            </a:r>
            <a:r>
              <a:rPr lang="en-US" sz="1600" dirty="0" err="1">
                <a:latin typeface="Courier New" panose="02070309020205020404" pitchFamily="49" charset="0"/>
                <a:ea typeface="Arial" charset="0"/>
                <a:cs typeface="Courier New" panose="02070309020205020404" pitchFamily="49" charset="0"/>
              </a:rPr>
              <a:t>get_x_rotation</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scaled_x</a:t>
            </a: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scaled_y</a:t>
            </a: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scaled_z</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rot_y</a:t>
            </a:r>
            <a:r>
              <a:rPr lang="en-US" sz="1600" dirty="0">
                <a:latin typeface="Courier New" panose="02070309020205020404" pitchFamily="49" charset="0"/>
                <a:ea typeface="Arial" charset="0"/>
                <a:cs typeface="Courier New" panose="02070309020205020404" pitchFamily="49" charset="0"/>
              </a:rPr>
              <a:t> =  </a:t>
            </a:r>
            <a:r>
              <a:rPr lang="en-US" sz="1600" dirty="0" err="1">
                <a:latin typeface="Courier New" panose="02070309020205020404" pitchFamily="49" charset="0"/>
                <a:ea typeface="Arial" charset="0"/>
                <a:cs typeface="Courier New" panose="02070309020205020404" pitchFamily="49" charset="0"/>
              </a:rPr>
              <a:t>get_y_rotation</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scaled_x</a:t>
            </a: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scaled_y</a:t>
            </a: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scaled_z</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printf("Scaled acceleration: (%07.2f, %07.2f, %07.2f), x-y rotation: (%07.2f, %07.2f)\n",</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scaled_x</a:t>
            </a: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scaled_y</a:t>
            </a: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scaled_z</a:t>
            </a: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rot_x</a:t>
            </a: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rot_y</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delay(1000);</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0;</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118</a:t>
            </a:fld>
            <a:endParaRPr lang="en-US"/>
          </a:p>
        </p:txBody>
      </p:sp>
    </p:spTree>
    <p:extLst>
      <p:ext uri="{BB962C8B-B14F-4D97-AF65-F5344CB8AC3E}">
        <p14:creationId xmlns:p14="http://schemas.microsoft.com/office/powerpoint/2010/main" val="165817605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36524"/>
            <a:ext cx="10238509" cy="868362"/>
          </a:xfrm>
        </p:spPr>
        <p:txBody>
          <a:bodyPr anchor="ctr">
            <a:normAutofit/>
          </a:bodyPr>
          <a:lstStyle/>
          <a:p>
            <a:pPr algn="ctr"/>
            <a:r>
              <a:rPr lang="en-US" sz="4400">
                <a:latin typeface="Arial" panose="020B0604020202020204" pitchFamily="34" charset="0"/>
                <a:cs typeface="Arial" panose="020B0604020202020204" pitchFamily="34" charset="0"/>
              </a:rPr>
              <a:t>Lab: Read/write an EEPROM</a:t>
            </a:r>
          </a:p>
        </p:txBody>
      </p:sp>
      <p:sp>
        <p:nvSpPr>
          <p:cNvPr id="3" name="Content Placeholder 2"/>
          <p:cNvSpPr>
            <a:spLocks noGrp="1"/>
          </p:cNvSpPr>
          <p:nvPr>
            <p:ph idx="1"/>
          </p:nvPr>
        </p:nvSpPr>
        <p:spPr>
          <a:xfrm>
            <a:off x="368149" y="1924066"/>
            <a:ext cx="10116690" cy="3355105"/>
          </a:xfrm>
        </p:spPr>
        <p:txBody>
          <a:bodyPr>
            <a:noAutofit/>
          </a:bodyPr>
          <a:lstStyle/>
          <a:p>
            <a:pPr marL="342900" indent="-342900" algn="l">
              <a:spcBef>
                <a:spcPts val="400"/>
              </a:spcBef>
              <a:buFont typeface="Arial" charset="0"/>
              <a:buChar char="•"/>
            </a:pPr>
            <a:r>
              <a:rPr lang="en-US" dirty="0">
                <a:latin typeface="Arial" panose="020B0604020202020204" pitchFamily="34" charset="0"/>
                <a:ea typeface="Arial" charset="0"/>
                <a:cs typeface="Arial" panose="020B0604020202020204" pitchFamily="34" charset="0"/>
              </a:rPr>
              <a:t>The </a:t>
            </a:r>
            <a:r>
              <a:rPr lang="en-US" dirty="0">
                <a:solidFill>
                  <a:srgbClr val="2282F0"/>
                </a:solidFill>
                <a:latin typeface="Arial" panose="020B0604020202020204" pitchFamily="34" charset="0"/>
                <a:cs typeface="Arial" panose="020B0604020202020204" pitchFamily="34" charset="0"/>
                <a:hlinkClick r:id="rId3">
                  <a:extLst>
                    <a:ext uri="{A12FA001-AC4F-418D-AE19-62706E023703}">
                      <ahyp:hlinkClr xmlns:ahyp="http://schemas.microsoft.com/office/drawing/2018/hyperlinkcolor" val="tx"/>
                    </a:ext>
                  </a:extLst>
                </a:hlinkClick>
              </a:rPr>
              <a:t>24FC515</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ea typeface="Arial" charset="0"/>
                <a:cs typeface="Arial" panose="020B0604020202020204" pitchFamily="34" charset="0"/>
              </a:rPr>
              <a:t>EEProm</a:t>
            </a:r>
            <a:r>
              <a:rPr lang="en-US" dirty="0">
                <a:latin typeface="Arial" panose="020B0604020202020204" pitchFamily="34" charset="0"/>
                <a:ea typeface="Arial" charset="0"/>
                <a:cs typeface="Arial" panose="020B0604020202020204" pitchFamily="34" charset="0"/>
              </a:rPr>
              <a:t> communicates over I</a:t>
            </a:r>
            <a:r>
              <a:rPr lang="en-US" baseline="30000" dirty="0">
                <a:latin typeface="Arial" panose="020B0604020202020204" pitchFamily="34" charset="0"/>
                <a:ea typeface="Arial" charset="0"/>
                <a:cs typeface="Arial" panose="020B0604020202020204" pitchFamily="34" charset="0"/>
              </a:rPr>
              <a:t>2</a:t>
            </a:r>
            <a:r>
              <a:rPr lang="en-US" dirty="0">
                <a:latin typeface="Arial" panose="020B0604020202020204" pitchFamily="34" charset="0"/>
                <a:ea typeface="Arial" charset="0"/>
                <a:cs typeface="Arial" panose="020B0604020202020204" pitchFamily="34" charset="0"/>
              </a:rPr>
              <a:t>C .</a:t>
            </a:r>
          </a:p>
          <a:p>
            <a:pPr marL="342900" indent="-342900" algn="l">
              <a:spcBef>
                <a:spcPts val="400"/>
              </a:spcBef>
              <a:buFont typeface="Arial" charset="0"/>
              <a:buChar char="•"/>
            </a:pPr>
            <a:r>
              <a:rPr lang="en-US" dirty="0">
                <a:latin typeface="Arial" panose="020B0604020202020204" pitchFamily="34" charset="0"/>
                <a:ea typeface="Arial" charset="0"/>
                <a:cs typeface="Arial" panose="020B0604020202020204" pitchFamily="34" charset="0"/>
              </a:rPr>
              <a:t>Wire the Arduino to the </a:t>
            </a:r>
            <a:r>
              <a:rPr lang="en-US" dirty="0" err="1">
                <a:latin typeface="Arial" panose="020B0604020202020204" pitchFamily="34" charset="0"/>
                <a:ea typeface="Arial" charset="0"/>
                <a:cs typeface="Arial" panose="020B0604020202020204" pitchFamily="34" charset="0"/>
              </a:rPr>
              <a:t>eeprom</a:t>
            </a:r>
            <a:r>
              <a:rPr lang="en-US" dirty="0">
                <a:latin typeface="Arial" panose="020B0604020202020204" pitchFamily="34" charset="0"/>
                <a:ea typeface="Arial" charset="0"/>
                <a:cs typeface="Arial" panose="020B0604020202020204" pitchFamily="34" charset="0"/>
              </a:rPr>
              <a:t> as indicated.</a:t>
            </a:r>
          </a:p>
          <a:p>
            <a:pPr marL="342900" indent="-342900" algn="l">
              <a:spcBef>
                <a:spcPts val="400"/>
              </a:spcBef>
              <a:buFont typeface="Arial" panose="020B0604020202020204" pitchFamily="34" charset="0"/>
              <a:buChar char="•"/>
            </a:pPr>
            <a:r>
              <a:rPr lang="en-US" dirty="0">
                <a:latin typeface="Arial" panose="020B0604020202020204" pitchFamily="34" charset="0"/>
                <a:ea typeface="Arial" charset="0"/>
                <a:cs typeface="Arial" panose="020B0604020202020204" pitchFamily="34" charset="0"/>
              </a:rPr>
              <a:t>The code follows.</a:t>
            </a:r>
          </a:p>
          <a:p>
            <a:pPr algn="l"/>
            <a:endParaRPr lang="en-US" sz="2000" dirty="0">
              <a:latin typeface="Arial" panose="020B0604020202020204" pitchFamily="34" charset="0"/>
              <a:ea typeface="Arial" charset="0"/>
              <a:cs typeface="Arial" panose="020B0604020202020204" pitchFamily="34"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119</a:t>
            </a:fld>
            <a:endParaRPr lang="en-US"/>
          </a:p>
        </p:txBody>
      </p:sp>
      <p:sp>
        <p:nvSpPr>
          <p:cNvPr id="6" name="Rectangle 5">
            <a:extLst>
              <a:ext uri="{FF2B5EF4-FFF2-40B4-BE49-F238E27FC236}">
                <a16:creationId xmlns:a16="http://schemas.microsoft.com/office/drawing/2014/main" id="{926FEBE9-C09C-304D-BE16-B8C32AAC9832}"/>
              </a:ext>
            </a:extLst>
          </p:cNvPr>
          <p:cNvSpPr/>
          <p:nvPr/>
        </p:nvSpPr>
        <p:spPr>
          <a:xfrm>
            <a:off x="7544955" y="3250128"/>
            <a:ext cx="1378617" cy="3005744"/>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49547477-5A32-5E48-853B-9F949B5389F8}"/>
              </a:ext>
            </a:extLst>
          </p:cNvPr>
          <p:cNvSpPr txBox="1"/>
          <p:nvPr/>
        </p:nvSpPr>
        <p:spPr>
          <a:xfrm>
            <a:off x="8059173" y="5902985"/>
            <a:ext cx="890954" cy="338554"/>
          </a:xfrm>
          <a:prstGeom prst="rect">
            <a:avLst/>
          </a:prstGeom>
          <a:noFill/>
        </p:spPr>
        <p:txBody>
          <a:bodyPr wrap="square" rtlCol="0">
            <a:spAutoFit/>
          </a:bodyPr>
          <a:lstStyle/>
          <a:p>
            <a:pPr algn="r"/>
            <a:r>
              <a:rPr lang="en-US" sz="1600" dirty="0">
                <a:latin typeface="Arial" panose="020B0604020202020204" pitchFamily="34" charset="0"/>
                <a:cs typeface="Arial" panose="020B0604020202020204" pitchFamily="34" charset="0"/>
              </a:rPr>
              <a:t>Arduino</a:t>
            </a:r>
          </a:p>
        </p:txBody>
      </p:sp>
      <p:sp>
        <p:nvSpPr>
          <p:cNvPr id="8" name="TextBox 7">
            <a:extLst>
              <a:ext uri="{FF2B5EF4-FFF2-40B4-BE49-F238E27FC236}">
                <a16:creationId xmlns:a16="http://schemas.microsoft.com/office/drawing/2014/main" id="{E31E6312-77D4-4447-8A56-D5A07BB05377}"/>
              </a:ext>
            </a:extLst>
          </p:cNvPr>
          <p:cNvSpPr txBox="1"/>
          <p:nvPr/>
        </p:nvSpPr>
        <p:spPr>
          <a:xfrm>
            <a:off x="8541661" y="3277969"/>
            <a:ext cx="539570"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5V</a:t>
            </a:r>
          </a:p>
        </p:txBody>
      </p:sp>
      <p:sp>
        <p:nvSpPr>
          <p:cNvPr id="9" name="TextBox 8">
            <a:extLst>
              <a:ext uri="{FF2B5EF4-FFF2-40B4-BE49-F238E27FC236}">
                <a16:creationId xmlns:a16="http://schemas.microsoft.com/office/drawing/2014/main" id="{DC524A8C-DF22-F448-9B53-74A8C0DD67BE}"/>
              </a:ext>
            </a:extLst>
          </p:cNvPr>
          <p:cNvSpPr txBox="1"/>
          <p:nvPr/>
        </p:nvSpPr>
        <p:spPr>
          <a:xfrm>
            <a:off x="8409445" y="5347235"/>
            <a:ext cx="539570"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a:t>
            </a:r>
          </a:p>
        </p:txBody>
      </p:sp>
      <p:sp>
        <p:nvSpPr>
          <p:cNvPr id="10" name="TextBox 9">
            <a:extLst>
              <a:ext uri="{FF2B5EF4-FFF2-40B4-BE49-F238E27FC236}">
                <a16:creationId xmlns:a16="http://schemas.microsoft.com/office/drawing/2014/main" id="{93193539-DEA1-2941-A9C4-DD9C0B52B909}"/>
              </a:ext>
            </a:extLst>
          </p:cNvPr>
          <p:cNvSpPr txBox="1"/>
          <p:nvPr/>
        </p:nvSpPr>
        <p:spPr>
          <a:xfrm>
            <a:off x="8515553" y="3852764"/>
            <a:ext cx="539570"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A5</a:t>
            </a:r>
          </a:p>
        </p:txBody>
      </p:sp>
      <p:sp>
        <p:nvSpPr>
          <p:cNvPr id="11" name="Rectangle 10">
            <a:extLst>
              <a:ext uri="{FF2B5EF4-FFF2-40B4-BE49-F238E27FC236}">
                <a16:creationId xmlns:a16="http://schemas.microsoft.com/office/drawing/2014/main" id="{63447A08-4113-5F42-B80D-57EAC60E9751}"/>
              </a:ext>
            </a:extLst>
          </p:cNvPr>
          <p:cNvSpPr/>
          <p:nvPr/>
        </p:nvSpPr>
        <p:spPr>
          <a:xfrm>
            <a:off x="10528676" y="3253225"/>
            <a:ext cx="1165010" cy="3013896"/>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D4DEC505-A07D-1F4D-A100-775696974CB2}"/>
              </a:ext>
            </a:extLst>
          </p:cNvPr>
          <p:cNvSpPr txBox="1"/>
          <p:nvPr/>
        </p:nvSpPr>
        <p:spPr>
          <a:xfrm>
            <a:off x="10629770" y="5752991"/>
            <a:ext cx="1113366" cy="523220"/>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24FC515 EEPROM</a:t>
            </a:r>
            <a:endParaRPr lang="en-US" sz="1600">
              <a:latin typeface="Arial" panose="020B0604020202020204" pitchFamily="34" charset="0"/>
              <a:cs typeface="Arial" panose="020B0604020202020204" pitchFamily="34" charset="0"/>
            </a:endParaRPr>
          </a:p>
        </p:txBody>
      </p:sp>
      <p:sp>
        <p:nvSpPr>
          <p:cNvPr id="13" name="TextBox 12">
            <a:extLst>
              <a:ext uri="{FF2B5EF4-FFF2-40B4-BE49-F238E27FC236}">
                <a16:creationId xmlns:a16="http://schemas.microsoft.com/office/drawing/2014/main" id="{20B280A6-C95A-C348-AB3E-D73B565512A2}"/>
              </a:ext>
            </a:extLst>
          </p:cNvPr>
          <p:cNvSpPr txBox="1"/>
          <p:nvPr/>
        </p:nvSpPr>
        <p:spPr>
          <a:xfrm>
            <a:off x="10513083" y="3234888"/>
            <a:ext cx="1041523"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Vcc (8) </a:t>
            </a:r>
          </a:p>
        </p:txBody>
      </p:sp>
      <p:sp>
        <p:nvSpPr>
          <p:cNvPr id="14" name="TextBox 13">
            <a:extLst>
              <a:ext uri="{FF2B5EF4-FFF2-40B4-BE49-F238E27FC236}">
                <a16:creationId xmlns:a16="http://schemas.microsoft.com/office/drawing/2014/main" id="{ADFAF679-4763-D94D-8868-166546BC7D4E}"/>
              </a:ext>
            </a:extLst>
          </p:cNvPr>
          <p:cNvSpPr txBox="1"/>
          <p:nvPr/>
        </p:nvSpPr>
        <p:spPr>
          <a:xfrm>
            <a:off x="10516209" y="3577956"/>
            <a:ext cx="1037669"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SDA (5)</a:t>
            </a:r>
          </a:p>
        </p:txBody>
      </p:sp>
      <p:sp>
        <p:nvSpPr>
          <p:cNvPr id="16" name="TextBox 15">
            <a:extLst>
              <a:ext uri="{FF2B5EF4-FFF2-40B4-BE49-F238E27FC236}">
                <a16:creationId xmlns:a16="http://schemas.microsoft.com/office/drawing/2014/main" id="{2EFF23C6-4E81-8048-9EC0-811EE6CD1FB8}"/>
              </a:ext>
            </a:extLst>
          </p:cNvPr>
          <p:cNvSpPr txBox="1"/>
          <p:nvPr/>
        </p:nvSpPr>
        <p:spPr>
          <a:xfrm>
            <a:off x="10504518" y="5377352"/>
            <a:ext cx="1189167"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 (4)</a:t>
            </a:r>
          </a:p>
        </p:txBody>
      </p:sp>
      <p:cxnSp>
        <p:nvCxnSpPr>
          <p:cNvPr id="17" name="Straight Connector 16">
            <a:extLst>
              <a:ext uri="{FF2B5EF4-FFF2-40B4-BE49-F238E27FC236}">
                <a16:creationId xmlns:a16="http://schemas.microsoft.com/office/drawing/2014/main" id="{F0CA5B1C-79AE-5546-9E83-77B5E79E55F3}"/>
              </a:ext>
            </a:extLst>
          </p:cNvPr>
          <p:cNvCxnSpPr>
            <a:cxnSpLocks/>
          </p:cNvCxnSpPr>
          <p:nvPr/>
        </p:nvCxnSpPr>
        <p:spPr>
          <a:xfrm flipV="1">
            <a:off x="8917221" y="3420872"/>
            <a:ext cx="1598989" cy="8128"/>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1628137-5230-9E42-ABE6-98D7BEAAB381}"/>
              </a:ext>
            </a:extLst>
          </p:cNvPr>
          <p:cNvCxnSpPr>
            <a:cxnSpLocks/>
            <a:stCxn id="9" idx="3"/>
          </p:cNvCxnSpPr>
          <p:nvPr/>
        </p:nvCxnSpPr>
        <p:spPr>
          <a:xfrm>
            <a:off x="8949015" y="5501124"/>
            <a:ext cx="1567195" cy="12356"/>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232474F9-A0AB-7B4E-B82B-BCD936C7F1FE}"/>
              </a:ext>
            </a:extLst>
          </p:cNvPr>
          <p:cNvSpPr txBox="1"/>
          <p:nvPr/>
        </p:nvSpPr>
        <p:spPr>
          <a:xfrm>
            <a:off x="10504520" y="3860167"/>
            <a:ext cx="1011557"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SCL (6)</a:t>
            </a:r>
          </a:p>
        </p:txBody>
      </p:sp>
      <p:sp>
        <p:nvSpPr>
          <p:cNvPr id="21" name="TextBox 20">
            <a:extLst>
              <a:ext uri="{FF2B5EF4-FFF2-40B4-BE49-F238E27FC236}">
                <a16:creationId xmlns:a16="http://schemas.microsoft.com/office/drawing/2014/main" id="{A4903CB0-1E9D-6141-A6FB-B07BAEE24A2B}"/>
              </a:ext>
            </a:extLst>
          </p:cNvPr>
          <p:cNvSpPr txBox="1"/>
          <p:nvPr/>
        </p:nvSpPr>
        <p:spPr>
          <a:xfrm>
            <a:off x="8515553" y="3569470"/>
            <a:ext cx="539570"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A4</a:t>
            </a:r>
          </a:p>
        </p:txBody>
      </p:sp>
      <p:cxnSp>
        <p:nvCxnSpPr>
          <p:cNvPr id="22" name="Straight Connector 21">
            <a:extLst>
              <a:ext uri="{FF2B5EF4-FFF2-40B4-BE49-F238E27FC236}">
                <a16:creationId xmlns:a16="http://schemas.microsoft.com/office/drawing/2014/main" id="{D60D9E1C-4646-1143-B5C2-4ED988F388E5}"/>
              </a:ext>
            </a:extLst>
          </p:cNvPr>
          <p:cNvCxnSpPr>
            <a:cxnSpLocks/>
          </p:cNvCxnSpPr>
          <p:nvPr/>
        </p:nvCxnSpPr>
        <p:spPr>
          <a:xfrm>
            <a:off x="8917221" y="3728910"/>
            <a:ext cx="1598989"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99AD20C3-E4AD-8B40-8A7A-F5D3FD046FBB}"/>
              </a:ext>
            </a:extLst>
          </p:cNvPr>
          <p:cNvCxnSpPr>
            <a:cxnSpLocks/>
          </p:cNvCxnSpPr>
          <p:nvPr/>
        </p:nvCxnSpPr>
        <p:spPr>
          <a:xfrm>
            <a:off x="8917221" y="4008315"/>
            <a:ext cx="15872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B6818E4-8F3A-224A-B54F-E1A76B3337DD}"/>
              </a:ext>
            </a:extLst>
          </p:cNvPr>
          <p:cNvCxnSpPr>
            <a:cxnSpLocks/>
          </p:cNvCxnSpPr>
          <p:nvPr/>
        </p:nvCxnSpPr>
        <p:spPr>
          <a:xfrm>
            <a:off x="10067576" y="4703239"/>
            <a:ext cx="433138" cy="4076"/>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188B9D55-9006-7945-895C-2BC266F82C83}"/>
              </a:ext>
            </a:extLst>
          </p:cNvPr>
          <p:cNvCxnSpPr>
            <a:cxnSpLocks/>
          </p:cNvCxnSpPr>
          <p:nvPr/>
        </p:nvCxnSpPr>
        <p:spPr>
          <a:xfrm>
            <a:off x="10061739" y="5226269"/>
            <a:ext cx="457200" cy="4076"/>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225126DD-119F-7A41-A0EA-05919611E948}"/>
              </a:ext>
            </a:extLst>
          </p:cNvPr>
          <p:cNvCxnSpPr>
            <a:cxnSpLocks/>
            <a:stCxn id="37" idx="0"/>
          </p:cNvCxnSpPr>
          <p:nvPr/>
        </p:nvCxnSpPr>
        <p:spPr>
          <a:xfrm>
            <a:off x="10072196" y="4697591"/>
            <a:ext cx="18823" cy="833649"/>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31" name="Shape 223">
            <a:extLst>
              <a:ext uri="{FF2B5EF4-FFF2-40B4-BE49-F238E27FC236}">
                <a16:creationId xmlns:a16="http://schemas.microsoft.com/office/drawing/2014/main" id="{92DDFF2E-4C65-314D-9854-F962875B60CC}"/>
              </a:ext>
            </a:extLst>
          </p:cNvPr>
          <p:cNvSpPr/>
          <p:nvPr/>
        </p:nvSpPr>
        <p:spPr>
          <a:xfrm>
            <a:off x="10034738" y="3374818"/>
            <a:ext cx="115443" cy="971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ln>
            <a:solidFill/>
          </a:ln>
          <a:effectLst>
            <a:outerShdw blurRad="38100" dist="23000" dir="5400000" rotWithShape="0">
              <a:srgbClr val="000000">
                <a:alpha val="35000"/>
              </a:srgbClr>
            </a:outerShdw>
          </a:effectLst>
        </p:spPr>
        <p:txBody>
          <a:bodyPr lIns="0" tIns="0" rIns="0" bIns="0" anchor="ctr"/>
          <a:lstStyle/>
          <a:p>
            <a:pPr lvl="0" algn="ctr">
              <a:defRPr>
                <a:solidFill>
                  <a:srgbClr val="FFFFFF"/>
                </a:solidFill>
              </a:defRPr>
            </a:pPr>
            <a:endParaRPr/>
          </a:p>
        </p:txBody>
      </p:sp>
      <p:sp>
        <p:nvSpPr>
          <p:cNvPr id="32" name="Shape 223">
            <a:extLst>
              <a:ext uri="{FF2B5EF4-FFF2-40B4-BE49-F238E27FC236}">
                <a16:creationId xmlns:a16="http://schemas.microsoft.com/office/drawing/2014/main" id="{8EADCC65-F69D-C145-9A3F-A81B530A7C99}"/>
              </a:ext>
            </a:extLst>
          </p:cNvPr>
          <p:cNvSpPr/>
          <p:nvPr/>
        </p:nvSpPr>
        <p:spPr>
          <a:xfrm>
            <a:off x="10018612" y="4881408"/>
            <a:ext cx="115443" cy="971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ln>
            <a:solidFill/>
          </a:ln>
          <a:effectLst>
            <a:outerShdw blurRad="38100" dist="23000" dir="5400000" rotWithShape="0">
              <a:srgbClr val="000000">
                <a:alpha val="35000"/>
              </a:srgbClr>
            </a:outerShdw>
          </a:effectLst>
        </p:spPr>
        <p:txBody>
          <a:bodyPr lIns="0" tIns="0" rIns="0" bIns="0" anchor="ctr"/>
          <a:lstStyle/>
          <a:p>
            <a:pPr lvl="0" algn="ctr">
              <a:defRPr>
                <a:solidFill>
                  <a:srgbClr val="FFFFFF"/>
                </a:solidFill>
              </a:defRPr>
            </a:pPr>
            <a:endParaRPr/>
          </a:p>
        </p:txBody>
      </p:sp>
      <p:sp>
        <p:nvSpPr>
          <p:cNvPr id="29" name="TextBox 28">
            <a:extLst>
              <a:ext uri="{FF2B5EF4-FFF2-40B4-BE49-F238E27FC236}">
                <a16:creationId xmlns:a16="http://schemas.microsoft.com/office/drawing/2014/main" id="{E9BBDB18-97B1-B948-83ED-B79CB95499FC}"/>
              </a:ext>
            </a:extLst>
          </p:cNvPr>
          <p:cNvSpPr txBox="1"/>
          <p:nvPr/>
        </p:nvSpPr>
        <p:spPr>
          <a:xfrm>
            <a:off x="10523785" y="4568197"/>
            <a:ext cx="1100110"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A0 (1)</a:t>
            </a:r>
          </a:p>
        </p:txBody>
      </p:sp>
      <p:sp>
        <p:nvSpPr>
          <p:cNvPr id="30" name="TextBox 29">
            <a:extLst>
              <a:ext uri="{FF2B5EF4-FFF2-40B4-BE49-F238E27FC236}">
                <a16:creationId xmlns:a16="http://schemas.microsoft.com/office/drawing/2014/main" id="{40645FDE-124B-AD4A-91F8-83D022E55FA8}"/>
              </a:ext>
            </a:extLst>
          </p:cNvPr>
          <p:cNvSpPr txBox="1"/>
          <p:nvPr/>
        </p:nvSpPr>
        <p:spPr>
          <a:xfrm>
            <a:off x="10524543" y="4798983"/>
            <a:ext cx="1197251"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A1 (2)</a:t>
            </a:r>
          </a:p>
        </p:txBody>
      </p:sp>
      <p:sp>
        <p:nvSpPr>
          <p:cNvPr id="33" name="TextBox 32">
            <a:extLst>
              <a:ext uri="{FF2B5EF4-FFF2-40B4-BE49-F238E27FC236}">
                <a16:creationId xmlns:a16="http://schemas.microsoft.com/office/drawing/2014/main" id="{D09200D6-B32C-394A-9836-C3ED56C6E3EE}"/>
              </a:ext>
            </a:extLst>
          </p:cNvPr>
          <p:cNvSpPr txBox="1"/>
          <p:nvPr/>
        </p:nvSpPr>
        <p:spPr>
          <a:xfrm>
            <a:off x="10538393" y="4203234"/>
            <a:ext cx="964173"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A2 (3)</a:t>
            </a:r>
          </a:p>
        </p:txBody>
      </p:sp>
      <p:sp>
        <p:nvSpPr>
          <p:cNvPr id="34" name="TextBox 33">
            <a:extLst>
              <a:ext uri="{FF2B5EF4-FFF2-40B4-BE49-F238E27FC236}">
                <a16:creationId xmlns:a16="http://schemas.microsoft.com/office/drawing/2014/main" id="{232EFAB7-012D-094B-89AE-F89149FDD73B}"/>
              </a:ext>
            </a:extLst>
          </p:cNvPr>
          <p:cNvSpPr txBox="1"/>
          <p:nvPr/>
        </p:nvSpPr>
        <p:spPr>
          <a:xfrm>
            <a:off x="10524533" y="5076074"/>
            <a:ext cx="1173285"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WP (7)</a:t>
            </a:r>
          </a:p>
        </p:txBody>
      </p:sp>
      <p:cxnSp>
        <p:nvCxnSpPr>
          <p:cNvPr id="35" name="Straight Connector 34">
            <a:extLst>
              <a:ext uri="{FF2B5EF4-FFF2-40B4-BE49-F238E27FC236}">
                <a16:creationId xmlns:a16="http://schemas.microsoft.com/office/drawing/2014/main" id="{CBCFF758-FAF6-A047-BB56-BF3B15809E9D}"/>
              </a:ext>
            </a:extLst>
          </p:cNvPr>
          <p:cNvCxnSpPr>
            <a:cxnSpLocks/>
          </p:cNvCxnSpPr>
          <p:nvPr/>
        </p:nvCxnSpPr>
        <p:spPr>
          <a:xfrm>
            <a:off x="10071724" y="4948365"/>
            <a:ext cx="433138" cy="4076"/>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04EAE1F6-2A3E-064B-923D-5CD324A154FC}"/>
              </a:ext>
            </a:extLst>
          </p:cNvPr>
          <p:cNvCxnSpPr>
            <a:cxnSpLocks/>
          </p:cNvCxnSpPr>
          <p:nvPr/>
        </p:nvCxnSpPr>
        <p:spPr>
          <a:xfrm>
            <a:off x="10057869" y="4366573"/>
            <a:ext cx="457200" cy="4076"/>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37" name="Shape 223">
            <a:extLst>
              <a:ext uri="{FF2B5EF4-FFF2-40B4-BE49-F238E27FC236}">
                <a16:creationId xmlns:a16="http://schemas.microsoft.com/office/drawing/2014/main" id="{93A54C6B-8A67-C74F-8EA4-12EFB945BA9D}"/>
              </a:ext>
            </a:extLst>
          </p:cNvPr>
          <p:cNvSpPr/>
          <p:nvPr/>
        </p:nvSpPr>
        <p:spPr>
          <a:xfrm>
            <a:off x="10014474" y="4648994"/>
            <a:ext cx="115443" cy="971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ln>
            <a:solidFill/>
          </a:ln>
          <a:effectLst>
            <a:outerShdw blurRad="38100" dist="23000" dir="5400000" rotWithShape="0">
              <a:srgbClr val="000000">
                <a:alpha val="35000"/>
              </a:srgbClr>
            </a:outerShdw>
          </a:effectLst>
        </p:spPr>
        <p:txBody>
          <a:bodyPr lIns="0" tIns="0" rIns="0" bIns="0" anchor="ctr"/>
          <a:lstStyle/>
          <a:p>
            <a:pPr lvl="0" algn="ctr">
              <a:defRPr>
                <a:solidFill>
                  <a:srgbClr val="FFFFFF"/>
                </a:solidFill>
              </a:defRPr>
            </a:pPr>
            <a:endParaRPr/>
          </a:p>
        </p:txBody>
      </p:sp>
      <p:sp>
        <p:nvSpPr>
          <p:cNvPr id="38" name="Shape 223">
            <a:extLst>
              <a:ext uri="{FF2B5EF4-FFF2-40B4-BE49-F238E27FC236}">
                <a16:creationId xmlns:a16="http://schemas.microsoft.com/office/drawing/2014/main" id="{2824FB8B-B03C-904C-AFDD-D3CF776CAFEE}"/>
              </a:ext>
            </a:extLst>
          </p:cNvPr>
          <p:cNvSpPr/>
          <p:nvPr/>
        </p:nvSpPr>
        <p:spPr>
          <a:xfrm>
            <a:off x="10032459" y="5172356"/>
            <a:ext cx="115443" cy="971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ln>
            <a:solidFill/>
          </a:ln>
          <a:effectLst>
            <a:outerShdw blurRad="38100" dist="23000" dir="5400000" rotWithShape="0">
              <a:srgbClr val="000000">
                <a:alpha val="35000"/>
              </a:srgbClr>
            </a:outerShdw>
          </a:effectLst>
        </p:spPr>
        <p:txBody>
          <a:bodyPr lIns="0" tIns="0" rIns="0" bIns="0" anchor="ctr"/>
          <a:lstStyle/>
          <a:p>
            <a:pPr lvl="0" algn="ctr">
              <a:defRPr>
                <a:solidFill>
                  <a:srgbClr val="FFFFFF"/>
                </a:solidFill>
              </a:defRPr>
            </a:pPr>
            <a:endParaRPr/>
          </a:p>
        </p:txBody>
      </p:sp>
      <p:sp>
        <p:nvSpPr>
          <p:cNvPr id="39" name="Shape 223">
            <a:extLst>
              <a:ext uri="{FF2B5EF4-FFF2-40B4-BE49-F238E27FC236}">
                <a16:creationId xmlns:a16="http://schemas.microsoft.com/office/drawing/2014/main" id="{2365BD28-6DDD-534A-9625-B13CB2A81A77}"/>
              </a:ext>
            </a:extLst>
          </p:cNvPr>
          <p:cNvSpPr/>
          <p:nvPr/>
        </p:nvSpPr>
        <p:spPr>
          <a:xfrm>
            <a:off x="10033219" y="5459558"/>
            <a:ext cx="115443" cy="971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ln>
            <a:solidFill/>
          </a:ln>
          <a:effectLst>
            <a:outerShdw blurRad="38100" dist="23000" dir="5400000" rotWithShape="0">
              <a:srgbClr val="000000">
                <a:alpha val="35000"/>
              </a:srgbClr>
            </a:outerShdw>
          </a:effectLst>
        </p:spPr>
        <p:txBody>
          <a:bodyPr lIns="0" tIns="0" rIns="0" bIns="0" anchor="ctr"/>
          <a:lstStyle/>
          <a:p>
            <a:pPr lvl="0" algn="ctr">
              <a:defRPr>
                <a:solidFill>
                  <a:srgbClr val="FFFFFF"/>
                </a:solidFill>
              </a:defRPr>
            </a:pPr>
            <a:endParaRPr/>
          </a:p>
        </p:txBody>
      </p:sp>
      <p:cxnSp>
        <p:nvCxnSpPr>
          <p:cNvPr id="40" name="Straight Connector 39">
            <a:extLst>
              <a:ext uri="{FF2B5EF4-FFF2-40B4-BE49-F238E27FC236}">
                <a16:creationId xmlns:a16="http://schemas.microsoft.com/office/drawing/2014/main" id="{FBCD8A85-615F-3D42-9AAB-B2F6B0F54D66}"/>
              </a:ext>
            </a:extLst>
          </p:cNvPr>
          <p:cNvCxnSpPr>
            <a:cxnSpLocks/>
          </p:cNvCxnSpPr>
          <p:nvPr/>
        </p:nvCxnSpPr>
        <p:spPr>
          <a:xfrm flipV="1">
            <a:off x="10092791" y="3472581"/>
            <a:ext cx="0" cy="923142"/>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41" name="Shape 223">
            <a:extLst>
              <a:ext uri="{FF2B5EF4-FFF2-40B4-BE49-F238E27FC236}">
                <a16:creationId xmlns:a16="http://schemas.microsoft.com/office/drawing/2014/main" id="{48770A59-65DD-8446-9126-8111D0853151}"/>
              </a:ext>
            </a:extLst>
          </p:cNvPr>
          <p:cNvSpPr/>
          <p:nvPr/>
        </p:nvSpPr>
        <p:spPr>
          <a:xfrm>
            <a:off x="10028551" y="4312343"/>
            <a:ext cx="115443" cy="971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ln>
            <a:solidFill/>
          </a:ln>
          <a:effectLst>
            <a:outerShdw blurRad="38100" dist="23000" dir="5400000" rotWithShape="0">
              <a:srgbClr val="000000">
                <a:alpha val="35000"/>
              </a:srgbClr>
            </a:outerShdw>
          </a:effectLst>
        </p:spPr>
        <p:txBody>
          <a:bodyPr lIns="0" tIns="0" rIns="0" bIns="0" anchor="ctr"/>
          <a:lstStyle/>
          <a:p>
            <a:pPr lvl="0" algn="ctr">
              <a:defRPr>
                <a:solidFill>
                  <a:srgbClr val="FFFFFF"/>
                </a:solidFill>
              </a:defRPr>
            </a:pPr>
            <a:endParaRPr/>
          </a:p>
        </p:txBody>
      </p:sp>
    </p:spTree>
    <p:extLst>
      <p:ext uri="{BB962C8B-B14F-4D97-AF65-F5344CB8AC3E}">
        <p14:creationId xmlns:p14="http://schemas.microsoft.com/office/powerpoint/2010/main" val="37774850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0242" y="59051"/>
            <a:ext cx="11431789" cy="868362"/>
          </a:xfrm>
        </p:spPr>
        <p:txBody>
          <a:bodyPr anchor="ctr">
            <a:normAutofit/>
          </a:bodyPr>
          <a:lstStyle/>
          <a:p>
            <a:pPr algn="ctr"/>
            <a:r>
              <a:rPr lang="en-US" sz="4400">
                <a:latin typeface="Arial" panose="020B0604020202020204" pitchFamily="34" charset="0"/>
                <a:cs typeface="Arial" panose="020B0604020202020204" pitchFamily="34" charset="0"/>
              </a:rPr>
              <a:t>Impedance</a:t>
            </a:r>
            <a:endParaRPr lang="en-US" sz="400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420242" y="1338464"/>
            <a:ext cx="11582400" cy="1668679"/>
          </a:xfrm>
        </p:spPr>
        <p:txBody>
          <a:bodyPr>
            <a:noAutofit/>
          </a:bodyPr>
          <a:lstStyle/>
          <a:p>
            <a:pPr marL="342900" indent="-342900" algn="l">
              <a:buFont typeface="Arial" panose="020B0604020202020204" pitchFamily="34" charset="0"/>
              <a:buChar char="•"/>
            </a:pPr>
            <a:r>
              <a:rPr lang="en-US" dirty="0">
                <a:latin typeface="Arial" charset="0"/>
                <a:ea typeface="Arial" charset="0"/>
                <a:cs typeface="Arial" charset="0"/>
              </a:rPr>
              <a:t>Impedance captures both pure resistance and complex “reactance” effects like capacitance and inductance.</a:t>
            </a:r>
          </a:p>
          <a:p>
            <a:pPr marL="342900" indent="-342900" algn="l">
              <a:buFont typeface="Arial" panose="020B0604020202020204" pitchFamily="34" charset="0"/>
              <a:buChar char="•"/>
            </a:pPr>
            <a:r>
              <a:rPr lang="en-US" dirty="0">
                <a:latin typeface="Arial" charset="0"/>
                <a:ea typeface="Arial" charset="0"/>
                <a:cs typeface="Arial" charset="0"/>
              </a:rPr>
              <a:t>Z</a:t>
            </a:r>
            <a:r>
              <a:rPr lang="en-US" baseline="-25000" dirty="0">
                <a:latin typeface="Arial" charset="0"/>
                <a:ea typeface="Arial" charset="0"/>
                <a:cs typeface="Arial" charset="0"/>
              </a:rPr>
              <a:t>R</a:t>
            </a:r>
            <a:r>
              <a:rPr lang="en-US" dirty="0">
                <a:latin typeface="Arial" charset="0"/>
                <a:ea typeface="Arial" charset="0"/>
                <a:cs typeface="Arial" charset="0"/>
              </a:rPr>
              <a:t> = R.  Z</a:t>
            </a:r>
            <a:r>
              <a:rPr lang="en-US" baseline="-25000" dirty="0">
                <a:latin typeface="Arial" charset="0"/>
                <a:ea typeface="Arial" charset="0"/>
                <a:cs typeface="Arial" charset="0"/>
              </a:rPr>
              <a:t>C</a:t>
            </a:r>
            <a:r>
              <a:rPr lang="en-US" dirty="0">
                <a:latin typeface="Arial" charset="0"/>
                <a:ea typeface="Arial" charset="0"/>
                <a:cs typeface="Arial" charset="0"/>
              </a:rPr>
              <a:t> = -i/(𝜔C), Z</a:t>
            </a:r>
            <a:r>
              <a:rPr lang="en-US" baseline="-25000" dirty="0">
                <a:latin typeface="Arial" charset="0"/>
                <a:ea typeface="Arial" charset="0"/>
                <a:cs typeface="Arial" charset="0"/>
              </a:rPr>
              <a:t>L</a:t>
            </a:r>
            <a:r>
              <a:rPr lang="en-US" dirty="0">
                <a:latin typeface="Arial" charset="0"/>
                <a:ea typeface="Arial" charset="0"/>
                <a:cs typeface="Arial" charset="0"/>
              </a:rPr>
              <a:t> = -i𝜔L </a:t>
            </a:r>
          </a:p>
          <a:p>
            <a:pPr marL="342900" indent="-342900" algn="l">
              <a:buFont typeface="Arial" panose="020B0604020202020204" pitchFamily="34" charset="0"/>
              <a:buChar char="•"/>
            </a:pPr>
            <a:r>
              <a:rPr lang="en-US" dirty="0">
                <a:latin typeface="Arial" charset="0"/>
                <a:ea typeface="Arial" charset="0"/>
                <a:cs typeface="Arial" charset="0"/>
              </a:rPr>
              <a:t>Here, 𝜔, is the angular frequency of the signal and 𝜔 = 2𝜋f</a:t>
            </a:r>
          </a:p>
          <a:p>
            <a:pPr marL="342900" indent="-342900" algn="l">
              <a:buFont typeface="Arial" panose="020B0604020202020204" pitchFamily="34" charset="0"/>
              <a:buChar char="•"/>
            </a:pPr>
            <a:r>
              <a:rPr lang="en-US" dirty="0">
                <a:latin typeface="Arial" charset="0"/>
                <a:ea typeface="Arial" charset="0"/>
                <a:cs typeface="Arial" charset="0"/>
              </a:rPr>
              <a:t>The inverse of impedance is admittance, Y = Z</a:t>
            </a:r>
            <a:r>
              <a:rPr lang="en-US" baseline="30000" dirty="0">
                <a:latin typeface="Arial" charset="0"/>
                <a:ea typeface="Arial" charset="0"/>
                <a:cs typeface="Arial" charset="0"/>
              </a:rPr>
              <a:t>-1</a:t>
            </a:r>
            <a:r>
              <a:rPr lang="en-US" dirty="0">
                <a:latin typeface="Arial" charset="0"/>
                <a:ea typeface="Arial" charset="0"/>
                <a:cs typeface="Arial" charset="0"/>
              </a:rPr>
              <a:t>.</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12</a:t>
            </a:fld>
            <a:endParaRPr lang="en-US"/>
          </a:p>
        </p:txBody>
      </p:sp>
      <p:sp>
        <p:nvSpPr>
          <p:cNvPr id="20" name="Rectangle 19">
            <a:extLst>
              <a:ext uri="{FF2B5EF4-FFF2-40B4-BE49-F238E27FC236}">
                <a16:creationId xmlns:a16="http://schemas.microsoft.com/office/drawing/2014/main" id="{E486485E-DB39-6D49-85C7-57AFD6F6FA17}"/>
              </a:ext>
            </a:extLst>
          </p:cNvPr>
          <p:cNvSpPr/>
          <p:nvPr/>
        </p:nvSpPr>
        <p:spPr>
          <a:xfrm rot="5400000">
            <a:off x="2047781" y="3567537"/>
            <a:ext cx="531978" cy="933099"/>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AA2B74D0-75CF-C742-B458-17A8D5BB50C5}"/>
              </a:ext>
            </a:extLst>
          </p:cNvPr>
          <p:cNvSpPr txBox="1"/>
          <p:nvPr/>
        </p:nvSpPr>
        <p:spPr>
          <a:xfrm>
            <a:off x="1962079" y="3849420"/>
            <a:ext cx="999067" cy="369332"/>
          </a:xfrm>
          <a:prstGeom prst="rect">
            <a:avLst/>
          </a:prstGeom>
          <a:noFill/>
        </p:spPr>
        <p:txBody>
          <a:bodyPr wrap="square" rtlCol="0">
            <a:spAutoFit/>
          </a:bodyPr>
          <a:lstStyle/>
          <a:p>
            <a:r>
              <a:rPr lang="en-US"/>
              <a:t>Z</a:t>
            </a:r>
            <a:r>
              <a:rPr lang="en-US" baseline="-25000"/>
              <a:t>1</a:t>
            </a:r>
          </a:p>
        </p:txBody>
      </p:sp>
      <p:sp>
        <p:nvSpPr>
          <p:cNvPr id="22" name="Rectangle 21">
            <a:extLst>
              <a:ext uri="{FF2B5EF4-FFF2-40B4-BE49-F238E27FC236}">
                <a16:creationId xmlns:a16="http://schemas.microsoft.com/office/drawing/2014/main" id="{088FEAE9-9F59-FC40-ABEC-644270AD3DAF}"/>
              </a:ext>
            </a:extLst>
          </p:cNvPr>
          <p:cNvSpPr/>
          <p:nvPr/>
        </p:nvSpPr>
        <p:spPr>
          <a:xfrm rot="5400000">
            <a:off x="3470179" y="3567540"/>
            <a:ext cx="531978" cy="933099"/>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9345B4AF-3388-A542-91BC-FC6B0288F36F}"/>
              </a:ext>
            </a:extLst>
          </p:cNvPr>
          <p:cNvSpPr txBox="1"/>
          <p:nvPr/>
        </p:nvSpPr>
        <p:spPr>
          <a:xfrm>
            <a:off x="3384477" y="3849423"/>
            <a:ext cx="999067" cy="369332"/>
          </a:xfrm>
          <a:prstGeom prst="rect">
            <a:avLst/>
          </a:prstGeom>
          <a:noFill/>
        </p:spPr>
        <p:txBody>
          <a:bodyPr wrap="square" rtlCol="0">
            <a:spAutoFit/>
          </a:bodyPr>
          <a:lstStyle/>
          <a:p>
            <a:r>
              <a:rPr lang="en-US"/>
              <a:t>Z</a:t>
            </a:r>
            <a:r>
              <a:rPr lang="en-US" baseline="-25000"/>
              <a:t>2</a:t>
            </a:r>
          </a:p>
        </p:txBody>
      </p:sp>
      <p:sp>
        <p:nvSpPr>
          <p:cNvPr id="24" name="Rectangle 23">
            <a:extLst>
              <a:ext uri="{FF2B5EF4-FFF2-40B4-BE49-F238E27FC236}">
                <a16:creationId xmlns:a16="http://schemas.microsoft.com/office/drawing/2014/main" id="{F2B701C0-0AB2-0F46-8606-B7CD9B679E52}"/>
              </a:ext>
            </a:extLst>
          </p:cNvPr>
          <p:cNvSpPr/>
          <p:nvPr/>
        </p:nvSpPr>
        <p:spPr>
          <a:xfrm>
            <a:off x="1509588" y="5007470"/>
            <a:ext cx="531978" cy="933099"/>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2CDBA4C1-E5E9-D94B-8943-D68B666AA34C}"/>
              </a:ext>
            </a:extLst>
          </p:cNvPr>
          <p:cNvSpPr txBox="1"/>
          <p:nvPr/>
        </p:nvSpPr>
        <p:spPr>
          <a:xfrm>
            <a:off x="1542032" y="5282017"/>
            <a:ext cx="999067" cy="369332"/>
          </a:xfrm>
          <a:prstGeom prst="rect">
            <a:avLst/>
          </a:prstGeom>
          <a:noFill/>
        </p:spPr>
        <p:txBody>
          <a:bodyPr wrap="square" rtlCol="0">
            <a:spAutoFit/>
          </a:bodyPr>
          <a:lstStyle/>
          <a:p>
            <a:r>
              <a:rPr lang="en-US"/>
              <a:t>Z</a:t>
            </a:r>
            <a:r>
              <a:rPr lang="en-US" baseline="-25000"/>
              <a:t>1</a:t>
            </a:r>
          </a:p>
        </p:txBody>
      </p:sp>
      <p:sp>
        <p:nvSpPr>
          <p:cNvPr id="27" name="Rectangle 26">
            <a:extLst>
              <a:ext uri="{FF2B5EF4-FFF2-40B4-BE49-F238E27FC236}">
                <a16:creationId xmlns:a16="http://schemas.microsoft.com/office/drawing/2014/main" id="{AF906DEC-88AD-A248-B6A3-B9EA2B7F4C45}"/>
              </a:ext>
            </a:extLst>
          </p:cNvPr>
          <p:cNvSpPr/>
          <p:nvPr/>
        </p:nvSpPr>
        <p:spPr>
          <a:xfrm>
            <a:off x="2457854" y="5007472"/>
            <a:ext cx="531978" cy="933099"/>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192A3462-B0E3-B24E-A9A7-18C473918237}"/>
              </a:ext>
            </a:extLst>
          </p:cNvPr>
          <p:cNvSpPr txBox="1"/>
          <p:nvPr/>
        </p:nvSpPr>
        <p:spPr>
          <a:xfrm>
            <a:off x="2490298" y="5282019"/>
            <a:ext cx="999067" cy="369332"/>
          </a:xfrm>
          <a:prstGeom prst="rect">
            <a:avLst/>
          </a:prstGeom>
          <a:noFill/>
        </p:spPr>
        <p:txBody>
          <a:bodyPr wrap="square" rtlCol="0">
            <a:spAutoFit/>
          </a:bodyPr>
          <a:lstStyle/>
          <a:p>
            <a:r>
              <a:rPr lang="en-US"/>
              <a:t>Z</a:t>
            </a:r>
            <a:r>
              <a:rPr lang="en-US" baseline="-25000"/>
              <a:t>2</a:t>
            </a:r>
          </a:p>
        </p:txBody>
      </p:sp>
      <p:cxnSp>
        <p:nvCxnSpPr>
          <p:cNvPr id="29" name="Straight Connector 28">
            <a:extLst>
              <a:ext uri="{FF2B5EF4-FFF2-40B4-BE49-F238E27FC236}">
                <a16:creationId xmlns:a16="http://schemas.microsoft.com/office/drawing/2014/main" id="{5BBD5C07-751B-294C-8CF2-B1FFFD90197C}"/>
              </a:ext>
            </a:extLst>
          </p:cNvPr>
          <p:cNvCxnSpPr>
            <a:cxnSpLocks/>
          </p:cNvCxnSpPr>
          <p:nvPr/>
        </p:nvCxnSpPr>
        <p:spPr>
          <a:xfrm>
            <a:off x="4185074" y="4055959"/>
            <a:ext cx="711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9DE30D90-9B48-8841-8C25-74C6086BC6EA}"/>
              </a:ext>
            </a:extLst>
          </p:cNvPr>
          <p:cNvSpPr/>
          <p:nvPr/>
        </p:nvSpPr>
        <p:spPr>
          <a:xfrm>
            <a:off x="4798737" y="4027044"/>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1" name="Oval 30">
            <a:extLst>
              <a:ext uri="{FF2B5EF4-FFF2-40B4-BE49-F238E27FC236}">
                <a16:creationId xmlns:a16="http://schemas.microsoft.com/office/drawing/2014/main" id="{4E1F825B-7296-EF45-B5A9-37834FEDC5DD}"/>
              </a:ext>
            </a:extLst>
          </p:cNvPr>
          <p:cNvSpPr/>
          <p:nvPr/>
        </p:nvSpPr>
        <p:spPr>
          <a:xfrm>
            <a:off x="1111681" y="398065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32" name="Straight Connector 31">
            <a:extLst>
              <a:ext uri="{FF2B5EF4-FFF2-40B4-BE49-F238E27FC236}">
                <a16:creationId xmlns:a16="http://schemas.microsoft.com/office/drawing/2014/main" id="{9A85B3E3-B6A0-C244-AE8A-0B4A3596F2F9}"/>
              </a:ext>
            </a:extLst>
          </p:cNvPr>
          <p:cNvCxnSpPr>
            <a:cxnSpLocks/>
          </p:cNvCxnSpPr>
          <p:nvPr/>
        </p:nvCxnSpPr>
        <p:spPr>
          <a:xfrm>
            <a:off x="1120141" y="4039028"/>
            <a:ext cx="711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BDA2CC79-C97E-A446-8027-EC5592182585}"/>
              </a:ext>
            </a:extLst>
          </p:cNvPr>
          <p:cNvCxnSpPr>
            <a:cxnSpLocks/>
            <a:endCxn id="22" idx="2"/>
          </p:cNvCxnSpPr>
          <p:nvPr/>
        </p:nvCxnSpPr>
        <p:spPr>
          <a:xfrm flipV="1">
            <a:off x="2762677" y="4034090"/>
            <a:ext cx="506942" cy="49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AC67E8D5-E953-4443-AB03-1187580A3735}"/>
              </a:ext>
            </a:extLst>
          </p:cNvPr>
          <p:cNvCxnSpPr>
            <a:cxnSpLocks/>
          </p:cNvCxnSpPr>
          <p:nvPr/>
        </p:nvCxnSpPr>
        <p:spPr>
          <a:xfrm>
            <a:off x="1712804" y="4702389"/>
            <a:ext cx="242146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17390E0-D9F5-3245-9B76-E54740F0D474}"/>
              </a:ext>
            </a:extLst>
          </p:cNvPr>
          <p:cNvCxnSpPr>
            <a:cxnSpLocks/>
          </p:cNvCxnSpPr>
          <p:nvPr/>
        </p:nvCxnSpPr>
        <p:spPr>
          <a:xfrm>
            <a:off x="1746673" y="6226392"/>
            <a:ext cx="242146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2D58C716-72A4-3848-BB77-A5E84C413867}"/>
              </a:ext>
            </a:extLst>
          </p:cNvPr>
          <p:cNvCxnSpPr>
            <a:cxnSpLocks/>
          </p:cNvCxnSpPr>
          <p:nvPr/>
        </p:nvCxnSpPr>
        <p:spPr>
          <a:xfrm>
            <a:off x="1725541" y="4707514"/>
            <a:ext cx="0" cy="29915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4E184AE0-3234-F148-AF9F-72F2B6F58395}"/>
              </a:ext>
            </a:extLst>
          </p:cNvPr>
          <p:cNvCxnSpPr>
            <a:cxnSpLocks/>
          </p:cNvCxnSpPr>
          <p:nvPr/>
        </p:nvCxnSpPr>
        <p:spPr>
          <a:xfrm>
            <a:off x="2673807" y="4707513"/>
            <a:ext cx="0" cy="29915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B93DD9BD-351A-0E4A-BA22-6547DCF63D1A}"/>
              </a:ext>
            </a:extLst>
          </p:cNvPr>
          <p:cNvCxnSpPr>
            <a:cxnSpLocks/>
          </p:cNvCxnSpPr>
          <p:nvPr/>
        </p:nvCxnSpPr>
        <p:spPr>
          <a:xfrm>
            <a:off x="1759405" y="5926713"/>
            <a:ext cx="0" cy="29915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359C861F-095E-074E-B6ED-5C6CF6FB1AB2}"/>
              </a:ext>
            </a:extLst>
          </p:cNvPr>
          <p:cNvCxnSpPr>
            <a:cxnSpLocks/>
          </p:cNvCxnSpPr>
          <p:nvPr/>
        </p:nvCxnSpPr>
        <p:spPr>
          <a:xfrm>
            <a:off x="2690743" y="5926709"/>
            <a:ext cx="0" cy="29915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2E0F8251-99B2-F643-8B67-FDD6C37254D3}"/>
              </a:ext>
            </a:extLst>
          </p:cNvPr>
          <p:cNvSpPr/>
          <p:nvPr/>
        </p:nvSpPr>
        <p:spPr>
          <a:xfrm>
            <a:off x="4070604" y="465653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4" name="Oval 43">
            <a:extLst>
              <a:ext uri="{FF2B5EF4-FFF2-40B4-BE49-F238E27FC236}">
                <a16:creationId xmlns:a16="http://schemas.microsoft.com/office/drawing/2014/main" id="{1CCAA1F5-F697-C244-8383-92C220B2041D}"/>
              </a:ext>
            </a:extLst>
          </p:cNvPr>
          <p:cNvSpPr/>
          <p:nvPr/>
        </p:nvSpPr>
        <p:spPr>
          <a:xfrm>
            <a:off x="4138339" y="618054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5" name="Content Placeholder 2">
            <a:extLst>
              <a:ext uri="{FF2B5EF4-FFF2-40B4-BE49-F238E27FC236}">
                <a16:creationId xmlns:a16="http://schemas.microsoft.com/office/drawing/2014/main" id="{74D336AC-A6E2-814B-A330-792098B097DD}"/>
              </a:ext>
            </a:extLst>
          </p:cNvPr>
          <p:cNvSpPr txBox="1">
            <a:spLocks/>
          </p:cNvSpPr>
          <p:nvPr/>
        </p:nvSpPr>
        <p:spPr>
          <a:xfrm>
            <a:off x="5692140" y="3824338"/>
            <a:ext cx="4168691" cy="868362"/>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r>
              <a:rPr lang="en-US">
                <a:latin typeface="Arial" charset="0"/>
                <a:ea typeface="Arial" charset="0"/>
                <a:cs typeface="Arial" charset="0"/>
              </a:rPr>
              <a:t>Z</a:t>
            </a:r>
            <a:r>
              <a:rPr lang="en-US" baseline="-25000">
                <a:latin typeface="Arial" charset="0"/>
                <a:ea typeface="Arial" charset="0"/>
                <a:cs typeface="Arial" charset="0"/>
              </a:rPr>
              <a:t>eq</a:t>
            </a:r>
            <a:r>
              <a:rPr lang="en-US">
                <a:latin typeface="Arial" charset="0"/>
                <a:ea typeface="Arial" charset="0"/>
                <a:cs typeface="Arial" charset="0"/>
              </a:rPr>
              <a:t> = Z</a:t>
            </a:r>
            <a:r>
              <a:rPr lang="en-US" baseline="-25000">
                <a:latin typeface="Arial" charset="0"/>
                <a:ea typeface="Arial" charset="0"/>
                <a:cs typeface="Arial" charset="0"/>
              </a:rPr>
              <a:t>1</a:t>
            </a:r>
            <a:r>
              <a:rPr lang="en-US">
                <a:latin typeface="Arial" charset="0"/>
                <a:ea typeface="Arial" charset="0"/>
                <a:cs typeface="Arial" charset="0"/>
              </a:rPr>
              <a:t> + Z</a:t>
            </a:r>
            <a:r>
              <a:rPr lang="en-US" baseline="-25000">
                <a:latin typeface="Arial" charset="0"/>
                <a:ea typeface="Arial" charset="0"/>
                <a:cs typeface="Arial" charset="0"/>
              </a:rPr>
              <a:t>2</a:t>
            </a:r>
          </a:p>
        </p:txBody>
      </p:sp>
      <p:sp>
        <p:nvSpPr>
          <p:cNvPr id="46" name="Content Placeholder 2">
            <a:extLst>
              <a:ext uri="{FF2B5EF4-FFF2-40B4-BE49-F238E27FC236}">
                <a16:creationId xmlns:a16="http://schemas.microsoft.com/office/drawing/2014/main" id="{01DC6AD2-ED78-BD49-95A1-04ED17F5E404}"/>
              </a:ext>
            </a:extLst>
          </p:cNvPr>
          <p:cNvSpPr txBox="1">
            <a:spLocks/>
          </p:cNvSpPr>
          <p:nvPr/>
        </p:nvSpPr>
        <p:spPr>
          <a:xfrm>
            <a:off x="5573607" y="5117621"/>
            <a:ext cx="4168691" cy="868362"/>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r>
              <a:rPr lang="en-US">
                <a:latin typeface="Arial" charset="0"/>
                <a:ea typeface="Arial" charset="0"/>
                <a:cs typeface="Arial" charset="0"/>
              </a:rPr>
              <a:t>1/Z</a:t>
            </a:r>
            <a:r>
              <a:rPr lang="en-US" baseline="-25000">
                <a:latin typeface="Arial" charset="0"/>
                <a:ea typeface="Arial" charset="0"/>
                <a:cs typeface="Arial" charset="0"/>
              </a:rPr>
              <a:t>eq</a:t>
            </a:r>
            <a:r>
              <a:rPr lang="en-US">
                <a:latin typeface="Arial" charset="0"/>
                <a:ea typeface="Arial" charset="0"/>
                <a:cs typeface="Arial" charset="0"/>
              </a:rPr>
              <a:t> = 1/Z</a:t>
            </a:r>
            <a:r>
              <a:rPr lang="en-US" baseline="-25000">
                <a:latin typeface="Arial" charset="0"/>
                <a:ea typeface="Arial" charset="0"/>
                <a:cs typeface="Arial" charset="0"/>
              </a:rPr>
              <a:t>1</a:t>
            </a:r>
            <a:r>
              <a:rPr lang="en-US">
                <a:latin typeface="Arial" charset="0"/>
                <a:ea typeface="Arial" charset="0"/>
                <a:cs typeface="Arial" charset="0"/>
              </a:rPr>
              <a:t> + 1/Z</a:t>
            </a:r>
            <a:r>
              <a:rPr lang="en-US" baseline="-25000">
                <a:latin typeface="Arial" charset="0"/>
                <a:ea typeface="Arial" charset="0"/>
                <a:cs typeface="Arial" charset="0"/>
              </a:rPr>
              <a:t>2</a:t>
            </a:r>
          </a:p>
        </p:txBody>
      </p:sp>
    </p:spTree>
    <p:extLst>
      <p:ext uri="{BB962C8B-B14F-4D97-AF65-F5344CB8AC3E}">
        <p14:creationId xmlns:p14="http://schemas.microsoft.com/office/powerpoint/2010/main" val="3074478923"/>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07230"/>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a:t>
            </a:r>
            <a:r>
              <a:rPr lang="en-US" sz="4400" dirty="0" err="1">
                <a:latin typeface="Arial" panose="020B0604020202020204" pitchFamily="34" charset="0"/>
                <a:cs typeface="Arial" panose="020B0604020202020204" pitchFamily="34" charset="0"/>
              </a:rPr>
              <a:t>EEprom</a:t>
            </a:r>
            <a:endParaRPr lang="en-US" sz="4400"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502277" y="1251909"/>
            <a:ext cx="11028962" cy="5498861"/>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eeprom</a:t>
            </a:r>
            <a:r>
              <a:rPr lang="en-US" sz="1600" dirty="0">
                <a:latin typeface="Courier New" panose="02070309020205020404" pitchFamily="49" charset="0"/>
                <a:ea typeface="Arial" charset="0"/>
                <a:cs typeface="Courier New" panose="02070309020205020404" pitchFamily="49" charset="0"/>
              </a:rPr>
              <a:t> read/write</a:t>
            </a:r>
          </a:p>
          <a:p>
            <a:pPr algn="l">
              <a:spcBef>
                <a:spcPts val="0"/>
              </a:spcBef>
            </a:pPr>
            <a:r>
              <a:rPr lang="en-US" sz="1600" dirty="0">
                <a:latin typeface="Courier New" panose="02070309020205020404" pitchFamily="49" charset="0"/>
                <a:ea typeface="Arial" charset="0"/>
                <a:cs typeface="Courier New" panose="02070309020205020404" pitchFamily="49" charset="0"/>
              </a:rPr>
              <a:t>//   Manferdelli</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a:t>
            </a:r>
            <a:r>
              <a:rPr lang="en-US" sz="1600" dirty="0" err="1">
                <a:latin typeface="Courier New" panose="02070309020205020404" pitchFamily="49" charset="0"/>
                <a:ea typeface="Arial" charset="0"/>
                <a:cs typeface="Courier New" panose="02070309020205020404" pitchFamily="49" charset="0"/>
              </a:rPr>
              <a:t>Wire.h</a:t>
            </a:r>
            <a:r>
              <a:rPr lang="en-US" sz="1600" dirty="0">
                <a:latin typeface="Courier New" panose="02070309020205020404" pitchFamily="49" charset="0"/>
                <a:ea typeface="Arial" charset="0"/>
                <a:cs typeface="Courier New" panose="02070309020205020404" pitchFamily="49" charset="0"/>
              </a:rPr>
              <a:t>&gt;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typedef uint8_t byte;</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measurementDelay= 500;</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initial_clock_setting</a:t>
            </a:r>
            <a:r>
              <a:rPr lang="en-US" sz="1600" dirty="0">
                <a:latin typeface="Courier New" panose="02070309020205020404" pitchFamily="49" charset="0"/>
                <a:ea typeface="Arial" charset="0"/>
                <a:cs typeface="Courier New" panose="02070309020205020404" pitchFamily="49" charset="0"/>
              </a:rPr>
              <a:t>= 400000;</a:t>
            </a:r>
          </a:p>
          <a:p>
            <a:pPr algn="l">
              <a:spcBef>
                <a:spcPts val="0"/>
              </a:spcBef>
            </a:pPr>
            <a:r>
              <a:rPr lang="en-US" sz="1600" dirty="0">
                <a:latin typeface="Courier New" panose="02070309020205020404" pitchFamily="49" charset="0"/>
                <a:ea typeface="Arial" charset="0"/>
                <a:cs typeface="Courier New" panose="02070309020205020404" pitchFamily="49" charset="0"/>
              </a:rPr>
              <a:t>const uint32_t </a:t>
            </a:r>
            <a:r>
              <a:rPr lang="en-US" sz="1600" dirty="0" err="1">
                <a:latin typeface="Courier New" panose="02070309020205020404" pitchFamily="49" charset="0"/>
                <a:ea typeface="Arial" charset="0"/>
                <a:cs typeface="Courier New" panose="02070309020205020404" pitchFamily="49" charset="0"/>
              </a:rPr>
              <a:t>maxMillis</a:t>
            </a:r>
            <a:r>
              <a:rPr lang="en-US" sz="1600" dirty="0">
                <a:latin typeface="Courier New" panose="02070309020205020404" pitchFamily="49" charset="0"/>
                <a:ea typeface="Arial" charset="0"/>
                <a:cs typeface="Courier New" panose="02070309020205020404" pitchFamily="49" charset="0"/>
              </a:rPr>
              <a:t>= 2000;</a:t>
            </a:r>
          </a:p>
          <a:p>
            <a:pPr algn="l">
              <a:spcBef>
                <a:spcPts val="0"/>
              </a:spcBef>
            </a:pPr>
            <a:r>
              <a:rPr lang="en-US" sz="1600" dirty="0">
                <a:latin typeface="Courier New" panose="02070309020205020404" pitchFamily="49" charset="0"/>
                <a:ea typeface="Arial" charset="0"/>
                <a:cs typeface="Courier New" panose="02070309020205020404" pitchFamily="49" charset="0"/>
              </a:rPr>
              <a:t>#define MAX_BYTES 64</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Theoretically, the 24LC256 has a 64-byte page write buffer but </a:t>
            </a:r>
          </a:p>
          <a:p>
            <a:pPr algn="l">
              <a:spcBef>
                <a:spcPts val="0"/>
              </a:spcBef>
            </a:pPr>
            <a:r>
              <a:rPr lang="en-US" sz="1600" dirty="0">
                <a:latin typeface="Courier New" panose="02070309020205020404" pitchFamily="49" charset="0"/>
                <a:ea typeface="Arial" charset="0"/>
                <a:cs typeface="Courier New" panose="02070309020205020404" pitchFamily="49" charset="0"/>
              </a:rPr>
              <a:t>// we'll write 16 at a time.</a:t>
            </a:r>
          </a:p>
          <a:p>
            <a:pPr algn="l">
              <a:spcBef>
                <a:spcPts val="0"/>
              </a:spcBef>
            </a:pPr>
            <a:r>
              <a:rPr lang="en-US" sz="1600" dirty="0">
                <a:latin typeface="Courier New" panose="02070309020205020404" pitchFamily="49" charset="0"/>
                <a:ea typeface="Arial" charset="0"/>
                <a:cs typeface="Courier New" panose="02070309020205020404" pitchFamily="49" charset="0"/>
              </a:rPr>
              <a:t>#define MAX_I2C_WRITE 16 </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This address is determined by the way your address pins are wired.</a:t>
            </a:r>
          </a:p>
          <a:p>
            <a:pPr algn="l">
              <a:spcBef>
                <a:spcPts val="0"/>
              </a:spcBef>
            </a:pPr>
            <a:r>
              <a:rPr lang="en-US" sz="1600" dirty="0">
                <a:latin typeface="Courier New" panose="02070309020205020404" pitchFamily="49" charset="0"/>
                <a:ea typeface="Arial" charset="0"/>
                <a:cs typeface="Courier New" panose="02070309020205020404" pitchFamily="49" charset="0"/>
              </a:rPr>
              <a:t>// In the diagram from earlier, we connected A0 and A1 to Ground and </a:t>
            </a:r>
          </a:p>
          <a:p>
            <a:pPr algn="l">
              <a:spcBef>
                <a:spcPts val="0"/>
              </a:spcBef>
            </a:pPr>
            <a:r>
              <a:rPr lang="en-US" sz="1600" dirty="0">
                <a:latin typeface="Courier New" panose="02070309020205020404" pitchFamily="49" charset="0"/>
                <a:ea typeface="Arial" charset="0"/>
                <a:cs typeface="Courier New" panose="02070309020205020404" pitchFamily="49" charset="0"/>
              </a:rPr>
              <a:t>// A2 to 5V. To get the address, we start with the control code from </a:t>
            </a:r>
          </a:p>
          <a:p>
            <a:pPr algn="l">
              <a:spcBef>
                <a:spcPts val="0"/>
              </a:spcBef>
            </a:pPr>
            <a:r>
              <a:rPr lang="en-US" sz="1600" dirty="0">
                <a:latin typeface="Courier New" panose="02070309020205020404" pitchFamily="49" charset="0"/>
                <a:ea typeface="Arial" charset="0"/>
                <a:cs typeface="Courier New" panose="02070309020205020404" pitchFamily="49" charset="0"/>
              </a:rPr>
              <a:t>// the datasheet (1010) and add the logic state for each address pin</a:t>
            </a:r>
          </a:p>
          <a:p>
            <a:pPr algn="l">
              <a:spcBef>
                <a:spcPts val="0"/>
              </a:spcBef>
            </a:pPr>
            <a:r>
              <a:rPr lang="en-US" sz="1600" dirty="0">
                <a:latin typeface="Courier New" panose="02070309020205020404" pitchFamily="49" charset="0"/>
                <a:ea typeface="Arial" charset="0"/>
                <a:cs typeface="Courier New" panose="02070309020205020404" pitchFamily="49" charset="0"/>
              </a:rPr>
              <a:t>// in the order A2, A1, A0 (100) which gives us 0b1010100, or in </a:t>
            </a:r>
          </a:p>
          <a:p>
            <a:pPr algn="l">
              <a:spcBef>
                <a:spcPts val="0"/>
              </a:spcBef>
            </a:pPr>
            <a:r>
              <a:rPr lang="en-US" sz="1600" dirty="0">
                <a:latin typeface="Courier New" panose="02070309020205020404" pitchFamily="49" charset="0"/>
                <a:ea typeface="Arial" charset="0"/>
                <a:cs typeface="Courier New" panose="02070309020205020404" pitchFamily="49" charset="0"/>
              </a:rPr>
              <a:t>// Hexadecimal, 0x54.</a:t>
            </a:r>
          </a:p>
          <a:p>
            <a:pPr algn="l">
              <a:spcBef>
                <a:spcPts val="0"/>
              </a:spcBef>
            </a:pPr>
            <a:r>
              <a:rPr lang="en-US" sz="1600" dirty="0">
                <a:latin typeface="Courier New" panose="02070309020205020404" pitchFamily="49" charset="0"/>
                <a:ea typeface="Arial" charset="0"/>
                <a:cs typeface="Courier New" panose="02070309020205020404" pitchFamily="49" charset="0"/>
              </a:rPr>
              <a:t>const byte </a:t>
            </a:r>
            <a:r>
              <a:rPr lang="en-US" sz="1600" dirty="0" err="1">
                <a:latin typeface="Courier New" panose="02070309020205020404" pitchFamily="49" charset="0"/>
                <a:ea typeface="Arial" charset="0"/>
                <a:cs typeface="Courier New" panose="02070309020205020404" pitchFamily="49" charset="0"/>
              </a:rPr>
              <a:t>eeprom_address</a:t>
            </a:r>
            <a:r>
              <a:rPr lang="en-US" sz="1600" dirty="0">
                <a:latin typeface="Courier New" panose="02070309020205020404" pitchFamily="49" charset="0"/>
                <a:ea typeface="Arial" charset="0"/>
                <a:cs typeface="Courier New" panose="02070309020205020404" pitchFamily="49" charset="0"/>
              </a:rPr>
              <a:t>= 0x54;</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120</a:t>
            </a:fld>
            <a:endParaRPr lang="en-US"/>
          </a:p>
        </p:txBody>
      </p:sp>
    </p:spTree>
    <p:extLst>
      <p:ext uri="{BB962C8B-B14F-4D97-AF65-F5344CB8AC3E}">
        <p14:creationId xmlns:p14="http://schemas.microsoft.com/office/powerpoint/2010/main" val="407231309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81104"/>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a:t>
            </a:r>
            <a:r>
              <a:rPr lang="en-US" sz="4400" dirty="0" err="1">
                <a:latin typeface="Arial" panose="020B0604020202020204" pitchFamily="34" charset="0"/>
                <a:cs typeface="Arial" panose="020B0604020202020204" pitchFamily="34" charset="0"/>
              </a:rPr>
              <a:t>EEprom</a:t>
            </a:r>
            <a:endParaRPr lang="en-US" sz="4400"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787036" y="1379690"/>
            <a:ext cx="10365872" cy="5112554"/>
          </a:xfrm>
        </p:spPr>
        <p:txBody>
          <a:bodyPr>
            <a:noAutofit/>
          </a:bodyPr>
          <a:lstStyle/>
          <a:p>
            <a:pPr algn="l">
              <a:spcBef>
                <a:spcPts val="0"/>
              </a:spcBef>
            </a:pPr>
            <a:r>
              <a:rPr lang="en-US" sz="1600">
                <a:latin typeface="Courier New" panose="02070309020205020404" pitchFamily="49" charset="0"/>
                <a:ea typeface="Arial" charset="0"/>
                <a:cs typeface="Courier New" panose="02070309020205020404" pitchFamily="49" charset="0"/>
              </a:rPr>
              <a:t>// Read</a:t>
            </a:r>
          </a:p>
          <a:p>
            <a:pPr algn="l">
              <a:spcBef>
                <a:spcPts val="0"/>
              </a:spcBef>
            </a:pPr>
            <a:r>
              <a:rPr lang="en-US" sz="1600">
                <a:latin typeface="Courier New" panose="02070309020205020404" pitchFamily="49" charset="0"/>
                <a:ea typeface="Arial" charset="0"/>
                <a:cs typeface="Courier New" panose="02070309020205020404" pitchFamily="49" charset="0"/>
              </a:rPr>
              <a:t>byte </a:t>
            </a:r>
            <a:r>
              <a:rPr lang="en-US" sz="1600" err="1">
                <a:latin typeface="Courier New" panose="02070309020205020404" pitchFamily="49" charset="0"/>
                <a:ea typeface="Arial" charset="0"/>
                <a:cs typeface="Courier New" panose="02070309020205020404" pitchFamily="49" charset="0"/>
              </a:rPr>
              <a:t>readEEProm</a:t>
            </a:r>
            <a:r>
              <a:rPr lang="en-US" sz="1600">
                <a:latin typeface="Courier New" panose="02070309020205020404" pitchFamily="49" charset="0"/>
                <a:ea typeface="Arial" charset="0"/>
                <a:cs typeface="Courier New" panose="02070309020205020404" pitchFamily="49" charset="0"/>
              </a:rPr>
              <a:t>(uint32_t address) {</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Wire.beginTransmission</a:t>
            </a:r>
            <a:r>
              <a:rPr lang="en-US" sz="1600">
                <a:latin typeface="Courier New" panose="02070309020205020404" pitchFamily="49" charset="0"/>
                <a:ea typeface="Arial" charset="0"/>
                <a:cs typeface="Courier New" panose="02070309020205020404" pitchFamily="49" charset="0"/>
              </a:rPr>
              <a:t>(</a:t>
            </a:r>
            <a:r>
              <a:rPr lang="en-US" sz="1600" err="1">
                <a:latin typeface="Courier New" panose="02070309020205020404" pitchFamily="49" charset="0"/>
                <a:ea typeface="Arial" charset="0"/>
                <a:cs typeface="Courier New" panose="02070309020205020404" pitchFamily="49" charset="0"/>
              </a:rPr>
              <a:t>eeprom_address</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Wire.write</a:t>
            </a:r>
            <a:r>
              <a:rPr lang="en-US" sz="1600">
                <a:latin typeface="Courier New" panose="02070309020205020404" pitchFamily="49" charset="0"/>
                <a:ea typeface="Arial" charset="0"/>
                <a:cs typeface="Courier New" panose="02070309020205020404" pitchFamily="49" charset="0"/>
              </a:rPr>
              <a:t>((int) (address &gt;&gt; 8));     // MSB</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Wire.write</a:t>
            </a:r>
            <a:r>
              <a:rPr lang="en-US" sz="1600">
                <a:latin typeface="Courier New" panose="02070309020205020404" pitchFamily="49" charset="0"/>
                <a:ea typeface="Arial" charset="0"/>
                <a:cs typeface="Courier New" panose="02070309020205020404" pitchFamily="49" charset="0"/>
              </a:rPr>
              <a:t>((int) (address &amp; 0xff));   // LSB</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Wire.endTransmission</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Wire.requestFrom</a:t>
            </a:r>
            <a:r>
              <a:rPr lang="en-US" sz="1600">
                <a:latin typeface="Courier New" panose="02070309020205020404" pitchFamily="49" charset="0"/>
                <a:ea typeface="Arial" charset="0"/>
                <a:cs typeface="Courier New" panose="02070309020205020404" pitchFamily="49" charset="0"/>
              </a:rPr>
              <a:t>(</a:t>
            </a:r>
            <a:r>
              <a:rPr lang="en-US" sz="1600" err="1">
                <a:latin typeface="Courier New" panose="02070309020205020404" pitchFamily="49" charset="0"/>
                <a:ea typeface="Arial" charset="0"/>
                <a:cs typeface="Courier New" panose="02070309020205020404" pitchFamily="49" charset="0"/>
              </a:rPr>
              <a:t>eeprom_address</a:t>
            </a:r>
            <a:r>
              <a:rPr lang="en-US" sz="1600">
                <a:latin typeface="Courier New" panose="02070309020205020404" pitchFamily="49" charset="0"/>
                <a:ea typeface="Arial" charset="0"/>
                <a:cs typeface="Courier New" panose="02070309020205020404" pitchFamily="49" charset="0"/>
              </a:rPr>
              <a:t>, 1);</a:t>
            </a:r>
          </a:p>
          <a:p>
            <a:pPr algn="l">
              <a:spcBef>
                <a:spcPts val="0"/>
              </a:spcBef>
            </a:pPr>
            <a:r>
              <a:rPr lang="en-US" sz="1600">
                <a:latin typeface="Courier New" panose="02070309020205020404" pitchFamily="49" charset="0"/>
                <a:ea typeface="Arial" charset="0"/>
                <a:cs typeface="Courier New" panose="02070309020205020404" pitchFamily="49" charset="0"/>
              </a:rPr>
              <a:t>  byte r = 0xff;</a:t>
            </a:r>
          </a:p>
          <a:p>
            <a:pPr algn="l">
              <a:spcBef>
                <a:spcPts val="0"/>
              </a:spcBef>
            </a:pPr>
            <a:r>
              <a:rPr lang="en-US" sz="1600">
                <a:latin typeface="Courier New" panose="02070309020205020404" pitchFamily="49" charset="0"/>
                <a:ea typeface="Arial" charset="0"/>
                <a:cs typeface="Courier New" panose="02070309020205020404" pitchFamily="49" charset="0"/>
              </a:rPr>
              <a:t>  if (</a:t>
            </a:r>
            <a:r>
              <a:rPr lang="en-US" sz="1600" err="1">
                <a:latin typeface="Courier New" panose="02070309020205020404" pitchFamily="49" charset="0"/>
                <a:ea typeface="Arial" charset="0"/>
                <a:cs typeface="Courier New" panose="02070309020205020404" pitchFamily="49" charset="0"/>
              </a:rPr>
              <a:t>Wire.available</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r= </a:t>
            </a:r>
            <a:r>
              <a:rPr lang="en-US" sz="1600" err="1">
                <a:latin typeface="Courier New" panose="02070309020205020404" pitchFamily="49" charset="0"/>
                <a:ea typeface="Arial" charset="0"/>
                <a:cs typeface="Courier New" panose="02070309020205020404" pitchFamily="49" charset="0"/>
              </a:rPr>
              <a:t>Wire.read</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return r;</a:t>
            </a:r>
          </a:p>
          <a:p>
            <a:pPr algn="l">
              <a:spcBef>
                <a:spcPts val="0"/>
              </a:spcBef>
            </a:pPr>
            <a:r>
              <a:rPr lang="en-US" sz="1600">
                <a:latin typeface="Courier New" panose="02070309020205020404" pitchFamily="49" charset="0"/>
                <a:ea typeface="Arial" charset="0"/>
                <a:cs typeface="Courier New" panose="02070309020205020404" pitchFamily="49" charset="0"/>
              </a:rPr>
              <a:t>}</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 Write</a:t>
            </a:r>
          </a:p>
          <a:p>
            <a:pPr algn="l">
              <a:spcBef>
                <a:spcPts val="0"/>
              </a:spcBef>
            </a:pPr>
            <a:r>
              <a:rPr lang="en-US" sz="1600">
                <a:latin typeface="Courier New" panose="02070309020205020404" pitchFamily="49" charset="0"/>
                <a:ea typeface="Arial" charset="0"/>
                <a:cs typeface="Courier New" panose="02070309020205020404" pitchFamily="49" charset="0"/>
              </a:rPr>
              <a:t>void </a:t>
            </a:r>
            <a:r>
              <a:rPr lang="en-US" sz="1600" err="1">
                <a:latin typeface="Courier New" panose="02070309020205020404" pitchFamily="49" charset="0"/>
                <a:ea typeface="Arial" charset="0"/>
                <a:cs typeface="Courier New" panose="02070309020205020404" pitchFamily="49" charset="0"/>
              </a:rPr>
              <a:t>writeEEProm</a:t>
            </a:r>
            <a:r>
              <a:rPr lang="en-US" sz="1600">
                <a:latin typeface="Courier New" panose="02070309020205020404" pitchFamily="49" charset="0"/>
                <a:ea typeface="Arial" charset="0"/>
                <a:cs typeface="Courier New" panose="02070309020205020404" pitchFamily="49" charset="0"/>
              </a:rPr>
              <a:t>(uint32_t address, byte* data, int size) {</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Wire.beginTransmission</a:t>
            </a:r>
            <a:r>
              <a:rPr lang="en-US" sz="1600">
                <a:latin typeface="Courier New" panose="02070309020205020404" pitchFamily="49" charset="0"/>
                <a:ea typeface="Arial" charset="0"/>
                <a:cs typeface="Courier New" panose="02070309020205020404" pitchFamily="49" charset="0"/>
              </a:rPr>
              <a:t>(</a:t>
            </a:r>
            <a:r>
              <a:rPr lang="en-US" sz="1600" err="1">
                <a:latin typeface="Courier New" panose="02070309020205020404" pitchFamily="49" charset="0"/>
                <a:ea typeface="Arial" charset="0"/>
                <a:cs typeface="Courier New" panose="02070309020205020404" pitchFamily="49" charset="0"/>
              </a:rPr>
              <a:t>eeprom_address</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Wire.write</a:t>
            </a:r>
            <a:r>
              <a:rPr lang="en-US" sz="1600">
                <a:latin typeface="Courier New" panose="02070309020205020404" pitchFamily="49" charset="0"/>
                <a:ea typeface="Arial" charset="0"/>
                <a:cs typeface="Courier New" panose="02070309020205020404" pitchFamily="49" charset="0"/>
              </a:rPr>
              <a:t>((int) (address &gt;&gt; 8));     // MSB</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Wire.write</a:t>
            </a:r>
            <a:r>
              <a:rPr lang="en-US" sz="1600">
                <a:latin typeface="Courier New" panose="02070309020205020404" pitchFamily="49" charset="0"/>
                <a:ea typeface="Arial" charset="0"/>
                <a:cs typeface="Courier New" panose="02070309020205020404" pitchFamily="49" charset="0"/>
              </a:rPr>
              <a:t>((int) (address &amp; 0xff));   // LSB</a:t>
            </a:r>
          </a:p>
          <a:p>
            <a:pPr algn="l">
              <a:spcBef>
                <a:spcPts val="0"/>
              </a:spcBef>
            </a:pPr>
            <a:r>
              <a:rPr lang="en-US" sz="1600">
                <a:latin typeface="Courier New" panose="02070309020205020404" pitchFamily="49" charset="0"/>
                <a:ea typeface="Arial" charset="0"/>
                <a:cs typeface="Courier New" panose="02070309020205020404" pitchFamily="49" charset="0"/>
              </a:rPr>
              <a:t>  for (byte  b = 0; b &lt; size; b++)</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Wire.write</a:t>
            </a:r>
            <a:r>
              <a:rPr lang="en-US" sz="1600">
                <a:latin typeface="Courier New" panose="02070309020205020404" pitchFamily="49" charset="0"/>
                <a:ea typeface="Arial" charset="0"/>
                <a:cs typeface="Courier New" panose="02070309020205020404" pitchFamily="49" charset="0"/>
              </a:rPr>
              <a:t>(data[b]);</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Wire.endTransmission</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endParaRPr lang="en-US" sz="160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121</a:t>
            </a:fld>
            <a:endParaRPr lang="en-US"/>
          </a:p>
        </p:txBody>
      </p:sp>
    </p:spTree>
    <p:extLst>
      <p:ext uri="{BB962C8B-B14F-4D97-AF65-F5344CB8AC3E}">
        <p14:creationId xmlns:p14="http://schemas.microsoft.com/office/powerpoint/2010/main" val="80370758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07230"/>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a:t>
            </a:r>
            <a:r>
              <a:rPr lang="en-US" sz="4400" dirty="0" err="1">
                <a:latin typeface="Arial" panose="020B0604020202020204" pitchFamily="34" charset="0"/>
                <a:cs typeface="Arial" panose="020B0604020202020204" pitchFamily="34" charset="0"/>
              </a:rPr>
              <a:t>EEprom</a:t>
            </a:r>
            <a:endParaRPr lang="en-US" sz="4400"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914399" y="1247787"/>
            <a:ext cx="9612086" cy="5498861"/>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void </a:t>
            </a:r>
            <a:r>
              <a:rPr lang="en-US" sz="1600" dirty="0" err="1">
                <a:latin typeface="Courier New" panose="02070309020205020404" pitchFamily="49" charset="0"/>
                <a:ea typeface="Arial" charset="0"/>
                <a:cs typeface="Courier New" panose="02070309020205020404" pitchFamily="49" charset="0"/>
              </a:rPr>
              <a:t>printHexByte</a:t>
            </a:r>
            <a:r>
              <a:rPr lang="en-US" sz="1600" dirty="0">
                <a:latin typeface="Courier New" panose="02070309020205020404" pitchFamily="49" charset="0"/>
                <a:ea typeface="Arial" charset="0"/>
                <a:cs typeface="Courier New" panose="02070309020205020404" pitchFamily="49" charset="0"/>
              </a:rPr>
              <a:t>(byte b) {</a:t>
            </a:r>
          </a:p>
          <a:p>
            <a:pPr algn="l">
              <a:spcBef>
                <a:spcPts val="0"/>
              </a:spcBef>
            </a:pPr>
            <a:r>
              <a:rPr lang="en-US" sz="1600" dirty="0">
                <a:latin typeface="Courier New" panose="02070309020205020404" pitchFamily="49" charset="0"/>
                <a:ea typeface="Arial" charset="0"/>
                <a:cs typeface="Courier New" panose="02070309020205020404" pitchFamily="49" charset="0"/>
              </a:rPr>
              <a:t>  if (b &lt; 16)</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("0");</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(b, HEX);</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int </a:t>
            </a:r>
            <a:r>
              <a:rPr lang="en-US" sz="1600" dirty="0" err="1">
                <a:latin typeface="Courier New" panose="02070309020205020404" pitchFamily="49" charset="0"/>
                <a:ea typeface="Arial" charset="0"/>
                <a:cs typeface="Courier New" panose="02070309020205020404" pitchFamily="49" charset="0"/>
              </a:rPr>
              <a:t>readStream</a:t>
            </a:r>
            <a:r>
              <a:rPr lang="en-US" sz="1600" dirty="0">
                <a:latin typeface="Courier New" panose="02070309020205020404" pitchFamily="49" charset="0"/>
                <a:ea typeface="Arial" charset="0"/>
                <a:cs typeface="Courier New" panose="02070309020205020404" pitchFamily="49" charset="0"/>
              </a:rPr>
              <a:t>(byte* buf, int max) {</a:t>
            </a:r>
          </a:p>
          <a:p>
            <a:pPr algn="l">
              <a:spcBef>
                <a:spcPts val="0"/>
              </a:spcBef>
            </a:pPr>
            <a:r>
              <a:rPr lang="en-US" sz="1600" dirty="0">
                <a:latin typeface="Courier New" panose="02070309020205020404" pitchFamily="49" charset="0"/>
                <a:ea typeface="Arial" charset="0"/>
                <a:cs typeface="Courier New" panose="02070309020205020404" pitchFamily="49" charset="0"/>
              </a:rPr>
              <a:t>  int </a:t>
            </a:r>
            <a:r>
              <a:rPr lang="en-US" sz="1600" dirty="0" err="1">
                <a:latin typeface="Courier New" panose="02070309020205020404" pitchFamily="49" charset="0"/>
                <a:ea typeface="Arial" charset="0"/>
                <a:cs typeface="Courier New" panose="02070309020205020404" pitchFamily="49" charset="0"/>
              </a:rPr>
              <a:t>num_bytes</a:t>
            </a:r>
            <a:r>
              <a:rPr lang="en-US" sz="1600" dirty="0">
                <a:latin typeface="Courier New" panose="02070309020205020404" pitchFamily="49" charset="0"/>
                <a:ea typeface="Arial" charset="0"/>
                <a:cs typeface="Courier New" panose="02070309020205020404" pitchFamily="49" charset="0"/>
              </a:rPr>
              <a:t> = 0;</a:t>
            </a:r>
          </a:p>
          <a:p>
            <a:pPr algn="l">
              <a:spcBef>
                <a:spcPts val="0"/>
              </a:spcBef>
            </a:pPr>
            <a:r>
              <a:rPr lang="en-US" sz="1600" dirty="0">
                <a:latin typeface="Courier New" panose="02070309020205020404" pitchFamily="49" charset="0"/>
                <a:ea typeface="Arial" charset="0"/>
                <a:cs typeface="Courier New" panose="02070309020205020404" pitchFamily="49" charset="0"/>
              </a:rPr>
              <a:t>  for(;;) {</a:t>
            </a:r>
          </a:p>
          <a:p>
            <a:pPr algn="l">
              <a:spcBef>
                <a:spcPts val="0"/>
              </a:spcBef>
            </a:pPr>
            <a:r>
              <a:rPr lang="en-US" sz="1600" dirty="0">
                <a:latin typeface="Courier New" panose="02070309020205020404" pitchFamily="49" charset="0"/>
                <a:ea typeface="Arial" charset="0"/>
                <a:cs typeface="Courier New" panose="02070309020205020404" pitchFamily="49" charset="0"/>
              </a:rPr>
              <a:t>    while(</a:t>
            </a:r>
            <a:r>
              <a:rPr lang="en-US" sz="1600" dirty="0" err="1">
                <a:latin typeface="Courier New" panose="02070309020205020404" pitchFamily="49" charset="0"/>
                <a:ea typeface="Arial" charset="0"/>
                <a:cs typeface="Courier New" panose="02070309020205020404" pitchFamily="49" charset="0"/>
              </a:rPr>
              <a:t>Serial.available</a:t>
            </a: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if (</a:t>
            </a:r>
            <a:r>
              <a:rPr lang="en-US" sz="1600" dirty="0" err="1">
                <a:latin typeface="Courier New" panose="02070309020205020404" pitchFamily="49" charset="0"/>
                <a:ea typeface="Arial" charset="0"/>
                <a:cs typeface="Courier New" panose="02070309020205020404" pitchFamily="49" charset="0"/>
              </a:rPr>
              <a:t>num_bytes</a:t>
            </a:r>
            <a:r>
              <a:rPr lang="en-US" sz="1600" dirty="0">
                <a:latin typeface="Courier New" panose="02070309020205020404" pitchFamily="49" charset="0"/>
                <a:ea typeface="Arial" charset="0"/>
                <a:cs typeface="Courier New" panose="02070309020205020404" pitchFamily="49" charset="0"/>
              </a:rPr>
              <a:t> &gt;= max)</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a:t>
            </a:r>
            <a:r>
              <a:rPr lang="en-US" sz="1600" dirty="0" err="1">
                <a:latin typeface="Courier New" panose="02070309020205020404" pitchFamily="49" charset="0"/>
                <a:ea typeface="Arial" charset="0"/>
                <a:cs typeface="Courier New" panose="02070309020205020404" pitchFamily="49" charset="0"/>
              </a:rPr>
              <a:t>num_bytes</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buf[</a:t>
            </a:r>
            <a:r>
              <a:rPr lang="en-US" sz="1600" dirty="0" err="1">
                <a:latin typeface="Courier New" panose="02070309020205020404" pitchFamily="49" charset="0"/>
                <a:ea typeface="Arial" charset="0"/>
                <a:cs typeface="Courier New" panose="02070309020205020404" pitchFamily="49" charset="0"/>
              </a:rPr>
              <a:t>num_bytes</a:t>
            </a:r>
            <a:r>
              <a:rPr lang="en-US" sz="1600" dirty="0">
                <a:latin typeface="Courier New" panose="02070309020205020404" pitchFamily="49" charset="0"/>
                <a:ea typeface="Arial" charset="0"/>
                <a:cs typeface="Courier New" panose="02070309020205020404" pitchFamily="49" charset="0"/>
              </a:rPr>
              <a:t>++] = </a:t>
            </a:r>
            <a:r>
              <a:rPr lang="en-US" sz="1600" dirty="0" err="1">
                <a:latin typeface="Courier New" panose="02070309020205020404" pitchFamily="49" charset="0"/>
                <a:ea typeface="Arial" charset="0"/>
                <a:cs typeface="Courier New" panose="02070309020205020404" pitchFamily="49" charset="0"/>
              </a:rPr>
              <a:t>Serial.read</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a:t>
            </a:r>
            <a:r>
              <a:rPr lang="en-US" sz="1600" dirty="0" err="1">
                <a:latin typeface="Courier New" panose="02070309020205020404" pitchFamily="49" charset="0"/>
                <a:ea typeface="Arial" charset="0"/>
                <a:cs typeface="Courier New" panose="02070309020205020404" pitchFamily="49" charset="0"/>
              </a:rPr>
              <a:t>num_bytes</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int </a:t>
            </a:r>
            <a:r>
              <a:rPr lang="en-US" sz="1600" dirty="0" err="1">
                <a:latin typeface="Courier New" panose="02070309020205020404" pitchFamily="49" charset="0"/>
                <a:ea typeface="Arial" charset="0"/>
                <a:cs typeface="Courier New" panose="02070309020205020404" pitchFamily="49" charset="0"/>
              </a:rPr>
              <a:t>initBuf</a:t>
            </a:r>
            <a:r>
              <a:rPr lang="en-US" sz="1600" dirty="0">
                <a:latin typeface="Courier New" panose="02070309020205020404" pitchFamily="49" charset="0"/>
                <a:ea typeface="Arial" charset="0"/>
                <a:cs typeface="Courier New" panose="02070309020205020404" pitchFamily="49" charset="0"/>
              </a:rPr>
              <a:t>(byte* buf, int max) {</a:t>
            </a:r>
          </a:p>
          <a:p>
            <a:pPr algn="l">
              <a:spcBef>
                <a:spcPts val="0"/>
              </a:spcBef>
            </a:pPr>
            <a:r>
              <a:rPr lang="en-US" sz="1600" dirty="0">
                <a:latin typeface="Courier New" panose="02070309020205020404" pitchFamily="49" charset="0"/>
                <a:ea typeface="Arial" charset="0"/>
                <a:cs typeface="Courier New" panose="02070309020205020404" pitchFamily="49" charset="0"/>
              </a:rPr>
              <a:t>  int i = 0;</a:t>
            </a:r>
          </a:p>
          <a:p>
            <a:pPr algn="l">
              <a:spcBef>
                <a:spcPts val="0"/>
              </a:spcBef>
            </a:pPr>
            <a:r>
              <a:rPr lang="en-US" sz="1600" dirty="0">
                <a:latin typeface="Courier New" panose="02070309020205020404" pitchFamily="49" charset="0"/>
                <a:ea typeface="Arial" charset="0"/>
                <a:cs typeface="Courier New" panose="02070309020205020404" pitchFamily="49" charset="0"/>
              </a:rPr>
              <a:t>  for (i = 0; i &lt; 64; i++)</a:t>
            </a:r>
          </a:p>
          <a:p>
            <a:pPr algn="l">
              <a:spcBef>
                <a:spcPts val="0"/>
              </a:spcBef>
            </a:pPr>
            <a:r>
              <a:rPr lang="en-US" sz="1600" dirty="0">
                <a:latin typeface="Courier New" panose="02070309020205020404" pitchFamily="49" charset="0"/>
                <a:ea typeface="Arial" charset="0"/>
                <a:cs typeface="Courier New" panose="02070309020205020404" pitchFamily="49" charset="0"/>
              </a:rPr>
              <a:t>    buf[i] = (byte) (i + 16);</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i;</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122</a:t>
            </a:fld>
            <a:endParaRPr lang="en-US"/>
          </a:p>
        </p:txBody>
      </p:sp>
    </p:spTree>
    <p:extLst>
      <p:ext uri="{BB962C8B-B14F-4D97-AF65-F5344CB8AC3E}">
        <p14:creationId xmlns:p14="http://schemas.microsoft.com/office/powerpoint/2010/main" val="200923410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54978"/>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a:t>
            </a:r>
            <a:r>
              <a:rPr lang="en-US" sz="4400" dirty="0" err="1">
                <a:latin typeface="Arial" panose="020B0604020202020204" pitchFamily="34" charset="0"/>
                <a:cs typeface="Arial" panose="020B0604020202020204" pitchFamily="34" charset="0"/>
              </a:rPr>
              <a:t>EEprom</a:t>
            </a:r>
            <a:endParaRPr lang="en-US" sz="4400"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1289957" y="1140115"/>
            <a:ext cx="9612086" cy="5498861"/>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void </a:t>
            </a:r>
            <a:r>
              <a:rPr lang="en-US" sz="1600" dirty="0" err="1">
                <a:latin typeface="Courier New" panose="02070309020205020404" pitchFamily="49" charset="0"/>
                <a:ea typeface="Arial" charset="0"/>
                <a:cs typeface="Courier New" panose="02070309020205020404" pitchFamily="49" charset="0"/>
              </a:rPr>
              <a:t>printBytes</a:t>
            </a:r>
            <a:r>
              <a:rPr lang="en-US" sz="1600" dirty="0">
                <a:latin typeface="Courier New" panose="02070309020205020404" pitchFamily="49" charset="0"/>
                <a:ea typeface="Arial" charset="0"/>
                <a:cs typeface="Courier New" panose="02070309020205020404" pitchFamily="49" charset="0"/>
              </a:rPr>
              <a:t>(byte* buf, int n) {</a:t>
            </a:r>
          </a:p>
          <a:p>
            <a:pPr algn="l">
              <a:spcBef>
                <a:spcPts val="0"/>
              </a:spcBef>
            </a:pPr>
            <a:r>
              <a:rPr lang="en-US" sz="1600" dirty="0">
                <a:latin typeface="Courier New" panose="02070309020205020404" pitchFamily="49" charset="0"/>
                <a:ea typeface="Arial" charset="0"/>
                <a:cs typeface="Courier New" panose="02070309020205020404" pitchFamily="49" charset="0"/>
              </a:rPr>
              <a:t>  for (int i = 0; i &lt; n; i++)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printHexByte</a:t>
            </a:r>
            <a:r>
              <a:rPr lang="en-US" sz="1600" dirty="0">
                <a:latin typeface="Courier New" panose="02070309020205020404" pitchFamily="49" charset="0"/>
                <a:ea typeface="Arial" charset="0"/>
                <a:cs typeface="Courier New" panose="02070309020205020404" pitchFamily="49" charset="0"/>
              </a:rPr>
              <a:t>(buf[i]);</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if ((i%16) ==15)</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Serial.println</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uint32_t </a:t>
            </a:r>
            <a:r>
              <a:rPr lang="en-US" sz="1600" dirty="0" err="1">
                <a:latin typeface="Courier New" panose="02070309020205020404" pitchFamily="49" charset="0"/>
                <a:ea typeface="Arial" charset="0"/>
                <a:cs typeface="Courier New" panose="02070309020205020404" pitchFamily="49" charset="0"/>
              </a:rPr>
              <a:t>end_address</a:t>
            </a:r>
            <a:r>
              <a:rPr lang="en-US" sz="1600" dirty="0">
                <a:latin typeface="Courier New" panose="02070309020205020404" pitchFamily="49" charset="0"/>
                <a:ea typeface="Arial" charset="0"/>
                <a:cs typeface="Courier New" panose="02070309020205020404" pitchFamily="49" charset="0"/>
              </a:rPr>
              <a:t>= 0x40; //0x7d00;</a:t>
            </a:r>
          </a:p>
          <a:p>
            <a:pPr algn="l">
              <a:spcBef>
                <a:spcPts val="0"/>
              </a:spcBef>
            </a:pPr>
            <a:r>
              <a:rPr lang="en-US" sz="1600" dirty="0">
                <a:latin typeface="Courier New" panose="02070309020205020404" pitchFamily="49" charset="0"/>
                <a:ea typeface="Arial" charset="0"/>
                <a:cs typeface="Courier New" panose="02070309020205020404" pitchFamily="49" charset="0"/>
              </a:rPr>
              <a:t>void setup()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Serial.begin</a:t>
            </a:r>
            <a:r>
              <a:rPr lang="en-US" sz="1600" dirty="0">
                <a:latin typeface="Courier New" panose="02070309020205020404" pitchFamily="49" charset="0"/>
                <a:ea typeface="Arial" charset="0"/>
                <a:cs typeface="Courier New" panose="02070309020205020404" pitchFamily="49" charset="0"/>
              </a:rPr>
              <a:t>(9600);</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Wire.begin</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Wire.setClock</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initial_clock_setting</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byte </a:t>
            </a:r>
            <a:r>
              <a:rPr lang="en-US" sz="1600" dirty="0" err="1">
                <a:latin typeface="Courier New" panose="02070309020205020404" pitchFamily="49" charset="0"/>
                <a:ea typeface="Arial" charset="0"/>
                <a:cs typeface="Courier New" panose="02070309020205020404" pitchFamily="49" charset="0"/>
              </a:rPr>
              <a:t>to_write</a:t>
            </a:r>
            <a:r>
              <a:rPr lang="en-US" sz="1600" dirty="0">
                <a:latin typeface="Courier New" panose="02070309020205020404" pitchFamily="49" charset="0"/>
                <a:ea typeface="Arial" charset="0"/>
                <a:cs typeface="Courier New" panose="02070309020205020404" pitchFamily="49" charset="0"/>
              </a:rPr>
              <a:t>[MAX_BYTES];</a:t>
            </a:r>
          </a:p>
          <a:p>
            <a:pPr algn="l">
              <a:spcBef>
                <a:spcPts val="0"/>
              </a:spcBef>
            </a:pPr>
            <a:r>
              <a:rPr lang="en-US" sz="1600" dirty="0">
                <a:latin typeface="Courier New" panose="02070309020205020404" pitchFamily="49" charset="0"/>
                <a:ea typeface="Arial" charset="0"/>
                <a:cs typeface="Courier New" panose="02070309020205020404" pitchFamily="49" charset="0"/>
              </a:rPr>
              <a:t>  int current = 0;</a:t>
            </a:r>
          </a:p>
          <a:p>
            <a:pPr algn="l">
              <a:spcBef>
                <a:spcPts val="0"/>
              </a:spcBef>
            </a:pPr>
            <a:r>
              <a:rPr lang="en-US" sz="1600" dirty="0">
                <a:latin typeface="Courier New" panose="02070309020205020404" pitchFamily="49" charset="0"/>
                <a:ea typeface="Arial" charset="0"/>
                <a:cs typeface="Courier New" panose="02070309020205020404" pitchFamily="49" charset="0"/>
              </a:rPr>
              <a:t>  int </a:t>
            </a:r>
            <a:r>
              <a:rPr lang="en-US" sz="1600" dirty="0" err="1">
                <a:latin typeface="Courier New" panose="02070309020205020404" pitchFamily="49" charset="0"/>
                <a:ea typeface="Arial" charset="0"/>
                <a:cs typeface="Courier New" panose="02070309020205020404" pitchFamily="49" charset="0"/>
              </a:rPr>
              <a:t>num_bytes</a:t>
            </a: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initBuf</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to_write</a:t>
            </a:r>
            <a:r>
              <a:rPr lang="en-US" sz="1600" dirty="0">
                <a:latin typeface="Courier New" panose="02070309020205020404" pitchFamily="49" charset="0"/>
                <a:ea typeface="Arial" charset="0"/>
                <a:cs typeface="Courier New" panose="02070309020205020404" pitchFamily="49" charset="0"/>
              </a:rPr>
              <a:t>, MAX_BYTES);</a:t>
            </a:r>
          </a:p>
          <a:p>
            <a:pPr algn="l">
              <a:spcBef>
                <a:spcPts val="0"/>
              </a:spcBef>
            </a:pPr>
            <a:r>
              <a:rPr lang="en-US" sz="1600" dirty="0">
                <a:latin typeface="Courier New" panose="02070309020205020404" pitchFamily="49" charset="0"/>
                <a:ea typeface="Arial" charset="0"/>
                <a:cs typeface="Courier New" panose="02070309020205020404" pitchFamily="49" charset="0"/>
              </a:rPr>
              <a:t>  int </a:t>
            </a:r>
            <a:r>
              <a:rPr lang="en-US" sz="1600" dirty="0" err="1">
                <a:latin typeface="Courier New" panose="02070309020205020404" pitchFamily="49" charset="0"/>
                <a:ea typeface="Arial" charset="0"/>
                <a:cs typeface="Courier New" panose="02070309020205020404" pitchFamily="49" charset="0"/>
              </a:rPr>
              <a:t>num_left</a:t>
            </a: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num_bytes</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int n;</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Serial.println</a:t>
            </a:r>
            <a:r>
              <a:rPr lang="en-US" sz="1600" dirty="0">
                <a:latin typeface="Courier New" panose="02070309020205020404" pitchFamily="49" charset="0"/>
                <a:ea typeface="Arial" charset="0"/>
                <a:cs typeface="Courier New" panose="02070309020205020404" pitchFamily="49" charset="0"/>
              </a:rPr>
              <a:t>("Bytes accepted:");</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printBytes</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to_write</a:t>
            </a: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num_bytes</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Serial.println</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123</a:t>
            </a:fld>
            <a:endParaRPr lang="en-US"/>
          </a:p>
        </p:txBody>
      </p:sp>
    </p:spTree>
    <p:extLst>
      <p:ext uri="{BB962C8B-B14F-4D97-AF65-F5344CB8AC3E}">
        <p14:creationId xmlns:p14="http://schemas.microsoft.com/office/powerpoint/2010/main" val="25895353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2278" y="15033"/>
            <a:ext cx="11714921"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a:t>
            </a:r>
            <a:r>
              <a:rPr lang="en-US" sz="4400" dirty="0" err="1">
                <a:latin typeface="Arial" panose="020B0604020202020204" pitchFamily="34" charset="0"/>
                <a:cs typeface="Arial" panose="020B0604020202020204" pitchFamily="34" charset="0"/>
              </a:rPr>
              <a:t>EEprom</a:t>
            </a:r>
            <a:endParaRPr lang="en-US" sz="4400"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943790" y="1118430"/>
            <a:ext cx="9612086" cy="5498861"/>
          </a:xfrm>
        </p:spPr>
        <p:txBody>
          <a:bodyPr>
            <a:noAutofit/>
          </a:bodyPr>
          <a:lstStyle/>
          <a:p>
            <a:pPr algn="l">
              <a:spcBef>
                <a:spcPts val="0"/>
              </a:spcBef>
            </a:pPr>
            <a:r>
              <a:rPr lang="en-US" sz="1600">
                <a:latin typeface="Courier New" panose="02070309020205020404" pitchFamily="49" charset="0"/>
                <a:ea typeface="Arial" charset="0"/>
                <a:cs typeface="Courier New" panose="02070309020205020404" pitchFamily="49" charset="0"/>
              </a:rPr>
              <a:t>  while(</a:t>
            </a:r>
            <a:r>
              <a:rPr lang="en-US" sz="1600" err="1">
                <a:latin typeface="Courier New" panose="02070309020205020404" pitchFamily="49" charset="0"/>
                <a:ea typeface="Arial" charset="0"/>
                <a:cs typeface="Courier New" panose="02070309020205020404" pitchFamily="49" charset="0"/>
              </a:rPr>
              <a:t>num_left</a:t>
            </a:r>
            <a:r>
              <a:rPr lang="en-US" sz="1600">
                <a:latin typeface="Courier New" panose="02070309020205020404" pitchFamily="49" charset="0"/>
                <a:ea typeface="Arial" charset="0"/>
                <a:cs typeface="Courier New" panose="02070309020205020404" pitchFamily="49" charset="0"/>
              </a:rPr>
              <a:t> &gt; 0) {</a:t>
            </a:r>
          </a:p>
          <a:p>
            <a:pPr algn="l">
              <a:spcBef>
                <a:spcPts val="0"/>
              </a:spcBef>
            </a:pPr>
            <a:r>
              <a:rPr lang="en-US" sz="1600">
                <a:latin typeface="Courier New" panose="02070309020205020404" pitchFamily="49" charset="0"/>
                <a:ea typeface="Arial" charset="0"/>
                <a:cs typeface="Courier New" panose="02070309020205020404" pitchFamily="49" charset="0"/>
              </a:rPr>
              <a:t>    if (</a:t>
            </a:r>
            <a:r>
              <a:rPr lang="en-US" sz="1600" err="1">
                <a:latin typeface="Courier New" panose="02070309020205020404" pitchFamily="49" charset="0"/>
                <a:ea typeface="Arial" charset="0"/>
                <a:cs typeface="Courier New" panose="02070309020205020404" pitchFamily="49" charset="0"/>
              </a:rPr>
              <a:t>num_left</a:t>
            </a:r>
            <a:r>
              <a:rPr lang="en-US" sz="1600">
                <a:latin typeface="Courier New" panose="02070309020205020404" pitchFamily="49" charset="0"/>
                <a:ea typeface="Arial" charset="0"/>
                <a:cs typeface="Courier New" panose="02070309020205020404" pitchFamily="49" charset="0"/>
              </a:rPr>
              <a:t> &gt;= MAX_I2C_WRITE)</a:t>
            </a:r>
          </a:p>
          <a:p>
            <a:pPr algn="l">
              <a:spcBef>
                <a:spcPts val="0"/>
              </a:spcBef>
            </a:pPr>
            <a:r>
              <a:rPr lang="en-US" sz="1600">
                <a:latin typeface="Courier New" panose="02070309020205020404" pitchFamily="49" charset="0"/>
                <a:ea typeface="Arial" charset="0"/>
                <a:cs typeface="Courier New" panose="02070309020205020404" pitchFamily="49" charset="0"/>
              </a:rPr>
              <a:t>      n = MAX_I2C_WRITE;</a:t>
            </a:r>
          </a:p>
          <a:p>
            <a:pPr algn="l">
              <a:spcBef>
                <a:spcPts val="0"/>
              </a:spcBef>
            </a:pPr>
            <a:r>
              <a:rPr lang="en-US" sz="1600">
                <a:latin typeface="Courier New" panose="02070309020205020404" pitchFamily="49" charset="0"/>
                <a:ea typeface="Arial" charset="0"/>
                <a:cs typeface="Courier New" panose="02070309020205020404" pitchFamily="49" charset="0"/>
              </a:rPr>
              <a:t>    else</a:t>
            </a:r>
          </a:p>
          <a:p>
            <a:pPr algn="l">
              <a:spcBef>
                <a:spcPts val="0"/>
              </a:spcBef>
            </a:pPr>
            <a:r>
              <a:rPr lang="en-US" sz="1600">
                <a:latin typeface="Courier New" panose="02070309020205020404" pitchFamily="49" charset="0"/>
                <a:ea typeface="Arial" charset="0"/>
                <a:cs typeface="Courier New" panose="02070309020205020404" pitchFamily="49" charset="0"/>
              </a:rPr>
              <a:t>      n = </a:t>
            </a:r>
            <a:r>
              <a:rPr lang="en-US" sz="1600" err="1">
                <a:latin typeface="Courier New" panose="02070309020205020404" pitchFamily="49" charset="0"/>
                <a:ea typeface="Arial" charset="0"/>
                <a:cs typeface="Courier New" panose="02070309020205020404" pitchFamily="49" charset="0"/>
              </a:rPr>
              <a:t>num_left</a:t>
            </a:r>
            <a:r>
              <a:rPr lang="en-US" sz="1600">
                <a:latin typeface="Courier New" panose="02070309020205020404" pitchFamily="49" charset="0"/>
                <a:ea typeface="Arial" charset="0"/>
                <a:cs typeface="Courier New" panose="02070309020205020404" pitchFamily="49" charset="0"/>
              </a:rPr>
              <a:t>;</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writeEEProm</a:t>
            </a:r>
            <a:r>
              <a:rPr lang="en-US" sz="1600">
                <a:latin typeface="Courier New" panose="02070309020205020404" pitchFamily="49" charset="0"/>
                <a:ea typeface="Arial" charset="0"/>
                <a:cs typeface="Courier New" panose="02070309020205020404" pitchFamily="49" charset="0"/>
              </a:rPr>
              <a:t>(current, &amp;</a:t>
            </a:r>
            <a:r>
              <a:rPr lang="en-US" sz="1600" err="1">
                <a:latin typeface="Courier New" panose="02070309020205020404" pitchFamily="49" charset="0"/>
                <a:ea typeface="Arial" charset="0"/>
                <a:cs typeface="Courier New" panose="02070309020205020404" pitchFamily="49" charset="0"/>
              </a:rPr>
              <a:t>to_write</a:t>
            </a:r>
            <a:r>
              <a:rPr lang="en-US" sz="1600">
                <a:latin typeface="Courier New" panose="02070309020205020404" pitchFamily="49" charset="0"/>
                <a:ea typeface="Arial" charset="0"/>
                <a:cs typeface="Courier New" panose="02070309020205020404" pitchFamily="49" charset="0"/>
              </a:rPr>
              <a:t>[current], n);</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num_left</a:t>
            </a:r>
            <a:r>
              <a:rPr lang="en-US" sz="1600">
                <a:latin typeface="Courier New" panose="02070309020205020404" pitchFamily="49" charset="0"/>
                <a:ea typeface="Arial" charset="0"/>
                <a:cs typeface="Courier New" panose="02070309020205020404" pitchFamily="49" charset="0"/>
              </a:rPr>
              <a:t> -= n;</a:t>
            </a:r>
          </a:p>
          <a:p>
            <a:pPr algn="l">
              <a:spcBef>
                <a:spcPts val="0"/>
              </a:spcBef>
            </a:pPr>
            <a:r>
              <a:rPr lang="en-US" sz="1600">
                <a:latin typeface="Courier New" panose="02070309020205020404" pitchFamily="49" charset="0"/>
                <a:ea typeface="Arial" charset="0"/>
                <a:cs typeface="Courier New" panose="02070309020205020404" pitchFamily="49" charset="0"/>
              </a:rPr>
              <a:t>    current += n;</a:t>
            </a:r>
          </a:p>
          <a:p>
            <a:pPr algn="l">
              <a:spcBef>
                <a:spcPts val="0"/>
              </a:spcBef>
            </a:pPr>
            <a:r>
              <a:rPr lang="en-US" sz="1600">
                <a:latin typeface="Courier New" panose="02070309020205020404" pitchFamily="49" charset="0"/>
                <a:ea typeface="Arial" charset="0"/>
                <a:cs typeface="Courier New" panose="02070309020205020404" pitchFamily="49" charset="0"/>
              </a:rPr>
              <a:t>  }</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Serial.println</a:t>
            </a:r>
            <a:r>
              <a:rPr lang="en-US" sz="1600">
                <a:latin typeface="Courier New" panose="02070309020205020404" pitchFamily="49" charset="0"/>
                <a:ea typeface="Arial" charset="0"/>
                <a:cs typeface="Courier New" panose="02070309020205020404" pitchFamily="49" charset="0"/>
              </a:rPr>
              <a:t>("Bytes written");</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Serial.println</a:t>
            </a:r>
            <a:r>
              <a:rPr lang="en-US" sz="1600">
                <a:latin typeface="Courier New" panose="02070309020205020404" pitchFamily="49" charset="0"/>
                <a:ea typeface="Arial" charset="0"/>
                <a:cs typeface="Courier New" panose="02070309020205020404" pitchFamily="49" charset="0"/>
              </a:rPr>
              <a:t>("");</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  // Read bytes to </a:t>
            </a:r>
            <a:r>
              <a:rPr lang="en-US" sz="1600" err="1">
                <a:latin typeface="Courier New" panose="02070309020205020404" pitchFamily="49" charset="0"/>
                <a:ea typeface="Arial" charset="0"/>
                <a:cs typeface="Courier New" panose="02070309020205020404" pitchFamily="49" charset="0"/>
              </a:rPr>
              <a:t>end_address</a:t>
            </a: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Serial.println</a:t>
            </a:r>
            <a:r>
              <a:rPr lang="en-US" sz="1600">
                <a:latin typeface="Courier New" panose="02070309020205020404" pitchFamily="49" charset="0"/>
                <a:ea typeface="Arial" charset="0"/>
                <a:cs typeface="Courier New" panose="02070309020205020404" pitchFamily="49" charset="0"/>
              </a:rPr>
              <a:t>("Bytes read:");</a:t>
            </a:r>
          </a:p>
          <a:p>
            <a:pPr algn="l">
              <a:spcBef>
                <a:spcPts val="0"/>
              </a:spcBef>
            </a:pPr>
            <a:r>
              <a:rPr lang="en-US" sz="1600">
                <a:latin typeface="Courier New" panose="02070309020205020404" pitchFamily="49" charset="0"/>
                <a:ea typeface="Arial" charset="0"/>
                <a:cs typeface="Courier New" panose="02070309020205020404" pitchFamily="49" charset="0"/>
              </a:rPr>
              <a:t>  byte v;</a:t>
            </a:r>
          </a:p>
          <a:p>
            <a:pPr algn="l">
              <a:spcBef>
                <a:spcPts val="0"/>
              </a:spcBef>
            </a:pPr>
            <a:r>
              <a:rPr lang="en-US" sz="1600">
                <a:latin typeface="Courier New" panose="02070309020205020404" pitchFamily="49" charset="0"/>
                <a:ea typeface="Arial" charset="0"/>
                <a:cs typeface="Courier New" panose="02070309020205020404" pitchFamily="49" charset="0"/>
              </a:rPr>
              <a:t>  for (uint32_t a = 0; a &lt; </a:t>
            </a:r>
            <a:r>
              <a:rPr lang="en-US" sz="1600" err="1">
                <a:latin typeface="Courier New" panose="02070309020205020404" pitchFamily="49" charset="0"/>
                <a:ea typeface="Arial" charset="0"/>
                <a:cs typeface="Courier New" panose="02070309020205020404" pitchFamily="49" charset="0"/>
              </a:rPr>
              <a:t>end_address</a:t>
            </a:r>
            <a:r>
              <a:rPr lang="en-US" sz="1600">
                <a:latin typeface="Courier New" panose="02070309020205020404" pitchFamily="49" charset="0"/>
                <a:ea typeface="Arial" charset="0"/>
                <a:cs typeface="Courier New" panose="02070309020205020404" pitchFamily="49" charset="0"/>
              </a:rPr>
              <a:t>; a++) {</a:t>
            </a:r>
          </a:p>
          <a:p>
            <a:pPr algn="l">
              <a:spcBef>
                <a:spcPts val="0"/>
              </a:spcBef>
            </a:pPr>
            <a:r>
              <a:rPr lang="en-US" sz="1600">
                <a:latin typeface="Courier New" panose="02070309020205020404" pitchFamily="49" charset="0"/>
                <a:ea typeface="Arial" charset="0"/>
                <a:cs typeface="Courier New" panose="02070309020205020404" pitchFamily="49" charset="0"/>
              </a:rPr>
              <a:t>    v= </a:t>
            </a:r>
            <a:r>
              <a:rPr lang="en-US" sz="1600" err="1">
                <a:latin typeface="Courier New" panose="02070309020205020404" pitchFamily="49" charset="0"/>
                <a:ea typeface="Arial" charset="0"/>
                <a:cs typeface="Courier New" panose="02070309020205020404" pitchFamily="49" charset="0"/>
              </a:rPr>
              <a:t>readEEProm</a:t>
            </a:r>
            <a:r>
              <a:rPr lang="en-US" sz="1600">
                <a:latin typeface="Courier New" panose="02070309020205020404" pitchFamily="49" charset="0"/>
                <a:ea typeface="Arial" charset="0"/>
                <a:cs typeface="Courier New" panose="02070309020205020404" pitchFamily="49" charset="0"/>
              </a:rPr>
              <a:t>(a);</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printHexByte</a:t>
            </a:r>
            <a:r>
              <a:rPr lang="en-US" sz="1600">
                <a:latin typeface="Courier New" panose="02070309020205020404" pitchFamily="49" charset="0"/>
                <a:ea typeface="Arial" charset="0"/>
                <a:cs typeface="Courier New" panose="02070309020205020404" pitchFamily="49" charset="0"/>
              </a:rPr>
              <a:t>(v);</a:t>
            </a:r>
          </a:p>
          <a:p>
            <a:pPr algn="l">
              <a:spcBef>
                <a:spcPts val="0"/>
              </a:spcBef>
            </a:pPr>
            <a:r>
              <a:rPr lang="en-US" sz="1600">
                <a:latin typeface="Courier New" panose="02070309020205020404" pitchFamily="49" charset="0"/>
                <a:ea typeface="Arial" charset="0"/>
                <a:cs typeface="Courier New" panose="02070309020205020404" pitchFamily="49" charset="0"/>
              </a:rPr>
              <a:t>    if ((a%16) ==15)</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Serial.println</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a:t>
            </a:r>
          </a:p>
          <a:p>
            <a:pPr algn="l">
              <a:spcBef>
                <a:spcPts val="0"/>
              </a:spcBef>
            </a:pP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void loop() {</a:t>
            </a:r>
          </a:p>
          <a:p>
            <a:pPr algn="l">
              <a:spcBef>
                <a:spcPts val="0"/>
              </a:spcBef>
            </a:pPr>
            <a:r>
              <a:rPr lang="en-US" sz="1600">
                <a:latin typeface="Courier New" panose="02070309020205020404" pitchFamily="49" charset="0"/>
                <a:ea typeface="Arial" charset="0"/>
                <a:cs typeface="Courier New" panose="02070309020205020404" pitchFamily="49" charset="0"/>
              </a:rPr>
              <a:t>}</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124</a:t>
            </a:fld>
            <a:endParaRPr lang="en-US"/>
          </a:p>
        </p:txBody>
      </p:sp>
    </p:spTree>
    <p:extLst>
      <p:ext uri="{BB962C8B-B14F-4D97-AF65-F5344CB8AC3E}">
        <p14:creationId xmlns:p14="http://schemas.microsoft.com/office/powerpoint/2010/main" val="222823373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36524"/>
            <a:ext cx="10238509" cy="868362"/>
          </a:xfrm>
        </p:spPr>
        <p:txBody>
          <a:bodyPr anchor="ctr">
            <a:normAutofit/>
          </a:bodyPr>
          <a:lstStyle/>
          <a:p>
            <a:pPr algn="ctr"/>
            <a:r>
              <a:rPr lang="en-US" sz="4400" err="1">
                <a:latin typeface="Arial" panose="020B0604020202020204" pitchFamily="34" charset="0"/>
                <a:cs typeface="Arial" panose="020B0604020202020204" pitchFamily="34" charset="0"/>
              </a:rPr>
              <a:t>EEprom</a:t>
            </a:r>
            <a:r>
              <a:rPr lang="en-US" sz="4400">
                <a:latin typeface="Arial" panose="020B0604020202020204" pitchFamily="34" charset="0"/>
                <a:cs typeface="Arial" panose="020B0604020202020204" pitchFamily="34" charset="0"/>
              </a:rPr>
              <a:t> Raspberry pi</a:t>
            </a:r>
          </a:p>
        </p:txBody>
      </p:sp>
      <p:sp>
        <p:nvSpPr>
          <p:cNvPr id="3" name="Content Placeholder 2"/>
          <p:cNvSpPr>
            <a:spLocks noGrp="1"/>
          </p:cNvSpPr>
          <p:nvPr>
            <p:ph idx="1"/>
          </p:nvPr>
        </p:nvSpPr>
        <p:spPr>
          <a:xfrm>
            <a:off x="343787" y="1704443"/>
            <a:ext cx="11379731" cy="4498237"/>
          </a:xfrm>
        </p:spPr>
        <p:txBody>
          <a:bodyPr>
            <a:noAutofit/>
          </a:bodyPr>
          <a:lstStyle/>
          <a:p>
            <a:pPr marL="342900" indent="-342900" algn="l">
              <a:spcBef>
                <a:spcPts val="400"/>
              </a:spcBef>
              <a:buFont typeface="Arial" charset="0"/>
              <a:buChar char="•"/>
            </a:pPr>
            <a:r>
              <a:rPr lang="en-US" sz="2000" dirty="0">
                <a:latin typeface="Arial" panose="020B0604020202020204" pitchFamily="34" charset="0"/>
                <a:ea typeface="Arial" charset="0"/>
                <a:cs typeface="Arial" panose="020B0604020202020204" pitchFamily="34" charset="0"/>
              </a:rPr>
              <a:t>We could simulate the I2C interface as we did with the Arduino but the Raspberry Pi has some utilities you can use instead.</a:t>
            </a:r>
          </a:p>
          <a:p>
            <a:pPr marL="800100" lvl="1" indent="-342900" algn="l">
              <a:spcBef>
                <a:spcPts val="400"/>
              </a:spcBef>
              <a:buFont typeface="Arial" charset="0"/>
              <a:buChar char="•"/>
            </a:pPr>
            <a:r>
              <a:rPr lang="en-US" dirty="0">
                <a:latin typeface="Arial" panose="020B0604020202020204" pitchFamily="34" charset="0"/>
                <a:cs typeface="Arial" panose="020B0604020202020204" pitchFamily="34" charset="0"/>
              </a:rPr>
              <a:t>I2cdetect – detects I2C devices connected to the RP</a:t>
            </a:r>
          </a:p>
          <a:p>
            <a:pPr marL="800100" lvl="1" indent="-342900" algn="l">
              <a:spcBef>
                <a:spcPts val="400"/>
              </a:spcBef>
              <a:buFont typeface="Arial" charset="0"/>
              <a:buChar char="•"/>
            </a:pPr>
            <a:r>
              <a:rPr lang="en-US" dirty="0">
                <a:latin typeface="Arial" panose="020B0604020202020204" pitchFamily="34" charset="0"/>
                <a:cs typeface="Arial" panose="020B0604020202020204" pitchFamily="34" charset="0"/>
              </a:rPr>
              <a:t>I2cdump – reads I2C registers</a:t>
            </a:r>
          </a:p>
          <a:p>
            <a:pPr marL="800100" lvl="1" indent="-342900" algn="l">
              <a:spcBef>
                <a:spcPts val="400"/>
              </a:spcBef>
              <a:buFont typeface="Arial" charset="0"/>
              <a:buChar char="•"/>
            </a:pPr>
            <a:r>
              <a:rPr lang="en-US" dirty="0">
                <a:latin typeface="Arial" panose="020B0604020202020204" pitchFamily="34" charset="0"/>
                <a:cs typeface="Arial" panose="020B0604020202020204" pitchFamily="34" charset="0"/>
              </a:rPr>
              <a:t>I2cget – reads specific I2C registers</a:t>
            </a:r>
          </a:p>
          <a:p>
            <a:pPr marL="800100" lvl="1" indent="-342900" algn="l">
              <a:spcBef>
                <a:spcPts val="400"/>
              </a:spcBef>
              <a:buFont typeface="Arial" charset="0"/>
              <a:buChar char="•"/>
            </a:pPr>
            <a:r>
              <a:rPr lang="en-US" dirty="0">
                <a:latin typeface="Arial" panose="020B0604020202020204" pitchFamily="34" charset="0"/>
                <a:cs typeface="Arial" panose="020B0604020202020204" pitchFamily="34" charset="0"/>
              </a:rPr>
              <a:t>I2cset – sets specific I2C registers</a:t>
            </a:r>
          </a:p>
          <a:p>
            <a:pPr marL="342900" indent="-342900" algn="l">
              <a:spcBef>
                <a:spcPts val="400"/>
              </a:spcBef>
              <a:buFont typeface="Arial" charset="0"/>
              <a:buChar char="•"/>
            </a:pPr>
            <a:r>
              <a:rPr lang="en-US" sz="2000" dirty="0">
                <a:latin typeface="Arial" panose="020B0604020202020204" pitchFamily="34" charset="0"/>
                <a:cs typeface="Arial" panose="020B0604020202020204" pitchFamily="34" charset="0"/>
              </a:rPr>
              <a:t>If you wire the 24FC515 just as in the Arduino case but with Vcc to RP 3.3 (pin 1), gnd to RP gnd (pin 6), sda to RP sda (pin 3) and scl to RP scl (pin 5), for example, the following command will read out the ROM.  Try it on a ROM you’ve initialized with the Arduino.</a:t>
            </a:r>
          </a:p>
          <a:p>
            <a:pPr marL="800100" lvl="1" indent="-342900" algn="l">
              <a:spcBef>
                <a:spcPts val="400"/>
              </a:spcBef>
              <a:buFont typeface="Arial" charset="0"/>
              <a:buChar char="•"/>
            </a:pPr>
            <a:r>
              <a:rPr lang="en-US" dirty="0">
                <a:latin typeface="Arial" panose="020B0604020202020204" pitchFamily="34" charset="0"/>
                <a:cs typeface="Arial" panose="020B0604020202020204" pitchFamily="34" charset="0"/>
              </a:rPr>
              <a:t>i2cdump "bcm2835 I2C adapter" 0x54</a:t>
            </a:r>
            <a:endParaRPr lang="en-US" dirty="0">
              <a:latin typeface="Arial" panose="020B0604020202020204" pitchFamily="34" charset="0"/>
              <a:ea typeface="Arial" charset="0"/>
              <a:cs typeface="Arial" panose="020B0604020202020204" pitchFamily="34" charset="0"/>
            </a:endParaRPr>
          </a:p>
          <a:p>
            <a:pPr algn="l"/>
            <a:endParaRPr lang="en-US" sz="2000" dirty="0">
              <a:latin typeface="Arial" panose="020B0604020202020204" pitchFamily="34" charset="0"/>
              <a:ea typeface="Arial" charset="0"/>
              <a:cs typeface="Arial" panose="020B0604020202020204" pitchFamily="34"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125</a:t>
            </a:fld>
            <a:endParaRPr lang="en-US"/>
          </a:p>
        </p:txBody>
      </p:sp>
    </p:spTree>
    <p:extLst>
      <p:ext uri="{BB962C8B-B14F-4D97-AF65-F5344CB8AC3E}">
        <p14:creationId xmlns:p14="http://schemas.microsoft.com/office/powerpoint/2010/main" val="105715683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97335"/>
            <a:ext cx="10238509" cy="868362"/>
          </a:xfrm>
        </p:spPr>
        <p:txBody>
          <a:bodyPr anchor="ctr">
            <a:normAutofit/>
          </a:bodyPr>
          <a:lstStyle/>
          <a:p>
            <a:pPr algn="ctr"/>
            <a:r>
              <a:rPr lang="en-US" sz="4400">
                <a:latin typeface="Arial" panose="020B0604020202020204" pitchFamily="34" charset="0"/>
                <a:cs typeface="Arial" panose="020B0604020202020204" pitchFamily="34" charset="0"/>
              </a:rPr>
              <a:t>Lab: GPS</a:t>
            </a:r>
          </a:p>
        </p:txBody>
      </p:sp>
      <p:sp>
        <p:nvSpPr>
          <p:cNvPr id="3" name="Content Placeholder 2"/>
          <p:cNvSpPr>
            <a:spLocks noGrp="1"/>
          </p:cNvSpPr>
          <p:nvPr>
            <p:ph idx="1"/>
          </p:nvPr>
        </p:nvSpPr>
        <p:spPr>
          <a:xfrm>
            <a:off x="244239" y="1605331"/>
            <a:ext cx="7311824" cy="4511049"/>
          </a:xfrm>
        </p:spPr>
        <p:txBody>
          <a:bodyPr>
            <a:noAutofit/>
          </a:bodyPr>
          <a:lstStyle/>
          <a:p>
            <a:pPr marL="342900" indent="-342900" algn="l">
              <a:spcBef>
                <a:spcPts val="400"/>
              </a:spcBef>
              <a:buFont typeface="Arial" charset="0"/>
              <a:buChar char="•"/>
            </a:pPr>
            <a:r>
              <a:rPr lang="en-US" sz="2000" dirty="0">
                <a:latin typeface="Arial" panose="020B0604020202020204" pitchFamily="34" charset="0"/>
                <a:cs typeface="Arial" panose="020B0604020202020204" pitchFamily="34" charset="0"/>
              </a:rPr>
              <a:t>The </a:t>
            </a:r>
            <a:r>
              <a:rPr lang="en-US" sz="2000" dirty="0">
                <a:solidFill>
                  <a:srgbClr val="2282F0"/>
                </a:solidFill>
                <a:latin typeface="Arial" panose="020B0604020202020204" pitchFamily="34" charset="0"/>
                <a:cs typeface="Arial" panose="020B0604020202020204" pitchFamily="34" charset="0"/>
              </a:rPr>
              <a:t>ATGM336H-5N</a:t>
            </a:r>
            <a:r>
              <a:rPr lang="en-US" sz="2000" dirty="0">
                <a:latin typeface="Arial" panose="020B0604020202020204" pitchFamily="34" charset="0"/>
                <a:cs typeface="Arial" panose="020B0604020202020204" pitchFamily="34" charset="0"/>
              </a:rPr>
              <a:t> GNSS module receives GPS signals and communicates through a UART interface.</a:t>
            </a:r>
          </a:p>
          <a:p>
            <a:pPr marL="342900" indent="-342900" algn="l">
              <a:spcBef>
                <a:spcPts val="400"/>
              </a:spcBef>
              <a:buFont typeface="Arial" charset="0"/>
              <a:buChar char="•"/>
            </a:pPr>
            <a:r>
              <a:rPr lang="en-US" sz="2000" dirty="0">
                <a:latin typeface="Arial" panose="020B0604020202020204" pitchFamily="34" charset="0"/>
                <a:cs typeface="Arial" panose="020B0604020202020204" pitchFamily="34" charset="0"/>
              </a:rPr>
              <a:t>GPS code follows. The GPS module communicates over a simple serial line implemented by SoftwareSerial in the Arduino libraries.</a:t>
            </a:r>
          </a:p>
          <a:p>
            <a:pPr marL="342900" indent="-342900" algn="l">
              <a:spcBef>
                <a:spcPts val="400"/>
              </a:spcBef>
              <a:buFont typeface="Arial" charset="0"/>
              <a:buChar char="•"/>
            </a:pPr>
            <a:r>
              <a:rPr lang="en-US" sz="2000" dirty="0">
                <a:latin typeface="Arial" panose="020B0604020202020204" pitchFamily="34" charset="0"/>
                <a:cs typeface="Arial" panose="020B0604020202020204" pitchFamily="34" charset="0"/>
              </a:rPr>
              <a:t>The module uses the “NEMA message format” that reports </a:t>
            </a:r>
            <a:r>
              <a:rPr lang="en-US" sz="2000" dirty="0">
                <a:latin typeface="Arial" panose="020B0604020202020204" pitchFamily="34" charset="0"/>
                <a:ea typeface="Arial" charset="0"/>
                <a:cs typeface="Arial" panose="020B0604020202020204" pitchFamily="34" charset="0"/>
              </a:rPr>
              <a:t>UTC time, latitude, and longitude.</a:t>
            </a:r>
            <a:endParaRPr lang="en-US" sz="2000" dirty="0">
              <a:latin typeface="Arial" panose="020B0604020202020204" pitchFamily="34" charset="0"/>
              <a:cs typeface="Arial" panose="020B0604020202020204" pitchFamily="34" charset="0"/>
            </a:endParaRPr>
          </a:p>
          <a:p>
            <a:pPr marL="342900" indent="-342900" algn="l">
              <a:spcBef>
                <a:spcPts val="400"/>
              </a:spcBef>
              <a:buFont typeface="Arial" charset="0"/>
              <a:buChar char="•"/>
            </a:pPr>
            <a:r>
              <a:rPr lang="en-US" sz="2000" dirty="0">
                <a:latin typeface="Arial" panose="020B0604020202020204" pitchFamily="34" charset="0"/>
                <a:ea typeface="Arial" charset="0"/>
                <a:cs typeface="Arial" panose="020B0604020202020204" pitchFamily="34" charset="0"/>
              </a:rPr>
              <a:t>A</a:t>
            </a:r>
            <a:r>
              <a:rPr lang="en-US" sz="2000" dirty="0">
                <a:solidFill>
                  <a:srgbClr val="2282F0"/>
                </a:solidFill>
                <a:latin typeface="Arial" panose="020B0604020202020204" pitchFamily="34" charset="0"/>
                <a:ea typeface="Arial" charset="0"/>
                <a:cs typeface="Arial" panose="020B0604020202020204" pitchFamily="34" charset="0"/>
              </a:rPr>
              <a:t> NEMA</a:t>
            </a:r>
            <a:r>
              <a:rPr lang="en-US" sz="2000" dirty="0">
                <a:latin typeface="Arial" panose="020B0604020202020204" pitchFamily="34" charset="0"/>
                <a:ea typeface="Arial" charset="0"/>
                <a:cs typeface="Arial" panose="020B0604020202020204" pitchFamily="34" charset="0"/>
              </a:rPr>
              <a:t> message report for Boston is (</a:t>
            </a:r>
            <a:r>
              <a:rPr lang="en-US" sz="2000" dirty="0">
                <a:latin typeface="Courier New" panose="02070309020205020404" pitchFamily="49" charset="0"/>
                <a:cs typeface="Courier New" panose="02070309020205020404" pitchFamily="49" charset="0"/>
              </a:rPr>
              <a:t>42.361732,N,071.090595,W)</a:t>
            </a:r>
            <a:r>
              <a:rPr lang="en-US" sz="2000" dirty="0">
                <a:latin typeface="Arial" panose="020B0604020202020204" pitchFamily="34" charset="0"/>
                <a:cs typeface="Arial" panose="020B0604020202020204" pitchFamily="34" charset="0"/>
              </a:rPr>
              <a:t>is:</a:t>
            </a:r>
          </a:p>
          <a:p>
            <a:pPr lvl="1" algn="l"/>
            <a:r>
              <a:rPr lang="en-US" sz="1600" dirty="0">
                <a:latin typeface="Arial" panose="020B0604020202020204" pitchFamily="34" charset="0"/>
                <a:ea typeface="Arial" charset="0"/>
                <a:cs typeface="Arial" panose="020B0604020202020204" pitchFamily="34" charset="0"/>
              </a:rPr>
              <a:t> </a:t>
            </a:r>
            <a:r>
              <a:rPr lang="en-US" sz="1800" dirty="0">
                <a:latin typeface="Courier New" panose="02070309020205020404" pitchFamily="49" charset="0"/>
                <a:cs typeface="Courier New" panose="02070309020205020404" pitchFamily="49" charset="0"/>
              </a:rPr>
              <a:t>$GNRMC,005536.000,A,4236.1732,N,07109.0595,W,0.00,0.00,230218,,,A*68</a:t>
            </a:r>
            <a:endParaRPr lang="en-US" sz="2800" dirty="0">
              <a:latin typeface="Courier New" panose="02070309020205020404" pitchFamily="49" charset="0"/>
              <a:cs typeface="Courier New" panose="02070309020205020404" pitchFamily="49" charset="0"/>
            </a:endParaRPr>
          </a:p>
          <a:p>
            <a:pPr marL="342900" indent="-342900" algn="l">
              <a:buFont typeface="Arial" charset="0"/>
              <a:buChar char="•"/>
            </a:pPr>
            <a:endParaRPr lang="en-US" sz="2000" dirty="0">
              <a:latin typeface="Arial" panose="020B0604020202020204" pitchFamily="34" charset="0"/>
              <a:ea typeface="Arial" charset="0"/>
              <a:cs typeface="Arial" panose="020B0604020202020204" pitchFamily="34" charset="0"/>
            </a:endParaRPr>
          </a:p>
          <a:p>
            <a:pPr marL="342900" indent="-342900" algn="l">
              <a:buFont typeface="Arial" charset="0"/>
              <a:buChar char="•"/>
            </a:pPr>
            <a:endParaRPr lang="en-US" sz="2000" dirty="0">
              <a:latin typeface="Arial" panose="020B0604020202020204" pitchFamily="34" charset="0"/>
              <a:ea typeface="Arial" charset="0"/>
              <a:cs typeface="Arial" panose="020B0604020202020204" pitchFamily="34" charset="0"/>
            </a:endParaRPr>
          </a:p>
          <a:p>
            <a:pPr marL="342900" indent="-342900" algn="l">
              <a:buFont typeface="Arial" charset="0"/>
              <a:buChar char="•"/>
            </a:pPr>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17050550" y="7766121"/>
            <a:ext cx="3745199" cy="326955"/>
          </a:xfrm>
        </p:spPr>
        <p:txBody>
          <a:bodyPr/>
          <a:lstStyle/>
          <a:p>
            <a:fld id="{FA32F8ED-EEB4-4D51-9E8E-3B145D9B9811}" type="slidenum">
              <a:rPr lang="en-US" smtClean="0"/>
              <a:pPr/>
              <a:t>126</a:t>
            </a:fld>
            <a:endParaRPr lang="en-US"/>
          </a:p>
        </p:txBody>
      </p:sp>
      <p:sp>
        <p:nvSpPr>
          <p:cNvPr id="6" name="Rectangle 5">
            <a:extLst>
              <a:ext uri="{FF2B5EF4-FFF2-40B4-BE49-F238E27FC236}">
                <a16:creationId xmlns:a16="http://schemas.microsoft.com/office/drawing/2014/main" id="{926FEBE9-C09C-304D-BE16-B8C32AAC9832}"/>
              </a:ext>
            </a:extLst>
          </p:cNvPr>
          <p:cNvSpPr/>
          <p:nvPr/>
        </p:nvSpPr>
        <p:spPr>
          <a:xfrm>
            <a:off x="7658878" y="3197067"/>
            <a:ext cx="1378617" cy="3005744"/>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49547477-5A32-5E48-853B-9F949B5389F8}"/>
              </a:ext>
            </a:extLst>
          </p:cNvPr>
          <p:cNvSpPr txBox="1"/>
          <p:nvPr/>
        </p:nvSpPr>
        <p:spPr>
          <a:xfrm>
            <a:off x="8135488" y="5839178"/>
            <a:ext cx="890954" cy="338554"/>
          </a:xfrm>
          <a:prstGeom prst="rect">
            <a:avLst/>
          </a:prstGeom>
          <a:noFill/>
        </p:spPr>
        <p:txBody>
          <a:bodyPr wrap="square" rtlCol="0">
            <a:spAutoFit/>
          </a:bodyPr>
          <a:lstStyle/>
          <a:p>
            <a:pPr algn="ctr"/>
            <a:r>
              <a:rPr lang="en-US" sz="1600" dirty="0">
                <a:latin typeface="Arial" panose="020B0604020202020204" pitchFamily="34" charset="0"/>
                <a:cs typeface="Arial" panose="020B0604020202020204" pitchFamily="34" charset="0"/>
              </a:rPr>
              <a:t>Arduino</a:t>
            </a:r>
          </a:p>
        </p:txBody>
      </p:sp>
      <p:sp>
        <p:nvSpPr>
          <p:cNvPr id="8" name="TextBox 7">
            <a:extLst>
              <a:ext uri="{FF2B5EF4-FFF2-40B4-BE49-F238E27FC236}">
                <a16:creationId xmlns:a16="http://schemas.microsoft.com/office/drawing/2014/main" id="{E31E6312-77D4-4447-8A56-D5A07BB05377}"/>
              </a:ext>
            </a:extLst>
          </p:cNvPr>
          <p:cNvSpPr txBox="1"/>
          <p:nvPr/>
        </p:nvSpPr>
        <p:spPr>
          <a:xfrm>
            <a:off x="8362554" y="3336596"/>
            <a:ext cx="732999"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3.3V</a:t>
            </a:r>
          </a:p>
        </p:txBody>
      </p:sp>
      <p:sp>
        <p:nvSpPr>
          <p:cNvPr id="9" name="TextBox 8">
            <a:extLst>
              <a:ext uri="{FF2B5EF4-FFF2-40B4-BE49-F238E27FC236}">
                <a16:creationId xmlns:a16="http://schemas.microsoft.com/office/drawing/2014/main" id="{DC524A8C-DF22-F448-9B53-74A8C0DD67BE}"/>
              </a:ext>
            </a:extLst>
          </p:cNvPr>
          <p:cNvSpPr txBox="1"/>
          <p:nvPr/>
        </p:nvSpPr>
        <p:spPr>
          <a:xfrm>
            <a:off x="8423767" y="5262169"/>
            <a:ext cx="539570"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a:t>
            </a:r>
          </a:p>
        </p:txBody>
      </p:sp>
      <p:sp>
        <p:nvSpPr>
          <p:cNvPr id="10" name="TextBox 9">
            <a:extLst>
              <a:ext uri="{FF2B5EF4-FFF2-40B4-BE49-F238E27FC236}">
                <a16:creationId xmlns:a16="http://schemas.microsoft.com/office/drawing/2014/main" id="{93193539-DEA1-2941-A9C4-DD9C0B52B909}"/>
              </a:ext>
            </a:extLst>
          </p:cNvPr>
          <p:cNvSpPr txBox="1"/>
          <p:nvPr/>
        </p:nvSpPr>
        <p:spPr>
          <a:xfrm>
            <a:off x="8529875" y="3911391"/>
            <a:ext cx="539570"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A5</a:t>
            </a:r>
          </a:p>
        </p:txBody>
      </p:sp>
      <p:sp>
        <p:nvSpPr>
          <p:cNvPr id="11" name="Rectangle 10">
            <a:extLst>
              <a:ext uri="{FF2B5EF4-FFF2-40B4-BE49-F238E27FC236}">
                <a16:creationId xmlns:a16="http://schemas.microsoft.com/office/drawing/2014/main" id="{63447A08-4113-5F42-B80D-57EAC60E9751}"/>
              </a:ext>
            </a:extLst>
          </p:cNvPr>
          <p:cNvSpPr/>
          <p:nvPr/>
        </p:nvSpPr>
        <p:spPr>
          <a:xfrm>
            <a:off x="10697373" y="3168159"/>
            <a:ext cx="1339034" cy="3013896"/>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D4DEC505-A07D-1F4D-A100-775696974CB2}"/>
              </a:ext>
            </a:extLst>
          </p:cNvPr>
          <p:cNvSpPr txBox="1"/>
          <p:nvPr/>
        </p:nvSpPr>
        <p:spPr>
          <a:xfrm>
            <a:off x="10657791" y="5808603"/>
            <a:ext cx="1378616" cy="338554"/>
          </a:xfrm>
          <a:prstGeom prst="rect">
            <a:avLst/>
          </a:prstGeom>
          <a:noFill/>
        </p:spPr>
        <p:txBody>
          <a:bodyPr wrap="square" rtlCol="0">
            <a:spAutoFit/>
          </a:bodyPr>
          <a:lstStyle/>
          <a:p>
            <a:pPr algn="r"/>
            <a:r>
              <a:rPr lang="en-US" sz="1600">
                <a:latin typeface="Arial" panose="020B0604020202020204" pitchFamily="34" charset="0"/>
                <a:cs typeface="Arial" panose="020B0604020202020204" pitchFamily="34" charset="0"/>
              </a:rPr>
              <a:t>ATGM336H</a:t>
            </a:r>
            <a:endParaRPr lang="en-US">
              <a:latin typeface="Arial" panose="020B0604020202020204" pitchFamily="34" charset="0"/>
              <a:cs typeface="Arial" panose="020B0604020202020204" pitchFamily="34" charset="0"/>
            </a:endParaRPr>
          </a:p>
        </p:txBody>
      </p:sp>
      <p:sp>
        <p:nvSpPr>
          <p:cNvPr id="13" name="TextBox 12">
            <a:extLst>
              <a:ext uri="{FF2B5EF4-FFF2-40B4-BE49-F238E27FC236}">
                <a16:creationId xmlns:a16="http://schemas.microsoft.com/office/drawing/2014/main" id="{20B280A6-C95A-C348-AB3E-D73B565512A2}"/>
              </a:ext>
            </a:extLst>
          </p:cNvPr>
          <p:cNvSpPr txBox="1"/>
          <p:nvPr/>
        </p:nvSpPr>
        <p:spPr>
          <a:xfrm>
            <a:off x="10681780" y="3293515"/>
            <a:ext cx="1041523"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Vcc  </a:t>
            </a:r>
          </a:p>
        </p:txBody>
      </p:sp>
      <p:sp>
        <p:nvSpPr>
          <p:cNvPr id="16" name="TextBox 15">
            <a:extLst>
              <a:ext uri="{FF2B5EF4-FFF2-40B4-BE49-F238E27FC236}">
                <a16:creationId xmlns:a16="http://schemas.microsoft.com/office/drawing/2014/main" id="{2EFF23C6-4E81-8048-9EC0-811EE6CD1FB8}"/>
              </a:ext>
            </a:extLst>
          </p:cNvPr>
          <p:cNvSpPr txBox="1"/>
          <p:nvPr/>
        </p:nvSpPr>
        <p:spPr>
          <a:xfrm>
            <a:off x="10673215" y="5292286"/>
            <a:ext cx="1189167"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 (4)</a:t>
            </a:r>
          </a:p>
        </p:txBody>
      </p:sp>
      <p:cxnSp>
        <p:nvCxnSpPr>
          <p:cNvPr id="17" name="Straight Connector 16">
            <a:extLst>
              <a:ext uri="{FF2B5EF4-FFF2-40B4-BE49-F238E27FC236}">
                <a16:creationId xmlns:a16="http://schemas.microsoft.com/office/drawing/2014/main" id="{F0CA5B1C-79AE-5546-9E83-77B5E79E55F3}"/>
              </a:ext>
            </a:extLst>
          </p:cNvPr>
          <p:cNvCxnSpPr/>
          <p:nvPr/>
        </p:nvCxnSpPr>
        <p:spPr>
          <a:xfrm>
            <a:off x="9031309" y="3479499"/>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1628137-5230-9E42-ABE6-98D7BEAAB381}"/>
              </a:ext>
            </a:extLst>
          </p:cNvPr>
          <p:cNvCxnSpPr/>
          <p:nvPr/>
        </p:nvCxnSpPr>
        <p:spPr>
          <a:xfrm>
            <a:off x="9031309" y="5428414"/>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232474F9-A0AB-7B4E-B82B-BCD936C7F1FE}"/>
              </a:ext>
            </a:extLst>
          </p:cNvPr>
          <p:cNvSpPr txBox="1"/>
          <p:nvPr/>
        </p:nvSpPr>
        <p:spPr>
          <a:xfrm>
            <a:off x="10673217" y="3918794"/>
            <a:ext cx="1011557"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TX</a:t>
            </a:r>
          </a:p>
        </p:txBody>
      </p:sp>
      <p:sp>
        <p:nvSpPr>
          <p:cNvPr id="21" name="TextBox 20">
            <a:extLst>
              <a:ext uri="{FF2B5EF4-FFF2-40B4-BE49-F238E27FC236}">
                <a16:creationId xmlns:a16="http://schemas.microsoft.com/office/drawing/2014/main" id="{A4903CB0-1E9D-6141-A6FB-B07BAEE24A2B}"/>
              </a:ext>
            </a:extLst>
          </p:cNvPr>
          <p:cNvSpPr txBox="1"/>
          <p:nvPr/>
        </p:nvSpPr>
        <p:spPr>
          <a:xfrm>
            <a:off x="8529875" y="3628097"/>
            <a:ext cx="539570"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A3</a:t>
            </a:r>
          </a:p>
        </p:txBody>
      </p:sp>
      <p:cxnSp>
        <p:nvCxnSpPr>
          <p:cNvPr id="22" name="Straight Connector 21">
            <a:extLst>
              <a:ext uri="{FF2B5EF4-FFF2-40B4-BE49-F238E27FC236}">
                <a16:creationId xmlns:a16="http://schemas.microsoft.com/office/drawing/2014/main" id="{D60D9E1C-4646-1143-B5C2-4ED988F388E5}"/>
              </a:ext>
            </a:extLst>
          </p:cNvPr>
          <p:cNvCxnSpPr/>
          <p:nvPr/>
        </p:nvCxnSpPr>
        <p:spPr>
          <a:xfrm>
            <a:off x="9031309" y="3787537"/>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99AD20C3-E4AD-8B40-8A7A-F5D3FD046FBB}"/>
              </a:ext>
            </a:extLst>
          </p:cNvPr>
          <p:cNvCxnSpPr/>
          <p:nvPr/>
        </p:nvCxnSpPr>
        <p:spPr>
          <a:xfrm>
            <a:off x="9019618" y="4066942"/>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D09200D6-B32C-394A-9836-C3ED56C6E3EE}"/>
              </a:ext>
            </a:extLst>
          </p:cNvPr>
          <p:cNvSpPr txBox="1"/>
          <p:nvPr/>
        </p:nvSpPr>
        <p:spPr>
          <a:xfrm>
            <a:off x="10681780" y="3593691"/>
            <a:ext cx="964173"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RX</a:t>
            </a:r>
          </a:p>
        </p:txBody>
      </p:sp>
      <p:pic>
        <p:nvPicPr>
          <p:cNvPr id="1025" name="Picture 28" descr="https://iesc.io/608/_static/S19/lab03b/gps.jpg">
            <a:extLst>
              <a:ext uri="{FF2B5EF4-FFF2-40B4-BE49-F238E27FC236}">
                <a16:creationId xmlns:a16="http://schemas.microsoft.com/office/drawing/2014/main" id="{D1E15AB2-99D5-374D-A561-5AF501D5B3B2}"/>
              </a:ext>
            </a:extLst>
          </p:cNvPr>
          <p:cNvPicPr>
            <a:picLocks noChangeAspect="1" noChangeArrowheads="1"/>
          </p:cNvPicPr>
          <p:nvPr/>
        </p:nvPicPr>
        <p:blipFill>
          <a:blip r:embed="rId3" r:link="rId4" cstate="print">
            <a:extLst>
              <a:ext uri="{28A0092B-C50C-407E-A947-70E740481C1C}">
                <a14:useLocalDpi xmlns:a14="http://schemas.microsoft.com/office/drawing/2010/main"/>
              </a:ext>
            </a:extLst>
          </a:blip>
          <a:srcRect/>
          <a:stretch>
            <a:fillRect/>
          </a:stretch>
        </p:blipFill>
        <p:spPr bwMode="auto">
          <a:xfrm>
            <a:off x="10486039" y="521738"/>
            <a:ext cx="1359864" cy="2206992"/>
          </a:xfrm>
          <a:prstGeom prst="rect">
            <a:avLst/>
          </a:prstGeom>
          <a:noFill/>
          <a:extLst>
            <a:ext uri="{909E8E84-426E-40DD-AFC4-6F175D3DCCD1}">
              <a14:hiddenFill xmlns:a14="http://schemas.microsoft.com/office/drawing/2010/main">
                <a:solidFill>
                  <a:srgbClr val="FFFFFF"/>
                </a:solidFill>
              </a14:hiddenFill>
            </a:ext>
          </a:extLst>
        </p:spPr>
      </p:pic>
      <p:sp>
        <p:nvSpPr>
          <p:cNvPr id="41" name="Slide Number Placeholder 4">
            <a:extLst>
              <a:ext uri="{FF2B5EF4-FFF2-40B4-BE49-F238E27FC236}">
                <a16:creationId xmlns:a16="http://schemas.microsoft.com/office/drawing/2014/main" id="{9A44A981-7D82-F54B-9B85-46CE01BA78F3}"/>
              </a:ext>
            </a:extLst>
          </p:cNvPr>
          <p:cNvSpPr txBox="1">
            <a:spLocks/>
          </p:cNvSpPr>
          <p:nvPr/>
        </p:nvSpPr>
        <p:spPr>
          <a:xfrm>
            <a:off x="9044750" y="6262404"/>
            <a:ext cx="2133600" cy="365125"/>
          </a:xfrm>
          <a:prstGeom prst="rect">
            <a:avLst/>
          </a:prstGeom>
        </p:spPr>
        <p:txBody>
          <a:bodyPr vert="horz" lIns="91440" tIns="45720" rIns="91440" bIns="45720" rtlCol="0" anchor="ctr"/>
          <a:lstStyle>
            <a:defPPr>
              <a:defRPr lang="en-US"/>
            </a:defPPr>
            <a:lvl1pPr marL="0" algn="ctr" defTabSz="914400" rtl="0" eaLnBrk="1" latinLnBrk="0" hangingPunct="1">
              <a:defRPr sz="1000" b="0" i="0" kern="1200">
                <a:solidFill>
                  <a:schemeClr val="tx1"/>
                </a:solidFill>
                <a:latin typeface="Helvetica Light"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A32F8ED-EEB4-4D51-9E8E-3B145D9B9811}" type="slidenum">
              <a:rPr lang="en-US" smtClean="0"/>
              <a:pPr/>
              <a:t>126</a:t>
            </a:fld>
            <a:endParaRPr lang="en-US"/>
          </a:p>
        </p:txBody>
      </p:sp>
    </p:spTree>
    <p:extLst>
      <p:ext uri="{BB962C8B-B14F-4D97-AF65-F5344CB8AC3E}">
        <p14:creationId xmlns:p14="http://schemas.microsoft.com/office/powerpoint/2010/main" val="2683048300"/>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68041"/>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GPS</a:t>
            </a:r>
          </a:p>
        </p:txBody>
      </p:sp>
      <p:sp>
        <p:nvSpPr>
          <p:cNvPr id="3" name="Content Placeholder 2"/>
          <p:cNvSpPr>
            <a:spLocks noGrp="1"/>
          </p:cNvSpPr>
          <p:nvPr>
            <p:ph idx="1"/>
          </p:nvPr>
        </p:nvSpPr>
        <p:spPr>
          <a:xfrm>
            <a:off x="1023716" y="1425909"/>
            <a:ext cx="9612086" cy="4930442"/>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GPS</a:t>
            </a:r>
          </a:p>
          <a:p>
            <a:pPr algn="l">
              <a:spcBef>
                <a:spcPts val="0"/>
              </a:spcBef>
            </a:pPr>
            <a:r>
              <a:rPr lang="en-US" sz="1600" dirty="0">
                <a:latin typeface="Courier New" panose="02070309020205020404" pitchFamily="49" charset="0"/>
                <a:ea typeface="Arial" charset="0"/>
                <a:cs typeface="Courier New" panose="02070309020205020404" pitchFamily="49" charset="0"/>
              </a:rPr>
              <a:t>// Manferdelli</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&lt;SoftwareSerial.h&gt;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a:t>
            </a:r>
            <a:r>
              <a:rPr lang="en-US" sz="1600" dirty="0" err="1">
                <a:latin typeface="Courier New" panose="02070309020205020404" pitchFamily="49" charset="0"/>
                <a:ea typeface="Arial" charset="0"/>
                <a:cs typeface="Courier New" panose="02070309020205020404" pitchFamily="49" charset="0"/>
              </a:rPr>
              <a:t>Adafruit_GPS.h</a:t>
            </a:r>
            <a:r>
              <a:rPr lang="en-US" sz="1600" dirty="0">
                <a:latin typeface="Courier New" panose="02070309020205020404" pitchFamily="49" charset="0"/>
                <a:ea typeface="Arial" charset="0"/>
                <a:cs typeface="Courier New" panose="02070309020205020404" pitchFamily="49" charset="0"/>
              </a:rPr>
              <a:t>&gt;</a:t>
            </a:r>
          </a:p>
          <a:p>
            <a:pPr algn="l">
              <a:spcBef>
                <a:spcPts val="0"/>
              </a:spcBef>
            </a:pPr>
            <a:r>
              <a:rPr lang="en-US" sz="1600" dirty="0">
                <a:latin typeface="Courier New" panose="02070309020205020404" pitchFamily="49" charset="0"/>
                <a:ea typeface="Arial" charset="0"/>
                <a:cs typeface="Courier New" panose="02070309020205020404" pitchFamily="49" charset="0"/>
              </a:rPr>
              <a:t>#ifndef byte</a:t>
            </a:r>
          </a:p>
          <a:p>
            <a:pPr algn="l">
              <a:spcBef>
                <a:spcPts val="0"/>
              </a:spcBef>
            </a:pPr>
            <a:r>
              <a:rPr lang="en-US" sz="1600" dirty="0">
                <a:latin typeface="Courier New" panose="02070309020205020404" pitchFamily="49" charset="0"/>
                <a:ea typeface="Arial" charset="0"/>
                <a:cs typeface="Courier New" panose="02070309020205020404" pitchFamily="49" charset="0"/>
              </a:rPr>
              <a:t>typedef uint8_t byte;</a:t>
            </a:r>
          </a:p>
          <a:p>
            <a:pPr algn="l">
              <a:spcBef>
                <a:spcPts val="0"/>
              </a:spcBef>
            </a:pPr>
            <a:r>
              <a:rPr lang="en-US" sz="1600" dirty="0">
                <a:latin typeface="Courier New" panose="02070309020205020404" pitchFamily="49" charset="0"/>
                <a:ea typeface="Arial" charset="0"/>
                <a:cs typeface="Courier New" panose="02070309020205020404" pitchFamily="49" charset="0"/>
              </a:rPr>
              <a:t>#endif</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gpsReceivePin</a:t>
            </a:r>
            <a:r>
              <a:rPr lang="en-US" sz="1600" dirty="0">
                <a:latin typeface="Courier New" panose="02070309020205020404" pitchFamily="49" charset="0"/>
                <a:ea typeface="Arial" charset="0"/>
                <a:cs typeface="Courier New" panose="02070309020205020404" pitchFamily="49" charset="0"/>
              </a:rPr>
              <a:t>= 3;</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gpsTransmitPin</a:t>
            </a:r>
            <a:r>
              <a:rPr lang="en-US" sz="1600" dirty="0">
                <a:latin typeface="Courier New" panose="02070309020205020404" pitchFamily="49" charset="0"/>
                <a:ea typeface="Arial" charset="0"/>
                <a:cs typeface="Courier New" panose="02070309020205020404" pitchFamily="49" charset="0"/>
              </a:rPr>
              <a:t>= 5;</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messageDelay</a:t>
            </a:r>
            <a:r>
              <a:rPr lang="en-US" sz="1600" dirty="0">
                <a:latin typeface="Courier New" panose="02070309020205020404" pitchFamily="49" charset="0"/>
                <a:ea typeface="Arial" charset="0"/>
                <a:cs typeface="Courier New" panose="02070309020205020404" pitchFamily="49" charset="0"/>
              </a:rPr>
              <a:t>= 500;</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Note: GPS transmit pin is SoftwareSerial receive pin and vice-versa</a:t>
            </a:r>
          </a:p>
          <a:p>
            <a:pPr algn="l">
              <a:spcBef>
                <a:spcPts val="0"/>
              </a:spcBef>
            </a:pPr>
            <a:r>
              <a:rPr lang="en-US" sz="1600" dirty="0">
                <a:latin typeface="Courier New" panose="02070309020205020404" pitchFamily="49" charset="0"/>
                <a:ea typeface="Arial" charset="0"/>
                <a:cs typeface="Courier New" panose="02070309020205020404" pitchFamily="49" charset="0"/>
              </a:rPr>
              <a:t>SoftwareSerial </a:t>
            </a:r>
            <a:r>
              <a:rPr lang="en-US" sz="1600" dirty="0" err="1">
                <a:latin typeface="Courier New" panose="02070309020205020404" pitchFamily="49" charset="0"/>
                <a:ea typeface="Arial" charset="0"/>
                <a:cs typeface="Courier New" panose="02070309020205020404" pitchFamily="49" charset="0"/>
              </a:rPr>
              <a:t>serialGPS</a:t>
            </a:r>
            <a:r>
              <a:rPr lang="en-US" sz="1600" dirty="0">
                <a:latin typeface="Courier New" panose="02070309020205020404" pitchFamily="49" charset="0"/>
                <a:ea typeface="Arial" charset="0"/>
                <a:cs typeface="Courier New" panose="02070309020205020404" pitchFamily="49" charset="0"/>
              </a:rPr>
              <a:t> = SoftwareSerial(</a:t>
            </a:r>
            <a:r>
              <a:rPr lang="en-US" sz="1600" dirty="0" err="1">
                <a:latin typeface="Courier New" panose="02070309020205020404" pitchFamily="49" charset="0"/>
                <a:ea typeface="Arial" charset="0"/>
                <a:cs typeface="Courier New" panose="02070309020205020404" pitchFamily="49" charset="0"/>
              </a:rPr>
              <a:t>gpsTransmitPin</a:t>
            </a: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gpsReceivePin</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err="1">
                <a:latin typeface="Courier New" panose="02070309020205020404" pitchFamily="49" charset="0"/>
                <a:ea typeface="Arial" charset="0"/>
                <a:cs typeface="Courier New" panose="02070309020205020404" pitchFamily="49" charset="0"/>
              </a:rPr>
              <a:t>Adafruit_GPS</a:t>
            </a:r>
            <a:r>
              <a:rPr lang="en-US" sz="1600" dirty="0">
                <a:latin typeface="Courier New" panose="02070309020205020404" pitchFamily="49" charset="0"/>
                <a:ea typeface="Arial" charset="0"/>
                <a:cs typeface="Courier New" panose="02070309020205020404" pitchFamily="49" charset="0"/>
              </a:rPr>
              <a:t> GPS(&amp;</a:t>
            </a:r>
            <a:r>
              <a:rPr lang="en-US" sz="1600" dirty="0" err="1">
                <a:latin typeface="Courier New" panose="02070309020205020404" pitchFamily="49" charset="0"/>
                <a:ea typeface="Arial" charset="0"/>
                <a:cs typeface="Courier New" panose="02070309020205020404" pitchFamily="49" charset="0"/>
              </a:rPr>
              <a:t>serialGPS</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setup()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Serial.begin</a:t>
            </a:r>
            <a:r>
              <a:rPr lang="en-US" sz="1600" dirty="0">
                <a:latin typeface="Courier New" panose="02070309020205020404" pitchFamily="49" charset="0"/>
                <a:ea typeface="Arial" charset="0"/>
                <a:cs typeface="Courier New" panose="02070309020205020404" pitchFamily="49" charset="0"/>
              </a:rPr>
              <a:t>(9600);</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GPS.begin</a:t>
            </a:r>
            <a:r>
              <a:rPr lang="en-US" sz="1600" dirty="0">
                <a:latin typeface="Courier New" panose="02070309020205020404" pitchFamily="49" charset="0"/>
                <a:ea typeface="Arial" charset="0"/>
                <a:cs typeface="Courier New" panose="02070309020205020404" pitchFamily="49" charset="0"/>
              </a:rPr>
              <a:t>(9600);</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GPS.sendCommand</a:t>
            </a:r>
            <a:r>
              <a:rPr lang="en-US" sz="1600" dirty="0">
                <a:latin typeface="Courier New" panose="02070309020205020404" pitchFamily="49" charset="0"/>
                <a:ea typeface="Arial" charset="0"/>
                <a:cs typeface="Courier New" panose="02070309020205020404" pitchFamily="49" charset="0"/>
              </a:rPr>
              <a:t>(PMTK_SET_NMEA_OUTPUT_RMCGGA);</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GPS.sendCommand</a:t>
            </a:r>
            <a:r>
              <a:rPr lang="en-US" sz="1600" dirty="0">
                <a:latin typeface="Courier New" panose="02070309020205020404" pitchFamily="49" charset="0"/>
                <a:ea typeface="Arial" charset="0"/>
                <a:cs typeface="Courier New" panose="02070309020205020404" pitchFamily="49" charset="0"/>
              </a:rPr>
              <a:t>(PMTK_SET_NMEA_UPDATE_1HZ);</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GPS.sendCommand</a:t>
            </a:r>
            <a:r>
              <a:rPr lang="en-US" sz="1600" dirty="0">
                <a:latin typeface="Courier New" panose="02070309020205020404" pitchFamily="49" charset="0"/>
                <a:ea typeface="Arial" charset="0"/>
                <a:cs typeface="Courier New" panose="02070309020205020404" pitchFamily="49" charset="0"/>
              </a:rPr>
              <a:t>(PGCMD_ANTENNA);</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127</a:t>
            </a:fld>
            <a:endParaRPr lang="en-US"/>
          </a:p>
        </p:txBody>
      </p:sp>
    </p:spTree>
    <p:extLst>
      <p:ext uri="{BB962C8B-B14F-4D97-AF65-F5344CB8AC3E}">
        <p14:creationId xmlns:p14="http://schemas.microsoft.com/office/powerpoint/2010/main" val="9821107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94167"/>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GPS</a:t>
            </a:r>
          </a:p>
        </p:txBody>
      </p:sp>
      <p:sp>
        <p:nvSpPr>
          <p:cNvPr id="3" name="Content Placeholder 2"/>
          <p:cNvSpPr>
            <a:spLocks noGrp="1"/>
          </p:cNvSpPr>
          <p:nvPr>
            <p:ph idx="1"/>
          </p:nvPr>
        </p:nvSpPr>
        <p:spPr>
          <a:xfrm>
            <a:off x="427170" y="1174808"/>
            <a:ext cx="5874894" cy="4930442"/>
          </a:xfrm>
        </p:spPr>
        <p:txBody>
          <a:bodyPr>
            <a:noAutofit/>
          </a:bodyPr>
          <a:lstStyle/>
          <a:p>
            <a:pPr algn="l">
              <a:spcBef>
                <a:spcPts val="0"/>
              </a:spcBef>
            </a:pPr>
            <a:r>
              <a:rPr lang="en-US" sz="1600">
                <a:latin typeface="Courier New" panose="02070309020205020404" pitchFamily="49" charset="0"/>
                <a:ea typeface="Arial" charset="0"/>
                <a:cs typeface="Courier New" panose="02070309020205020404" pitchFamily="49" charset="0"/>
              </a:rPr>
              <a:t>void </a:t>
            </a:r>
            <a:r>
              <a:rPr lang="en-US" sz="1600" err="1">
                <a:latin typeface="Courier New" panose="02070309020205020404" pitchFamily="49" charset="0"/>
                <a:ea typeface="Arial" charset="0"/>
                <a:cs typeface="Courier New" panose="02070309020205020404" pitchFamily="49" charset="0"/>
              </a:rPr>
              <a:t>printTwoDigitInt</a:t>
            </a:r>
            <a:r>
              <a:rPr lang="en-US" sz="1600">
                <a:latin typeface="Courier New" panose="02070309020205020404" pitchFamily="49" charset="0"/>
                <a:ea typeface="Arial" charset="0"/>
                <a:cs typeface="Courier New" panose="02070309020205020404" pitchFamily="49" charset="0"/>
              </a:rPr>
              <a:t>(int x) {</a:t>
            </a:r>
          </a:p>
          <a:p>
            <a:pPr algn="l">
              <a:spcBef>
                <a:spcPts val="0"/>
              </a:spcBef>
            </a:pPr>
            <a:r>
              <a:rPr lang="en-US" sz="1600">
                <a:latin typeface="Courier New" panose="02070309020205020404" pitchFamily="49" charset="0"/>
                <a:ea typeface="Arial" charset="0"/>
                <a:cs typeface="Courier New" panose="02070309020205020404" pitchFamily="49" charset="0"/>
              </a:rPr>
              <a:t>  if (x &lt; 10)</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Serial.print</a:t>
            </a:r>
            <a:r>
              <a:rPr lang="en-US" sz="1600">
                <a:latin typeface="Courier New" panose="02070309020205020404" pitchFamily="49" charset="0"/>
                <a:ea typeface="Arial" charset="0"/>
                <a:cs typeface="Courier New" panose="02070309020205020404" pitchFamily="49" charset="0"/>
              </a:rPr>
              <a:t>("0");</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Serial.print</a:t>
            </a:r>
            <a:r>
              <a:rPr lang="en-US" sz="1600">
                <a:latin typeface="Courier New" panose="02070309020205020404" pitchFamily="49" charset="0"/>
                <a:ea typeface="Arial" charset="0"/>
                <a:cs typeface="Courier New" panose="02070309020205020404" pitchFamily="49" charset="0"/>
              </a:rPr>
              <a:t>(x);</a:t>
            </a:r>
          </a:p>
          <a:p>
            <a:pPr algn="l">
              <a:spcBef>
                <a:spcPts val="0"/>
              </a:spcBef>
            </a:pPr>
            <a:r>
              <a:rPr lang="en-US" sz="1600">
                <a:latin typeface="Courier New" panose="02070309020205020404" pitchFamily="49" charset="0"/>
                <a:ea typeface="Arial" charset="0"/>
                <a:cs typeface="Courier New" panose="02070309020205020404" pitchFamily="49" charset="0"/>
              </a:rPr>
              <a:t>}</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void </a:t>
            </a:r>
            <a:r>
              <a:rPr lang="en-US" sz="1600" err="1">
                <a:latin typeface="Courier New" panose="02070309020205020404" pitchFamily="49" charset="0"/>
                <a:ea typeface="Arial" charset="0"/>
                <a:cs typeface="Courier New" panose="02070309020205020404" pitchFamily="49" charset="0"/>
              </a:rPr>
              <a:t>printTwoDigitDouble</a:t>
            </a:r>
            <a:r>
              <a:rPr lang="en-US" sz="1600">
                <a:latin typeface="Courier New" panose="02070309020205020404" pitchFamily="49" charset="0"/>
                <a:ea typeface="Arial" charset="0"/>
                <a:cs typeface="Courier New" panose="02070309020205020404" pitchFamily="49" charset="0"/>
              </a:rPr>
              <a:t>(double x) {</a:t>
            </a:r>
          </a:p>
          <a:p>
            <a:pPr algn="l">
              <a:spcBef>
                <a:spcPts val="0"/>
              </a:spcBef>
            </a:pPr>
            <a:r>
              <a:rPr lang="en-US" sz="1600">
                <a:latin typeface="Courier New" panose="02070309020205020404" pitchFamily="49" charset="0"/>
                <a:ea typeface="Arial" charset="0"/>
                <a:cs typeface="Courier New" panose="02070309020205020404" pitchFamily="49" charset="0"/>
              </a:rPr>
              <a:t>  if (x &lt; 10.0)</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Serial.print</a:t>
            </a:r>
            <a:r>
              <a:rPr lang="en-US" sz="1600">
                <a:latin typeface="Courier New" panose="02070309020205020404" pitchFamily="49" charset="0"/>
                <a:ea typeface="Arial" charset="0"/>
                <a:cs typeface="Courier New" panose="02070309020205020404" pitchFamily="49" charset="0"/>
              </a:rPr>
              <a:t>("0");</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Serial.print</a:t>
            </a:r>
            <a:r>
              <a:rPr lang="en-US" sz="1600">
                <a:latin typeface="Courier New" panose="02070309020205020404" pitchFamily="49" charset="0"/>
                <a:ea typeface="Arial" charset="0"/>
                <a:cs typeface="Courier New" panose="02070309020205020404" pitchFamily="49" charset="0"/>
              </a:rPr>
              <a:t>(x);</a:t>
            </a:r>
          </a:p>
          <a:p>
            <a:pPr algn="l">
              <a:spcBef>
                <a:spcPts val="0"/>
              </a:spcBef>
            </a:pPr>
            <a:r>
              <a:rPr lang="en-US" sz="1600">
                <a:latin typeface="Courier New" panose="02070309020205020404" pitchFamily="49" charset="0"/>
                <a:ea typeface="Arial" charset="0"/>
                <a:cs typeface="Courier New" panose="02070309020205020404" pitchFamily="49" charset="0"/>
              </a:rPr>
              <a:t>}</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struct </a:t>
            </a:r>
            <a:r>
              <a:rPr lang="en-US" sz="1600" err="1">
                <a:latin typeface="Courier New" panose="02070309020205020404" pitchFamily="49" charset="0"/>
                <a:ea typeface="Arial" charset="0"/>
                <a:cs typeface="Courier New" panose="02070309020205020404" pitchFamily="49" charset="0"/>
              </a:rPr>
              <a:t>gpm_msg_values</a:t>
            </a:r>
            <a:r>
              <a:rPr lang="en-US" sz="1600">
                <a:latin typeface="Courier New" panose="02070309020205020404" pitchFamily="49" charset="0"/>
                <a:ea typeface="Arial" charset="0"/>
                <a:cs typeface="Courier New" panose="02070309020205020404" pitchFamily="49" charset="0"/>
              </a:rPr>
              <a:t> {</a:t>
            </a:r>
          </a:p>
          <a:p>
            <a:pPr algn="l">
              <a:spcBef>
                <a:spcPts val="0"/>
              </a:spcBef>
            </a:pPr>
            <a:r>
              <a:rPr lang="en-US" sz="1600">
                <a:latin typeface="Courier New" panose="02070309020205020404" pitchFamily="49" charset="0"/>
                <a:ea typeface="Arial" charset="0"/>
                <a:cs typeface="Courier New" panose="02070309020205020404" pitchFamily="49" charset="0"/>
              </a:rPr>
              <a:t>  int hour_;</a:t>
            </a:r>
          </a:p>
          <a:p>
            <a:pPr algn="l">
              <a:spcBef>
                <a:spcPts val="0"/>
              </a:spcBef>
            </a:pPr>
            <a:r>
              <a:rPr lang="en-US" sz="1600">
                <a:latin typeface="Courier New" panose="02070309020205020404" pitchFamily="49" charset="0"/>
                <a:ea typeface="Arial" charset="0"/>
                <a:cs typeface="Courier New" panose="02070309020205020404" pitchFamily="49" charset="0"/>
              </a:rPr>
              <a:t>  int min_;</a:t>
            </a:r>
          </a:p>
          <a:p>
            <a:pPr algn="l">
              <a:spcBef>
                <a:spcPts val="0"/>
              </a:spcBef>
            </a:pPr>
            <a:r>
              <a:rPr lang="en-US" sz="1600">
                <a:latin typeface="Courier New" panose="02070309020205020404" pitchFamily="49" charset="0"/>
                <a:ea typeface="Arial" charset="0"/>
                <a:cs typeface="Courier New" panose="02070309020205020404" pitchFamily="49" charset="0"/>
              </a:rPr>
              <a:t>  double seconds_;</a:t>
            </a:r>
          </a:p>
          <a:p>
            <a:pPr algn="l">
              <a:spcBef>
                <a:spcPts val="0"/>
              </a:spcBef>
            </a:pPr>
            <a:r>
              <a:rPr lang="en-US" sz="1600">
                <a:latin typeface="Courier New" panose="02070309020205020404" pitchFamily="49" charset="0"/>
                <a:ea typeface="Arial" charset="0"/>
                <a:cs typeface="Courier New" panose="02070309020205020404" pitchFamily="49" charset="0"/>
              </a:rPr>
              <a:t>  double </a:t>
            </a:r>
            <a:r>
              <a:rPr lang="en-US" sz="1600" err="1">
                <a:latin typeface="Courier New" panose="02070309020205020404" pitchFamily="49" charset="0"/>
                <a:ea typeface="Arial" charset="0"/>
                <a:cs typeface="Courier New" panose="02070309020205020404" pitchFamily="49" charset="0"/>
              </a:rPr>
              <a:t>degrees_lat</a:t>
            </a:r>
            <a:r>
              <a:rPr lang="en-US" sz="1600">
                <a:latin typeface="Courier New" panose="02070309020205020404" pitchFamily="49" charset="0"/>
                <a:ea typeface="Arial" charset="0"/>
                <a:cs typeface="Courier New" panose="02070309020205020404" pitchFamily="49" charset="0"/>
              </a:rPr>
              <a:t>_;</a:t>
            </a:r>
          </a:p>
          <a:p>
            <a:pPr algn="l">
              <a:spcBef>
                <a:spcPts val="0"/>
              </a:spcBef>
            </a:pPr>
            <a:r>
              <a:rPr lang="en-US" sz="1600">
                <a:latin typeface="Courier New" panose="02070309020205020404" pitchFamily="49" charset="0"/>
                <a:ea typeface="Arial" charset="0"/>
                <a:cs typeface="Courier New" panose="02070309020205020404" pitchFamily="49" charset="0"/>
              </a:rPr>
              <a:t>  double </a:t>
            </a:r>
            <a:r>
              <a:rPr lang="en-US" sz="1600" err="1">
                <a:latin typeface="Courier New" panose="02070309020205020404" pitchFamily="49" charset="0"/>
                <a:ea typeface="Arial" charset="0"/>
                <a:cs typeface="Courier New" panose="02070309020205020404" pitchFamily="49" charset="0"/>
              </a:rPr>
              <a:t>degrees_long</a:t>
            </a:r>
            <a:r>
              <a:rPr lang="en-US" sz="1600">
                <a:latin typeface="Courier New" panose="02070309020205020404" pitchFamily="49" charset="0"/>
                <a:ea typeface="Arial" charset="0"/>
                <a:cs typeface="Courier New" panose="02070309020205020404" pitchFamily="49" charset="0"/>
              </a:rPr>
              <a:t>_;</a:t>
            </a:r>
          </a:p>
          <a:p>
            <a:pPr algn="l">
              <a:spcBef>
                <a:spcPts val="0"/>
              </a:spcBef>
            </a:pPr>
            <a:r>
              <a:rPr lang="en-US" sz="1600">
                <a:latin typeface="Courier New" panose="02070309020205020404" pitchFamily="49" charset="0"/>
                <a:ea typeface="Arial" charset="0"/>
                <a:cs typeface="Courier New" panose="02070309020205020404" pitchFamily="49" charset="0"/>
              </a:rPr>
              <a:t>  int </a:t>
            </a:r>
            <a:r>
              <a:rPr lang="en-US" sz="1600" err="1">
                <a:latin typeface="Courier New" panose="02070309020205020404" pitchFamily="49" charset="0"/>
                <a:ea typeface="Arial" charset="0"/>
                <a:cs typeface="Courier New" panose="02070309020205020404" pitchFamily="49" charset="0"/>
              </a:rPr>
              <a:t>num_sats</a:t>
            </a:r>
            <a:r>
              <a:rPr lang="en-US" sz="1600">
                <a:latin typeface="Courier New" panose="02070309020205020404" pitchFamily="49" charset="0"/>
                <a:ea typeface="Arial" charset="0"/>
                <a:cs typeface="Courier New" panose="02070309020205020404" pitchFamily="49" charset="0"/>
              </a:rPr>
              <a:t>_;</a:t>
            </a:r>
          </a:p>
          <a:p>
            <a:pPr algn="l">
              <a:spcBef>
                <a:spcPts val="0"/>
              </a:spcBef>
            </a:pPr>
            <a:r>
              <a:rPr lang="en-US" sz="1600">
                <a:latin typeface="Courier New" panose="02070309020205020404" pitchFamily="49" charset="0"/>
                <a:ea typeface="Arial" charset="0"/>
                <a:cs typeface="Courier New" panose="02070309020205020404" pitchFamily="49" charset="0"/>
              </a:rPr>
              <a:t>};</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endParaRPr lang="en-US" sz="160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128</a:t>
            </a:fld>
            <a:endParaRPr lang="en-US"/>
          </a:p>
        </p:txBody>
      </p:sp>
      <p:sp>
        <p:nvSpPr>
          <p:cNvPr id="6" name="Content Placeholder 2">
            <a:extLst>
              <a:ext uri="{FF2B5EF4-FFF2-40B4-BE49-F238E27FC236}">
                <a16:creationId xmlns:a16="http://schemas.microsoft.com/office/drawing/2014/main" id="{4A3126C8-8D48-7742-8EF9-2438E00DB50C}"/>
              </a:ext>
            </a:extLst>
          </p:cNvPr>
          <p:cNvSpPr txBox="1">
            <a:spLocks/>
          </p:cNvSpPr>
          <p:nvPr/>
        </p:nvSpPr>
        <p:spPr>
          <a:xfrm>
            <a:off x="5663964" y="1107472"/>
            <a:ext cx="5874894" cy="4930442"/>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0"/>
              </a:spcBef>
            </a:pPr>
            <a:r>
              <a:rPr lang="en-US" sz="1600" dirty="0">
                <a:latin typeface="Courier New" panose="02070309020205020404" pitchFamily="49" charset="0"/>
                <a:ea typeface="Arial" charset="0"/>
                <a:cs typeface="Courier New" panose="02070309020205020404" pitchFamily="49" charset="0"/>
              </a:rPr>
              <a:t>// s: string to match,  t: message string</a:t>
            </a:r>
          </a:p>
          <a:p>
            <a:pPr algn="l">
              <a:spcBef>
                <a:spcPts val="0"/>
              </a:spcBef>
            </a:pPr>
            <a:r>
              <a:rPr lang="en-US" sz="1600" dirty="0">
                <a:latin typeface="Courier New" panose="02070309020205020404" pitchFamily="49" charset="0"/>
                <a:ea typeface="Arial" charset="0"/>
                <a:cs typeface="Courier New" panose="02070309020205020404" pitchFamily="49" charset="0"/>
              </a:rPr>
              <a:t>char* </a:t>
            </a:r>
            <a:r>
              <a:rPr lang="en-US" sz="1600" dirty="0" err="1">
                <a:latin typeface="Courier New" panose="02070309020205020404" pitchFamily="49" charset="0"/>
                <a:ea typeface="Arial" charset="0"/>
                <a:cs typeface="Courier New" panose="02070309020205020404" pitchFamily="49" charset="0"/>
              </a:rPr>
              <a:t>strmatch</a:t>
            </a:r>
            <a:r>
              <a:rPr lang="en-US" sz="1600" dirty="0">
                <a:latin typeface="Courier New" panose="02070309020205020404" pitchFamily="49" charset="0"/>
                <a:ea typeface="Arial" charset="0"/>
                <a:cs typeface="Courier New" panose="02070309020205020404" pitchFamily="49" charset="0"/>
              </a:rPr>
              <a:t>(const char* s, char* t) {</a:t>
            </a:r>
          </a:p>
          <a:p>
            <a:pPr algn="l">
              <a:spcBef>
                <a:spcPts val="0"/>
              </a:spcBef>
            </a:pPr>
            <a:r>
              <a:rPr lang="en-US" sz="1600" dirty="0">
                <a:latin typeface="Courier New" panose="02070309020205020404" pitchFamily="49" charset="0"/>
                <a:ea typeface="Arial" charset="0"/>
                <a:cs typeface="Courier New" panose="02070309020205020404" pitchFamily="49" charset="0"/>
              </a:rPr>
              <a:t>  for (;;) {</a:t>
            </a:r>
          </a:p>
          <a:p>
            <a:pPr algn="l">
              <a:spcBef>
                <a:spcPts val="0"/>
              </a:spcBef>
            </a:pPr>
            <a:r>
              <a:rPr lang="en-US" sz="1600" dirty="0">
                <a:latin typeface="Courier New" panose="02070309020205020404" pitchFamily="49" charset="0"/>
                <a:ea typeface="Arial" charset="0"/>
                <a:cs typeface="Courier New" panose="02070309020205020404" pitchFamily="49" charset="0"/>
              </a:rPr>
              <a:t>    if (*s == 0 || *t == 0)</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NULL;</a:t>
            </a:r>
          </a:p>
          <a:p>
            <a:pPr algn="l">
              <a:spcBef>
                <a:spcPts val="0"/>
              </a:spcBef>
            </a:pPr>
            <a:r>
              <a:rPr lang="en-US" sz="1600" dirty="0">
                <a:latin typeface="Courier New" panose="02070309020205020404" pitchFamily="49" charset="0"/>
                <a:ea typeface="Arial" charset="0"/>
                <a:cs typeface="Courier New" panose="02070309020205020404" pitchFamily="49" charset="0"/>
              </a:rPr>
              <a:t>    if (*s != *t)</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NULL;</a:t>
            </a:r>
          </a:p>
          <a:p>
            <a:pPr algn="l">
              <a:spcBef>
                <a:spcPts val="0"/>
              </a:spcBef>
            </a:pPr>
            <a:r>
              <a:rPr lang="en-US" sz="1600" dirty="0">
                <a:latin typeface="Courier New" panose="02070309020205020404" pitchFamily="49" charset="0"/>
                <a:ea typeface="Arial" charset="0"/>
                <a:cs typeface="Courier New" panose="02070309020205020404" pitchFamily="49" charset="0"/>
              </a:rPr>
              <a:t>    s++; t++;</a:t>
            </a:r>
          </a:p>
          <a:p>
            <a:pPr algn="l">
              <a:spcBef>
                <a:spcPts val="0"/>
              </a:spcBef>
            </a:pPr>
            <a:r>
              <a:rPr lang="en-US" sz="1600" dirty="0">
                <a:latin typeface="Courier New" panose="02070309020205020404" pitchFamily="49" charset="0"/>
                <a:ea typeface="Arial" charset="0"/>
                <a:cs typeface="Courier New" panose="02070309020205020404" pitchFamily="49" charset="0"/>
              </a:rPr>
              <a:t>    if (*s == 0)</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char* </a:t>
            </a:r>
            <a:r>
              <a:rPr lang="en-US" sz="1600" dirty="0" err="1">
                <a:latin typeface="Courier New" panose="02070309020205020404" pitchFamily="49" charset="0"/>
                <a:ea typeface="Arial" charset="0"/>
                <a:cs typeface="Courier New" panose="02070309020205020404" pitchFamily="49" charset="0"/>
              </a:rPr>
              <a:t>find_string_in_msg</a:t>
            </a:r>
            <a:r>
              <a:rPr lang="en-US" sz="1600" dirty="0">
                <a:latin typeface="Courier New" panose="02070309020205020404" pitchFamily="49" charset="0"/>
                <a:ea typeface="Arial" charset="0"/>
                <a:cs typeface="Courier New" panose="02070309020205020404" pitchFamily="49" charset="0"/>
              </a:rPr>
              <a:t>(const char* str, char* msg) {</a:t>
            </a:r>
          </a:p>
          <a:p>
            <a:pPr algn="l">
              <a:spcBef>
                <a:spcPts val="0"/>
              </a:spcBef>
            </a:pPr>
            <a:r>
              <a:rPr lang="en-US" sz="1600" dirty="0">
                <a:latin typeface="Courier New" panose="02070309020205020404" pitchFamily="49" charset="0"/>
                <a:ea typeface="Arial" charset="0"/>
                <a:cs typeface="Courier New" panose="02070309020205020404" pitchFamily="49" charset="0"/>
              </a:rPr>
              <a:t>  int l = strlen(msg);</a:t>
            </a:r>
          </a:p>
          <a:p>
            <a:pPr algn="l">
              <a:spcBef>
                <a:spcPts val="0"/>
              </a:spcBef>
            </a:pPr>
            <a:r>
              <a:rPr lang="en-US" sz="1600" dirty="0">
                <a:latin typeface="Courier New" panose="02070309020205020404" pitchFamily="49" charset="0"/>
                <a:ea typeface="Arial" charset="0"/>
                <a:cs typeface="Courier New" panose="02070309020205020404" pitchFamily="49" charset="0"/>
              </a:rPr>
              <a:t>  char* s = NULL;</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for (int i = 0; i &lt; l; i++) {</a:t>
            </a:r>
          </a:p>
          <a:p>
            <a:pPr algn="l">
              <a:spcBef>
                <a:spcPts val="0"/>
              </a:spcBef>
            </a:pPr>
            <a:r>
              <a:rPr lang="en-US" sz="1600" dirty="0">
                <a:latin typeface="Courier New" panose="02070309020205020404" pitchFamily="49" charset="0"/>
                <a:ea typeface="Arial" charset="0"/>
                <a:cs typeface="Courier New" panose="02070309020205020404" pitchFamily="49" charset="0"/>
              </a:rPr>
              <a:t>    s = </a:t>
            </a:r>
            <a:r>
              <a:rPr lang="en-US" sz="1600" dirty="0" err="1">
                <a:latin typeface="Courier New" panose="02070309020205020404" pitchFamily="49" charset="0"/>
                <a:ea typeface="Arial" charset="0"/>
                <a:cs typeface="Courier New" panose="02070309020205020404" pitchFamily="49" charset="0"/>
              </a:rPr>
              <a:t>strmatch</a:t>
            </a:r>
            <a:r>
              <a:rPr lang="en-US" sz="1600" dirty="0">
                <a:latin typeface="Courier New" panose="02070309020205020404" pitchFamily="49" charset="0"/>
                <a:ea typeface="Arial" charset="0"/>
                <a:cs typeface="Courier New" panose="02070309020205020404" pitchFamily="49" charset="0"/>
              </a:rPr>
              <a:t>(str, &amp;msg[i]);</a:t>
            </a:r>
          </a:p>
          <a:p>
            <a:pPr algn="l">
              <a:spcBef>
                <a:spcPts val="0"/>
              </a:spcBef>
            </a:pPr>
            <a:r>
              <a:rPr lang="en-US" sz="1600" dirty="0">
                <a:latin typeface="Courier New" panose="02070309020205020404" pitchFamily="49" charset="0"/>
                <a:ea typeface="Arial" charset="0"/>
                <a:cs typeface="Courier New" panose="02070309020205020404" pitchFamily="49" charset="0"/>
              </a:rPr>
              <a:t>    if (s != NULL)</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s;</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NULL;</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Tree>
    <p:extLst>
      <p:ext uri="{BB962C8B-B14F-4D97-AF65-F5344CB8AC3E}">
        <p14:creationId xmlns:p14="http://schemas.microsoft.com/office/powerpoint/2010/main" val="220429979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41915"/>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GPS</a:t>
            </a:r>
          </a:p>
        </p:txBody>
      </p:sp>
      <p:sp>
        <p:nvSpPr>
          <p:cNvPr id="3" name="Content Placeholder 2"/>
          <p:cNvSpPr>
            <a:spLocks noGrp="1"/>
          </p:cNvSpPr>
          <p:nvPr>
            <p:ph idx="1"/>
          </p:nvPr>
        </p:nvSpPr>
        <p:spPr>
          <a:xfrm>
            <a:off x="233263" y="1168093"/>
            <a:ext cx="11600780" cy="4930442"/>
          </a:xfrm>
        </p:spPr>
        <p:txBody>
          <a:bodyPr>
            <a:noAutofit/>
          </a:bodyPr>
          <a:lstStyle/>
          <a:p>
            <a:pPr algn="l">
              <a:spcBef>
                <a:spcPts val="0"/>
              </a:spcBef>
            </a:pPr>
            <a:r>
              <a:rPr lang="en-US" sz="1600">
                <a:latin typeface="Courier New" panose="02070309020205020404" pitchFamily="49" charset="0"/>
                <a:ea typeface="Arial" charset="0"/>
                <a:cs typeface="Courier New" panose="02070309020205020404" pitchFamily="49" charset="0"/>
              </a:rPr>
              <a:t>// NMEA message format</a:t>
            </a:r>
          </a:p>
          <a:p>
            <a:pPr algn="l">
              <a:spcBef>
                <a:spcPts val="0"/>
              </a:spcBef>
            </a:pPr>
            <a:r>
              <a:rPr lang="en-US" sz="1600">
                <a:latin typeface="Courier New" panose="02070309020205020404" pitchFamily="49" charset="0"/>
                <a:ea typeface="Arial" charset="0"/>
                <a:cs typeface="Courier New" panose="02070309020205020404" pitchFamily="49" charset="0"/>
              </a:rPr>
              <a:t>//  $GNGGA,HHMMSS.SSS,DDMM.MMMM,N/S,DDDMM.MMMM,E/</a:t>
            </a:r>
            <a:r>
              <a:rPr lang="en-US" sz="1600" err="1">
                <a:latin typeface="Courier New" panose="02070309020205020404" pitchFamily="49" charset="0"/>
                <a:ea typeface="Arial" charset="0"/>
                <a:cs typeface="Courier New" panose="02070309020205020404" pitchFamily="49" charset="0"/>
              </a:rPr>
              <a:t>W,n,NS</a:t>
            </a:r>
            <a:r>
              <a:rPr lang="en-US" sz="1600">
                <a:latin typeface="Courier New" panose="02070309020205020404" pitchFamily="49" charset="0"/>
                <a:ea typeface="Arial" charset="0"/>
                <a:cs typeface="Courier New" panose="02070309020205020404" pitchFamily="49" charset="0"/>
              </a:rPr>
              <a:t>...A*20</a:t>
            </a:r>
          </a:p>
          <a:p>
            <a:pPr algn="l">
              <a:spcBef>
                <a:spcPts val="0"/>
              </a:spcBef>
            </a:pPr>
            <a:r>
              <a:rPr lang="en-US" sz="1600">
                <a:latin typeface="Courier New" panose="02070309020205020404" pitchFamily="49" charset="0"/>
                <a:ea typeface="Arial" charset="0"/>
                <a:cs typeface="Courier New" panose="02070309020205020404" pitchFamily="49" charset="0"/>
              </a:rPr>
              <a:t>bool </a:t>
            </a:r>
            <a:r>
              <a:rPr lang="en-US" sz="1600" err="1">
                <a:latin typeface="Courier New" panose="02070309020205020404" pitchFamily="49" charset="0"/>
                <a:ea typeface="Arial" charset="0"/>
                <a:cs typeface="Courier New" panose="02070309020205020404" pitchFamily="49" charset="0"/>
              </a:rPr>
              <a:t>parseNMEAMessage</a:t>
            </a:r>
            <a:r>
              <a:rPr lang="en-US" sz="1600">
                <a:latin typeface="Courier New" panose="02070309020205020404" pitchFamily="49" charset="0"/>
                <a:ea typeface="Arial" charset="0"/>
                <a:cs typeface="Courier New" panose="02070309020205020404" pitchFamily="49" charset="0"/>
              </a:rPr>
              <a:t>(char* msg, struct </a:t>
            </a:r>
            <a:r>
              <a:rPr lang="en-US" sz="1600" err="1">
                <a:latin typeface="Courier New" panose="02070309020205020404" pitchFamily="49" charset="0"/>
                <a:ea typeface="Arial" charset="0"/>
                <a:cs typeface="Courier New" panose="02070309020205020404" pitchFamily="49" charset="0"/>
              </a:rPr>
              <a:t>gpm_msg_values</a:t>
            </a:r>
            <a:r>
              <a:rPr lang="en-US" sz="1600">
                <a:latin typeface="Courier New" panose="02070309020205020404" pitchFamily="49" charset="0"/>
                <a:ea typeface="Arial" charset="0"/>
                <a:cs typeface="Courier New" panose="02070309020205020404" pitchFamily="49" charset="0"/>
              </a:rPr>
              <a:t>* v) {</a:t>
            </a:r>
          </a:p>
          <a:p>
            <a:pPr algn="l">
              <a:spcBef>
                <a:spcPts val="0"/>
              </a:spcBef>
            </a:pPr>
            <a:r>
              <a:rPr lang="en-US" sz="1600">
                <a:latin typeface="Courier New" panose="02070309020205020404" pitchFamily="49" charset="0"/>
                <a:ea typeface="Arial" charset="0"/>
                <a:cs typeface="Courier New" panose="02070309020205020404" pitchFamily="49" charset="0"/>
              </a:rPr>
              <a:t>  char* </a:t>
            </a:r>
            <a:r>
              <a:rPr lang="en-US" sz="1600" err="1">
                <a:latin typeface="Courier New" panose="02070309020205020404" pitchFamily="49" charset="0"/>
                <a:ea typeface="Arial" charset="0"/>
                <a:cs typeface="Courier New" panose="02070309020205020404" pitchFamily="49" charset="0"/>
              </a:rPr>
              <a:t>time_string</a:t>
            </a:r>
            <a:r>
              <a:rPr lang="en-US" sz="1600">
                <a:latin typeface="Courier New" panose="02070309020205020404" pitchFamily="49" charset="0"/>
                <a:ea typeface="Arial" charset="0"/>
                <a:cs typeface="Courier New" panose="02070309020205020404" pitchFamily="49" charset="0"/>
              </a:rPr>
              <a:t> = </a:t>
            </a:r>
            <a:r>
              <a:rPr lang="en-US" sz="1600" err="1">
                <a:latin typeface="Courier New" panose="02070309020205020404" pitchFamily="49" charset="0"/>
                <a:ea typeface="Arial" charset="0"/>
                <a:cs typeface="Courier New" panose="02070309020205020404" pitchFamily="49" charset="0"/>
              </a:rPr>
              <a:t>find_string_in_msg</a:t>
            </a:r>
            <a:r>
              <a:rPr lang="en-US" sz="1600">
                <a:latin typeface="Courier New" panose="02070309020205020404" pitchFamily="49" charset="0"/>
                <a:ea typeface="Arial" charset="0"/>
                <a:cs typeface="Courier New" panose="02070309020205020404" pitchFamily="49" charset="0"/>
              </a:rPr>
              <a:t>("$GNGGA,", msg);</a:t>
            </a:r>
          </a:p>
          <a:p>
            <a:pPr algn="l">
              <a:spcBef>
                <a:spcPts val="0"/>
              </a:spcBef>
            </a:pPr>
            <a:r>
              <a:rPr lang="en-US" sz="1600">
                <a:latin typeface="Courier New" panose="02070309020205020404" pitchFamily="49" charset="0"/>
                <a:ea typeface="Arial" charset="0"/>
                <a:cs typeface="Courier New" panose="02070309020205020404" pitchFamily="49" charset="0"/>
              </a:rPr>
              <a:t>  if (</a:t>
            </a:r>
            <a:r>
              <a:rPr lang="en-US" sz="1600" err="1">
                <a:latin typeface="Courier New" panose="02070309020205020404" pitchFamily="49" charset="0"/>
                <a:ea typeface="Arial" charset="0"/>
                <a:cs typeface="Courier New" panose="02070309020205020404" pitchFamily="49" charset="0"/>
              </a:rPr>
              <a:t>time_string</a:t>
            </a:r>
            <a:r>
              <a:rPr lang="en-US" sz="1600">
                <a:latin typeface="Courier New" panose="02070309020205020404" pitchFamily="49" charset="0"/>
                <a:ea typeface="Arial" charset="0"/>
                <a:cs typeface="Courier New" panose="02070309020205020404" pitchFamily="49" charset="0"/>
              </a:rPr>
              <a:t> == NULL)</a:t>
            </a:r>
          </a:p>
          <a:p>
            <a:pPr algn="l">
              <a:spcBef>
                <a:spcPts val="0"/>
              </a:spcBef>
            </a:pPr>
            <a:r>
              <a:rPr lang="en-US" sz="1600">
                <a:latin typeface="Courier New" panose="02070309020205020404" pitchFamily="49" charset="0"/>
                <a:ea typeface="Arial" charset="0"/>
                <a:cs typeface="Courier New" panose="02070309020205020404" pitchFamily="49" charset="0"/>
              </a:rPr>
              <a:t>    return false;</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sscanf</a:t>
            </a:r>
            <a:r>
              <a:rPr lang="en-US" sz="1600">
                <a:latin typeface="Courier New" panose="02070309020205020404" pitchFamily="49" charset="0"/>
                <a:ea typeface="Arial" charset="0"/>
                <a:cs typeface="Courier New" panose="02070309020205020404" pitchFamily="49" charset="0"/>
              </a:rPr>
              <a:t>(</a:t>
            </a:r>
            <a:r>
              <a:rPr lang="en-US" sz="1600" err="1">
                <a:latin typeface="Courier New" panose="02070309020205020404" pitchFamily="49" charset="0"/>
                <a:ea typeface="Arial" charset="0"/>
                <a:cs typeface="Courier New" panose="02070309020205020404" pitchFamily="49" charset="0"/>
              </a:rPr>
              <a:t>time_string</a:t>
            </a:r>
            <a:r>
              <a:rPr lang="en-US" sz="1600">
                <a:latin typeface="Courier New" panose="02070309020205020404" pitchFamily="49" charset="0"/>
                <a:ea typeface="Arial" charset="0"/>
                <a:cs typeface="Courier New" panose="02070309020205020404" pitchFamily="49" charset="0"/>
              </a:rPr>
              <a:t>, "%02d%02d", &amp;v-&gt;hour_, &amp;v-&gt;min_);</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sscanf</a:t>
            </a:r>
            <a:r>
              <a:rPr lang="en-US" sz="1600">
                <a:latin typeface="Courier New" panose="02070309020205020404" pitchFamily="49" charset="0"/>
                <a:ea typeface="Arial" charset="0"/>
                <a:cs typeface="Courier New" panose="02070309020205020404" pitchFamily="49" charset="0"/>
              </a:rPr>
              <a:t>(time_string+4, "%f", &amp;v-&gt;seconds_);</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  char* </a:t>
            </a:r>
            <a:r>
              <a:rPr lang="en-US" sz="1600" err="1">
                <a:latin typeface="Courier New" panose="02070309020205020404" pitchFamily="49" charset="0"/>
                <a:ea typeface="Arial" charset="0"/>
                <a:cs typeface="Courier New" panose="02070309020205020404" pitchFamily="49" charset="0"/>
              </a:rPr>
              <a:t>latitude_string</a:t>
            </a:r>
            <a:r>
              <a:rPr lang="en-US" sz="1600">
                <a:latin typeface="Courier New" panose="02070309020205020404" pitchFamily="49" charset="0"/>
                <a:ea typeface="Arial" charset="0"/>
                <a:cs typeface="Courier New" panose="02070309020205020404" pitchFamily="49" charset="0"/>
              </a:rPr>
              <a:t> = </a:t>
            </a:r>
            <a:r>
              <a:rPr lang="en-US" sz="1600" err="1">
                <a:latin typeface="Courier New" panose="02070309020205020404" pitchFamily="49" charset="0"/>
                <a:ea typeface="Arial" charset="0"/>
                <a:cs typeface="Courier New" panose="02070309020205020404" pitchFamily="49" charset="0"/>
              </a:rPr>
              <a:t>find_string_in_msg</a:t>
            </a: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time_string</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if (</a:t>
            </a:r>
            <a:r>
              <a:rPr lang="en-US" sz="1600" err="1">
                <a:latin typeface="Courier New" panose="02070309020205020404" pitchFamily="49" charset="0"/>
                <a:ea typeface="Arial" charset="0"/>
                <a:cs typeface="Courier New" panose="02070309020205020404" pitchFamily="49" charset="0"/>
              </a:rPr>
              <a:t>latitude_string</a:t>
            </a:r>
            <a:r>
              <a:rPr lang="en-US" sz="1600">
                <a:latin typeface="Courier New" panose="02070309020205020404" pitchFamily="49" charset="0"/>
                <a:ea typeface="Arial" charset="0"/>
                <a:cs typeface="Courier New" panose="02070309020205020404" pitchFamily="49" charset="0"/>
              </a:rPr>
              <a:t> == NULL)</a:t>
            </a:r>
          </a:p>
          <a:p>
            <a:pPr algn="l">
              <a:spcBef>
                <a:spcPts val="0"/>
              </a:spcBef>
            </a:pPr>
            <a:r>
              <a:rPr lang="en-US" sz="1600">
                <a:latin typeface="Courier New" panose="02070309020205020404" pitchFamily="49" charset="0"/>
                <a:ea typeface="Arial" charset="0"/>
                <a:cs typeface="Courier New" panose="02070309020205020404" pitchFamily="49" charset="0"/>
              </a:rPr>
              <a:t>    return false;</a:t>
            </a:r>
          </a:p>
          <a:p>
            <a:pPr algn="l">
              <a:spcBef>
                <a:spcPts val="0"/>
              </a:spcBef>
            </a:pPr>
            <a:r>
              <a:rPr lang="en-US" sz="1600">
                <a:latin typeface="Courier New" panose="02070309020205020404" pitchFamily="49" charset="0"/>
                <a:ea typeface="Arial" charset="0"/>
                <a:cs typeface="Courier New" panose="02070309020205020404" pitchFamily="49" charset="0"/>
              </a:rPr>
              <a:t>  int </a:t>
            </a:r>
            <a:r>
              <a:rPr lang="en-US" sz="1600" err="1">
                <a:latin typeface="Courier New" panose="02070309020205020404" pitchFamily="49" charset="0"/>
                <a:ea typeface="Arial" charset="0"/>
                <a:cs typeface="Courier New" panose="02070309020205020404" pitchFamily="49" charset="0"/>
              </a:rPr>
              <a:t>deglat</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int </a:t>
            </a:r>
            <a:r>
              <a:rPr lang="en-US" sz="1600" err="1">
                <a:latin typeface="Courier New" panose="02070309020205020404" pitchFamily="49" charset="0"/>
                <a:ea typeface="Arial" charset="0"/>
                <a:cs typeface="Courier New" panose="02070309020205020404" pitchFamily="49" charset="0"/>
              </a:rPr>
              <a:t>mlat</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int </a:t>
            </a:r>
            <a:r>
              <a:rPr lang="en-US" sz="1600" err="1">
                <a:latin typeface="Courier New" panose="02070309020205020404" pitchFamily="49" charset="0"/>
                <a:ea typeface="Arial" charset="0"/>
                <a:cs typeface="Courier New" panose="02070309020205020404" pitchFamily="49" charset="0"/>
              </a:rPr>
              <a:t>minlat</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sscanf</a:t>
            </a:r>
            <a:r>
              <a:rPr lang="en-US" sz="1600">
                <a:latin typeface="Courier New" panose="02070309020205020404" pitchFamily="49" charset="0"/>
                <a:ea typeface="Arial" charset="0"/>
                <a:cs typeface="Courier New" panose="02070309020205020404" pitchFamily="49" charset="0"/>
              </a:rPr>
              <a:t>(</a:t>
            </a:r>
            <a:r>
              <a:rPr lang="en-US" sz="1600" err="1">
                <a:latin typeface="Courier New" panose="02070309020205020404" pitchFamily="49" charset="0"/>
                <a:ea typeface="Arial" charset="0"/>
                <a:cs typeface="Courier New" panose="02070309020205020404" pitchFamily="49" charset="0"/>
              </a:rPr>
              <a:t>latitude_string</a:t>
            </a:r>
            <a:r>
              <a:rPr lang="en-US" sz="1600">
                <a:latin typeface="Courier New" panose="02070309020205020404" pitchFamily="49" charset="0"/>
                <a:ea typeface="Arial" charset="0"/>
                <a:cs typeface="Courier New" panose="02070309020205020404" pitchFamily="49" charset="0"/>
              </a:rPr>
              <a:t>, "%02d%02d.%04d", &amp;</a:t>
            </a:r>
            <a:r>
              <a:rPr lang="en-US" sz="1600" err="1">
                <a:latin typeface="Courier New" panose="02070309020205020404" pitchFamily="49" charset="0"/>
                <a:ea typeface="Arial" charset="0"/>
                <a:cs typeface="Courier New" panose="02070309020205020404" pitchFamily="49" charset="0"/>
              </a:rPr>
              <a:t>deglat</a:t>
            </a:r>
            <a:r>
              <a:rPr lang="en-US" sz="1600">
                <a:latin typeface="Courier New" panose="02070309020205020404" pitchFamily="49" charset="0"/>
                <a:ea typeface="Arial" charset="0"/>
                <a:cs typeface="Courier New" panose="02070309020205020404" pitchFamily="49" charset="0"/>
              </a:rPr>
              <a:t>, &amp;</a:t>
            </a:r>
            <a:r>
              <a:rPr lang="en-US" sz="1600" err="1">
                <a:latin typeface="Courier New" panose="02070309020205020404" pitchFamily="49" charset="0"/>
                <a:ea typeface="Arial" charset="0"/>
                <a:cs typeface="Courier New" panose="02070309020205020404" pitchFamily="49" charset="0"/>
              </a:rPr>
              <a:t>mlat</a:t>
            </a:r>
            <a:r>
              <a:rPr lang="en-US" sz="1600">
                <a:latin typeface="Courier New" panose="02070309020205020404" pitchFamily="49" charset="0"/>
                <a:ea typeface="Arial" charset="0"/>
                <a:cs typeface="Courier New" panose="02070309020205020404" pitchFamily="49" charset="0"/>
              </a:rPr>
              <a:t>, &amp;</a:t>
            </a:r>
            <a:r>
              <a:rPr lang="en-US" sz="1600" err="1">
                <a:latin typeface="Courier New" panose="02070309020205020404" pitchFamily="49" charset="0"/>
                <a:ea typeface="Arial" charset="0"/>
                <a:cs typeface="Courier New" panose="02070309020205020404" pitchFamily="49" charset="0"/>
              </a:rPr>
              <a:t>minlat</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v-&gt;</a:t>
            </a:r>
            <a:r>
              <a:rPr lang="en-US" sz="1600" err="1">
                <a:latin typeface="Courier New" panose="02070309020205020404" pitchFamily="49" charset="0"/>
                <a:ea typeface="Arial" charset="0"/>
                <a:cs typeface="Courier New" panose="02070309020205020404" pitchFamily="49" charset="0"/>
              </a:rPr>
              <a:t>degrees_lat</a:t>
            </a:r>
            <a:r>
              <a:rPr lang="en-US" sz="1600">
                <a:latin typeface="Courier New" panose="02070309020205020404" pitchFamily="49" charset="0"/>
                <a:ea typeface="Arial" charset="0"/>
                <a:cs typeface="Courier New" panose="02070309020205020404" pitchFamily="49" charset="0"/>
              </a:rPr>
              <a:t>_ = ((double)</a:t>
            </a:r>
            <a:r>
              <a:rPr lang="en-US" sz="1600" err="1">
                <a:latin typeface="Courier New" panose="02070309020205020404" pitchFamily="49" charset="0"/>
                <a:ea typeface="Arial" charset="0"/>
                <a:cs typeface="Courier New" panose="02070309020205020404" pitchFamily="49" charset="0"/>
              </a:rPr>
              <a:t>deglat</a:t>
            </a:r>
            <a:r>
              <a:rPr lang="en-US" sz="1600">
                <a:latin typeface="Courier New" panose="02070309020205020404" pitchFamily="49" charset="0"/>
                <a:ea typeface="Arial" charset="0"/>
                <a:cs typeface="Courier New" panose="02070309020205020404" pitchFamily="49" charset="0"/>
              </a:rPr>
              <a:t>) + (((double)</a:t>
            </a:r>
            <a:r>
              <a:rPr lang="en-US" sz="1600" err="1">
                <a:latin typeface="Courier New" panose="02070309020205020404" pitchFamily="49" charset="0"/>
                <a:ea typeface="Arial" charset="0"/>
                <a:cs typeface="Courier New" panose="02070309020205020404" pitchFamily="49" charset="0"/>
              </a:rPr>
              <a:t>mlat</a:t>
            </a:r>
            <a:r>
              <a:rPr lang="en-US" sz="1600">
                <a:latin typeface="Courier New" panose="02070309020205020404" pitchFamily="49" charset="0"/>
                <a:ea typeface="Arial" charset="0"/>
                <a:cs typeface="Courier New" panose="02070309020205020404" pitchFamily="49" charset="0"/>
              </a:rPr>
              <a:t>) + ((double)</a:t>
            </a:r>
            <a:r>
              <a:rPr lang="en-US" sz="1600" err="1">
                <a:latin typeface="Courier New" panose="02070309020205020404" pitchFamily="49" charset="0"/>
                <a:ea typeface="Arial" charset="0"/>
                <a:cs typeface="Courier New" panose="02070309020205020404" pitchFamily="49" charset="0"/>
              </a:rPr>
              <a:t>minlat</a:t>
            </a:r>
            <a:r>
              <a:rPr lang="en-US" sz="1600">
                <a:latin typeface="Courier New" panose="02070309020205020404" pitchFamily="49" charset="0"/>
                <a:ea typeface="Arial" charset="0"/>
                <a:cs typeface="Courier New" panose="02070309020205020404" pitchFamily="49" charset="0"/>
              </a:rPr>
              <a:t>) / 10000.0) / 60.0;</a:t>
            </a:r>
          </a:p>
          <a:p>
            <a:pPr algn="l">
              <a:spcBef>
                <a:spcPts val="0"/>
              </a:spcBef>
            </a:pPr>
            <a:r>
              <a:rPr lang="en-US" sz="1600">
                <a:latin typeface="Courier New" panose="02070309020205020404" pitchFamily="49" charset="0"/>
                <a:ea typeface="Arial" charset="0"/>
                <a:cs typeface="Courier New" panose="02070309020205020404" pitchFamily="49" charset="0"/>
              </a:rPr>
              <a:t>  </a:t>
            </a:r>
          </a:p>
          <a:p>
            <a:pPr algn="l">
              <a:spcBef>
                <a:spcPts val="0"/>
              </a:spcBef>
            </a:pPr>
            <a:r>
              <a:rPr lang="en-US" sz="1600">
                <a:latin typeface="Courier New" panose="02070309020205020404" pitchFamily="49" charset="0"/>
                <a:ea typeface="Arial" charset="0"/>
                <a:cs typeface="Courier New" panose="02070309020205020404" pitchFamily="49" charset="0"/>
              </a:rPr>
              <a:t>  char* </a:t>
            </a:r>
            <a:r>
              <a:rPr lang="en-US" sz="1600" err="1">
                <a:latin typeface="Courier New" panose="02070309020205020404" pitchFamily="49" charset="0"/>
                <a:ea typeface="Arial" charset="0"/>
                <a:cs typeface="Courier New" panose="02070309020205020404" pitchFamily="49" charset="0"/>
              </a:rPr>
              <a:t>ns_string</a:t>
            </a:r>
            <a:r>
              <a:rPr lang="en-US" sz="1600">
                <a:latin typeface="Courier New" panose="02070309020205020404" pitchFamily="49" charset="0"/>
                <a:ea typeface="Arial" charset="0"/>
                <a:cs typeface="Courier New" panose="02070309020205020404" pitchFamily="49" charset="0"/>
              </a:rPr>
              <a:t> = </a:t>
            </a:r>
            <a:r>
              <a:rPr lang="en-US" sz="1600" err="1">
                <a:latin typeface="Courier New" panose="02070309020205020404" pitchFamily="49" charset="0"/>
                <a:ea typeface="Arial" charset="0"/>
                <a:cs typeface="Courier New" panose="02070309020205020404" pitchFamily="49" charset="0"/>
              </a:rPr>
              <a:t>find_string_in_msg</a:t>
            </a: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latitude_string</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if (</a:t>
            </a:r>
            <a:r>
              <a:rPr lang="en-US" sz="1600" err="1">
                <a:latin typeface="Courier New" panose="02070309020205020404" pitchFamily="49" charset="0"/>
                <a:ea typeface="Arial" charset="0"/>
                <a:cs typeface="Courier New" panose="02070309020205020404" pitchFamily="49" charset="0"/>
              </a:rPr>
              <a:t>ns_string</a:t>
            </a:r>
            <a:r>
              <a:rPr lang="en-US" sz="1600">
                <a:latin typeface="Courier New" panose="02070309020205020404" pitchFamily="49" charset="0"/>
                <a:ea typeface="Arial" charset="0"/>
                <a:cs typeface="Courier New" panose="02070309020205020404" pitchFamily="49" charset="0"/>
              </a:rPr>
              <a:t> == NULL || (*</a:t>
            </a:r>
            <a:r>
              <a:rPr lang="en-US" sz="1600" err="1">
                <a:latin typeface="Courier New" panose="02070309020205020404" pitchFamily="49" charset="0"/>
                <a:ea typeface="Arial" charset="0"/>
                <a:cs typeface="Courier New" panose="02070309020205020404" pitchFamily="49" charset="0"/>
              </a:rPr>
              <a:t>ns_string</a:t>
            </a:r>
            <a:r>
              <a:rPr lang="en-US" sz="1600">
                <a:latin typeface="Courier New" panose="02070309020205020404" pitchFamily="49" charset="0"/>
                <a:ea typeface="Arial" charset="0"/>
                <a:cs typeface="Courier New" panose="02070309020205020404" pitchFamily="49" charset="0"/>
              </a:rPr>
              <a:t> != 'N' &amp;&amp; *</a:t>
            </a:r>
            <a:r>
              <a:rPr lang="en-US" sz="1600" err="1">
                <a:latin typeface="Courier New" panose="02070309020205020404" pitchFamily="49" charset="0"/>
                <a:ea typeface="Arial" charset="0"/>
                <a:cs typeface="Courier New" panose="02070309020205020404" pitchFamily="49" charset="0"/>
              </a:rPr>
              <a:t>ns_string</a:t>
            </a:r>
            <a:r>
              <a:rPr lang="en-US" sz="1600">
                <a:latin typeface="Courier New" panose="02070309020205020404" pitchFamily="49" charset="0"/>
                <a:ea typeface="Arial" charset="0"/>
                <a:cs typeface="Courier New" panose="02070309020205020404" pitchFamily="49" charset="0"/>
              </a:rPr>
              <a:t> != 'S'))</a:t>
            </a:r>
          </a:p>
          <a:p>
            <a:pPr algn="l">
              <a:spcBef>
                <a:spcPts val="0"/>
              </a:spcBef>
            </a:pPr>
            <a:r>
              <a:rPr lang="en-US" sz="1600">
                <a:latin typeface="Courier New" panose="02070309020205020404" pitchFamily="49" charset="0"/>
                <a:ea typeface="Arial" charset="0"/>
                <a:cs typeface="Courier New" panose="02070309020205020404" pitchFamily="49" charset="0"/>
              </a:rPr>
              <a:t>    return false;</a:t>
            </a:r>
          </a:p>
          <a:p>
            <a:pPr algn="l">
              <a:spcBef>
                <a:spcPts val="0"/>
              </a:spcBef>
            </a:pPr>
            <a:r>
              <a:rPr lang="en-US" sz="1600">
                <a:latin typeface="Courier New" panose="02070309020205020404" pitchFamily="49" charset="0"/>
                <a:ea typeface="Arial" charset="0"/>
                <a:cs typeface="Courier New" panose="02070309020205020404" pitchFamily="49" charset="0"/>
              </a:rPr>
              <a:t>  if (*</a:t>
            </a:r>
            <a:r>
              <a:rPr lang="en-US" sz="1600" err="1">
                <a:latin typeface="Courier New" panose="02070309020205020404" pitchFamily="49" charset="0"/>
                <a:ea typeface="Arial" charset="0"/>
                <a:cs typeface="Courier New" panose="02070309020205020404" pitchFamily="49" charset="0"/>
              </a:rPr>
              <a:t>ns_string</a:t>
            </a:r>
            <a:r>
              <a:rPr lang="en-US" sz="1600">
                <a:latin typeface="Courier New" panose="02070309020205020404" pitchFamily="49" charset="0"/>
                <a:ea typeface="Arial" charset="0"/>
                <a:cs typeface="Courier New" panose="02070309020205020404" pitchFamily="49" charset="0"/>
              </a:rPr>
              <a:t> == 'S')</a:t>
            </a:r>
          </a:p>
          <a:p>
            <a:pPr algn="l">
              <a:spcBef>
                <a:spcPts val="0"/>
              </a:spcBef>
            </a:pPr>
            <a:r>
              <a:rPr lang="en-US" sz="1600">
                <a:latin typeface="Courier New" panose="02070309020205020404" pitchFamily="49" charset="0"/>
                <a:ea typeface="Arial" charset="0"/>
                <a:cs typeface="Courier New" panose="02070309020205020404" pitchFamily="49" charset="0"/>
              </a:rPr>
              <a:t>    v-&gt;</a:t>
            </a:r>
            <a:r>
              <a:rPr lang="en-US" sz="1600" err="1">
                <a:latin typeface="Courier New" panose="02070309020205020404" pitchFamily="49" charset="0"/>
                <a:ea typeface="Arial" charset="0"/>
                <a:cs typeface="Courier New" panose="02070309020205020404" pitchFamily="49" charset="0"/>
              </a:rPr>
              <a:t>degrees_lat</a:t>
            </a:r>
            <a:r>
              <a:rPr lang="en-US" sz="1600">
                <a:latin typeface="Courier New" panose="02070309020205020404" pitchFamily="49" charset="0"/>
                <a:ea typeface="Arial" charset="0"/>
                <a:cs typeface="Courier New" panose="02070309020205020404" pitchFamily="49" charset="0"/>
              </a:rPr>
              <a:t>_ *= -1.0;</a:t>
            </a:r>
          </a:p>
          <a:p>
            <a:pPr algn="l">
              <a:spcBef>
                <a:spcPts val="0"/>
              </a:spcBef>
            </a:pPr>
            <a:r>
              <a:rPr lang="en-US" sz="1600">
                <a:latin typeface="Courier New" panose="02070309020205020404" pitchFamily="49" charset="0"/>
                <a:ea typeface="Arial" charset="0"/>
                <a:cs typeface="Courier New" panose="02070309020205020404" pitchFamily="49" charset="0"/>
              </a:rPr>
              <a:t>  </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129</a:t>
            </a:fld>
            <a:endParaRPr lang="en-US"/>
          </a:p>
        </p:txBody>
      </p:sp>
    </p:spTree>
    <p:extLst>
      <p:ext uri="{BB962C8B-B14F-4D97-AF65-F5344CB8AC3E}">
        <p14:creationId xmlns:p14="http://schemas.microsoft.com/office/powerpoint/2010/main" val="8343752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3600" y="9479"/>
            <a:ext cx="11697448" cy="868362"/>
          </a:xfrm>
        </p:spPr>
        <p:txBody>
          <a:bodyPr anchor="ctr">
            <a:normAutofit/>
          </a:bodyPr>
          <a:lstStyle/>
          <a:p>
            <a:pPr algn="ctr"/>
            <a:r>
              <a:rPr lang="en-US" sz="4400">
                <a:latin typeface="Arial" panose="020B0604020202020204" pitchFamily="34" charset="0"/>
                <a:cs typeface="Arial" panose="020B0604020202020204" pitchFamily="34" charset="0"/>
              </a:rPr>
              <a:t>Kirchhoff</a:t>
            </a:r>
            <a:endParaRPr lang="en-US" sz="400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170143" y="1372181"/>
            <a:ext cx="11582400" cy="711076"/>
          </a:xfrm>
        </p:spPr>
        <p:txBody>
          <a:bodyPr>
            <a:noAutofit/>
          </a:bodyPr>
          <a:lstStyle/>
          <a:p>
            <a:pPr algn="l"/>
            <a:r>
              <a:rPr lang="en-US" sz="2000">
                <a:latin typeface="Arial" charset="0"/>
                <a:ea typeface="Arial" charset="0"/>
                <a:cs typeface="Arial" charset="0"/>
              </a:rPr>
              <a:t>There are two Kirkoff’s laws, one describes voltages the other describes currents.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13</a:t>
            </a:fld>
            <a:endParaRPr lang="en-US"/>
          </a:p>
        </p:txBody>
      </p:sp>
      <p:sp>
        <p:nvSpPr>
          <p:cNvPr id="6" name="Shape 168">
            <a:extLst>
              <a:ext uri="{FF2B5EF4-FFF2-40B4-BE49-F238E27FC236}">
                <a16:creationId xmlns:a16="http://schemas.microsoft.com/office/drawing/2014/main" id="{8EEBEBBB-943F-D648-8FD1-5F3DC2FE6270}"/>
              </a:ext>
            </a:extLst>
          </p:cNvPr>
          <p:cNvSpPr/>
          <p:nvPr/>
        </p:nvSpPr>
        <p:spPr>
          <a:xfrm flipV="1">
            <a:off x="564358" y="3434321"/>
            <a:ext cx="1277988" cy="10999"/>
          </a:xfrm>
          <a:prstGeom prst="line">
            <a:avLst/>
          </a:prstGeom>
          <a:ln w="25400">
            <a:solidFill/>
            <a:tailEnd type="triangle" w="lg" len="lg"/>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7" name="Oval 6">
            <a:extLst>
              <a:ext uri="{FF2B5EF4-FFF2-40B4-BE49-F238E27FC236}">
                <a16:creationId xmlns:a16="http://schemas.microsoft.com/office/drawing/2014/main" id="{4D19EB5A-E896-504D-90C3-2810D4602BC5}"/>
              </a:ext>
            </a:extLst>
          </p:cNvPr>
          <p:cNvSpPr/>
          <p:nvPr/>
        </p:nvSpPr>
        <p:spPr>
          <a:xfrm>
            <a:off x="1842346" y="3331545"/>
            <a:ext cx="302834" cy="272896"/>
          </a:xfrm>
          <a:prstGeom prst="ellipse">
            <a:avLst/>
          </a:prstGeom>
          <a:solidFill>
            <a:schemeClr val="tx1"/>
          </a:solidFill>
          <a:ln w="3492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 name="Shape 168">
            <a:extLst>
              <a:ext uri="{FF2B5EF4-FFF2-40B4-BE49-F238E27FC236}">
                <a16:creationId xmlns:a16="http://schemas.microsoft.com/office/drawing/2014/main" id="{AB16ED8C-D0DF-8D40-955F-D46F51CF76A1}"/>
              </a:ext>
            </a:extLst>
          </p:cNvPr>
          <p:cNvSpPr/>
          <p:nvPr/>
        </p:nvSpPr>
        <p:spPr>
          <a:xfrm>
            <a:off x="1166984" y="2688562"/>
            <a:ext cx="675362" cy="642983"/>
          </a:xfrm>
          <a:prstGeom prst="line">
            <a:avLst/>
          </a:prstGeom>
          <a:ln w="25400">
            <a:solidFill/>
            <a:tailEnd type="triangle" w="lg" len="lg"/>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9" name="Shape 168">
            <a:extLst>
              <a:ext uri="{FF2B5EF4-FFF2-40B4-BE49-F238E27FC236}">
                <a16:creationId xmlns:a16="http://schemas.microsoft.com/office/drawing/2014/main" id="{1DB8C703-F087-5D42-9586-07748796AD01}"/>
              </a:ext>
            </a:extLst>
          </p:cNvPr>
          <p:cNvSpPr/>
          <p:nvPr/>
        </p:nvSpPr>
        <p:spPr>
          <a:xfrm flipV="1">
            <a:off x="1166984" y="3531510"/>
            <a:ext cx="675362" cy="685075"/>
          </a:xfrm>
          <a:prstGeom prst="line">
            <a:avLst/>
          </a:prstGeom>
          <a:ln w="25400">
            <a:solidFill/>
            <a:tailEnd type="triangle" w="lg" len="lg"/>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10" name="Shape 168">
            <a:extLst>
              <a:ext uri="{FF2B5EF4-FFF2-40B4-BE49-F238E27FC236}">
                <a16:creationId xmlns:a16="http://schemas.microsoft.com/office/drawing/2014/main" id="{D4B891E2-BDDB-5041-A46F-AB4244960C0A}"/>
              </a:ext>
            </a:extLst>
          </p:cNvPr>
          <p:cNvSpPr/>
          <p:nvPr/>
        </p:nvSpPr>
        <p:spPr>
          <a:xfrm flipH="1">
            <a:off x="2106643" y="2743222"/>
            <a:ext cx="690666" cy="642983"/>
          </a:xfrm>
          <a:prstGeom prst="line">
            <a:avLst/>
          </a:prstGeom>
          <a:ln w="25400">
            <a:solidFill/>
            <a:tailEnd type="triangle" w="lg" len="lg"/>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11" name="Shape 168">
            <a:extLst>
              <a:ext uri="{FF2B5EF4-FFF2-40B4-BE49-F238E27FC236}">
                <a16:creationId xmlns:a16="http://schemas.microsoft.com/office/drawing/2014/main" id="{881B66A0-4C57-6743-96B7-25D5067917E2}"/>
              </a:ext>
            </a:extLst>
          </p:cNvPr>
          <p:cNvSpPr/>
          <p:nvPr/>
        </p:nvSpPr>
        <p:spPr>
          <a:xfrm flipH="1" flipV="1">
            <a:off x="2096543" y="3501388"/>
            <a:ext cx="1347889" cy="81788"/>
          </a:xfrm>
          <a:prstGeom prst="line">
            <a:avLst/>
          </a:prstGeom>
          <a:ln w="25400">
            <a:solidFill/>
            <a:tailEnd type="triangle" w="lg" len="lg"/>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12" name="Shape 168">
            <a:extLst>
              <a:ext uri="{FF2B5EF4-FFF2-40B4-BE49-F238E27FC236}">
                <a16:creationId xmlns:a16="http://schemas.microsoft.com/office/drawing/2014/main" id="{9D4A967B-1DFD-644F-948B-164EF6D84FD3}"/>
              </a:ext>
            </a:extLst>
          </p:cNvPr>
          <p:cNvSpPr/>
          <p:nvPr/>
        </p:nvSpPr>
        <p:spPr>
          <a:xfrm flipH="1" flipV="1">
            <a:off x="2106643" y="3555829"/>
            <a:ext cx="411065" cy="660756"/>
          </a:xfrm>
          <a:prstGeom prst="line">
            <a:avLst/>
          </a:prstGeom>
          <a:ln w="25400">
            <a:solidFill/>
            <a:tailEnd type="triangle" w="lg" len="lg"/>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4" name="TextBox 3">
            <a:extLst>
              <a:ext uri="{FF2B5EF4-FFF2-40B4-BE49-F238E27FC236}">
                <a16:creationId xmlns:a16="http://schemas.microsoft.com/office/drawing/2014/main" id="{24DD2EBD-8543-E44F-B85E-B63E7039761D}"/>
              </a:ext>
            </a:extLst>
          </p:cNvPr>
          <p:cNvSpPr txBox="1"/>
          <p:nvPr/>
        </p:nvSpPr>
        <p:spPr>
          <a:xfrm>
            <a:off x="823773" y="2422087"/>
            <a:ext cx="918442" cy="369332"/>
          </a:xfrm>
          <a:prstGeom prst="rect">
            <a:avLst/>
          </a:prstGeom>
          <a:noFill/>
        </p:spPr>
        <p:txBody>
          <a:bodyPr wrap="square" rtlCol="0">
            <a:spAutoFit/>
          </a:bodyPr>
          <a:lstStyle/>
          <a:p>
            <a:r>
              <a:rPr lang="en-US"/>
              <a:t>i</a:t>
            </a:r>
            <a:r>
              <a:rPr lang="en-US" baseline="-25000"/>
              <a:t>1</a:t>
            </a:r>
          </a:p>
        </p:txBody>
      </p:sp>
      <p:sp>
        <p:nvSpPr>
          <p:cNvPr id="13" name="TextBox 12">
            <a:extLst>
              <a:ext uri="{FF2B5EF4-FFF2-40B4-BE49-F238E27FC236}">
                <a16:creationId xmlns:a16="http://schemas.microsoft.com/office/drawing/2014/main" id="{5698F669-5E4A-A041-AEA7-DC86FDBFB4E2}"/>
              </a:ext>
            </a:extLst>
          </p:cNvPr>
          <p:cNvSpPr txBox="1"/>
          <p:nvPr/>
        </p:nvSpPr>
        <p:spPr>
          <a:xfrm>
            <a:off x="263600" y="3266305"/>
            <a:ext cx="556054" cy="369332"/>
          </a:xfrm>
          <a:prstGeom prst="rect">
            <a:avLst/>
          </a:prstGeom>
          <a:noFill/>
        </p:spPr>
        <p:txBody>
          <a:bodyPr wrap="square" rtlCol="0">
            <a:spAutoFit/>
          </a:bodyPr>
          <a:lstStyle/>
          <a:p>
            <a:r>
              <a:rPr lang="en-US"/>
              <a:t>i</a:t>
            </a:r>
            <a:r>
              <a:rPr lang="en-US" baseline="-25000"/>
              <a:t>2</a:t>
            </a:r>
          </a:p>
        </p:txBody>
      </p:sp>
      <p:sp>
        <p:nvSpPr>
          <p:cNvPr id="14" name="TextBox 13">
            <a:extLst>
              <a:ext uri="{FF2B5EF4-FFF2-40B4-BE49-F238E27FC236}">
                <a16:creationId xmlns:a16="http://schemas.microsoft.com/office/drawing/2014/main" id="{3800E2D0-3826-F54F-B420-859745F5ED18}"/>
              </a:ext>
            </a:extLst>
          </p:cNvPr>
          <p:cNvSpPr txBox="1"/>
          <p:nvPr/>
        </p:nvSpPr>
        <p:spPr>
          <a:xfrm>
            <a:off x="896264" y="4169446"/>
            <a:ext cx="556054" cy="369332"/>
          </a:xfrm>
          <a:prstGeom prst="rect">
            <a:avLst/>
          </a:prstGeom>
          <a:noFill/>
        </p:spPr>
        <p:txBody>
          <a:bodyPr wrap="square" rtlCol="0">
            <a:spAutoFit/>
          </a:bodyPr>
          <a:lstStyle/>
          <a:p>
            <a:r>
              <a:rPr lang="en-US"/>
              <a:t>i</a:t>
            </a:r>
            <a:r>
              <a:rPr lang="en-US" baseline="-25000"/>
              <a:t>3</a:t>
            </a:r>
          </a:p>
        </p:txBody>
      </p:sp>
      <p:sp>
        <p:nvSpPr>
          <p:cNvPr id="15" name="TextBox 14">
            <a:extLst>
              <a:ext uri="{FF2B5EF4-FFF2-40B4-BE49-F238E27FC236}">
                <a16:creationId xmlns:a16="http://schemas.microsoft.com/office/drawing/2014/main" id="{7BD801C3-A153-8242-BA38-064C9392012F}"/>
              </a:ext>
            </a:extLst>
          </p:cNvPr>
          <p:cNvSpPr txBox="1"/>
          <p:nvPr/>
        </p:nvSpPr>
        <p:spPr>
          <a:xfrm>
            <a:off x="2770487" y="2452790"/>
            <a:ext cx="556054" cy="369332"/>
          </a:xfrm>
          <a:prstGeom prst="rect">
            <a:avLst/>
          </a:prstGeom>
          <a:noFill/>
        </p:spPr>
        <p:txBody>
          <a:bodyPr wrap="square" rtlCol="0">
            <a:spAutoFit/>
          </a:bodyPr>
          <a:lstStyle/>
          <a:p>
            <a:r>
              <a:rPr lang="en-US"/>
              <a:t>i</a:t>
            </a:r>
            <a:r>
              <a:rPr lang="en-US" baseline="-25000"/>
              <a:t>4</a:t>
            </a:r>
          </a:p>
        </p:txBody>
      </p:sp>
      <p:sp>
        <p:nvSpPr>
          <p:cNvPr id="16" name="TextBox 15">
            <a:extLst>
              <a:ext uri="{FF2B5EF4-FFF2-40B4-BE49-F238E27FC236}">
                <a16:creationId xmlns:a16="http://schemas.microsoft.com/office/drawing/2014/main" id="{DE872BF1-B533-D242-9371-A7F278574FD0}"/>
              </a:ext>
            </a:extLst>
          </p:cNvPr>
          <p:cNvSpPr txBox="1"/>
          <p:nvPr/>
        </p:nvSpPr>
        <p:spPr>
          <a:xfrm>
            <a:off x="3514805" y="3386205"/>
            <a:ext cx="556054" cy="369332"/>
          </a:xfrm>
          <a:prstGeom prst="rect">
            <a:avLst/>
          </a:prstGeom>
          <a:noFill/>
        </p:spPr>
        <p:txBody>
          <a:bodyPr wrap="square" rtlCol="0">
            <a:spAutoFit/>
          </a:bodyPr>
          <a:lstStyle/>
          <a:p>
            <a:r>
              <a:rPr lang="en-US"/>
              <a:t>i</a:t>
            </a:r>
            <a:r>
              <a:rPr lang="en-US" baseline="-25000"/>
              <a:t>5</a:t>
            </a:r>
          </a:p>
        </p:txBody>
      </p:sp>
      <p:sp>
        <p:nvSpPr>
          <p:cNvPr id="17" name="TextBox 16">
            <a:extLst>
              <a:ext uri="{FF2B5EF4-FFF2-40B4-BE49-F238E27FC236}">
                <a16:creationId xmlns:a16="http://schemas.microsoft.com/office/drawing/2014/main" id="{D0BDBA9A-2E2E-4340-B699-2C610805DFE7}"/>
              </a:ext>
            </a:extLst>
          </p:cNvPr>
          <p:cNvSpPr txBox="1"/>
          <p:nvPr/>
        </p:nvSpPr>
        <p:spPr>
          <a:xfrm>
            <a:off x="2549598" y="4216585"/>
            <a:ext cx="556054" cy="369332"/>
          </a:xfrm>
          <a:prstGeom prst="rect">
            <a:avLst/>
          </a:prstGeom>
          <a:noFill/>
        </p:spPr>
        <p:txBody>
          <a:bodyPr wrap="square" rtlCol="0">
            <a:spAutoFit/>
          </a:bodyPr>
          <a:lstStyle/>
          <a:p>
            <a:r>
              <a:rPr lang="en-US"/>
              <a:t>i</a:t>
            </a:r>
            <a:r>
              <a:rPr lang="en-US" baseline="-25000"/>
              <a:t>6</a:t>
            </a:r>
          </a:p>
        </p:txBody>
      </p:sp>
      <p:sp>
        <p:nvSpPr>
          <p:cNvPr id="18" name="Rectangle 17">
            <a:extLst>
              <a:ext uri="{FF2B5EF4-FFF2-40B4-BE49-F238E27FC236}">
                <a16:creationId xmlns:a16="http://schemas.microsoft.com/office/drawing/2014/main" id="{7BD93199-ABE0-D24E-8B64-322BDDED02A7}"/>
              </a:ext>
            </a:extLst>
          </p:cNvPr>
          <p:cNvSpPr/>
          <p:nvPr/>
        </p:nvSpPr>
        <p:spPr>
          <a:xfrm rot="5400000">
            <a:off x="5862617" y="2082037"/>
            <a:ext cx="399535" cy="813515"/>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Shape 168">
            <a:extLst>
              <a:ext uri="{FF2B5EF4-FFF2-40B4-BE49-F238E27FC236}">
                <a16:creationId xmlns:a16="http://schemas.microsoft.com/office/drawing/2014/main" id="{042C4F14-673E-3F4D-B3AF-49970817C1E8}"/>
              </a:ext>
            </a:extLst>
          </p:cNvPr>
          <p:cNvSpPr/>
          <p:nvPr/>
        </p:nvSpPr>
        <p:spPr>
          <a:xfrm flipV="1">
            <a:off x="5099573" y="2481818"/>
            <a:ext cx="556054" cy="0"/>
          </a:xfrm>
          <a:prstGeom prst="line">
            <a:avLst/>
          </a:prstGeom>
          <a:ln w="25400">
            <a:solidFill/>
            <a:tailEnd type="triangle" w="lg" len="lg"/>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20" name="Rectangle 19">
            <a:extLst>
              <a:ext uri="{FF2B5EF4-FFF2-40B4-BE49-F238E27FC236}">
                <a16:creationId xmlns:a16="http://schemas.microsoft.com/office/drawing/2014/main" id="{8BD571E6-0279-E84C-BC33-47BF70F590B1}"/>
              </a:ext>
            </a:extLst>
          </p:cNvPr>
          <p:cNvSpPr/>
          <p:nvPr/>
        </p:nvSpPr>
        <p:spPr>
          <a:xfrm rot="5400000">
            <a:off x="7248731" y="2089297"/>
            <a:ext cx="399535" cy="813515"/>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Shape 168">
            <a:extLst>
              <a:ext uri="{FF2B5EF4-FFF2-40B4-BE49-F238E27FC236}">
                <a16:creationId xmlns:a16="http://schemas.microsoft.com/office/drawing/2014/main" id="{E28F14A1-1A78-8E40-B731-4B5C4E818970}"/>
              </a:ext>
            </a:extLst>
          </p:cNvPr>
          <p:cNvSpPr/>
          <p:nvPr/>
        </p:nvSpPr>
        <p:spPr>
          <a:xfrm flipV="1">
            <a:off x="6485689" y="2503592"/>
            <a:ext cx="556054" cy="0"/>
          </a:xfrm>
          <a:prstGeom prst="line">
            <a:avLst/>
          </a:prstGeom>
          <a:ln w="25400">
            <a:solidFill/>
            <a:tailEnd type="triangle" w="lg" len="lg"/>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23" name="Rectangle 22">
            <a:extLst>
              <a:ext uri="{FF2B5EF4-FFF2-40B4-BE49-F238E27FC236}">
                <a16:creationId xmlns:a16="http://schemas.microsoft.com/office/drawing/2014/main" id="{386E4C23-7DDE-9C4D-8F62-D1A8CAC31697}"/>
              </a:ext>
            </a:extLst>
          </p:cNvPr>
          <p:cNvSpPr/>
          <p:nvPr/>
        </p:nvSpPr>
        <p:spPr>
          <a:xfrm rot="5400000">
            <a:off x="8634845" y="2067529"/>
            <a:ext cx="399535" cy="813515"/>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Shape 168">
            <a:extLst>
              <a:ext uri="{FF2B5EF4-FFF2-40B4-BE49-F238E27FC236}">
                <a16:creationId xmlns:a16="http://schemas.microsoft.com/office/drawing/2014/main" id="{1487AFE3-5E49-8847-90AF-4AC582CEB808}"/>
              </a:ext>
            </a:extLst>
          </p:cNvPr>
          <p:cNvSpPr/>
          <p:nvPr/>
        </p:nvSpPr>
        <p:spPr>
          <a:xfrm flipV="1">
            <a:off x="7871803" y="2481824"/>
            <a:ext cx="556054" cy="0"/>
          </a:xfrm>
          <a:prstGeom prst="line">
            <a:avLst/>
          </a:prstGeom>
          <a:ln w="25400">
            <a:solidFill/>
            <a:tailEnd type="triangle" w="lg" len="lg"/>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25" name="Rectangle 24">
            <a:extLst>
              <a:ext uri="{FF2B5EF4-FFF2-40B4-BE49-F238E27FC236}">
                <a16:creationId xmlns:a16="http://schemas.microsoft.com/office/drawing/2014/main" id="{767E7598-4B8D-DD45-B9A3-0703A42C1321}"/>
              </a:ext>
            </a:extLst>
          </p:cNvPr>
          <p:cNvSpPr/>
          <p:nvPr/>
        </p:nvSpPr>
        <p:spPr>
          <a:xfrm>
            <a:off x="8685647" y="3235926"/>
            <a:ext cx="399535" cy="813515"/>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Shape 168">
            <a:extLst>
              <a:ext uri="{FF2B5EF4-FFF2-40B4-BE49-F238E27FC236}">
                <a16:creationId xmlns:a16="http://schemas.microsoft.com/office/drawing/2014/main" id="{25A817C4-D264-B74C-83B5-C58C32CAEAEE}"/>
              </a:ext>
            </a:extLst>
          </p:cNvPr>
          <p:cNvSpPr/>
          <p:nvPr/>
        </p:nvSpPr>
        <p:spPr>
          <a:xfrm>
            <a:off x="8833922" y="2681307"/>
            <a:ext cx="19788" cy="570483"/>
          </a:xfrm>
          <a:prstGeom prst="line">
            <a:avLst/>
          </a:prstGeom>
          <a:ln w="25400">
            <a:solidFill/>
            <a:tailEnd type="triangle" w="lg" len="lg"/>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27" name="Rectangle 26">
            <a:extLst>
              <a:ext uri="{FF2B5EF4-FFF2-40B4-BE49-F238E27FC236}">
                <a16:creationId xmlns:a16="http://schemas.microsoft.com/office/drawing/2014/main" id="{F849D06A-BFD3-DD44-8C85-96CBF9018BB2}"/>
              </a:ext>
            </a:extLst>
          </p:cNvPr>
          <p:cNvSpPr/>
          <p:nvPr/>
        </p:nvSpPr>
        <p:spPr>
          <a:xfrm>
            <a:off x="8750963" y="4607526"/>
            <a:ext cx="399535" cy="813515"/>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Shape 168">
            <a:extLst>
              <a:ext uri="{FF2B5EF4-FFF2-40B4-BE49-F238E27FC236}">
                <a16:creationId xmlns:a16="http://schemas.microsoft.com/office/drawing/2014/main" id="{2A8A5CFB-A16F-1241-8E94-54C9FDEB3A0B}"/>
              </a:ext>
            </a:extLst>
          </p:cNvPr>
          <p:cNvSpPr/>
          <p:nvPr/>
        </p:nvSpPr>
        <p:spPr>
          <a:xfrm>
            <a:off x="8899238" y="4052907"/>
            <a:ext cx="19788" cy="570483"/>
          </a:xfrm>
          <a:prstGeom prst="line">
            <a:avLst/>
          </a:prstGeom>
          <a:ln w="25400">
            <a:solidFill/>
            <a:tailEnd type="triangle" w="lg" len="lg"/>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29" name="Shape 168">
            <a:extLst>
              <a:ext uri="{FF2B5EF4-FFF2-40B4-BE49-F238E27FC236}">
                <a16:creationId xmlns:a16="http://schemas.microsoft.com/office/drawing/2014/main" id="{7329F0CC-1C73-5E40-8280-0D0B1682C8FC}"/>
              </a:ext>
            </a:extLst>
          </p:cNvPr>
          <p:cNvSpPr/>
          <p:nvPr/>
        </p:nvSpPr>
        <p:spPr>
          <a:xfrm flipH="1" flipV="1">
            <a:off x="5118111" y="4950085"/>
            <a:ext cx="3625629" cy="26949"/>
          </a:xfrm>
          <a:prstGeom prst="line">
            <a:avLst/>
          </a:prstGeom>
          <a:ln w="25400">
            <a:solidFill/>
            <a:tailEnd type="triangle" w="lg" len="lg"/>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30" name="TextBox 29">
            <a:extLst>
              <a:ext uri="{FF2B5EF4-FFF2-40B4-BE49-F238E27FC236}">
                <a16:creationId xmlns:a16="http://schemas.microsoft.com/office/drawing/2014/main" id="{B7B56D93-968E-B642-83D8-B3C7E74848CF}"/>
              </a:ext>
            </a:extLst>
          </p:cNvPr>
          <p:cNvSpPr txBox="1"/>
          <p:nvPr/>
        </p:nvSpPr>
        <p:spPr>
          <a:xfrm>
            <a:off x="5118111" y="2589834"/>
            <a:ext cx="556054" cy="369332"/>
          </a:xfrm>
          <a:prstGeom prst="rect">
            <a:avLst/>
          </a:prstGeom>
          <a:noFill/>
        </p:spPr>
        <p:txBody>
          <a:bodyPr wrap="square" rtlCol="0">
            <a:spAutoFit/>
          </a:bodyPr>
          <a:lstStyle/>
          <a:p>
            <a:r>
              <a:rPr lang="en-US"/>
              <a:t>V</a:t>
            </a:r>
            <a:r>
              <a:rPr lang="en-US" baseline="-25000"/>
              <a:t>1</a:t>
            </a:r>
          </a:p>
        </p:txBody>
      </p:sp>
      <p:sp>
        <p:nvSpPr>
          <p:cNvPr id="31" name="TextBox 30">
            <a:extLst>
              <a:ext uri="{FF2B5EF4-FFF2-40B4-BE49-F238E27FC236}">
                <a16:creationId xmlns:a16="http://schemas.microsoft.com/office/drawing/2014/main" id="{25B89994-29D1-D342-8457-0F254D8AB8AD}"/>
              </a:ext>
            </a:extLst>
          </p:cNvPr>
          <p:cNvSpPr txBox="1"/>
          <p:nvPr/>
        </p:nvSpPr>
        <p:spPr>
          <a:xfrm>
            <a:off x="6540511" y="2572904"/>
            <a:ext cx="556054" cy="369332"/>
          </a:xfrm>
          <a:prstGeom prst="rect">
            <a:avLst/>
          </a:prstGeom>
          <a:noFill/>
        </p:spPr>
        <p:txBody>
          <a:bodyPr wrap="square" rtlCol="0">
            <a:spAutoFit/>
          </a:bodyPr>
          <a:lstStyle/>
          <a:p>
            <a:r>
              <a:rPr lang="en-US"/>
              <a:t>V</a:t>
            </a:r>
            <a:r>
              <a:rPr lang="en-US" baseline="-25000"/>
              <a:t>2</a:t>
            </a:r>
          </a:p>
        </p:txBody>
      </p:sp>
      <p:sp>
        <p:nvSpPr>
          <p:cNvPr id="32" name="TextBox 31">
            <a:extLst>
              <a:ext uri="{FF2B5EF4-FFF2-40B4-BE49-F238E27FC236}">
                <a16:creationId xmlns:a16="http://schemas.microsoft.com/office/drawing/2014/main" id="{A3CB6132-2E3A-3346-AF03-555DAF8C9FC0}"/>
              </a:ext>
            </a:extLst>
          </p:cNvPr>
          <p:cNvSpPr txBox="1"/>
          <p:nvPr/>
        </p:nvSpPr>
        <p:spPr>
          <a:xfrm>
            <a:off x="7929043" y="2572905"/>
            <a:ext cx="556054" cy="369332"/>
          </a:xfrm>
          <a:prstGeom prst="rect">
            <a:avLst/>
          </a:prstGeom>
          <a:noFill/>
        </p:spPr>
        <p:txBody>
          <a:bodyPr wrap="square" rtlCol="0">
            <a:spAutoFit/>
          </a:bodyPr>
          <a:lstStyle/>
          <a:p>
            <a:r>
              <a:rPr lang="en-US"/>
              <a:t>V</a:t>
            </a:r>
            <a:r>
              <a:rPr lang="en-US" baseline="-25000"/>
              <a:t>3</a:t>
            </a:r>
          </a:p>
        </p:txBody>
      </p:sp>
      <p:sp>
        <p:nvSpPr>
          <p:cNvPr id="33" name="TextBox 32">
            <a:extLst>
              <a:ext uri="{FF2B5EF4-FFF2-40B4-BE49-F238E27FC236}">
                <a16:creationId xmlns:a16="http://schemas.microsoft.com/office/drawing/2014/main" id="{067C50AB-AD1E-FA4E-9427-6C4033EF0F15}"/>
              </a:ext>
            </a:extLst>
          </p:cNvPr>
          <p:cNvSpPr txBox="1"/>
          <p:nvPr/>
        </p:nvSpPr>
        <p:spPr>
          <a:xfrm>
            <a:off x="9039548" y="2811170"/>
            <a:ext cx="556054" cy="369332"/>
          </a:xfrm>
          <a:prstGeom prst="rect">
            <a:avLst/>
          </a:prstGeom>
          <a:noFill/>
        </p:spPr>
        <p:txBody>
          <a:bodyPr wrap="square" rtlCol="0">
            <a:spAutoFit/>
          </a:bodyPr>
          <a:lstStyle/>
          <a:p>
            <a:r>
              <a:rPr lang="en-US"/>
              <a:t>V</a:t>
            </a:r>
            <a:r>
              <a:rPr lang="en-US" baseline="-25000"/>
              <a:t>4</a:t>
            </a:r>
          </a:p>
        </p:txBody>
      </p:sp>
      <p:sp>
        <p:nvSpPr>
          <p:cNvPr id="34" name="TextBox 33">
            <a:extLst>
              <a:ext uri="{FF2B5EF4-FFF2-40B4-BE49-F238E27FC236}">
                <a16:creationId xmlns:a16="http://schemas.microsoft.com/office/drawing/2014/main" id="{E24B8C65-DF0B-0C47-AC3C-3CB1CC76876C}"/>
              </a:ext>
            </a:extLst>
          </p:cNvPr>
          <p:cNvSpPr txBox="1"/>
          <p:nvPr/>
        </p:nvSpPr>
        <p:spPr>
          <a:xfrm>
            <a:off x="9039551" y="4165836"/>
            <a:ext cx="556054" cy="369332"/>
          </a:xfrm>
          <a:prstGeom prst="rect">
            <a:avLst/>
          </a:prstGeom>
          <a:noFill/>
        </p:spPr>
        <p:txBody>
          <a:bodyPr wrap="square" rtlCol="0">
            <a:spAutoFit/>
          </a:bodyPr>
          <a:lstStyle/>
          <a:p>
            <a:r>
              <a:rPr lang="en-US"/>
              <a:t>V</a:t>
            </a:r>
            <a:r>
              <a:rPr lang="en-US" baseline="-25000"/>
              <a:t>5</a:t>
            </a:r>
          </a:p>
        </p:txBody>
      </p:sp>
      <p:sp>
        <p:nvSpPr>
          <p:cNvPr id="35" name="TextBox 34">
            <a:extLst>
              <a:ext uri="{FF2B5EF4-FFF2-40B4-BE49-F238E27FC236}">
                <a16:creationId xmlns:a16="http://schemas.microsoft.com/office/drawing/2014/main" id="{D274EC04-4076-114E-AEC5-88AF4DDDB1F3}"/>
              </a:ext>
            </a:extLst>
          </p:cNvPr>
          <p:cNvSpPr txBox="1"/>
          <p:nvPr/>
        </p:nvSpPr>
        <p:spPr>
          <a:xfrm>
            <a:off x="5328488" y="4529638"/>
            <a:ext cx="2878582" cy="369332"/>
          </a:xfrm>
          <a:prstGeom prst="rect">
            <a:avLst/>
          </a:prstGeom>
          <a:noFill/>
        </p:spPr>
        <p:txBody>
          <a:bodyPr wrap="square" rtlCol="0">
            <a:spAutoFit/>
          </a:bodyPr>
          <a:lstStyle/>
          <a:p>
            <a:r>
              <a:rPr lang="en-US"/>
              <a:t>V</a:t>
            </a:r>
            <a:r>
              <a:rPr lang="en-US" baseline="-25000"/>
              <a:t>6</a:t>
            </a:r>
          </a:p>
        </p:txBody>
      </p:sp>
      <p:sp>
        <p:nvSpPr>
          <p:cNvPr id="36" name="TextBox 35">
            <a:extLst>
              <a:ext uri="{FF2B5EF4-FFF2-40B4-BE49-F238E27FC236}">
                <a16:creationId xmlns:a16="http://schemas.microsoft.com/office/drawing/2014/main" id="{F2A591DB-81D4-B645-83F8-A7512096CBF5}"/>
              </a:ext>
            </a:extLst>
          </p:cNvPr>
          <p:cNvSpPr txBox="1"/>
          <p:nvPr/>
        </p:nvSpPr>
        <p:spPr>
          <a:xfrm>
            <a:off x="327995" y="5043873"/>
            <a:ext cx="3968360" cy="584775"/>
          </a:xfrm>
          <a:prstGeom prst="rect">
            <a:avLst/>
          </a:prstGeom>
          <a:noFill/>
        </p:spPr>
        <p:txBody>
          <a:bodyPr wrap="square" rtlCol="0">
            <a:spAutoFit/>
          </a:bodyPr>
          <a:lstStyle/>
          <a:p>
            <a:r>
              <a:rPr lang="en-US" sz="2000"/>
              <a:t>i</a:t>
            </a:r>
            <a:r>
              <a:rPr lang="en-US" sz="2000" baseline="-25000"/>
              <a:t>1 </a:t>
            </a:r>
            <a:r>
              <a:rPr lang="en-US" sz="2000"/>
              <a:t>+ i</a:t>
            </a:r>
            <a:r>
              <a:rPr lang="en-US" sz="2000" baseline="-25000"/>
              <a:t>2</a:t>
            </a:r>
            <a:r>
              <a:rPr lang="en-US" sz="2000"/>
              <a:t> + i</a:t>
            </a:r>
            <a:r>
              <a:rPr lang="en-US" sz="2000" baseline="-25000"/>
              <a:t>3 </a:t>
            </a:r>
            <a:r>
              <a:rPr lang="en-US" sz="2000"/>
              <a:t>+ i</a:t>
            </a:r>
            <a:r>
              <a:rPr lang="en-US" sz="2000" baseline="-25000"/>
              <a:t>4</a:t>
            </a:r>
            <a:r>
              <a:rPr lang="en-US" sz="2000"/>
              <a:t> + i</a:t>
            </a:r>
            <a:r>
              <a:rPr lang="en-US" sz="2000" baseline="-25000"/>
              <a:t>5 </a:t>
            </a:r>
            <a:r>
              <a:rPr lang="en-US" sz="2000"/>
              <a:t>+ i</a:t>
            </a:r>
            <a:r>
              <a:rPr lang="en-US" sz="2000" baseline="-25000"/>
              <a:t>6 </a:t>
            </a:r>
            <a:r>
              <a:rPr lang="en-US" sz="2000"/>
              <a:t>= 0</a:t>
            </a:r>
          </a:p>
          <a:p>
            <a:endParaRPr lang="en-US" baseline="-25000"/>
          </a:p>
        </p:txBody>
      </p:sp>
      <p:sp>
        <p:nvSpPr>
          <p:cNvPr id="37" name="TextBox 36">
            <a:extLst>
              <a:ext uri="{FF2B5EF4-FFF2-40B4-BE49-F238E27FC236}">
                <a16:creationId xmlns:a16="http://schemas.microsoft.com/office/drawing/2014/main" id="{DC1B0D87-A2FE-284F-9C0A-472140E88FBE}"/>
              </a:ext>
            </a:extLst>
          </p:cNvPr>
          <p:cNvSpPr txBox="1"/>
          <p:nvPr/>
        </p:nvSpPr>
        <p:spPr>
          <a:xfrm>
            <a:off x="4070859" y="5435812"/>
            <a:ext cx="7890189" cy="584775"/>
          </a:xfrm>
          <a:prstGeom prst="rect">
            <a:avLst/>
          </a:prstGeom>
          <a:noFill/>
        </p:spPr>
        <p:txBody>
          <a:bodyPr wrap="square" rtlCol="0">
            <a:spAutoFit/>
          </a:bodyPr>
          <a:lstStyle/>
          <a:p>
            <a:r>
              <a:rPr lang="en-US" sz="2000"/>
              <a:t>(V</a:t>
            </a:r>
            <a:r>
              <a:rPr lang="en-US" sz="2000" baseline="-25000"/>
              <a:t>2 </a:t>
            </a:r>
            <a:r>
              <a:rPr lang="en-US" sz="2000"/>
              <a:t>- V</a:t>
            </a:r>
            <a:r>
              <a:rPr lang="en-US" sz="2000" baseline="-25000"/>
              <a:t>1</a:t>
            </a:r>
            <a:r>
              <a:rPr lang="en-US" sz="2000"/>
              <a:t>) + (V</a:t>
            </a:r>
            <a:r>
              <a:rPr lang="en-US" sz="2000" baseline="-25000"/>
              <a:t>3 </a:t>
            </a:r>
            <a:r>
              <a:rPr lang="en-US" sz="2000"/>
              <a:t>– V</a:t>
            </a:r>
            <a:r>
              <a:rPr lang="en-US" sz="2000" baseline="-25000"/>
              <a:t>2</a:t>
            </a:r>
            <a:r>
              <a:rPr lang="en-US" sz="2000"/>
              <a:t>)</a:t>
            </a:r>
            <a:r>
              <a:rPr lang="en-US" sz="2000" baseline="-25000"/>
              <a:t> </a:t>
            </a:r>
            <a:r>
              <a:rPr lang="en-US" sz="2000"/>
              <a:t>+ (V</a:t>
            </a:r>
            <a:r>
              <a:rPr lang="en-US" sz="2000" baseline="-25000"/>
              <a:t>4 </a:t>
            </a:r>
            <a:r>
              <a:rPr lang="en-US" sz="2000"/>
              <a:t>- V</a:t>
            </a:r>
            <a:r>
              <a:rPr lang="en-US" sz="2000" baseline="-25000"/>
              <a:t>3</a:t>
            </a:r>
            <a:r>
              <a:rPr lang="en-US" sz="2000"/>
              <a:t>) + (V</a:t>
            </a:r>
            <a:r>
              <a:rPr lang="en-US" sz="2000" baseline="-25000"/>
              <a:t>5 </a:t>
            </a:r>
            <a:r>
              <a:rPr lang="en-US" sz="2000"/>
              <a:t>– V</a:t>
            </a:r>
            <a:r>
              <a:rPr lang="en-US" sz="2000" baseline="-25000"/>
              <a:t>4</a:t>
            </a:r>
            <a:r>
              <a:rPr lang="en-US" sz="2000"/>
              <a:t>) + (V</a:t>
            </a:r>
            <a:r>
              <a:rPr lang="en-US" sz="2000" baseline="-25000"/>
              <a:t>6 </a:t>
            </a:r>
            <a:r>
              <a:rPr lang="en-US" sz="2000"/>
              <a:t>- V</a:t>
            </a:r>
            <a:r>
              <a:rPr lang="en-US" sz="2000" baseline="-25000"/>
              <a:t>1</a:t>
            </a:r>
            <a:r>
              <a:rPr lang="en-US" sz="2000"/>
              <a:t>) + (V</a:t>
            </a:r>
            <a:r>
              <a:rPr lang="en-US" sz="2000" baseline="-25000"/>
              <a:t>1 </a:t>
            </a:r>
            <a:r>
              <a:rPr lang="en-US" sz="2000"/>
              <a:t>– V</a:t>
            </a:r>
            <a:r>
              <a:rPr lang="en-US" sz="2000" baseline="-25000"/>
              <a:t>6 </a:t>
            </a:r>
            <a:r>
              <a:rPr lang="en-US" sz="2000"/>
              <a:t>)= 0</a:t>
            </a:r>
          </a:p>
          <a:p>
            <a:endParaRPr lang="en-US" baseline="-25000"/>
          </a:p>
        </p:txBody>
      </p:sp>
    </p:spTree>
    <p:extLst>
      <p:ext uri="{BB962C8B-B14F-4D97-AF65-F5344CB8AC3E}">
        <p14:creationId xmlns:p14="http://schemas.microsoft.com/office/powerpoint/2010/main" val="1576939921"/>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81104"/>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GPS</a:t>
            </a:r>
          </a:p>
        </p:txBody>
      </p:sp>
      <p:sp>
        <p:nvSpPr>
          <p:cNvPr id="3" name="Content Placeholder 2"/>
          <p:cNvSpPr>
            <a:spLocks noGrp="1"/>
          </p:cNvSpPr>
          <p:nvPr>
            <p:ph idx="1"/>
          </p:nvPr>
        </p:nvSpPr>
        <p:spPr>
          <a:xfrm>
            <a:off x="115697" y="1425909"/>
            <a:ext cx="11835911" cy="4930442"/>
          </a:xfrm>
        </p:spPr>
        <p:txBody>
          <a:bodyPr>
            <a:noAutofit/>
          </a:bodyPr>
          <a:lstStyle/>
          <a:p>
            <a:pPr algn="l">
              <a:spcBef>
                <a:spcPts val="0"/>
              </a:spcBef>
            </a:pPr>
            <a:r>
              <a:rPr lang="en-US" sz="1600">
                <a:latin typeface="Courier New" panose="02070309020205020404" pitchFamily="49" charset="0"/>
                <a:ea typeface="Arial" charset="0"/>
                <a:cs typeface="Courier New" panose="02070309020205020404" pitchFamily="49" charset="0"/>
              </a:rPr>
              <a:t>char* </a:t>
            </a:r>
            <a:r>
              <a:rPr lang="en-US" sz="1600" err="1">
                <a:latin typeface="Courier New" panose="02070309020205020404" pitchFamily="49" charset="0"/>
                <a:ea typeface="Arial" charset="0"/>
                <a:cs typeface="Courier New" panose="02070309020205020404" pitchFamily="49" charset="0"/>
              </a:rPr>
              <a:t>longitude_string</a:t>
            </a:r>
            <a:r>
              <a:rPr lang="en-US" sz="1600">
                <a:latin typeface="Courier New" panose="02070309020205020404" pitchFamily="49" charset="0"/>
                <a:ea typeface="Arial" charset="0"/>
                <a:cs typeface="Courier New" panose="02070309020205020404" pitchFamily="49" charset="0"/>
              </a:rPr>
              <a:t> = </a:t>
            </a:r>
            <a:r>
              <a:rPr lang="en-US" sz="1600" err="1">
                <a:latin typeface="Courier New" panose="02070309020205020404" pitchFamily="49" charset="0"/>
                <a:ea typeface="Arial" charset="0"/>
                <a:cs typeface="Courier New" panose="02070309020205020404" pitchFamily="49" charset="0"/>
              </a:rPr>
              <a:t>ns_string</a:t>
            </a:r>
            <a:r>
              <a:rPr lang="en-US" sz="1600">
                <a:latin typeface="Courier New" panose="02070309020205020404" pitchFamily="49" charset="0"/>
                <a:ea typeface="Arial" charset="0"/>
                <a:cs typeface="Courier New" panose="02070309020205020404" pitchFamily="49" charset="0"/>
              </a:rPr>
              <a:t> + 2;</a:t>
            </a:r>
          </a:p>
          <a:p>
            <a:pPr algn="l">
              <a:spcBef>
                <a:spcPts val="0"/>
              </a:spcBef>
            </a:pPr>
            <a:r>
              <a:rPr lang="en-US" sz="1600">
                <a:latin typeface="Courier New" panose="02070309020205020404" pitchFamily="49" charset="0"/>
                <a:ea typeface="Arial" charset="0"/>
                <a:cs typeface="Courier New" panose="02070309020205020404" pitchFamily="49" charset="0"/>
              </a:rPr>
              <a:t>  int </a:t>
            </a:r>
            <a:r>
              <a:rPr lang="en-US" sz="1600" err="1">
                <a:latin typeface="Courier New" panose="02070309020205020404" pitchFamily="49" charset="0"/>
                <a:ea typeface="Arial" charset="0"/>
                <a:cs typeface="Courier New" panose="02070309020205020404" pitchFamily="49" charset="0"/>
              </a:rPr>
              <a:t>deglong</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int </a:t>
            </a:r>
            <a:r>
              <a:rPr lang="en-US" sz="1600" err="1">
                <a:latin typeface="Courier New" panose="02070309020205020404" pitchFamily="49" charset="0"/>
                <a:ea typeface="Arial" charset="0"/>
                <a:cs typeface="Courier New" panose="02070309020205020404" pitchFamily="49" charset="0"/>
              </a:rPr>
              <a:t>mlong</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int </a:t>
            </a:r>
            <a:r>
              <a:rPr lang="en-US" sz="1600" err="1">
                <a:latin typeface="Courier New" panose="02070309020205020404" pitchFamily="49" charset="0"/>
                <a:ea typeface="Arial" charset="0"/>
                <a:cs typeface="Courier New" panose="02070309020205020404" pitchFamily="49" charset="0"/>
              </a:rPr>
              <a:t>minlong</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sscanf</a:t>
            </a:r>
            <a:r>
              <a:rPr lang="en-US" sz="1600">
                <a:latin typeface="Courier New" panose="02070309020205020404" pitchFamily="49" charset="0"/>
                <a:ea typeface="Arial" charset="0"/>
                <a:cs typeface="Courier New" panose="02070309020205020404" pitchFamily="49" charset="0"/>
              </a:rPr>
              <a:t>(</a:t>
            </a:r>
            <a:r>
              <a:rPr lang="en-US" sz="1600" err="1">
                <a:latin typeface="Courier New" panose="02070309020205020404" pitchFamily="49" charset="0"/>
                <a:ea typeface="Arial" charset="0"/>
                <a:cs typeface="Courier New" panose="02070309020205020404" pitchFamily="49" charset="0"/>
              </a:rPr>
              <a:t>longitude_string</a:t>
            </a:r>
            <a:r>
              <a:rPr lang="en-US" sz="1600">
                <a:latin typeface="Courier New" panose="02070309020205020404" pitchFamily="49" charset="0"/>
                <a:ea typeface="Arial" charset="0"/>
                <a:cs typeface="Courier New" panose="02070309020205020404" pitchFamily="49" charset="0"/>
              </a:rPr>
              <a:t>, "%03d%02d.04d", &amp;</a:t>
            </a:r>
            <a:r>
              <a:rPr lang="en-US" sz="1600" err="1">
                <a:latin typeface="Courier New" panose="02070309020205020404" pitchFamily="49" charset="0"/>
                <a:ea typeface="Arial" charset="0"/>
                <a:cs typeface="Courier New" panose="02070309020205020404" pitchFamily="49" charset="0"/>
              </a:rPr>
              <a:t>deglong</a:t>
            </a:r>
            <a:r>
              <a:rPr lang="en-US" sz="1600">
                <a:latin typeface="Courier New" panose="02070309020205020404" pitchFamily="49" charset="0"/>
                <a:ea typeface="Arial" charset="0"/>
                <a:cs typeface="Courier New" panose="02070309020205020404" pitchFamily="49" charset="0"/>
              </a:rPr>
              <a:t>, &amp;</a:t>
            </a:r>
            <a:r>
              <a:rPr lang="en-US" sz="1600" err="1">
                <a:latin typeface="Courier New" panose="02070309020205020404" pitchFamily="49" charset="0"/>
                <a:ea typeface="Arial" charset="0"/>
                <a:cs typeface="Courier New" panose="02070309020205020404" pitchFamily="49" charset="0"/>
              </a:rPr>
              <a:t>mlong</a:t>
            </a:r>
            <a:r>
              <a:rPr lang="en-US" sz="1600">
                <a:latin typeface="Courier New" panose="02070309020205020404" pitchFamily="49" charset="0"/>
                <a:ea typeface="Arial" charset="0"/>
                <a:cs typeface="Courier New" panose="02070309020205020404" pitchFamily="49" charset="0"/>
              </a:rPr>
              <a:t>, &amp;</a:t>
            </a:r>
            <a:r>
              <a:rPr lang="en-US" sz="1600" err="1">
                <a:latin typeface="Courier New" panose="02070309020205020404" pitchFamily="49" charset="0"/>
                <a:ea typeface="Arial" charset="0"/>
                <a:cs typeface="Courier New" panose="02070309020205020404" pitchFamily="49" charset="0"/>
              </a:rPr>
              <a:t>minlong</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v-&gt;</a:t>
            </a:r>
            <a:r>
              <a:rPr lang="en-US" sz="1600" err="1">
                <a:latin typeface="Courier New" panose="02070309020205020404" pitchFamily="49" charset="0"/>
                <a:ea typeface="Arial" charset="0"/>
                <a:cs typeface="Courier New" panose="02070309020205020404" pitchFamily="49" charset="0"/>
              </a:rPr>
              <a:t>degrees_long</a:t>
            </a:r>
            <a:r>
              <a:rPr lang="en-US" sz="1600">
                <a:latin typeface="Courier New" panose="02070309020205020404" pitchFamily="49" charset="0"/>
                <a:ea typeface="Arial" charset="0"/>
                <a:cs typeface="Courier New" panose="02070309020205020404" pitchFamily="49" charset="0"/>
              </a:rPr>
              <a:t>_ = ((double)</a:t>
            </a:r>
            <a:r>
              <a:rPr lang="en-US" sz="1600" err="1">
                <a:latin typeface="Courier New" panose="02070309020205020404" pitchFamily="49" charset="0"/>
                <a:ea typeface="Arial" charset="0"/>
                <a:cs typeface="Courier New" panose="02070309020205020404" pitchFamily="49" charset="0"/>
              </a:rPr>
              <a:t>deglong</a:t>
            </a:r>
            <a:r>
              <a:rPr lang="en-US" sz="1600">
                <a:latin typeface="Courier New" panose="02070309020205020404" pitchFamily="49" charset="0"/>
                <a:ea typeface="Arial" charset="0"/>
                <a:cs typeface="Courier New" panose="02070309020205020404" pitchFamily="49" charset="0"/>
              </a:rPr>
              <a:t>) + (((double)</a:t>
            </a:r>
            <a:r>
              <a:rPr lang="en-US" sz="1600" err="1">
                <a:latin typeface="Courier New" panose="02070309020205020404" pitchFamily="49" charset="0"/>
                <a:ea typeface="Arial" charset="0"/>
                <a:cs typeface="Courier New" panose="02070309020205020404" pitchFamily="49" charset="0"/>
              </a:rPr>
              <a:t>mlong</a:t>
            </a:r>
            <a:r>
              <a:rPr lang="en-US" sz="1600">
                <a:latin typeface="Courier New" panose="02070309020205020404" pitchFamily="49" charset="0"/>
                <a:ea typeface="Arial" charset="0"/>
                <a:cs typeface="Courier New" panose="02070309020205020404" pitchFamily="49" charset="0"/>
              </a:rPr>
              <a:t>) + ((double)</a:t>
            </a:r>
            <a:r>
              <a:rPr lang="en-US" sz="1600" err="1">
                <a:latin typeface="Courier New" panose="02070309020205020404" pitchFamily="49" charset="0"/>
                <a:ea typeface="Arial" charset="0"/>
                <a:cs typeface="Courier New" panose="02070309020205020404" pitchFamily="49" charset="0"/>
              </a:rPr>
              <a:t>minlong</a:t>
            </a:r>
            <a:r>
              <a:rPr lang="en-US" sz="1600">
                <a:latin typeface="Courier New" panose="02070309020205020404" pitchFamily="49" charset="0"/>
                <a:ea typeface="Arial" charset="0"/>
                <a:cs typeface="Courier New" panose="02070309020205020404" pitchFamily="49" charset="0"/>
              </a:rPr>
              <a:t>)/ 10000.0) / 60.0;</a:t>
            </a:r>
          </a:p>
          <a:p>
            <a:pPr algn="l">
              <a:spcBef>
                <a:spcPts val="0"/>
              </a:spcBef>
            </a:pPr>
            <a:r>
              <a:rPr lang="en-US" sz="1600">
                <a:latin typeface="Courier New" panose="02070309020205020404" pitchFamily="49" charset="0"/>
                <a:ea typeface="Arial" charset="0"/>
                <a:cs typeface="Courier New" panose="02070309020205020404" pitchFamily="49" charset="0"/>
              </a:rPr>
              <a:t>  char* </a:t>
            </a:r>
            <a:r>
              <a:rPr lang="en-US" sz="1600" err="1">
                <a:latin typeface="Courier New" panose="02070309020205020404" pitchFamily="49" charset="0"/>
                <a:ea typeface="Arial" charset="0"/>
                <a:cs typeface="Courier New" panose="02070309020205020404" pitchFamily="49" charset="0"/>
              </a:rPr>
              <a:t>ew_string</a:t>
            </a:r>
            <a:r>
              <a:rPr lang="en-US" sz="1600">
                <a:latin typeface="Courier New" panose="02070309020205020404" pitchFamily="49" charset="0"/>
                <a:ea typeface="Arial" charset="0"/>
                <a:cs typeface="Courier New" panose="02070309020205020404" pitchFamily="49" charset="0"/>
              </a:rPr>
              <a:t> = </a:t>
            </a:r>
            <a:r>
              <a:rPr lang="en-US" sz="1600" err="1">
                <a:latin typeface="Courier New" panose="02070309020205020404" pitchFamily="49" charset="0"/>
                <a:ea typeface="Arial" charset="0"/>
                <a:cs typeface="Courier New" panose="02070309020205020404" pitchFamily="49" charset="0"/>
              </a:rPr>
              <a:t>find_string_in_msg</a:t>
            </a: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longitude_string</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if (</a:t>
            </a:r>
            <a:r>
              <a:rPr lang="en-US" sz="1600" err="1">
                <a:latin typeface="Courier New" panose="02070309020205020404" pitchFamily="49" charset="0"/>
                <a:ea typeface="Arial" charset="0"/>
                <a:cs typeface="Courier New" panose="02070309020205020404" pitchFamily="49" charset="0"/>
              </a:rPr>
              <a:t>ew_string</a:t>
            </a:r>
            <a:r>
              <a:rPr lang="en-US" sz="1600">
                <a:latin typeface="Courier New" panose="02070309020205020404" pitchFamily="49" charset="0"/>
                <a:ea typeface="Arial" charset="0"/>
                <a:cs typeface="Courier New" panose="02070309020205020404" pitchFamily="49" charset="0"/>
              </a:rPr>
              <a:t> == NULL || (*</a:t>
            </a:r>
            <a:r>
              <a:rPr lang="en-US" sz="1600" err="1">
                <a:latin typeface="Courier New" panose="02070309020205020404" pitchFamily="49" charset="0"/>
                <a:ea typeface="Arial" charset="0"/>
                <a:cs typeface="Courier New" panose="02070309020205020404" pitchFamily="49" charset="0"/>
              </a:rPr>
              <a:t>ew_string</a:t>
            </a:r>
            <a:r>
              <a:rPr lang="en-US" sz="1600">
                <a:latin typeface="Courier New" panose="02070309020205020404" pitchFamily="49" charset="0"/>
                <a:ea typeface="Arial" charset="0"/>
                <a:cs typeface="Courier New" panose="02070309020205020404" pitchFamily="49" charset="0"/>
              </a:rPr>
              <a:t> != 'E' &amp;&amp; *</a:t>
            </a:r>
            <a:r>
              <a:rPr lang="en-US" sz="1600" err="1">
                <a:latin typeface="Courier New" panose="02070309020205020404" pitchFamily="49" charset="0"/>
                <a:ea typeface="Arial" charset="0"/>
                <a:cs typeface="Courier New" panose="02070309020205020404" pitchFamily="49" charset="0"/>
              </a:rPr>
              <a:t>ew_string</a:t>
            </a:r>
            <a:r>
              <a:rPr lang="en-US" sz="1600">
                <a:latin typeface="Courier New" panose="02070309020205020404" pitchFamily="49" charset="0"/>
                <a:ea typeface="Arial" charset="0"/>
                <a:cs typeface="Courier New" panose="02070309020205020404" pitchFamily="49" charset="0"/>
              </a:rPr>
              <a:t> != 'W'))</a:t>
            </a:r>
          </a:p>
          <a:p>
            <a:pPr algn="l">
              <a:spcBef>
                <a:spcPts val="0"/>
              </a:spcBef>
            </a:pPr>
            <a:r>
              <a:rPr lang="en-US" sz="1600">
                <a:latin typeface="Courier New" panose="02070309020205020404" pitchFamily="49" charset="0"/>
                <a:ea typeface="Arial" charset="0"/>
                <a:cs typeface="Courier New" panose="02070309020205020404" pitchFamily="49" charset="0"/>
              </a:rPr>
              <a:t>    return false;</a:t>
            </a:r>
          </a:p>
          <a:p>
            <a:pPr algn="l">
              <a:spcBef>
                <a:spcPts val="0"/>
              </a:spcBef>
            </a:pPr>
            <a:r>
              <a:rPr lang="en-US" sz="1600">
                <a:latin typeface="Courier New" panose="02070309020205020404" pitchFamily="49" charset="0"/>
                <a:ea typeface="Arial" charset="0"/>
                <a:cs typeface="Courier New" panose="02070309020205020404" pitchFamily="49" charset="0"/>
              </a:rPr>
              <a:t>  if (*</a:t>
            </a:r>
            <a:r>
              <a:rPr lang="en-US" sz="1600" err="1">
                <a:latin typeface="Courier New" panose="02070309020205020404" pitchFamily="49" charset="0"/>
                <a:ea typeface="Arial" charset="0"/>
                <a:cs typeface="Courier New" panose="02070309020205020404" pitchFamily="49" charset="0"/>
              </a:rPr>
              <a:t>ew_string</a:t>
            </a:r>
            <a:r>
              <a:rPr lang="en-US" sz="1600">
                <a:latin typeface="Courier New" panose="02070309020205020404" pitchFamily="49" charset="0"/>
                <a:ea typeface="Arial" charset="0"/>
                <a:cs typeface="Courier New" panose="02070309020205020404" pitchFamily="49" charset="0"/>
              </a:rPr>
              <a:t> == 'W')</a:t>
            </a:r>
          </a:p>
          <a:p>
            <a:pPr algn="l">
              <a:spcBef>
                <a:spcPts val="0"/>
              </a:spcBef>
            </a:pPr>
            <a:r>
              <a:rPr lang="en-US" sz="1600">
                <a:latin typeface="Courier New" panose="02070309020205020404" pitchFamily="49" charset="0"/>
                <a:ea typeface="Arial" charset="0"/>
                <a:cs typeface="Courier New" panose="02070309020205020404" pitchFamily="49" charset="0"/>
              </a:rPr>
              <a:t>    v-&gt;</a:t>
            </a:r>
            <a:r>
              <a:rPr lang="en-US" sz="1600" err="1">
                <a:latin typeface="Courier New" panose="02070309020205020404" pitchFamily="49" charset="0"/>
                <a:ea typeface="Arial" charset="0"/>
                <a:cs typeface="Courier New" panose="02070309020205020404" pitchFamily="49" charset="0"/>
              </a:rPr>
              <a:t>degrees_long</a:t>
            </a:r>
            <a:r>
              <a:rPr lang="en-US" sz="1600">
                <a:latin typeface="Courier New" panose="02070309020205020404" pitchFamily="49" charset="0"/>
                <a:ea typeface="Arial" charset="0"/>
                <a:cs typeface="Courier New" panose="02070309020205020404" pitchFamily="49" charset="0"/>
              </a:rPr>
              <a:t>_ *= -1.0;</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  return true;</a:t>
            </a:r>
          </a:p>
          <a:p>
            <a:pPr algn="l">
              <a:spcBef>
                <a:spcPts val="0"/>
              </a:spcBef>
            </a:pPr>
            <a:r>
              <a:rPr lang="en-US" sz="1600">
                <a:latin typeface="Courier New" panose="02070309020205020404" pitchFamily="49" charset="0"/>
                <a:ea typeface="Arial" charset="0"/>
                <a:cs typeface="Courier New" panose="02070309020205020404" pitchFamily="49" charset="0"/>
              </a:rPr>
              <a:t>}</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void loop() {</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gpm_msg_values</a:t>
            </a:r>
            <a:r>
              <a:rPr lang="en-US" sz="1600">
                <a:latin typeface="Courier New" panose="02070309020205020404" pitchFamily="49" charset="0"/>
                <a:ea typeface="Arial" charset="0"/>
                <a:cs typeface="Courier New" panose="02070309020205020404" pitchFamily="49" charset="0"/>
              </a:rPr>
              <a:t> out;</a:t>
            </a:r>
          </a:p>
          <a:p>
            <a:pPr algn="l">
              <a:spcBef>
                <a:spcPts val="0"/>
              </a:spcBef>
            </a:pPr>
            <a:r>
              <a:rPr lang="en-US" sz="1600">
                <a:latin typeface="Courier New" panose="02070309020205020404" pitchFamily="49" charset="0"/>
                <a:ea typeface="Arial" charset="0"/>
                <a:cs typeface="Courier New" panose="02070309020205020404" pitchFamily="49" charset="0"/>
              </a:rPr>
              <a:t>  bool </a:t>
            </a:r>
            <a:r>
              <a:rPr lang="en-US" sz="1600" err="1">
                <a:latin typeface="Courier New" panose="02070309020205020404" pitchFamily="49" charset="0"/>
                <a:ea typeface="Arial" charset="0"/>
                <a:cs typeface="Courier New" panose="02070309020205020404" pitchFamily="49" charset="0"/>
              </a:rPr>
              <a:t>got_fix</a:t>
            </a:r>
            <a:r>
              <a:rPr lang="en-US" sz="1600">
                <a:latin typeface="Courier New" panose="02070309020205020404" pitchFamily="49" charset="0"/>
                <a:ea typeface="Arial" charset="0"/>
                <a:cs typeface="Courier New" panose="02070309020205020404" pitchFamily="49" charset="0"/>
              </a:rPr>
              <a:t> = false;</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  </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130</a:t>
            </a:fld>
            <a:endParaRPr lang="en-US"/>
          </a:p>
        </p:txBody>
      </p:sp>
    </p:spTree>
    <p:extLst>
      <p:ext uri="{BB962C8B-B14F-4D97-AF65-F5344CB8AC3E}">
        <p14:creationId xmlns:p14="http://schemas.microsoft.com/office/powerpoint/2010/main" val="32502837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2726"/>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GPS</a:t>
            </a:r>
          </a:p>
        </p:txBody>
      </p:sp>
      <p:sp>
        <p:nvSpPr>
          <p:cNvPr id="3" name="Content Placeholder 2"/>
          <p:cNvSpPr>
            <a:spLocks noGrp="1"/>
          </p:cNvSpPr>
          <p:nvPr>
            <p:ph idx="1"/>
          </p:nvPr>
        </p:nvSpPr>
        <p:spPr>
          <a:xfrm>
            <a:off x="602115" y="1098622"/>
            <a:ext cx="10847764" cy="4930442"/>
          </a:xfrm>
        </p:spPr>
        <p:txBody>
          <a:bodyPr>
            <a:noAutofit/>
          </a:bodyPr>
          <a:lstStyle/>
          <a:p>
            <a:pPr algn="l">
              <a:spcBef>
                <a:spcPts val="0"/>
              </a:spcBef>
            </a:pPr>
            <a:r>
              <a:rPr lang="en-US" sz="1600">
                <a:latin typeface="Courier New" panose="02070309020205020404" pitchFamily="49" charset="0"/>
                <a:ea typeface="Arial" charset="0"/>
                <a:cs typeface="Courier New" panose="02070309020205020404" pitchFamily="49" charset="0"/>
              </a:rPr>
              <a:t>while (!</a:t>
            </a:r>
            <a:r>
              <a:rPr lang="en-US" sz="1600" err="1">
                <a:latin typeface="Courier New" panose="02070309020205020404" pitchFamily="49" charset="0"/>
                <a:ea typeface="Arial" charset="0"/>
                <a:cs typeface="Courier New" panose="02070309020205020404" pitchFamily="49" charset="0"/>
              </a:rPr>
              <a:t>got_fix</a:t>
            </a:r>
            <a:r>
              <a:rPr lang="en-US" sz="1600">
                <a:latin typeface="Courier New" panose="02070309020205020404" pitchFamily="49" charset="0"/>
                <a:ea typeface="Arial" charset="0"/>
                <a:cs typeface="Courier New" panose="02070309020205020404" pitchFamily="49" charset="0"/>
              </a:rPr>
              <a:t>) { </a:t>
            </a:r>
          </a:p>
          <a:p>
            <a:pPr algn="l">
              <a:spcBef>
                <a:spcPts val="0"/>
              </a:spcBef>
            </a:pPr>
            <a:r>
              <a:rPr lang="en-US" sz="1600">
                <a:latin typeface="Courier New" panose="02070309020205020404" pitchFamily="49" charset="0"/>
                <a:ea typeface="Arial" charset="0"/>
                <a:cs typeface="Courier New" panose="02070309020205020404" pitchFamily="49" charset="0"/>
              </a:rPr>
              <a:t>    for(;;) {</a:t>
            </a:r>
          </a:p>
          <a:p>
            <a:pPr algn="l">
              <a:spcBef>
                <a:spcPts val="0"/>
              </a:spcBef>
            </a:pPr>
            <a:r>
              <a:rPr lang="en-US" sz="1600">
                <a:latin typeface="Courier New" panose="02070309020205020404" pitchFamily="49" charset="0"/>
                <a:ea typeface="Arial" charset="0"/>
                <a:cs typeface="Courier New" panose="02070309020205020404" pitchFamily="49" charset="0"/>
              </a:rPr>
              <a:t>      char c = </a:t>
            </a:r>
            <a:r>
              <a:rPr lang="en-US" sz="1600" err="1">
                <a:latin typeface="Courier New" panose="02070309020205020404" pitchFamily="49" charset="0"/>
                <a:ea typeface="Arial" charset="0"/>
                <a:cs typeface="Courier New" panose="02070309020205020404" pitchFamily="49" charset="0"/>
              </a:rPr>
              <a:t>GPS.read</a:t>
            </a:r>
            <a:r>
              <a:rPr lang="en-US" sz="1600">
                <a:latin typeface="Courier New" panose="02070309020205020404" pitchFamily="49" charset="0"/>
                <a:ea typeface="Arial" charset="0"/>
                <a:cs typeface="Courier New" panose="02070309020205020404" pitchFamily="49" charset="0"/>
              </a:rPr>
              <a:t>();     // causes the message to be read</a:t>
            </a:r>
          </a:p>
          <a:p>
            <a:pPr algn="l">
              <a:spcBef>
                <a:spcPts val="0"/>
              </a:spcBef>
            </a:pPr>
            <a:r>
              <a:rPr lang="en-US" sz="1600">
                <a:latin typeface="Courier New" panose="02070309020205020404" pitchFamily="49" charset="0"/>
                <a:ea typeface="Arial" charset="0"/>
                <a:cs typeface="Courier New" panose="02070309020205020404" pitchFamily="49" charset="0"/>
              </a:rPr>
              <a:t>      if (</a:t>
            </a:r>
            <a:r>
              <a:rPr lang="en-US" sz="1600" err="1">
                <a:latin typeface="Courier New" panose="02070309020205020404" pitchFamily="49" charset="0"/>
                <a:ea typeface="Arial" charset="0"/>
                <a:cs typeface="Courier New" panose="02070309020205020404" pitchFamily="49" charset="0"/>
              </a:rPr>
              <a:t>GPS.newNMEAreceived</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break;</a:t>
            </a:r>
          </a:p>
          <a:p>
            <a:pPr algn="l">
              <a:spcBef>
                <a:spcPts val="0"/>
              </a:spcBef>
            </a:pPr>
            <a:r>
              <a:rPr lang="en-US" sz="1600">
                <a:latin typeface="Courier New" panose="02070309020205020404" pitchFamily="49" charset="0"/>
                <a:ea typeface="Arial" charset="0"/>
                <a:cs typeface="Courier New" panose="02070309020205020404" pitchFamily="49" charset="0"/>
              </a:rPr>
              <a:t>    }</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got_fix</a:t>
            </a:r>
            <a:r>
              <a:rPr lang="en-US" sz="1600">
                <a:latin typeface="Courier New" panose="02070309020205020404" pitchFamily="49" charset="0"/>
                <a:ea typeface="Arial" charset="0"/>
                <a:cs typeface="Courier New" panose="02070309020205020404" pitchFamily="49" charset="0"/>
              </a:rPr>
              <a:t> = </a:t>
            </a:r>
            <a:r>
              <a:rPr lang="en-US" sz="1600" err="1">
                <a:latin typeface="Courier New" panose="02070309020205020404" pitchFamily="49" charset="0"/>
                <a:ea typeface="Arial" charset="0"/>
                <a:cs typeface="Courier New" panose="02070309020205020404" pitchFamily="49" charset="0"/>
              </a:rPr>
              <a:t>parseNMEAMessage</a:t>
            </a:r>
            <a:r>
              <a:rPr lang="en-US" sz="1600">
                <a:latin typeface="Courier New" panose="02070309020205020404" pitchFamily="49" charset="0"/>
                <a:ea typeface="Arial" charset="0"/>
                <a:cs typeface="Courier New" panose="02070309020205020404" pitchFamily="49" charset="0"/>
              </a:rPr>
              <a:t>(</a:t>
            </a:r>
            <a:r>
              <a:rPr lang="en-US" sz="1600" err="1">
                <a:latin typeface="Courier New" panose="02070309020205020404" pitchFamily="49" charset="0"/>
                <a:ea typeface="Arial" charset="0"/>
                <a:cs typeface="Courier New" panose="02070309020205020404" pitchFamily="49" charset="0"/>
              </a:rPr>
              <a:t>GPS.lastNMEA</a:t>
            </a:r>
            <a:r>
              <a:rPr lang="en-US" sz="1600">
                <a:latin typeface="Courier New" panose="02070309020205020404" pitchFamily="49" charset="0"/>
                <a:ea typeface="Arial" charset="0"/>
                <a:cs typeface="Courier New" panose="02070309020205020404" pitchFamily="49" charset="0"/>
              </a:rPr>
              <a:t>(), &amp;out);</a:t>
            </a:r>
          </a:p>
          <a:p>
            <a:pPr algn="l">
              <a:spcBef>
                <a:spcPts val="0"/>
              </a:spcBef>
            </a:pPr>
            <a:r>
              <a:rPr lang="en-US" sz="1600">
                <a:latin typeface="Courier New" panose="02070309020205020404" pitchFamily="49" charset="0"/>
                <a:ea typeface="Arial" charset="0"/>
                <a:cs typeface="Courier New" panose="02070309020205020404" pitchFamily="49" charset="0"/>
              </a:rPr>
              <a:t>    if (</a:t>
            </a:r>
            <a:r>
              <a:rPr lang="en-US" sz="1600" err="1">
                <a:latin typeface="Courier New" panose="02070309020205020404" pitchFamily="49" charset="0"/>
                <a:ea typeface="Arial" charset="0"/>
                <a:cs typeface="Courier New" panose="02070309020205020404" pitchFamily="49" charset="0"/>
              </a:rPr>
              <a:t>got_fix</a:t>
            </a:r>
            <a:r>
              <a:rPr lang="en-US" sz="1600">
                <a:latin typeface="Courier New" panose="02070309020205020404" pitchFamily="49" charset="0"/>
                <a:ea typeface="Arial" charset="0"/>
                <a:cs typeface="Courier New" panose="02070309020205020404" pitchFamily="49" charset="0"/>
              </a:rPr>
              <a:t>) {</a:t>
            </a:r>
          </a:p>
          <a:p>
            <a:pPr algn="l">
              <a:spcBef>
                <a:spcPts val="0"/>
              </a:spcBef>
            </a:pPr>
            <a:r>
              <a:rPr lang="en-US" sz="1600">
                <a:latin typeface="Courier New" panose="02070309020205020404" pitchFamily="49" charset="0"/>
                <a:ea typeface="Arial" charset="0"/>
                <a:cs typeface="Courier New" panose="02070309020205020404" pitchFamily="49" charset="0"/>
              </a:rPr>
              <a:t>      Serial.print("Time: ");</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printTwoDigitInt</a:t>
            </a:r>
            <a:r>
              <a:rPr lang="en-US" sz="1600">
                <a:latin typeface="Courier New" panose="02070309020205020404" pitchFamily="49" charset="0"/>
                <a:ea typeface="Arial" charset="0"/>
                <a:cs typeface="Courier New" panose="02070309020205020404" pitchFamily="49" charset="0"/>
              </a:rPr>
              <a:t>(</a:t>
            </a:r>
            <a:r>
              <a:rPr lang="en-US" sz="1600" err="1">
                <a:latin typeface="Courier New" panose="02070309020205020404" pitchFamily="49" charset="0"/>
                <a:ea typeface="Arial" charset="0"/>
                <a:cs typeface="Courier New" panose="02070309020205020404" pitchFamily="49" charset="0"/>
              </a:rPr>
              <a:t>out.hour</a:t>
            </a:r>
            <a:r>
              <a:rPr lang="en-US" sz="1600">
                <a:latin typeface="Courier New" panose="02070309020205020404" pitchFamily="49" charset="0"/>
                <a:ea typeface="Arial" charset="0"/>
                <a:cs typeface="Courier New" panose="02070309020205020404" pitchFamily="49" charset="0"/>
              </a:rPr>
              <a:t>_);</a:t>
            </a:r>
          </a:p>
          <a:p>
            <a:pPr algn="l">
              <a:spcBef>
                <a:spcPts val="0"/>
              </a:spcBef>
            </a:pPr>
            <a:r>
              <a:rPr lang="en-US" sz="1600">
                <a:latin typeface="Courier New" panose="02070309020205020404" pitchFamily="49" charset="0"/>
                <a:ea typeface="Arial" charset="0"/>
                <a:cs typeface="Courier New" panose="02070309020205020404" pitchFamily="49" charset="0"/>
              </a:rPr>
              <a:t>      Serial.print(":");</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printTwoDigitInt</a:t>
            </a:r>
            <a:r>
              <a:rPr lang="en-US" sz="1600">
                <a:latin typeface="Courier New" panose="02070309020205020404" pitchFamily="49" charset="0"/>
                <a:ea typeface="Arial" charset="0"/>
                <a:cs typeface="Courier New" panose="02070309020205020404" pitchFamily="49" charset="0"/>
              </a:rPr>
              <a:t>(</a:t>
            </a:r>
            <a:r>
              <a:rPr lang="en-US" sz="1600" err="1">
                <a:latin typeface="Courier New" panose="02070309020205020404" pitchFamily="49" charset="0"/>
                <a:ea typeface="Arial" charset="0"/>
                <a:cs typeface="Courier New" panose="02070309020205020404" pitchFamily="49" charset="0"/>
              </a:rPr>
              <a:t>out.min</a:t>
            </a:r>
            <a:r>
              <a:rPr lang="en-US" sz="1600">
                <a:latin typeface="Courier New" panose="02070309020205020404" pitchFamily="49" charset="0"/>
                <a:ea typeface="Arial" charset="0"/>
                <a:cs typeface="Courier New" panose="02070309020205020404" pitchFamily="49" charset="0"/>
              </a:rPr>
              <a:t>_);</a:t>
            </a:r>
          </a:p>
          <a:p>
            <a:pPr algn="l">
              <a:spcBef>
                <a:spcPts val="0"/>
              </a:spcBef>
            </a:pPr>
            <a:r>
              <a:rPr lang="en-US" sz="1600">
                <a:latin typeface="Courier New" panose="02070309020205020404" pitchFamily="49" charset="0"/>
                <a:ea typeface="Arial" charset="0"/>
                <a:cs typeface="Courier New" panose="02070309020205020404" pitchFamily="49" charset="0"/>
              </a:rPr>
              <a:t>      Serial.print(":");</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printTwoDigitDouble</a:t>
            </a:r>
            <a:r>
              <a:rPr lang="en-US" sz="1600">
                <a:latin typeface="Courier New" panose="02070309020205020404" pitchFamily="49" charset="0"/>
                <a:ea typeface="Arial" charset="0"/>
                <a:cs typeface="Courier New" panose="02070309020205020404" pitchFamily="49" charset="0"/>
              </a:rPr>
              <a:t>(</a:t>
            </a:r>
            <a:r>
              <a:rPr lang="en-US" sz="1600" err="1">
                <a:latin typeface="Courier New" panose="02070309020205020404" pitchFamily="49" charset="0"/>
                <a:ea typeface="Arial" charset="0"/>
                <a:cs typeface="Courier New" panose="02070309020205020404" pitchFamily="49" charset="0"/>
              </a:rPr>
              <a:t>out.seconds</a:t>
            </a:r>
            <a:r>
              <a:rPr lang="en-US" sz="1600">
                <a:latin typeface="Courier New" panose="02070309020205020404" pitchFamily="49" charset="0"/>
                <a:ea typeface="Arial" charset="0"/>
                <a:cs typeface="Courier New" panose="02070309020205020404" pitchFamily="49" charset="0"/>
              </a:rPr>
              <a:t>_);</a:t>
            </a:r>
          </a:p>
          <a:p>
            <a:pPr algn="l">
              <a:spcBef>
                <a:spcPts val="0"/>
              </a:spcBef>
            </a:pPr>
            <a:r>
              <a:rPr lang="en-US" sz="1600">
                <a:latin typeface="Courier New" panose="02070309020205020404" pitchFamily="49" charset="0"/>
                <a:ea typeface="Arial" charset="0"/>
                <a:cs typeface="Courier New" panose="02070309020205020404" pitchFamily="49" charset="0"/>
              </a:rPr>
              <a:t>      Serial.print(" GMT,  ");</a:t>
            </a:r>
          </a:p>
          <a:p>
            <a:pPr algn="l">
              <a:spcBef>
                <a:spcPts val="0"/>
              </a:spcBef>
            </a:pPr>
            <a:r>
              <a:rPr lang="en-US" sz="1600">
                <a:latin typeface="Courier New" panose="02070309020205020404" pitchFamily="49" charset="0"/>
                <a:ea typeface="Arial" charset="0"/>
                <a:cs typeface="Courier New" panose="02070309020205020404" pitchFamily="49" charset="0"/>
              </a:rPr>
              <a:t>      Serial.print("Position: ");</a:t>
            </a:r>
          </a:p>
          <a:p>
            <a:pPr algn="l">
              <a:spcBef>
                <a:spcPts val="0"/>
              </a:spcBef>
            </a:pPr>
            <a:r>
              <a:rPr lang="en-US" sz="1600">
                <a:latin typeface="Courier New" panose="02070309020205020404" pitchFamily="49" charset="0"/>
                <a:ea typeface="Arial" charset="0"/>
                <a:cs typeface="Courier New" panose="02070309020205020404" pitchFamily="49" charset="0"/>
              </a:rPr>
              <a:t>      Serial.print(</a:t>
            </a:r>
            <a:r>
              <a:rPr lang="en-US" sz="1600" err="1">
                <a:latin typeface="Courier New" panose="02070309020205020404" pitchFamily="49" charset="0"/>
                <a:ea typeface="Arial" charset="0"/>
                <a:cs typeface="Courier New" panose="02070309020205020404" pitchFamily="49" charset="0"/>
              </a:rPr>
              <a:t>out.degrees_lat</a:t>
            </a:r>
            <a:r>
              <a:rPr lang="en-US" sz="1600">
                <a:latin typeface="Courier New" panose="02070309020205020404" pitchFamily="49" charset="0"/>
                <a:ea typeface="Arial" charset="0"/>
                <a:cs typeface="Courier New" panose="02070309020205020404" pitchFamily="49" charset="0"/>
              </a:rPr>
              <a:t>_);</a:t>
            </a:r>
          </a:p>
          <a:p>
            <a:pPr algn="l">
              <a:spcBef>
                <a:spcPts val="0"/>
              </a:spcBef>
            </a:pPr>
            <a:r>
              <a:rPr lang="en-US" sz="1600">
                <a:latin typeface="Courier New" panose="02070309020205020404" pitchFamily="49" charset="0"/>
                <a:ea typeface="Arial" charset="0"/>
                <a:cs typeface="Courier New" panose="02070309020205020404" pitchFamily="49" charset="0"/>
              </a:rPr>
              <a:t>      Serial.print(" degrees latitude, ");</a:t>
            </a:r>
          </a:p>
          <a:p>
            <a:pPr algn="l">
              <a:spcBef>
                <a:spcPts val="0"/>
              </a:spcBef>
            </a:pPr>
            <a:r>
              <a:rPr lang="en-US" sz="1600">
                <a:latin typeface="Courier New" panose="02070309020205020404" pitchFamily="49" charset="0"/>
                <a:ea typeface="Arial" charset="0"/>
                <a:cs typeface="Courier New" panose="02070309020205020404" pitchFamily="49" charset="0"/>
              </a:rPr>
              <a:t>      Serial.print(</a:t>
            </a:r>
            <a:r>
              <a:rPr lang="en-US" sz="1600" err="1">
                <a:latin typeface="Courier New" panose="02070309020205020404" pitchFamily="49" charset="0"/>
                <a:ea typeface="Arial" charset="0"/>
                <a:cs typeface="Courier New" panose="02070309020205020404" pitchFamily="49" charset="0"/>
              </a:rPr>
              <a:t>out.degrees_long</a:t>
            </a:r>
            <a:r>
              <a:rPr lang="en-US" sz="1600">
                <a:latin typeface="Courier New" panose="02070309020205020404" pitchFamily="49" charset="0"/>
                <a:ea typeface="Arial" charset="0"/>
                <a:cs typeface="Courier New" panose="02070309020205020404" pitchFamily="49" charset="0"/>
              </a:rPr>
              <a:t>_);</a:t>
            </a:r>
          </a:p>
          <a:p>
            <a:pPr algn="l">
              <a:spcBef>
                <a:spcPts val="0"/>
              </a:spcBef>
            </a:pPr>
            <a:r>
              <a:rPr lang="en-US" sz="1600">
                <a:latin typeface="Courier New" panose="02070309020205020404" pitchFamily="49" charset="0"/>
                <a:ea typeface="Arial" charset="0"/>
                <a:cs typeface="Courier New" panose="02070309020205020404" pitchFamily="49" charset="0"/>
              </a:rPr>
              <a:t>      Serial.print(" degrees longitude");</a:t>
            </a:r>
          </a:p>
          <a:p>
            <a:pPr algn="l">
              <a:spcBef>
                <a:spcPts val="0"/>
              </a:spcBef>
            </a:pPr>
            <a:r>
              <a:rPr lang="en-US" sz="1600">
                <a:latin typeface="Courier New" panose="02070309020205020404" pitchFamily="49" charset="0"/>
                <a:ea typeface="Arial" charset="0"/>
                <a:cs typeface="Courier New" panose="02070309020205020404" pitchFamily="49" charset="0"/>
              </a:rPr>
              <a:t>      Serial.println();</a:t>
            </a:r>
          </a:p>
          <a:p>
            <a:pPr algn="l">
              <a:spcBef>
                <a:spcPts val="0"/>
              </a:spcBef>
            </a:pPr>
            <a:r>
              <a:rPr lang="en-US" sz="1600">
                <a:latin typeface="Courier New" panose="02070309020205020404" pitchFamily="49" charset="0"/>
                <a:ea typeface="Arial" charset="0"/>
                <a:cs typeface="Courier New" panose="02070309020205020404" pitchFamily="49" charset="0"/>
              </a:rPr>
              <a:t>    }</a:t>
            </a:r>
          </a:p>
          <a:p>
            <a:pPr algn="l">
              <a:spcBef>
                <a:spcPts val="0"/>
              </a:spcBef>
            </a:pPr>
            <a:r>
              <a:rPr lang="en-US" sz="1600">
                <a:latin typeface="Courier New" panose="02070309020205020404" pitchFamily="49" charset="0"/>
                <a:ea typeface="Arial" charset="0"/>
                <a:cs typeface="Courier New" panose="02070309020205020404" pitchFamily="49" charset="0"/>
              </a:rPr>
              <a:t>  }</a:t>
            </a:r>
          </a:p>
          <a:p>
            <a:pPr algn="l">
              <a:spcBef>
                <a:spcPts val="0"/>
              </a:spcBef>
            </a:pPr>
            <a:r>
              <a:rPr lang="en-US" sz="1600">
                <a:latin typeface="Courier New" panose="02070309020205020404" pitchFamily="49" charset="0"/>
                <a:ea typeface="Arial" charset="0"/>
                <a:cs typeface="Courier New" panose="02070309020205020404" pitchFamily="49" charset="0"/>
              </a:rPr>
              <a:t>  delay(messageDelay);</a:t>
            </a:r>
          </a:p>
          <a:p>
            <a:pPr algn="l">
              <a:spcBef>
                <a:spcPts val="0"/>
              </a:spcBef>
            </a:pPr>
            <a:r>
              <a:rPr lang="en-US" sz="1600">
                <a:latin typeface="Courier New" panose="02070309020205020404" pitchFamily="49" charset="0"/>
                <a:ea typeface="Arial" charset="0"/>
                <a:cs typeface="Courier New" panose="02070309020205020404" pitchFamily="49" charset="0"/>
              </a:rPr>
              <a:t>}</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131</a:t>
            </a:fld>
            <a:endParaRPr lang="en-US"/>
          </a:p>
        </p:txBody>
      </p:sp>
    </p:spTree>
    <p:extLst>
      <p:ext uri="{BB962C8B-B14F-4D97-AF65-F5344CB8AC3E}">
        <p14:creationId xmlns:p14="http://schemas.microsoft.com/office/powerpoint/2010/main" val="568700355"/>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1796" y="424792"/>
            <a:ext cx="11690718" cy="868362"/>
          </a:xfrm>
        </p:spPr>
        <p:txBody>
          <a:bodyPr anchor="ctr">
            <a:normAutofit fontScale="90000"/>
          </a:bodyPr>
          <a:lstStyle/>
          <a:p>
            <a:pPr algn="ctr"/>
            <a:r>
              <a:rPr lang="en-US" sz="4400">
                <a:latin typeface="Arial" panose="020B0604020202020204" pitchFamily="34" charset="0"/>
                <a:cs typeface="Arial" panose="020B0604020202020204" pitchFamily="34" charset="0"/>
              </a:rPr>
              <a:t>Lab: Connect a Linux machine to a GPS sensor</a:t>
            </a:r>
          </a:p>
        </p:txBody>
      </p:sp>
      <p:sp>
        <p:nvSpPr>
          <p:cNvPr id="3" name="Content Placeholder 2"/>
          <p:cNvSpPr>
            <a:spLocks noGrp="1"/>
          </p:cNvSpPr>
          <p:nvPr>
            <p:ph idx="1"/>
          </p:nvPr>
        </p:nvSpPr>
        <p:spPr>
          <a:xfrm>
            <a:off x="261796" y="1652790"/>
            <a:ext cx="11690718" cy="4360985"/>
          </a:xfrm>
        </p:spPr>
        <p:txBody>
          <a:bodyPr>
            <a:noAutofit/>
          </a:bodyPr>
          <a:lstStyle/>
          <a:p>
            <a:pPr marL="342900" indent="-342900" algn="l">
              <a:buFont typeface="Arial" panose="020B0604020202020204" pitchFamily="34" charset="0"/>
              <a:buChar char="•"/>
            </a:pPr>
            <a:r>
              <a:rPr lang="en-US" sz="2000" dirty="0">
                <a:latin typeface="Arial" panose="020B0604020202020204" pitchFamily="34" charset="0"/>
                <a:ea typeface="Arial" charset="0"/>
                <a:cs typeface="Arial" panose="020B0604020202020204" pitchFamily="34" charset="0"/>
              </a:rPr>
              <a:t>We’ll first connect a Linux machine, from the USB port on the Linux machine, to an FDTI1232 and connect the FDTI-1232 to the GPS sensor.</a:t>
            </a:r>
          </a:p>
          <a:p>
            <a:pPr lvl="1" algn="l"/>
            <a:r>
              <a:rPr lang="en-US" dirty="0">
                <a:latin typeface="Arial" panose="020B0604020202020204" pitchFamily="34" charset="0"/>
                <a:ea typeface="Arial" charset="0"/>
                <a:cs typeface="Arial" panose="020B0604020202020204" pitchFamily="34" charset="0"/>
              </a:rPr>
              <a:t>	</a:t>
            </a:r>
            <a:r>
              <a:rPr lang="en-US" u="sng" dirty="0">
                <a:latin typeface="Arial" panose="020B0604020202020204" pitchFamily="34" charset="0"/>
                <a:ea typeface="Arial" charset="0"/>
                <a:cs typeface="Arial" panose="020B0604020202020204" pitchFamily="34" charset="0"/>
              </a:rPr>
              <a:t>GPS module</a:t>
            </a:r>
            <a:r>
              <a:rPr lang="en-US" dirty="0">
                <a:latin typeface="Arial" panose="020B0604020202020204" pitchFamily="34" charset="0"/>
                <a:ea typeface="Arial" charset="0"/>
                <a:cs typeface="Arial" panose="020B0604020202020204" pitchFamily="34" charset="0"/>
              </a:rPr>
              <a:t>	</a:t>
            </a:r>
            <a:r>
              <a:rPr lang="en-US" u="sng" dirty="0">
                <a:latin typeface="Arial" panose="020B0604020202020204" pitchFamily="34" charset="0"/>
                <a:ea typeface="Arial" charset="0"/>
                <a:cs typeface="Arial" panose="020B0604020202020204" pitchFamily="34" charset="0"/>
              </a:rPr>
              <a:t>FDTI1232</a:t>
            </a:r>
          </a:p>
          <a:p>
            <a:pPr lvl="1" algn="l"/>
            <a:r>
              <a:rPr lang="en-US" dirty="0">
                <a:latin typeface="Arial" panose="020B0604020202020204" pitchFamily="34" charset="0"/>
                <a:ea typeface="Arial" charset="0"/>
                <a:cs typeface="Arial" panose="020B0604020202020204" pitchFamily="34" charset="0"/>
              </a:rPr>
              <a:t>	gnd		gnd</a:t>
            </a:r>
          </a:p>
          <a:p>
            <a:pPr lvl="1" algn="l"/>
            <a:r>
              <a:rPr lang="en-US" dirty="0">
                <a:latin typeface="Arial" panose="020B0604020202020204" pitchFamily="34" charset="0"/>
                <a:ea typeface="Arial" charset="0"/>
                <a:cs typeface="Arial" panose="020B0604020202020204" pitchFamily="34" charset="0"/>
              </a:rPr>
              <a:t>	vcc		vcc</a:t>
            </a:r>
          </a:p>
          <a:p>
            <a:pPr lvl="1" algn="l"/>
            <a:r>
              <a:rPr lang="en-US" dirty="0">
                <a:latin typeface="Arial" panose="020B0604020202020204" pitchFamily="34" charset="0"/>
                <a:ea typeface="Arial" charset="0"/>
                <a:cs typeface="Arial" panose="020B0604020202020204" pitchFamily="34" charset="0"/>
              </a:rPr>
              <a:t>	RX          	TX</a:t>
            </a:r>
          </a:p>
          <a:p>
            <a:pPr lvl="1" algn="l"/>
            <a:r>
              <a:rPr lang="en-US" dirty="0">
                <a:latin typeface="Arial" panose="020B0604020202020204" pitchFamily="34" charset="0"/>
                <a:ea typeface="Arial" charset="0"/>
                <a:cs typeface="Arial" panose="020B0604020202020204" pitchFamily="34" charset="0"/>
              </a:rPr>
              <a:t>	TX         	RX</a:t>
            </a:r>
          </a:p>
          <a:p>
            <a:pPr marL="342900" indent="-342900" algn="l">
              <a:buFont typeface="Arial" panose="020B0604020202020204" pitchFamily="34" charset="0"/>
              <a:buChar char="•"/>
            </a:pPr>
            <a:r>
              <a:rPr lang="en-US" sz="2000" dirty="0">
                <a:latin typeface="Arial" panose="020B0604020202020204" pitchFamily="34" charset="0"/>
                <a:ea typeface="Arial" charset="0"/>
                <a:cs typeface="Arial" panose="020B0604020202020204" pitchFamily="34" charset="0"/>
              </a:rPr>
              <a:t>You can also connect using the USB ports in the same way Raspberry Pi, well do that next.</a:t>
            </a:r>
          </a:p>
          <a:p>
            <a:pPr algn="l"/>
            <a:endParaRPr lang="en-US" sz="2000" dirty="0">
              <a:latin typeface="Arial" panose="020B0604020202020204" pitchFamily="34" charset="0"/>
              <a:ea typeface="Arial" charset="0"/>
              <a:cs typeface="Arial" panose="020B0604020202020204" pitchFamily="34" charset="0"/>
            </a:endParaRPr>
          </a:p>
          <a:p>
            <a:pPr marL="342900" indent="-342900" algn="l">
              <a:buFont typeface="Arial" panose="020B0604020202020204" pitchFamily="34" charset="0"/>
              <a:buChar char="•"/>
            </a:pPr>
            <a:endParaRPr lang="en-US" sz="2000" dirty="0">
              <a:latin typeface="Arial" panose="020B0604020202020204" pitchFamily="34" charset="0"/>
              <a:ea typeface="Arial" charset="0"/>
              <a:cs typeface="Arial" panose="020B0604020202020204" pitchFamily="34" charset="0"/>
            </a:endParaRPr>
          </a:p>
          <a:p>
            <a:pPr marL="342900" indent="-342900" algn="l">
              <a:buFont typeface="Arial" charset="0"/>
              <a:buChar char="•"/>
            </a:pPr>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132</a:t>
            </a:fld>
            <a:endParaRPr lang="en-US"/>
          </a:p>
        </p:txBody>
      </p:sp>
      <p:pic>
        <p:nvPicPr>
          <p:cNvPr id="21" name="Picture 20">
            <a:extLst>
              <a:ext uri="{FF2B5EF4-FFF2-40B4-BE49-F238E27FC236}">
                <a16:creationId xmlns:a16="http://schemas.microsoft.com/office/drawing/2014/main" id="{DF0E5D28-4B7F-944C-AC71-C0B15F66F407}"/>
              </a:ext>
            </a:extLst>
          </p:cNvPr>
          <p:cNvPicPr>
            <a:picLocks noChangeAspect="1"/>
          </p:cNvPicPr>
          <p:nvPr/>
        </p:nvPicPr>
        <p:blipFill>
          <a:blip r:embed="rId3"/>
          <a:stretch>
            <a:fillRect/>
          </a:stretch>
        </p:blipFill>
        <p:spPr>
          <a:xfrm>
            <a:off x="7784563" y="4559219"/>
            <a:ext cx="3535080" cy="1618470"/>
          </a:xfrm>
          <a:prstGeom prst="rect">
            <a:avLst/>
          </a:prstGeom>
        </p:spPr>
      </p:pic>
    </p:spTree>
    <p:extLst>
      <p:ext uri="{BB962C8B-B14F-4D97-AF65-F5344CB8AC3E}">
        <p14:creationId xmlns:p14="http://schemas.microsoft.com/office/powerpoint/2010/main" val="2171526913"/>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416" y="136524"/>
            <a:ext cx="11577025" cy="868362"/>
          </a:xfrm>
        </p:spPr>
        <p:txBody>
          <a:bodyPr anchor="ctr">
            <a:normAutofit/>
          </a:bodyPr>
          <a:lstStyle/>
          <a:p>
            <a:pPr algn="ctr"/>
            <a:r>
              <a:rPr lang="en-US" sz="4400">
                <a:latin typeface="Arial" panose="020B0604020202020204" pitchFamily="34" charset="0"/>
                <a:cs typeface="Arial" panose="020B0604020202020204" pitchFamily="34" charset="0"/>
              </a:rPr>
              <a:t>Linux code for GPS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133</a:t>
            </a:fld>
            <a:endParaRPr lang="en-US"/>
          </a:p>
        </p:txBody>
      </p:sp>
      <p:sp>
        <p:nvSpPr>
          <p:cNvPr id="6" name="Content Placeholder 2">
            <a:extLst>
              <a:ext uri="{FF2B5EF4-FFF2-40B4-BE49-F238E27FC236}">
                <a16:creationId xmlns:a16="http://schemas.microsoft.com/office/drawing/2014/main" id="{D30B1CB9-8135-AD4B-BA92-277C1740C1F2}"/>
              </a:ext>
            </a:extLst>
          </p:cNvPr>
          <p:cNvSpPr txBox="1">
            <a:spLocks/>
          </p:cNvSpPr>
          <p:nvPr/>
        </p:nvSpPr>
        <p:spPr>
          <a:xfrm>
            <a:off x="457825" y="1322949"/>
            <a:ext cx="10598232" cy="502128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0"/>
              </a:spcBef>
            </a:pPr>
            <a:r>
              <a:rPr lang="en-US" sz="1600" dirty="0">
                <a:latin typeface="Courier New" panose="02070309020205020404" pitchFamily="49" charset="0"/>
                <a:ea typeface="Arial" charset="0"/>
                <a:cs typeface="Courier New" panose="02070309020205020404" pitchFamily="49" charset="0"/>
              </a:rPr>
              <a:t>#include &lt;stdio.h&gt;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a:t>
            </a:r>
            <a:r>
              <a:rPr lang="en-US" sz="1600" dirty="0" err="1">
                <a:latin typeface="Courier New" panose="02070309020205020404" pitchFamily="49" charset="0"/>
                <a:ea typeface="Arial" charset="0"/>
                <a:cs typeface="Courier New" panose="02070309020205020404" pitchFamily="49" charset="0"/>
              </a:rPr>
              <a:t>unistd.h</a:t>
            </a:r>
            <a:r>
              <a:rPr lang="en-US" sz="1600" dirty="0">
                <a:latin typeface="Courier New" panose="02070309020205020404" pitchFamily="49" charset="0"/>
                <a:ea typeface="Arial" charset="0"/>
                <a:cs typeface="Courier New" panose="02070309020205020404" pitchFamily="49" charset="0"/>
              </a:rPr>
              <a:t>&gt;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&lt;fcntl.h&gt;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&lt;termios.h&gt;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&lt;string.h&gt;</a:t>
            </a:r>
          </a:p>
          <a:p>
            <a:pPr algn="l">
              <a:spcBef>
                <a:spcPts val="0"/>
              </a:spcBef>
            </a:pPr>
            <a:r>
              <a:rPr lang="en-US" sz="1600" dirty="0">
                <a:latin typeface="Courier New" panose="02070309020205020404" pitchFamily="49" charset="0"/>
                <a:ea typeface="Arial" charset="0"/>
                <a:cs typeface="Courier New" panose="02070309020205020404" pitchFamily="49" charset="0"/>
              </a:rPr>
              <a:t>#ifndef byte</a:t>
            </a:r>
          </a:p>
          <a:p>
            <a:pPr algn="l">
              <a:spcBef>
                <a:spcPts val="0"/>
              </a:spcBef>
            </a:pPr>
            <a:r>
              <a:rPr lang="en-US" sz="1600" dirty="0">
                <a:latin typeface="Courier New" panose="02070309020205020404" pitchFamily="49" charset="0"/>
                <a:ea typeface="Arial" charset="0"/>
                <a:cs typeface="Courier New" panose="02070309020205020404" pitchFamily="49" charset="0"/>
              </a:rPr>
              <a:t>typedef unsigned char byte;</a:t>
            </a:r>
          </a:p>
          <a:p>
            <a:pPr algn="l">
              <a:spcBef>
                <a:spcPts val="0"/>
              </a:spcBef>
            </a:pPr>
            <a:r>
              <a:rPr lang="en-US" sz="1600" dirty="0">
                <a:latin typeface="Courier New" panose="02070309020205020404" pitchFamily="49" charset="0"/>
                <a:ea typeface="Arial" charset="0"/>
                <a:cs typeface="Courier New" panose="02070309020205020404" pitchFamily="49" charset="0"/>
              </a:rPr>
              <a:t>#endif</a:t>
            </a:r>
          </a:p>
          <a:p>
            <a:pPr algn="l">
              <a:spcBef>
                <a:spcPts val="0"/>
              </a:spcBef>
            </a:pPr>
            <a:r>
              <a:rPr lang="en-US" sz="1600" dirty="0">
                <a:latin typeface="Courier New" panose="02070309020205020404" pitchFamily="49" charset="0"/>
                <a:ea typeface="Arial" charset="0"/>
                <a:cs typeface="Courier New" panose="02070309020205020404" pitchFamily="49" charset="0"/>
              </a:rPr>
              <a:t>#define uartDevice "/dev/ttyUSB0"</a:t>
            </a:r>
          </a:p>
          <a:p>
            <a:pPr algn="l">
              <a:spcBef>
                <a:spcPts val="0"/>
              </a:spcBef>
            </a:pPr>
            <a:r>
              <a:rPr lang="en-US" sz="1600" dirty="0">
                <a:latin typeface="Courier New" panose="02070309020205020404" pitchFamily="49" charset="0"/>
                <a:ea typeface="Arial" charset="0"/>
                <a:cs typeface="Courier New" panose="02070309020205020404" pitchFamily="49" charset="0"/>
              </a:rPr>
              <a:t>#define BUF_SIZE 512</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clearBuf(byte* buf, int n) {</a:t>
            </a:r>
          </a:p>
          <a:p>
            <a:pPr algn="l">
              <a:spcBef>
                <a:spcPts val="0"/>
              </a:spcBef>
            </a:pPr>
            <a:r>
              <a:rPr lang="en-US" sz="1600" dirty="0">
                <a:latin typeface="Courier New" panose="02070309020205020404" pitchFamily="49" charset="0"/>
                <a:ea typeface="Arial" charset="0"/>
                <a:cs typeface="Courier New" panose="02070309020205020404" pitchFamily="49" charset="0"/>
              </a:rPr>
              <a:t>  for (int i = 0; i &lt; n; i++) {</a:t>
            </a:r>
          </a:p>
          <a:p>
            <a:pPr algn="l">
              <a:spcBef>
                <a:spcPts val="0"/>
              </a:spcBef>
            </a:pPr>
            <a:r>
              <a:rPr lang="en-US" sz="1600" dirty="0">
                <a:latin typeface="Courier New" panose="02070309020205020404" pitchFamily="49" charset="0"/>
                <a:ea typeface="Arial" charset="0"/>
                <a:cs typeface="Courier New" panose="02070309020205020404" pitchFamily="49" charset="0"/>
              </a:rPr>
              <a:t>    buf[i] = 0;</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const char* eol = "\r\n";</a:t>
            </a:r>
          </a:p>
          <a:p>
            <a:pPr algn="l">
              <a:spcBef>
                <a:spcPts val="0"/>
              </a:spcBef>
            </a:pPr>
            <a:r>
              <a:rPr lang="en-US" sz="1600" dirty="0">
                <a:latin typeface="Courier New" panose="02070309020205020404" pitchFamily="49" charset="0"/>
                <a:ea typeface="Arial" charset="0"/>
                <a:cs typeface="Courier New" panose="02070309020205020404" pitchFamily="49" charset="0"/>
              </a:rPr>
              <a:t>void </a:t>
            </a:r>
            <a:r>
              <a:rPr lang="en-US" sz="1600" dirty="0" err="1">
                <a:latin typeface="Courier New" panose="02070309020205020404" pitchFamily="49" charset="0"/>
                <a:ea typeface="Arial" charset="0"/>
                <a:cs typeface="Courier New" panose="02070309020205020404" pitchFamily="49" charset="0"/>
              </a:rPr>
              <a:t>sendCommand</a:t>
            </a:r>
            <a:r>
              <a:rPr lang="en-US" sz="1600" dirty="0">
                <a:latin typeface="Courier New" panose="02070309020205020404" pitchFamily="49" charset="0"/>
                <a:ea typeface="Arial" charset="0"/>
                <a:cs typeface="Courier New" panose="02070309020205020404" pitchFamily="49" charset="0"/>
              </a:rPr>
              <a:t>(int fd, const char* command) { </a:t>
            </a:r>
          </a:p>
          <a:p>
            <a:pPr algn="l">
              <a:spcBef>
                <a:spcPts val="0"/>
              </a:spcBef>
            </a:pPr>
            <a:r>
              <a:rPr lang="en-US" sz="1600" dirty="0">
                <a:latin typeface="Courier New" panose="02070309020205020404" pitchFamily="49" charset="0"/>
                <a:ea typeface="Arial" charset="0"/>
                <a:cs typeface="Courier New" panose="02070309020205020404" pitchFamily="49" charset="0"/>
              </a:rPr>
              <a:t>  write(fd, command, strlen(command));</a:t>
            </a:r>
          </a:p>
          <a:p>
            <a:pPr algn="l">
              <a:spcBef>
                <a:spcPts val="0"/>
              </a:spcBef>
            </a:pPr>
            <a:r>
              <a:rPr lang="en-US" sz="1600" dirty="0">
                <a:latin typeface="Courier New" panose="02070309020205020404" pitchFamily="49" charset="0"/>
                <a:ea typeface="Arial" charset="0"/>
                <a:cs typeface="Courier New" panose="02070309020205020404" pitchFamily="49" charset="0"/>
              </a:rPr>
              <a:t>  write(fd, eol, 2);</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p:txBody>
      </p:sp>
    </p:spTree>
    <p:extLst>
      <p:ext uri="{BB962C8B-B14F-4D97-AF65-F5344CB8AC3E}">
        <p14:creationId xmlns:p14="http://schemas.microsoft.com/office/powerpoint/2010/main" val="591440622"/>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417" y="136524"/>
            <a:ext cx="11564146" cy="868362"/>
          </a:xfrm>
        </p:spPr>
        <p:txBody>
          <a:bodyPr anchor="ctr">
            <a:normAutofit/>
          </a:bodyPr>
          <a:lstStyle/>
          <a:p>
            <a:pPr algn="ctr"/>
            <a:r>
              <a:rPr lang="en-US" sz="4400">
                <a:latin typeface="Arial" panose="020B0604020202020204" pitchFamily="34" charset="0"/>
                <a:cs typeface="Arial" panose="020B0604020202020204" pitchFamily="34" charset="0"/>
              </a:rPr>
              <a:t>Linux code for GPS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134</a:t>
            </a:fld>
            <a:endParaRPr lang="en-US"/>
          </a:p>
        </p:txBody>
      </p:sp>
      <p:sp>
        <p:nvSpPr>
          <p:cNvPr id="6" name="Content Placeholder 2">
            <a:extLst>
              <a:ext uri="{FF2B5EF4-FFF2-40B4-BE49-F238E27FC236}">
                <a16:creationId xmlns:a16="http://schemas.microsoft.com/office/drawing/2014/main" id="{D30B1CB9-8135-AD4B-BA92-277C1740C1F2}"/>
              </a:ext>
            </a:extLst>
          </p:cNvPr>
          <p:cNvSpPr txBox="1">
            <a:spLocks/>
          </p:cNvSpPr>
          <p:nvPr/>
        </p:nvSpPr>
        <p:spPr>
          <a:xfrm>
            <a:off x="284416" y="1233041"/>
            <a:ext cx="11907584" cy="502128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0"/>
              </a:spcBef>
            </a:pPr>
            <a:r>
              <a:rPr lang="en-US" sz="1600" dirty="0">
                <a:latin typeface="Courier New" panose="02070309020205020404" pitchFamily="49" charset="0"/>
                <a:ea typeface="Arial" charset="0"/>
                <a:cs typeface="Courier New" panose="02070309020205020404" pitchFamily="49" charset="0"/>
              </a:rPr>
              <a:t>#define PMTK_SET_NMEA_OUTPUT_RMCGGA "$PMTK314,0,1,0,1,0,0,0,0,0,0,0,0,0,0,0,0,0,0,0*28"</a:t>
            </a:r>
          </a:p>
          <a:p>
            <a:pPr algn="l">
              <a:spcBef>
                <a:spcPts val="0"/>
              </a:spcBef>
            </a:pPr>
            <a:r>
              <a:rPr lang="en-US" sz="1600" dirty="0">
                <a:latin typeface="Courier New" panose="02070309020205020404" pitchFamily="49" charset="0"/>
                <a:ea typeface="Arial" charset="0"/>
                <a:cs typeface="Courier New" panose="02070309020205020404" pitchFamily="49" charset="0"/>
              </a:rPr>
              <a:t>#define PMTK_SET_NMEA_UPDATE_1HZ  "$PMTK220,1000*1F"</a:t>
            </a:r>
          </a:p>
          <a:p>
            <a:pPr algn="l">
              <a:spcBef>
                <a:spcPts val="0"/>
              </a:spcBef>
            </a:pPr>
            <a:r>
              <a:rPr lang="en-US" sz="1600" dirty="0">
                <a:latin typeface="Courier New" panose="02070309020205020404" pitchFamily="49" charset="0"/>
                <a:ea typeface="Arial" charset="0"/>
                <a:cs typeface="Courier New" panose="02070309020205020404" pitchFamily="49" charset="0"/>
              </a:rPr>
              <a:t>#define PGCMD_ANTENNA "$PGCMD,33,1*6C"</a:t>
            </a:r>
          </a:p>
          <a:p>
            <a:pPr algn="l">
              <a:spcBef>
                <a:spcPts val="0"/>
              </a:spcBef>
            </a:pPr>
            <a:r>
              <a:rPr lang="en-US" sz="1600" dirty="0">
                <a:latin typeface="Courier New" panose="02070309020205020404" pitchFamily="49" charset="0"/>
                <a:ea typeface="Arial" charset="0"/>
                <a:cs typeface="Courier New" panose="02070309020205020404" pitchFamily="49" charset="0"/>
              </a:rPr>
              <a:t>void </a:t>
            </a:r>
            <a:r>
              <a:rPr lang="en-US" sz="1600" dirty="0" err="1">
                <a:latin typeface="Courier New" panose="02070309020205020404" pitchFamily="49" charset="0"/>
                <a:ea typeface="Arial" charset="0"/>
                <a:cs typeface="Courier New" panose="02070309020205020404" pitchFamily="49" charset="0"/>
              </a:rPr>
              <a:t>setup_gps</a:t>
            </a:r>
            <a:r>
              <a:rPr lang="en-US" sz="1600" dirty="0">
                <a:latin typeface="Courier New" panose="02070309020205020404" pitchFamily="49" charset="0"/>
                <a:ea typeface="Arial" charset="0"/>
                <a:cs typeface="Courier New" panose="02070309020205020404" pitchFamily="49" charset="0"/>
              </a:rPr>
              <a:t>(int fd)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sendCommand</a:t>
            </a:r>
            <a:r>
              <a:rPr lang="en-US" sz="1600" dirty="0">
                <a:latin typeface="Courier New" panose="02070309020205020404" pitchFamily="49" charset="0"/>
                <a:ea typeface="Arial" charset="0"/>
                <a:cs typeface="Courier New" panose="02070309020205020404" pitchFamily="49" charset="0"/>
              </a:rPr>
              <a:t>(fd, PMTK_SET_NMEA_OUTPUT_RMCGGA);</a:t>
            </a:r>
          </a:p>
          <a:p>
            <a:pPr algn="l">
              <a:spcBef>
                <a:spcPts val="0"/>
              </a:spcBef>
            </a:pPr>
            <a:r>
              <a:rPr lang="en-US" sz="1600" dirty="0">
                <a:latin typeface="Courier New" panose="02070309020205020404" pitchFamily="49" charset="0"/>
                <a:ea typeface="Arial" charset="0"/>
                <a:cs typeface="Courier New" panose="02070309020205020404" pitchFamily="49" charset="0"/>
              </a:rPr>
              <a:t>  sleep(1);</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sendCommand</a:t>
            </a:r>
            <a:r>
              <a:rPr lang="en-US" sz="1600" dirty="0">
                <a:latin typeface="Courier New" panose="02070309020205020404" pitchFamily="49" charset="0"/>
                <a:ea typeface="Arial" charset="0"/>
                <a:cs typeface="Courier New" panose="02070309020205020404" pitchFamily="49" charset="0"/>
              </a:rPr>
              <a:t>(fd, PMTK_SET_NMEA_UPDATE_1HZ);</a:t>
            </a:r>
          </a:p>
          <a:p>
            <a:pPr algn="l">
              <a:spcBef>
                <a:spcPts val="0"/>
              </a:spcBef>
            </a:pPr>
            <a:r>
              <a:rPr lang="en-US" sz="1600" dirty="0">
                <a:latin typeface="Courier New" panose="02070309020205020404" pitchFamily="49" charset="0"/>
                <a:ea typeface="Arial" charset="0"/>
                <a:cs typeface="Courier New" panose="02070309020205020404" pitchFamily="49" charset="0"/>
              </a:rPr>
              <a:t>  sleep(1);</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sendCommand</a:t>
            </a:r>
            <a:r>
              <a:rPr lang="en-US" sz="1600" dirty="0">
                <a:latin typeface="Courier New" panose="02070309020205020404" pitchFamily="49" charset="0"/>
                <a:ea typeface="Arial" charset="0"/>
                <a:cs typeface="Courier New" panose="02070309020205020404" pitchFamily="49" charset="0"/>
              </a:rPr>
              <a:t>(fd, PGCMD_ANTENNA);</a:t>
            </a:r>
          </a:p>
          <a:p>
            <a:pPr algn="l">
              <a:spcBef>
                <a:spcPts val="0"/>
              </a:spcBef>
            </a:pPr>
            <a:r>
              <a:rPr lang="en-US" sz="1600" dirty="0">
                <a:latin typeface="Courier New" panose="02070309020205020404" pitchFamily="49" charset="0"/>
                <a:ea typeface="Arial" charset="0"/>
                <a:cs typeface="Courier New" panose="02070309020205020404" pitchFamily="49" charset="0"/>
              </a:rPr>
              <a:t>  sleep(1);</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s: string to match, t: message string</a:t>
            </a:r>
          </a:p>
          <a:p>
            <a:pPr algn="l">
              <a:spcBef>
                <a:spcPts val="0"/>
              </a:spcBef>
            </a:pPr>
            <a:r>
              <a:rPr lang="en-US" sz="1600" dirty="0">
                <a:latin typeface="Courier New" panose="02070309020205020404" pitchFamily="49" charset="0"/>
                <a:ea typeface="Arial" charset="0"/>
                <a:cs typeface="Courier New" panose="02070309020205020404" pitchFamily="49" charset="0"/>
              </a:rPr>
              <a:t>char* </a:t>
            </a:r>
            <a:r>
              <a:rPr lang="en-US" sz="1600" dirty="0" err="1">
                <a:latin typeface="Courier New" panose="02070309020205020404" pitchFamily="49" charset="0"/>
                <a:ea typeface="Arial" charset="0"/>
                <a:cs typeface="Courier New" panose="02070309020205020404" pitchFamily="49" charset="0"/>
              </a:rPr>
              <a:t>strmatch</a:t>
            </a:r>
            <a:r>
              <a:rPr lang="en-US" sz="1600" dirty="0">
                <a:latin typeface="Courier New" panose="02070309020205020404" pitchFamily="49" charset="0"/>
                <a:ea typeface="Arial" charset="0"/>
                <a:cs typeface="Courier New" panose="02070309020205020404" pitchFamily="49" charset="0"/>
              </a:rPr>
              <a:t>(const char* s, char* t) {</a:t>
            </a:r>
          </a:p>
          <a:p>
            <a:pPr algn="l">
              <a:spcBef>
                <a:spcPts val="0"/>
              </a:spcBef>
            </a:pPr>
            <a:r>
              <a:rPr lang="en-US" sz="1600" dirty="0">
                <a:latin typeface="Courier New" panose="02070309020205020404" pitchFamily="49" charset="0"/>
                <a:ea typeface="Arial" charset="0"/>
                <a:cs typeface="Courier New" panose="02070309020205020404" pitchFamily="49" charset="0"/>
              </a:rPr>
              <a:t>  for (;;) {</a:t>
            </a:r>
          </a:p>
          <a:p>
            <a:pPr algn="l">
              <a:spcBef>
                <a:spcPts val="0"/>
              </a:spcBef>
            </a:pPr>
            <a:r>
              <a:rPr lang="en-US" sz="1600" dirty="0">
                <a:latin typeface="Courier New" panose="02070309020205020404" pitchFamily="49" charset="0"/>
                <a:ea typeface="Arial" charset="0"/>
                <a:cs typeface="Courier New" panose="02070309020205020404" pitchFamily="49" charset="0"/>
              </a:rPr>
              <a:t>    if (*s == 0 || *t == 0)</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NULL;</a:t>
            </a:r>
          </a:p>
          <a:p>
            <a:pPr algn="l">
              <a:spcBef>
                <a:spcPts val="0"/>
              </a:spcBef>
            </a:pPr>
            <a:r>
              <a:rPr lang="en-US" sz="1600" dirty="0">
                <a:latin typeface="Courier New" panose="02070309020205020404" pitchFamily="49" charset="0"/>
                <a:ea typeface="Arial" charset="0"/>
                <a:cs typeface="Courier New" panose="02070309020205020404" pitchFamily="49" charset="0"/>
              </a:rPr>
              <a:t>    if (*s != *t)</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NULL;</a:t>
            </a:r>
          </a:p>
          <a:p>
            <a:pPr algn="l">
              <a:spcBef>
                <a:spcPts val="0"/>
              </a:spcBef>
            </a:pPr>
            <a:r>
              <a:rPr lang="en-US" sz="1600" dirty="0">
                <a:latin typeface="Courier New" panose="02070309020205020404" pitchFamily="49" charset="0"/>
                <a:ea typeface="Arial" charset="0"/>
                <a:cs typeface="Courier New" panose="02070309020205020404" pitchFamily="49" charset="0"/>
              </a:rPr>
              <a:t>    s++; t++;</a:t>
            </a:r>
          </a:p>
          <a:p>
            <a:pPr algn="l">
              <a:spcBef>
                <a:spcPts val="0"/>
              </a:spcBef>
            </a:pPr>
            <a:r>
              <a:rPr lang="en-US" sz="1600" dirty="0">
                <a:latin typeface="Courier New" panose="02070309020205020404" pitchFamily="49" charset="0"/>
                <a:ea typeface="Arial" charset="0"/>
                <a:cs typeface="Courier New" panose="02070309020205020404" pitchFamily="49" charset="0"/>
              </a:rPr>
              <a:t>    if (*s == 0)</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Tree>
    <p:extLst>
      <p:ext uri="{BB962C8B-B14F-4D97-AF65-F5344CB8AC3E}">
        <p14:creationId xmlns:p14="http://schemas.microsoft.com/office/powerpoint/2010/main" val="59746446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3335" y="136524"/>
            <a:ext cx="11513713" cy="868362"/>
          </a:xfrm>
        </p:spPr>
        <p:txBody>
          <a:bodyPr anchor="ctr">
            <a:normAutofit/>
          </a:bodyPr>
          <a:lstStyle/>
          <a:p>
            <a:pPr algn="ctr"/>
            <a:r>
              <a:rPr lang="en-US" sz="4400">
                <a:latin typeface="Arial" panose="020B0604020202020204" pitchFamily="34" charset="0"/>
                <a:cs typeface="Arial" panose="020B0604020202020204" pitchFamily="34" charset="0"/>
              </a:rPr>
              <a:t>Linux code for GPS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135</a:t>
            </a:fld>
            <a:endParaRPr lang="en-US"/>
          </a:p>
        </p:txBody>
      </p:sp>
      <p:sp>
        <p:nvSpPr>
          <p:cNvPr id="6" name="Content Placeholder 2">
            <a:extLst>
              <a:ext uri="{FF2B5EF4-FFF2-40B4-BE49-F238E27FC236}">
                <a16:creationId xmlns:a16="http://schemas.microsoft.com/office/drawing/2014/main" id="{D30B1CB9-8135-AD4B-BA92-277C1740C1F2}"/>
              </a:ext>
            </a:extLst>
          </p:cNvPr>
          <p:cNvSpPr txBox="1">
            <a:spLocks/>
          </p:cNvSpPr>
          <p:nvPr/>
        </p:nvSpPr>
        <p:spPr>
          <a:xfrm>
            <a:off x="717759" y="1169977"/>
            <a:ext cx="10238509" cy="502128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0"/>
              </a:spcBef>
            </a:pPr>
            <a:r>
              <a:rPr lang="en-US" sz="1600" dirty="0">
                <a:latin typeface="Courier New" panose="02070309020205020404" pitchFamily="49" charset="0"/>
                <a:ea typeface="Arial" charset="0"/>
                <a:cs typeface="Courier New" panose="02070309020205020404" pitchFamily="49" charset="0"/>
              </a:rPr>
              <a:t>char* </a:t>
            </a:r>
            <a:r>
              <a:rPr lang="en-US" sz="1600" dirty="0" err="1">
                <a:latin typeface="Courier New" panose="02070309020205020404" pitchFamily="49" charset="0"/>
                <a:ea typeface="Arial" charset="0"/>
                <a:cs typeface="Courier New" panose="02070309020205020404" pitchFamily="49" charset="0"/>
              </a:rPr>
              <a:t>find_string_in_msg</a:t>
            </a:r>
            <a:r>
              <a:rPr lang="en-US" sz="1600" dirty="0">
                <a:latin typeface="Courier New" panose="02070309020205020404" pitchFamily="49" charset="0"/>
                <a:ea typeface="Arial" charset="0"/>
                <a:cs typeface="Courier New" panose="02070309020205020404" pitchFamily="49" charset="0"/>
              </a:rPr>
              <a:t>(const char* str, char* msg) {</a:t>
            </a:r>
          </a:p>
          <a:p>
            <a:pPr algn="l">
              <a:spcBef>
                <a:spcPts val="0"/>
              </a:spcBef>
            </a:pPr>
            <a:r>
              <a:rPr lang="en-US" sz="1600" dirty="0">
                <a:latin typeface="Courier New" panose="02070309020205020404" pitchFamily="49" charset="0"/>
                <a:ea typeface="Arial" charset="0"/>
                <a:cs typeface="Courier New" panose="02070309020205020404" pitchFamily="49" charset="0"/>
              </a:rPr>
              <a:t>  int l = strlen(msg);</a:t>
            </a:r>
          </a:p>
          <a:p>
            <a:pPr algn="l">
              <a:spcBef>
                <a:spcPts val="0"/>
              </a:spcBef>
            </a:pPr>
            <a:r>
              <a:rPr lang="en-US" sz="1600" dirty="0">
                <a:latin typeface="Courier New" panose="02070309020205020404" pitchFamily="49" charset="0"/>
                <a:ea typeface="Arial" charset="0"/>
                <a:cs typeface="Courier New" panose="02070309020205020404" pitchFamily="49" charset="0"/>
              </a:rPr>
              <a:t>  char* s = NULL;</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for (int i = 0; i &lt; l; i++) {</a:t>
            </a:r>
          </a:p>
          <a:p>
            <a:pPr algn="l">
              <a:spcBef>
                <a:spcPts val="0"/>
              </a:spcBef>
            </a:pPr>
            <a:r>
              <a:rPr lang="en-US" sz="1600" dirty="0">
                <a:latin typeface="Courier New" panose="02070309020205020404" pitchFamily="49" charset="0"/>
                <a:ea typeface="Arial" charset="0"/>
                <a:cs typeface="Courier New" panose="02070309020205020404" pitchFamily="49" charset="0"/>
              </a:rPr>
              <a:t>    s = </a:t>
            </a:r>
            <a:r>
              <a:rPr lang="en-US" sz="1600" dirty="0" err="1">
                <a:latin typeface="Courier New" panose="02070309020205020404" pitchFamily="49" charset="0"/>
                <a:ea typeface="Arial" charset="0"/>
                <a:cs typeface="Courier New" panose="02070309020205020404" pitchFamily="49" charset="0"/>
              </a:rPr>
              <a:t>strmatch</a:t>
            </a:r>
            <a:r>
              <a:rPr lang="en-US" sz="1600" dirty="0">
                <a:latin typeface="Courier New" panose="02070309020205020404" pitchFamily="49" charset="0"/>
                <a:ea typeface="Arial" charset="0"/>
                <a:cs typeface="Courier New" panose="02070309020205020404" pitchFamily="49" charset="0"/>
              </a:rPr>
              <a:t>(str, &amp;msg[i]);</a:t>
            </a:r>
          </a:p>
          <a:p>
            <a:pPr algn="l">
              <a:spcBef>
                <a:spcPts val="0"/>
              </a:spcBef>
            </a:pPr>
            <a:r>
              <a:rPr lang="en-US" sz="1600" dirty="0">
                <a:latin typeface="Courier New" panose="02070309020205020404" pitchFamily="49" charset="0"/>
                <a:ea typeface="Arial" charset="0"/>
                <a:cs typeface="Courier New" panose="02070309020205020404" pitchFamily="49" charset="0"/>
              </a:rPr>
              <a:t>    if (s != NULL)</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s;</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NULL;</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GPS value structure</a:t>
            </a:r>
          </a:p>
          <a:p>
            <a:pPr algn="l">
              <a:spcBef>
                <a:spcPts val="0"/>
              </a:spcBef>
            </a:pPr>
            <a:r>
              <a:rPr lang="en-US" sz="1600" dirty="0">
                <a:latin typeface="Courier New" panose="02070309020205020404" pitchFamily="49" charset="0"/>
                <a:ea typeface="Arial" charset="0"/>
                <a:cs typeface="Courier New" panose="02070309020205020404" pitchFamily="49" charset="0"/>
              </a:rPr>
              <a:t>struct </a:t>
            </a:r>
            <a:r>
              <a:rPr lang="en-US" sz="1600" dirty="0" err="1">
                <a:latin typeface="Courier New" panose="02070309020205020404" pitchFamily="49" charset="0"/>
                <a:ea typeface="Arial" charset="0"/>
                <a:cs typeface="Courier New" panose="02070309020205020404" pitchFamily="49" charset="0"/>
              </a:rPr>
              <a:t>gpm_msg_values</a:t>
            </a: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int hour_;</a:t>
            </a:r>
          </a:p>
          <a:p>
            <a:pPr algn="l">
              <a:spcBef>
                <a:spcPts val="0"/>
              </a:spcBef>
            </a:pPr>
            <a:r>
              <a:rPr lang="en-US" sz="1600" dirty="0">
                <a:latin typeface="Courier New" panose="02070309020205020404" pitchFamily="49" charset="0"/>
                <a:ea typeface="Arial" charset="0"/>
                <a:cs typeface="Courier New" panose="02070309020205020404" pitchFamily="49" charset="0"/>
              </a:rPr>
              <a:t>  int min_;</a:t>
            </a:r>
          </a:p>
          <a:p>
            <a:pPr algn="l">
              <a:spcBef>
                <a:spcPts val="0"/>
              </a:spcBef>
            </a:pPr>
            <a:r>
              <a:rPr lang="en-US" sz="1600" dirty="0">
                <a:latin typeface="Courier New" panose="02070309020205020404" pitchFamily="49" charset="0"/>
                <a:ea typeface="Arial" charset="0"/>
                <a:cs typeface="Courier New" panose="02070309020205020404" pitchFamily="49" charset="0"/>
              </a:rPr>
              <a:t>  double seconds_;</a:t>
            </a:r>
          </a:p>
          <a:p>
            <a:pPr algn="l">
              <a:spcBef>
                <a:spcPts val="0"/>
              </a:spcBef>
            </a:pPr>
            <a:r>
              <a:rPr lang="en-US" sz="1600" dirty="0">
                <a:latin typeface="Courier New" panose="02070309020205020404" pitchFamily="49" charset="0"/>
                <a:ea typeface="Arial" charset="0"/>
                <a:cs typeface="Courier New" panose="02070309020205020404" pitchFamily="49" charset="0"/>
              </a:rPr>
              <a:t>  double </a:t>
            </a:r>
            <a:r>
              <a:rPr lang="en-US" sz="1600" dirty="0" err="1">
                <a:latin typeface="Courier New" panose="02070309020205020404" pitchFamily="49" charset="0"/>
                <a:ea typeface="Arial" charset="0"/>
                <a:cs typeface="Courier New" panose="02070309020205020404" pitchFamily="49" charset="0"/>
              </a:rPr>
              <a:t>degrees_lat</a:t>
            </a:r>
            <a:r>
              <a:rPr lang="en-US" sz="1600" dirty="0">
                <a:latin typeface="Courier New" panose="02070309020205020404" pitchFamily="49" charset="0"/>
                <a:ea typeface="Arial" charset="0"/>
                <a:cs typeface="Courier New" panose="02070309020205020404" pitchFamily="49" charset="0"/>
              </a:rPr>
              <a:t>_;</a:t>
            </a:r>
          </a:p>
          <a:p>
            <a:pPr algn="l">
              <a:spcBef>
                <a:spcPts val="0"/>
              </a:spcBef>
            </a:pPr>
            <a:r>
              <a:rPr lang="en-US" sz="1600" dirty="0">
                <a:latin typeface="Courier New" panose="02070309020205020404" pitchFamily="49" charset="0"/>
                <a:ea typeface="Arial" charset="0"/>
                <a:cs typeface="Courier New" panose="02070309020205020404" pitchFamily="49" charset="0"/>
              </a:rPr>
              <a:t>  double </a:t>
            </a:r>
            <a:r>
              <a:rPr lang="en-US" sz="1600" dirty="0" err="1">
                <a:latin typeface="Courier New" panose="02070309020205020404" pitchFamily="49" charset="0"/>
                <a:ea typeface="Arial" charset="0"/>
                <a:cs typeface="Courier New" panose="02070309020205020404" pitchFamily="49" charset="0"/>
              </a:rPr>
              <a:t>degrees_long</a:t>
            </a:r>
            <a:r>
              <a:rPr lang="en-US" sz="1600" dirty="0">
                <a:latin typeface="Courier New" panose="02070309020205020404" pitchFamily="49" charset="0"/>
                <a:ea typeface="Arial" charset="0"/>
                <a:cs typeface="Courier New" panose="02070309020205020404" pitchFamily="49" charset="0"/>
              </a:rPr>
              <a:t>_;</a:t>
            </a:r>
          </a:p>
          <a:p>
            <a:pPr algn="l">
              <a:spcBef>
                <a:spcPts val="0"/>
              </a:spcBef>
            </a:pPr>
            <a:r>
              <a:rPr lang="en-US" sz="1600" dirty="0">
                <a:latin typeface="Courier New" panose="02070309020205020404" pitchFamily="49" charset="0"/>
                <a:ea typeface="Arial" charset="0"/>
                <a:cs typeface="Courier New" panose="02070309020205020404" pitchFamily="49" charset="0"/>
              </a:rPr>
              <a:t>  int </a:t>
            </a:r>
            <a:r>
              <a:rPr lang="en-US" sz="1600" dirty="0" err="1">
                <a:latin typeface="Courier New" panose="02070309020205020404" pitchFamily="49" charset="0"/>
                <a:ea typeface="Arial" charset="0"/>
                <a:cs typeface="Courier New" panose="02070309020205020404" pitchFamily="49" charset="0"/>
              </a:rPr>
              <a:t>num_sats</a:t>
            </a:r>
            <a:r>
              <a:rPr lang="en-US" sz="1600" dirty="0">
                <a:latin typeface="Courier New" panose="02070309020205020404" pitchFamily="49" charset="0"/>
                <a:ea typeface="Arial" charset="0"/>
                <a:cs typeface="Courier New" panose="02070309020205020404" pitchFamily="49" charset="0"/>
              </a:rPr>
              <a:t>_;</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return 0;</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p:txBody>
      </p:sp>
    </p:spTree>
    <p:extLst>
      <p:ext uri="{BB962C8B-B14F-4D97-AF65-F5344CB8AC3E}">
        <p14:creationId xmlns:p14="http://schemas.microsoft.com/office/powerpoint/2010/main" val="1405150013"/>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6745" y="136524"/>
            <a:ext cx="10238509" cy="868362"/>
          </a:xfrm>
        </p:spPr>
        <p:txBody>
          <a:bodyPr anchor="ctr">
            <a:normAutofit/>
          </a:bodyPr>
          <a:lstStyle/>
          <a:p>
            <a:pPr algn="ctr"/>
            <a:r>
              <a:rPr lang="en-US" sz="4400">
                <a:latin typeface="Arial" panose="020B0604020202020204" pitchFamily="34" charset="0"/>
                <a:cs typeface="Arial" panose="020B0604020202020204" pitchFamily="34" charset="0"/>
              </a:rPr>
              <a:t>Linux code for GPS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136</a:t>
            </a:fld>
            <a:endParaRPr lang="en-US"/>
          </a:p>
        </p:txBody>
      </p:sp>
      <p:sp>
        <p:nvSpPr>
          <p:cNvPr id="6" name="Content Placeholder 2">
            <a:extLst>
              <a:ext uri="{FF2B5EF4-FFF2-40B4-BE49-F238E27FC236}">
                <a16:creationId xmlns:a16="http://schemas.microsoft.com/office/drawing/2014/main" id="{D30B1CB9-8135-AD4B-BA92-277C1740C1F2}"/>
              </a:ext>
            </a:extLst>
          </p:cNvPr>
          <p:cNvSpPr txBox="1">
            <a:spLocks/>
          </p:cNvSpPr>
          <p:nvPr/>
        </p:nvSpPr>
        <p:spPr>
          <a:xfrm>
            <a:off x="284416" y="1240971"/>
            <a:ext cx="11907584" cy="502128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0"/>
              </a:spcBef>
            </a:pPr>
            <a:r>
              <a:rPr lang="en-US" sz="1600">
                <a:latin typeface="Courier New" panose="02070309020205020404" pitchFamily="49" charset="0"/>
                <a:ea typeface="Arial" charset="0"/>
                <a:cs typeface="Courier New" panose="02070309020205020404" pitchFamily="49" charset="0"/>
              </a:rPr>
              <a:t>// NMEA message format</a:t>
            </a:r>
          </a:p>
          <a:p>
            <a:pPr algn="l">
              <a:spcBef>
                <a:spcPts val="0"/>
              </a:spcBef>
            </a:pPr>
            <a:r>
              <a:rPr lang="en-US" sz="1600">
                <a:latin typeface="Courier New" panose="02070309020205020404" pitchFamily="49" charset="0"/>
                <a:ea typeface="Arial" charset="0"/>
                <a:cs typeface="Courier New" panose="02070309020205020404" pitchFamily="49" charset="0"/>
              </a:rPr>
              <a:t>//  $GNGGA,HHMMSS.SSS,DDMM.MMMM,N/S,DDDMM.MMMM,E/</a:t>
            </a:r>
            <a:r>
              <a:rPr lang="en-US" sz="1600" err="1">
                <a:latin typeface="Courier New" panose="02070309020205020404" pitchFamily="49" charset="0"/>
                <a:ea typeface="Arial" charset="0"/>
                <a:cs typeface="Courier New" panose="02070309020205020404" pitchFamily="49" charset="0"/>
              </a:rPr>
              <a:t>W,n,NS</a:t>
            </a:r>
            <a:r>
              <a:rPr lang="en-US" sz="1600">
                <a:latin typeface="Courier New" panose="02070309020205020404" pitchFamily="49" charset="0"/>
                <a:ea typeface="Arial" charset="0"/>
                <a:cs typeface="Courier New" panose="02070309020205020404" pitchFamily="49" charset="0"/>
              </a:rPr>
              <a:t>...A*20</a:t>
            </a:r>
          </a:p>
          <a:p>
            <a:pPr algn="l">
              <a:spcBef>
                <a:spcPts val="0"/>
              </a:spcBef>
            </a:pPr>
            <a:r>
              <a:rPr lang="en-US" sz="1600">
                <a:latin typeface="Courier New" panose="02070309020205020404" pitchFamily="49" charset="0"/>
                <a:ea typeface="Arial" charset="0"/>
                <a:cs typeface="Courier New" panose="02070309020205020404" pitchFamily="49" charset="0"/>
              </a:rPr>
              <a:t>bool </a:t>
            </a:r>
            <a:r>
              <a:rPr lang="en-US" sz="1600" err="1">
                <a:latin typeface="Courier New" panose="02070309020205020404" pitchFamily="49" charset="0"/>
                <a:ea typeface="Arial" charset="0"/>
                <a:cs typeface="Courier New" panose="02070309020205020404" pitchFamily="49" charset="0"/>
              </a:rPr>
              <a:t>parseNMEAMessage</a:t>
            </a:r>
            <a:r>
              <a:rPr lang="en-US" sz="1600">
                <a:latin typeface="Courier New" panose="02070309020205020404" pitchFamily="49" charset="0"/>
                <a:ea typeface="Arial" charset="0"/>
                <a:cs typeface="Courier New" panose="02070309020205020404" pitchFamily="49" charset="0"/>
              </a:rPr>
              <a:t>(char* msg, struct </a:t>
            </a:r>
            <a:r>
              <a:rPr lang="en-US" sz="1600" err="1">
                <a:latin typeface="Courier New" panose="02070309020205020404" pitchFamily="49" charset="0"/>
                <a:ea typeface="Arial" charset="0"/>
                <a:cs typeface="Courier New" panose="02070309020205020404" pitchFamily="49" charset="0"/>
              </a:rPr>
              <a:t>gpm_msg_values</a:t>
            </a:r>
            <a:r>
              <a:rPr lang="en-US" sz="1600">
                <a:latin typeface="Courier New" panose="02070309020205020404" pitchFamily="49" charset="0"/>
                <a:ea typeface="Arial" charset="0"/>
                <a:cs typeface="Courier New" panose="02070309020205020404" pitchFamily="49" charset="0"/>
              </a:rPr>
              <a:t>* v) {</a:t>
            </a:r>
          </a:p>
          <a:p>
            <a:pPr algn="l">
              <a:spcBef>
                <a:spcPts val="0"/>
              </a:spcBef>
            </a:pPr>
            <a:r>
              <a:rPr lang="en-US" sz="1600">
                <a:latin typeface="Courier New" panose="02070309020205020404" pitchFamily="49" charset="0"/>
                <a:ea typeface="Arial" charset="0"/>
                <a:cs typeface="Courier New" panose="02070309020205020404" pitchFamily="49" charset="0"/>
              </a:rPr>
              <a:t>  char* </a:t>
            </a:r>
            <a:r>
              <a:rPr lang="en-US" sz="1600" err="1">
                <a:latin typeface="Courier New" panose="02070309020205020404" pitchFamily="49" charset="0"/>
                <a:ea typeface="Arial" charset="0"/>
                <a:cs typeface="Courier New" panose="02070309020205020404" pitchFamily="49" charset="0"/>
              </a:rPr>
              <a:t>time_string</a:t>
            </a:r>
            <a:r>
              <a:rPr lang="en-US" sz="1600">
                <a:latin typeface="Courier New" panose="02070309020205020404" pitchFamily="49" charset="0"/>
                <a:ea typeface="Arial" charset="0"/>
                <a:cs typeface="Courier New" panose="02070309020205020404" pitchFamily="49" charset="0"/>
              </a:rPr>
              <a:t> = </a:t>
            </a:r>
            <a:r>
              <a:rPr lang="en-US" sz="1600" err="1">
                <a:latin typeface="Courier New" panose="02070309020205020404" pitchFamily="49" charset="0"/>
                <a:ea typeface="Arial" charset="0"/>
                <a:cs typeface="Courier New" panose="02070309020205020404" pitchFamily="49" charset="0"/>
              </a:rPr>
              <a:t>find_string_in_msg</a:t>
            </a:r>
            <a:r>
              <a:rPr lang="en-US" sz="1600">
                <a:latin typeface="Courier New" panose="02070309020205020404" pitchFamily="49" charset="0"/>
                <a:ea typeface="Arial" charset="0"/>
                <a:cs typeface="Courier New" panose="02070309020205020404" pitchFamily="49" charset="0"/>
              </a:rPr>
              <a:t>("$GNGGA,", msg);</a:t>
            </a:r>
          </a:p>
          <a:p>
            <a:pPr algn="l">
              <a:spcBef>
                <a:spcPts val="0"/>
              </a:spcBef>
            </a:pPr>
            <a:r>
              <a:rPr lang="en-US" sz="1600">
                <a:latin typeface="Courier New" panose="02070309020205020404" pitchFamily="49" charset="0"/>
                <a:ea typeface="Arial" charset="0"/>
                <a:cs typeface="Courier New" panose="02070309020205020404" pitchFamily="49" charset="0"/>
              </a:rPr>
              <a:t>  if (</a:t>
            </a:r>
            <a:r>
              <a:rPr lang="en-US" sz="1600" err="1">
                <a:latin typeface="Courier New" panose="02070309020205020404" pitchFamily="49" charset="0"/>
                <a:ea typeface="Arial" charset="0"/>
                <a:cs typeface="Courier New" panose="02070309020205020404" pitchFamily="49" charset="0"/>
              </a:rPr>
              <a:t>time_string</a:t>
            </a:r>
            <a:r>
              <a:rPr lang="en-US" sz="1600">
                <a:latin typeface="Courier New" panose="02070309020205020404" pitchFamily="49" charset="0"/>
                <a:ea typeface="Arial" charset="0"/>
                <a:cs typeface="Courier New" panose="02070309020205020404" pitchFamily="49" charset="0"/>
              </a:rPr>
              <a:t> == NULL)</a:t>
            </a:r>
          </a:p>
          <a:p>
            <a:pPr algn="l">
              <a:spcBef>
                <a:spcPts val="0"/>
              </a:spcBef>
            </a:pPr>
            <a:r>
              <a:rPr lang="en-US" sz="1600">
                <a:latin typeface="Courier New" panose="02070309020205020404" pitchFamily="49" charset="0"/>
                <a:ea typeface="Arial" charset="0"/>
                <a:cs typeface="Courier New" panose="02070309020205020404" pitchFamily="49" charset="0"/>
              </a:rPr>
              <a:t>    return false;</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sscanf</a:t>
            </a:r>
            <a:r>
              <a:rPr lang="en-US" sz="1600">
                <a:latin typeface="Courier New" panose="02070309020205020404" pitchFamily="49" charset="0"/>
                <a:ea typeface="Arial" charset="0"/>
                <a:cs typeface="Courier New" panose="02070309020205020404" pitchFamily="49" charset="0"/>
              </a:rPr>
              <a:t>(</a:t>
            </a:r>
            <a:r>
              <a:rPr lang="en-US" sz="1600" err="1">
                <a:latin typeface="Courier New" panose="02070309020205020404" pitchFamily="49" charset="0"/>
                <a:ea typeface="Arial" charset="0"/>
                <a:cs typeface="Courier New" panose="02070309020205020404" pitchFamily="49" charset="0"/>
              </a:rPr>
              <a:t>time_string</a:t>
            </a:r>
            <a:r>
              <a:rPr lang="en-US" sz="1600">
                <a:latin typeface="Courier New" panose="02070309020205020404" pitchFamily="49" charset="0"/>
                <a:ea typeface="Arial" charset="0"/>
                <a:cs typeface="Courier New" panose="02070309020205020404" pitchFamily="49" charset="0"/>
              </a:rPr>
              <a:t>, "%02d%02d", &amp;v-&gt;hour_, &amp;v-&gt;min_);</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sscanf</a:t>
            </a:r>
            <a:r>
              <a:rPr lang="en-US" sz="1600">
                <a:latin typeface="Courier New" panose="02070309020205020404" pitchFamily="49" charset="0"/>
                <a:ea typeface="Arial" charset="0"/>
                <a:cs typeface="Courier New" panose="02070309020205020404" pitchFamily="49" charset="0"/>
              </a:rPr>
              <a:t>(time_string+4, "%</a:t>
            </a:r>
            <a:r>
              <a:rPr lang="en-US" sz="1600" err="1">
                <a:latin typeface="Courier New" panose="02070309020205020404" pitchFamily="49" charset="0"/>
                <a:ea typeface="Arial" charset="0"/>
                <a:cs typeface="Courier New" panose="02070309020205020404" pitchFamily="49" charset="0"/>
              </a:rPr>
              <a:t>lf</a:t>
            </a:r>
            <a:r>
              <a:rPr lang="en-US" sz="1600">
                <a:latin typeface="Courier New" panose="02070309020205020404" pitchFamily="49" charset="0"/>
                <a:ea typeface="Arial" charset="0"/>
                <a:cs typeface="Courier New" panose="02070309020205020404" pitchFamily="49" charset="0"/>
              </a:rPr>
              <a:t>", &amp;v-&gt;seconds_);</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  char* </a:t>
            </a:r>
            <a:r>
              <a:rPr lang="en-US" sz="1600" err="1">
                <a:latin typeface="Courier New" panose="02070309020205020404" pitchFamily="49" charset="0"/>
                <a:ea typeface="Arial" charset="0"/>
                <a:cs typeface="Courier New" panose="02070309020205020404" pitchFamily="49" charset="0"/>
              </a:rPr>
              <a:t>latitude_string</a:t>
            </a:r>
            <a:r>
              <a:rPr lang="en-US" sz="1600">
                <a:latin typeface="Courier New" panose="02070309020205020404" pitchFamily="49" charset="0"/>
                <a:ea typeface="Arial" charset="0"/>
                <a:cs typeface="Courier New" panose="02070309020205020404" pitchFamily="49" charset="0"/>
              </a:rPr>
              <a:t> = </a:t>
            </a:r>
            <a:r>
              <a:rPr lang="en-US" sz="1600" err="1">
                <a:latin typeface="Courier New" panose="02070309020205020404" pitchFamily="49" charset="0"/>
                <a:ea typeface="Arial" charset="0"/>
                <a:cs typeface="Courier New" panose="02070309020205020404" pitchFamily="49" charset="0"/>
              </a:rPr>
              <a:t>find_string_in_msg</a:t>
            </a: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time_string</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if (</a:t>
            </a:r>
            <a:r>
              <a:rPr lang="en-US" sz="1600" err="1">
                <a:latin typeface="Courier New" panose="02070309020205020404" pitchFamily="49" charset="0"/>
                <a:ea typeface="Arial" charset="0"/>
                <a:cs typeface="Courier New" panose="02070309020205020404" pitchFamily="49" charset="0"/>
              </a:rPr>
              <a:t>latitude_string</a:t>
            </a:r>
            <a:r>
              <a:rPr lang="en-US" sz="1600">
                <a:latin typeface="Courier New" panose="02070309020205020404" pitchFamily="49" charset="0"/>
                <a:ea typeface="Arial" charset="0"/>
                <a:cs typeface="Courier New" panose="02070309020205020404" pitchFamily="49" charset="0"/>
              </a:rPr>
              <a:t> == NULL)</a:t>
            </a:r>
          </a:p>
          <a:p>
            <a:pPr algn="l">
              <a:spcBef>
                <a:spcPts val="0"/>
              </a:spcBef>
            </a:pPr>
            <a:r>
              <a:rPr lang="en-US" sz="1600">
                <a:latin typeface="Courier New" panose="02070309020205020404" pitchFamily="49" charset="0"/>
                <a:ea typeface="Arial" charset="0"/>
                <a:cs typeface="Courier New" panose="02070309020205020404" pitchFamily="49" charset="0"/>
              </a:rPr>
              <a:t>    return false;</a:t>
            </a:r>
          </a:p>
          <a:p>
            <a:pPr algn="l">
              <a:spcBef>
                <a:spcPts val="0"/>
              </a:spcBef>
            </a:pPr>
            <a:r>
              <a:rPr lang="en-US" sz="1600">
                <a:latin typeface="Courier New" panose="02070309020205020404" pitchFamily="49" charset="0"/>
                <a:ea typeface="Arial" charset="0"/>
                <a:cs typeface="Courier New" panose="02070309020205020404" pitchFamily="49" charset="0"/>
              </a:rPr>
              <a:t>  int </a:t>
            </a:r>
            <a:r>
              <a:rPr lang="en-US" sz="1600" err="1">
                <a:latin typeface="Courier New" panose="02070309020205020404" pitchFamily="49" charset="0"/>
                <a:ea typeface="Arial" charset="0"/>
                <a:cs typeface="Courier New" panose="02070309020205020404" pitchFamily="49" charset="0"/>
              </a:rPr>
              <a:t>deglat</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int </a:t>
            </a:r>
            <a:r>
              <a:rPr lang="en-US" sz="1600" err="1">
                <a:latin typeface="Courier New" panose="02070309020205020404" pitchFamily="49" charset="0"/>
                <a:ea typeface="Arial" charset="0"/>
                <a:cs typeface="Courier New" panose="02070309020205020404" pitchFamily="49" charset="0"/>
              </a:rPr>
              <a:t>mlat</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int </a:t>
            </a:r>
            <a:r>
              <a:rPr lang="en-US" sz="1600" err="1">
                <a:latin typeface="Courier New" panose="02070309020205020404" pitchFamily="49" charset="0"/>
                <a:ea typeface="Arial" charset="0"/>
                <a:cs typeface="Courier New" panose="02070309020205020404" pitchFamily="49" charset="0"/>
              </a:rPr>
              <a:t>minlat</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sscanf</a:t>
            </a:r>
            <a:r>
              <a:rPr lang="en-US" sz="1600">
                <a:latin typeface="Courier New" panose="02070309020205020404" pitchFamily="49" charset="0"/>
                <a:ea typeface="Arial" charset="0"/>
                <a:cs typeface="Courier New" panose="02070309020205020404" pitchFamily="49" charset="0"/>
              </a:rPr>
              <a:t>(</a:t>
            </a:r>
            <a:r>
              <a:rPr lang="en-US" sz="1600" err="1">
                <a:latin typeface="Courier New" panose="02070309020205020404" pitchFamily="49" charset="0"/>
                <a:ea typeface="Arial" charset="0"/>
                <a:cs typeface="Courier New" panose="02070309020205020404" pitchFamily="49" charset="0"/>
              </a:rPr>
              <a:t>latitude_string</a:t>
            </a:r>
            <a:r>
              <a:rPr lang="en-US" sz="1600">
                <a:latin typeface="Courier New" panose="02070309020205020404" pitchFamily="49" charset="0"/>
                <a:ea typeface="Arial" charset="0"/>
                <a:cs typeface="Courier New" panose="02070309020205020404" pitchFamily="49" charset="0"/>
              </a:rPr>
              <a:t>, "%02d%02d.%04d", &amp;</a:t>
            </a:r>
            <a:r>
              <a:rPr lang="en-US" sz="1600" err="1">
                <a:latin typeface="Courier New" panose="02070309020205020404" pitchFamily="49" charset="0"/>
                <a:ea typeface="Arial" charset="0"/>
                <a:cs typeface="Courier New" panose="02070309020205020404" pitchFamily="49" charset="0"/>
              </a:rPr>
              <a:t>deglat</a:t>
            </a:r>
            <a:r>
              <a:rPr lang="en-US" sz="1600">
                <a:latin typeface="Courier New" panose="02070309020205020404" pitchFamily="49" charset="0"/>
                <a:ea typeface="Arial" charset="0"/>
                <a:cs typeface="Courier New" panose="02070309020205020404" pitchFamily="49" charset="0"/>
              </a:rPr>
              <a:t>, &amp;</a:t>
            </a:r>
            <a:r>
              <a:rPr lang="en-US" sz="1600" err="1">
                <a:latin typeface="Courier New" panose="02070309020205020404" pitchFamily="49" charset="0"/>
                <a:ea typeface="Arial" charset="0"/>
                <a:cs typeface="Courier New" panose="02070309020205020404" pitchFamily="49" charset="0"/>
              </a:rPr>
              <a:t>mlat</a:t>
            </a:r>
            <a:r>
              <a:rPr lang="en-US" sz="1600">
                <a:latin typeface="Courier New" panose="02070309020205020404" pitchFamily="49" charset="0"/>
                <a:ea typeface="Arial" charset="0"/>
                <a:cs typeface="Courier New" panose="02070309020205020404" pitchFamily="49" charset="0"/>
              </a:rPr>
              <a:t>, &amp;</a:t>
            </a:r>
            <a:r>
              <a:rPr lang="en-US" sz="1600" err="1">
                <a:latin typeface="Courier New" panose="02070309020205020404" pitchFamily="49" charset="0"/>
                <a:ea typeface="Arial" charset="0"/>
                <a:cs typeface="Courier New" panose="02070309020205020404" pitchFamily="49" charset="0"/>
              </a:rPr>
              <a:t>minlat</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v-&gt;</a:t>
            </a:r>
            <a:r>
              <a:rPr lang="en-US" sz="1600" err="1">
                <a:latin typeface="Courier New" panose="02070309020205020404" pitchFamily="49" charset="0"/>
                <a:ea typeface="Arial" charset="0"/>
                <a:cs typeface="Courier New" panose="02070309020205020404" pitchFamily="49" charset="0"/>
              </a:rPr>
              <a:t>degrees_lat</a:t>
            </a:r>
            <a:r>
              <a:rPr lang="en-US" sz="1600">
                <a:latin typeface="Courier New" panose="02070309020205020404" pitchFamily="49" charset="0"/>
                <a:ea typeface="Arial" charset="0"/>
                <a:cs typeface="Courier New" panose="02070309020205020404" pitchFamily="49" charset="0"/>
              </a:rPr>
              <a:t>_ = ((double)</a:t>
            </a:r>
            <a:r>
              <a:rPr lang="en-US" sz="1600" err="1">
                <a:latin typeface="Courier New" panose="02070309020205020404" pitchFamily="49" charset="0"/>
                <a:ea typeface="Arial" charset="0"/>
                <a:cs typeface="Courier New" panose="02070309020205020404" pitchFamily="49" charset="0"/>
              </a:rPr>
              <a:t>deglat</a:t>
            </a:r>
            <a:r>
              <a:rPr lang="en-US" sz="1600">
                <a:latin typeface="Courier New" panose="02070309020205020404" pitchFamily="49" charset="0"/>
                <a:ea typeface="Arial" charset="0"/>
                <a:cs typeface="Courier New" panose="02070309020205020404" pitchFamily="49" charset="0"/>
              </a:rPr>
              <a:t>) + (((double)</a:t>
            </a:r>
            <a:r>
              <a:rPr lang="en-US" sz="1600" err="1">
                <a:latin typeface="Courier New" panose="02070309020205020404" pitchFamily="49" charset="0"/>
                <a:ea typeface="Arial" charset="0"/>
                <a:cs typeface="Courier New" panose="02070309020205020404" pitchFamily="49" charset="0"/>
              </a:rPr>
              <a:t>mlat</a:t>
            </a:r>
            <a:r>
              <a:rPr lang="en-US" sz="1600">
                <a:latin typeface="Courier New" panose="02070309020205020404" pitchFamily="49" charset="0"/>
                <a:ea typeface="Arial" charset="0"/>
                <a:cs typeface="Courier New" panose="02070309020205020404" pitchFamily="49" charset="0"/>
              </a:rPr>
              <a:t>) + ((double)</a:t>
            </a:r>
            <a:r>
              <a:rPr lang="en-US" sz="1600" err="1">
                <a:latin typeface="Courier New" panose="02070309020205020404" pitchFamily="49" charset="0"/>
                <a:ea typeface="Arial" charset="0"/>
                <a:cs typeface="Courier New" panose="02070309020205020404" pitchFamily="49" charset="0"/>
              </a:rPr>
              <a:t>minlat</a:t>
            </a:r>
            <a:r>
              <a:rPr lang="en-US" sz="1600">
                <a:latin typeface="Courier New" panose="02070309020205020404" pitchFamily="49" charset="0"/>
                <a:ea typeface="Arial" charset="0"/>
                <a:cs typeface="Courier New" panose="02070309020205020404" pitchFamily="49" charset="0"/>
              </a:rPr>
              <a:t>) / 10000.0) / 60.0;</a:t>
            </a:r>
          </a:p>
          <a:p>
            <a:pPr algn="l">
              <a:spcBef>
                <a:spcPts val="0"/>
              </a:spcBef>
            </a:pPr>
            <a:r>
              <a:rPr lang="en-US" sz="1600">
                <a:latin typeface="Courier New" panose="02070309020205020404" pitchFamily="49" charset="0"/>
                <a:ea typeface="Arial" charset="0"/>
                <a:cs typeface="Courier New" panose="02070309020205020404" pitchFamily="49" charset="0"/>
              </a:rPr>
              <a:t>  char* </a:t>
            </a:r>
            <a:r>
              <a:rPr lang="en-US" sz="1600" err="1">
                <a:latin typeface="Courier New" panose="02070309020205020404" pitchFamily="49" charset="0"/>
                <a:ea typeface="Arial" charset="0"/>
                <a:cs typeface="Courier New" panose="02070309020205020404" pitchFamily="49" charset="0"/>
              </a:rPr>
              <a:t>ns_string</a:t>
            </a:r>
            <a:r>
              <a:rPr lang="en-US" sz="1600">
                <a:latin typeface="Courier New" panose="02070309020205020404" pitchFamily="49" charset="0"/>
                <a:ea typeface="Arial" charset="0"/>
                <a:cs typeface="Courier New" panose="02070309020205020404" pitchFamily="49" charset="0"/>
              </a:rPr>
              <a:t> = </a:t>
            </a:r>
            <a:r>
              <a:rPr lang="en-US" sz="1600" err="1">
                <a:latin typeface="Courier New" panose="02070309020205020404" pitchFamily="49" charset="0"/>
                <a:ea typeface="Arial" charset="0"/>
                <a:cs typeface="Courier New" panose="02070309020205020404" pitchFamily="49" charset="0"/>
              </a:rPr>
              <a:t>find_string_in_msg</a:t>
            </a: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latitude_string</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if (</a:t>
            </a:r>
            <a:r>
              <a:rPr lang="en-US" sz="1600" err="1">
                <a:latin typeface="Courier New" panose="02070309020205020404" pitchFamily="49" charset="0"/>
                <a:ea typeface="Arial" charset="0"/>
                <a:cs typeface="Courier New" panose="02070309020205020404" pitchFamily="49" charset="0"/>
              </a:rPr>
              <a:t>ns_string</a:t>
            </a:r>
            <a:r>
              <a:rPr lang="en-US" sz="1600">
                <a:latin typeface="Courier New" panose="02070309020205020404" pitchFamily="49" charset="0"/>
                <a:ea typeface="Arial" charset="0"/>
                <a:cs typeface="Courier New" panose="02070309020205020404" pitchFamily="49" charset="0"/>
              </a:rPr>
              <a:t> == NULL || (*</a:t>
            </a:r>
            <a:r>
              <a:rPr lang="en-US" sz="1600" err="1">
                <a:latin typeface="Courier New" panose="02070309020205020404" pitchFamily="49" charset="0"/>
                <a:ea typeface="Arial" charset="0"/>
                <a:cs typeface="Courier New" panose="02070309020205020404" pitchFamily="49" charset="0"/>
              </a:rPr>
              <a:t>ns_string</a:t>
            </a:r>
            <a:r>
              <a:rPr lang="en-US" sz="1600">
                <a:latin typeface="Courier New" panose="02070309020205020404" pitchFamily="49" charset="0"/>
                <a:ea typeface="Arial" charset="0"/>
                <a:cs typeface="Courier New" panose="02070309020205020404" pitchFamily="49" charset="0"/>
              </a:rPr>
              <a:t> != 'N' &amp;&amp; *</a:t>
            </a:r>
            <a:r>
              <a:rPr lang="en-US" sz="1600" err="1">
                <a:latin typeface="Courier New" panose="02070309020205020404" pitchFamily="49" charset="0"/>
                <a:ea typeface="Arial" charset="0"/>
                <a:cs typeface="Courier New" panose="02070309020205020404" pitchFamily="49" charset="0"/>
              </a:rPr>
              <a:t>ns_string</a:t>
            </a:r>
            <a:r>
              <a:rPr lang="en-US" sz="1600">
                <a:latin typeface="Courier New" panose="02070309020205020404" pitchFamily="49" charset="0"/>
                <a:ea typeface="Arial" charset="0"/>
                <a:cs typeface="Courier New" panose="02070309020205020404" pitchFamily="49" charset="0"/>
              </a:rPr>
              <a:t> != 'S'))</a:t>
            </a:r>
          </a:p>
          <a:p>
            <a:pPr algn="l">
              <a:spcBef>
                <a:spcPts val="0"/>
              </a:spcBef>
            </a:pPr>
            <a:r>
              <a:rPr lang="en-US" sz="1600">
                <a:latin typeface="Courier New" panose="02070309020205020404" pitchFamily="49" charset="0"/>
                <a:ea typeface="Arial" charset="0"/>
                <a:cs typeface="Courier New" panose="02070309020205020404" pitchFamily="49" charset="0"/>
              </a:rPr>
              <a:t>    return false;</a:t>
            </a:r>
          </a:p>
          <a:p>
            <a:pPr algn="l">
              <a:spcBef>
                <a:spcPts val="0"/>
              </a:spcBef>
            </a:pPr>
            <a:r>
              <a:rPr lang="en-US" sz="1600">
                <a:latin typeface="Courier New" panose="02070309020205020404" pitchFamily="49" charset="0"/>
                <a:ea typeface="Arial" charset="0"/>
                <a:cs typeface="Courier New" panose="02070309020205020404" pitchFamily="49" charset="0"/>
              </a:rPr>
              <a:t>  if (*</a:t>
            </a:r>
            <a:r>
              <a:rPr lang="en-US" sz="1600" err="1">
                <a:latin typeface="Courier New" panose="02070309020205020404" pitchFamily="49" charset="0"/>
                <a:ea typeface="Arial" charset="0"/>
                <a:cs typeface="Courier New" panose="02070309020205020404" pitchFamily="49" charset="0"/>
              </a:rPr>
              <a:t>ns_string</a:t>
            </a:r>
            <a:r>
              <a:rPr lang="en-US" sz="1600">
                <a:latin typeface="Courier New" panose="02070309020205020404" pitchFamily="49" charset="0"/>
                <a:ea typeface="Arial" charset="0"/>
                <a:cs typeface="Courier New" panose="02070309020205020404" pitchFamily="49" charset="0"/>
              </a:rPr>
              <a:t> == 'S')</a:t>
            </a:r>
          </a:p>
          <a:p>
            <a:pPr algn="l">
              <a:spcBef>
                <a:spcPts val="0"/>
              </a:spcBef>
            </a:pPr>
            <a:r>
              <a:rPr lang="en-US" sz="1600">
                <a:latin typeface="Courier New" panose="02070309020205020404" pitchFamily="49" charset="0"/>
                <a:ea typeface="Arial" charset="0"/>
                <a:cs typeface="Courier New" panose="02070309020205020404" pitchFamily="49" charset="0"/>
              </a:rPr>
              <a:t>    v-&gt;</a:t>
            </a:r>
            <a:r>
              <a:rPr lang="en-US" sz="1600" err="1">
                <a:latin typeface="Courier New" panose="02070309020205020404" pitchFamily="49" charset="0"/>
                <a:ea typeface="Arial" charset="0"/>
                <a:cs typeface="Courier New" panose="02070309020205020404" pitchFamily="49" charset="0"/>
              </a:rPr>
              <a:t>degrees_lat</a:t>
            </a:r>
            <a:r>
              <a:rPr lang="en-US" sz="1600">
                <a:latin typeface="Courier New" panose="02070309020205020404" pitchFamily="49" charset="0"/>
                <a:ea typeface="Arial" charset="0"/>
                <a:cs typeface="Courier New" panose="02070309020205020404" pitchFamily="49" charset="0"/>
              </a:rPr>
              <a:t>_ *= -1.0;</a:t>
            </a:r>
          </a:p>
          <a:p>
            <a:pPr algn="l">
              <a:spcBef>
                <a:spcPts val="0"/>
              </a:spcBef>
            </a:pPr>
            <a:r>
              <a:rPr lang="en-US" sz="1600">
                <a:latin typeface="Courier New" panose="02070309020205020404" pitchFamily="49" charset="0"/>
                <a:ea typeface="Arial" charset="0"/>
                <a:cs typeface="Courier New" panose="02070309020205020404" pitchFamily="49" charset="0"/>
              </a:rPr>
              <a:t>  char* </a:t>
            </a:r>
            <a:r>
              <a:rPr lang="en-US" sz="1600" err="1">
                <a:latin typeface="Courier New" panose="02070309020205020404" pitchFamily="49" charset="0"/>
                <a:ea typeface="Arial" charset="0"/>
                <a:cs typeface="Courier New" panose="02070309020205020404" pitchFamily="49" charset="0"/>
              </a:rPr>
              <a:t>longitude_string</a:t>
            </a:r>
            <a:r>
              <a:rPr lang="en-US" sz="1600">
                <a:latin typeface="Courier New" panose="02070309020205020404" pitchFamily="49" charset="0"/>
                <a:ea typeface="Arial" charset="0"/>
                <a:cs typeface="Courier New" panose="02070309020205020404" pitchFamily="49" charset="0"/>
              </a:rPr>
              <a:t> = </a:t>
            </a:r>
            <a:r>
              <a:rPr lang="en-US" sz="1600" err="1">
                <a:latin typeface="Courier New" panose="02070309020205020404" pitchFamily="49" charset="0"/>
                <a:ea typeface="Arial" charset="0"/>
                <a:cs typeface="Courier New" panose="02070309020205020404" pitchFamily="49" charset="0"/>
              </a:rPr>
              <a:t>ns_string</a:t>
            </a:r>
            <a:r>
              <a:rPr lang="en-US" sz="1600">
                <a:latin typeface="Courier New" panose="02070309020205020404" pitchFamily="49" charset="0"/>
                <a:ea typeface="Arial" charset="0"/>
                <a:cs typeface="Courier New" panose="02070309020205020404" pitchFamily="49" charset="0"/>
              </a:rPr>
              <a:t> + 2;</a:t>
            </a:r>
          </a:p>
          <a:p>
            <a:pPr algn="l">
              <a:spcBef>
                <a:spcPts val="0"/>
              </a:spcBef>
            </a:pPr>
            <a:r>
              <a:rPr lang="en-US" sz="1600">
                <a:latin typeface="Courier New" panose="02070309020205020404" pitchFamily="49" charset="0"/>
                <a:ea typeface="Arial" charset="0"/>
                <a:cs typeface="Courier New" panose="02070309020205020404" pitchFamily="49" charset="0"/>
              </a:rPr>
              <a:t>  </a:t>
            </a:r>
          </a:p>
        </p:txBody>
      </p:sp>
    </p:spTree>
    <p:extLst>
      <p:ext uri="{BB962C8B-B14F-4D97-AF65-F5344CB8AC3E}">
        <p14:creationId xmlns:p14="http://schemas.microsoft.com/office/powerpoint/2010/main" val="680713724"/>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417" y="136524"/>
            <a:ext cx="11293690" cy="868362"/>
          </a:xfrm>
        </p:spPr>
        <p:txBody>
          <a:bodyPr anchor="ctr">
            <a:normAutofit/>
          </a:bodyPr>
          <a:lstStyle/>
          <a:p>
            <a:pPr algn="ctr"/>
            <a:r>
              <a:rPr lang="en-US" sz="4400">
                <a:latin typeface="Arial" panose="020B0604020202020204" pitchFamily="34" charset="0"/>
                <a:cs typeface="Arial" panose="020B0604020202020204" pitchFamily="34" charset="0"/>
              </a:rPr>
              <a:t>Linux code for GPS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137</a:t>
            </a:fld>
            <a:endParaRPr lang="en-US"/>
          </a:p>
        </p:txBody>
      </p:sp>
      <p:sp>
        <p:nvSpPr>
          <p:cNvPr id="6" name="Content Placeholder 2">
            <a:extLst>
              <a:ext uri="{FF2B5EF4-FFF2-40B4-BE49-F238E27FC236}">
                <a16:creationId xmlns:a16="http://schemas.microsoft.com/office/drawing/2014/main" id="{D30B1CB9-8135-AD4B-BA92-277C1740C1F2}"/>
              </a:ext>
            </a:extLst>
          </p:cNvPr>
          <p:cNvSpPr txBox="1">
            <a:spLocks/>
          </p:cNvSpPr>
          <p:nvPr/>
        </p:nvSpPr>
        <p:spPr>
          <a:xfrm>
            <a:off x="541996" y="1344003"/>
            <a:ext cx="10971719" cy="502128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0"/>
              </a:spcBef>
            </a:pPr>
            <a:r>
              <a:rPr lang="en-US" sz="1600" dirty="0">
                <a:latin typeface="Courier New" panose="02070309020205020404" pitchFamily="49" charset="0"/>
                <a:ea typeface="Arial" charset="0"/>
                <a:cs typeface="Courier New" panose="02070309020205020404" pitchFamily="49" charset="0"/>
              </a:rPr>
              <a:t>  int </a:t>
            </a:r>
            <a:r>
              <a:rPr lang="en-US" sz="1600" dirty="0" err="1">
                <a:latin typeface="Courier New" panose="02070309020205020404" pitchFamily="49" charset="0"/>
                <a:ea typeface="Arial" charset="0"/>
                <a:cs typeface="Courier New" panose="02070309020205020404" pitchFamily="49" charset="0"/>
              </a:rPr>
              <a:t>deglong</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int </a:t>
            </a:r>
            <a:r>
              <a:rPr lang="en-US" sz="1600" dirty="0" err="1">
                <a:latin typeface="Courier New" panose="02070309020205020404" pitchFamily="49" charset="0"/>
                <a:ea typeface="Arial" charset="0"/>
                <a:cs typeface="Courier New" panose="02070309020205020404" pitchFamily="49" charset="0"/>
              </a:rPr>
              <a:t>mlong</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int </a:t>
            </a:r>
            <a:r>
              <a:rPr lang="en-US" sz="1600" dirty="0" err="1">
                <a:latin typeface="Courier New" panose="02070309020205020404" pitchFamily="49" charset="0"/>
                <a:ea typeface="Arial" charset="0"/>
                <a:cs typeface="Courier New" panose="02070309020205020404" pitchFamily="49" charset="0"/>
              </a:rPr>
              <a:t>minlong</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sscanf</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longitude_string</a:t>
            </a:r>
            <a:r>
              <a:rPr lang="en-US" sz="1600" dirty="0">
                <a:latin typeface="Courier New" panose="02070309020205020404" pitchFamily="49" charset="0"/>
                <a:ea typeface="Arial" charset="0"/>
                <a:cs typeface="Courier New" panose="02070309020205020404" pitchFamily="49" charset="0"/>
              </a:rPr>
              <a:t>, "%03d%02d.%04d", &amp;</a:t>
            </a:r>
            <a:r>
              <a:rPr lang="en-US" sz="1600" dirty="0" err="1">
                <a:latin typeface="Courier New" panose="02070309020205020404" pitchFamily="49" charset="0"/>
                <a:ea typeface="Arial" charset="0"/>
                <a:cs typeface="Courier New" panose="02070309020205020404" pitchFamily="49" charset="0"/>
              </a:rPr>
              <a:t>deglong</a:t>
            </a:r>
            <a:r>
              <a:rPr lang="en-US" sz="1600" dirty="0">
                <a:latin typeface="Courier New" panose="02070309020205020404" pitchFamily="49" charset="0"/>
                <a:ea typeface="Arial" charset="0"/>
                <a:cs typeface="Courier New" panose="02070309020205020404" pitchFamily="49" charset="0"/>
              </a:rPr>
              <a:t>, &amp;</a:t>
            </a:r>
            <a:r>
              <a:rPr lang="en-US" sz="1600" dirty="0" err="1">
                <a:latin typeface="Courier New" panose="02070309020205020404" pitchFamily="49" charset="0"/>
                <a:ea typeface="Arial" charset="0"/>
                <a:cs typeface="Courier New" panose="02070309020205020404" pitchFamily="49" charset="0"/>
              </a:rPr>
              <a:t>mlong</a:t>
            </a:r>
            <a:r>
              <a:rPr lang="en-US" sz="1600" dirty="0">
                <a:latin typeface="Courier New" panose="02070309020205020404" pitchFamily="49" charset="0"/>
                <a:ea typeface="Arial" charset="0"/>
                <a:cs typeface="Courier New" panose="02070309020205020404" pitchFamily="49" charset="0"/>
              </a:rPr>
              <a:t>, &amp;</a:t>
            </a:r>
            <a:r>
              <a:rPr lang="en-US" sz="1600" dirty="0" err="1">
                <a:latin typeface="Courier New" panose="02070309020205020404" pitchFamily="49" charset="0"/>
                <a:ea typeface="Arial" charset="0"/>
                <a:cs typeface="Courier New" panose="02070309020205020404" pitchFamily="49" charset="0"/>
              </a:rPr>
              <a:t>minlong</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v-&gt;</a:t>
            </a:r>
            <a:r>
              <a:rPr lang="en-US" sz="1600" dirty="0" err="1">
                <a:latin typeface="Courier New" panose="02070309020205020404" pitchFamily="49" charset="0"/>
                <a:ea typeface="Arial" charset="0"/>
                <a:cs typeface="Courier New" panose="02070309020205020404" pitchFamily="49" charset="0"/>
              </a:rPr>
              <a:t>degrees_long</a:t>
            </a:r>
            <a:r>
              <a:rPr lang="en-US" sz="1600" dirty="0">
                <a:latin typeface="Courier New" panose="02070309020205020404" pitchFamily="49" charset="0"/>
                <a:ea typeface="Arial" charset="0"/>
                <a:cs typeface="Courier New" panose="02070309020205020404" pitchFamily="49" charset="0"/>
              </a:rPr>
              <a:t>_ = ((double)</a:t>
            </a:r>
            <a:r>
              <a:rPr lang="en-US" sz="1600" dirty="0" err="1">
                <a:latin typeface="Courier New" panose="02070309020205020404" pitchFamily="49" charset="0"/>
                <a:ea typeface="Arial" charset="0"/>
                <a:cs typeface="Courier New" panose="02070309020205020404" pitchFamily="49" charset="0"/>
              </a:rPr>
              <a:t>deglong</a:t>
            </a:r>
            <a:r>
              <a:rPr lang="en-US" sz="1600" dirty="0">
                <a:latin typeface="Courier New" panose="02070309020205020404" pitchFamily="49" charset="0"/>
                <a:ea typeface="Arial" charset="0"/>
                <a:cs typeface="Courier New" panose="02070309020205020404" pitchFamily="49" charset="0"/>
              </a:rPr>
              <a:t>) + (((double)</a:t>
            </a:r>
            <a:r>
              <a:rPr lang="en-US" sz="1600" dirty="0" err="1">
                <a:latin typeface="Courier New" panose="02070309020205020404" pitchFamily="49" charset="0"/>
                <a:ea typeface="Arial" charset="0"/>
                <a:cs typeface="Courier New" panose="02070309020205020404" pitchFamily="49" charset="0"/>
              </a:rPr>
              <a:t>mlong</a:t>
            </a:r>
            <a:r>
              <a:rPr lang="en-US" sz="1600" dirty="0">
                <a:latin typeface="Courier New" panose="02070309020205020404" pitchFamily="49" charset="0"/>
                <a:ea typeface="Arial" charset="0"/>
                <a:cs typeface="Courier New" panose="02070309020205020404" pitchFamily="49" charset="0"/>
              </a:rPr>
              <a:t>) + ((double)</a:t>
            </a:r>
            <a:r>
              <a:rPr lang="en-US" sz="1600" dirty="0" err="1">
                <a:latin typeface="Courier New" panose="02070309020205020404" pitchFamily="49" charset="0"/>
                <a:ea typeface="Arial" charset="0"/>
                <a:cs typeface="Courier New" panose="02070309020205020404" pitchFamily="49" charset="0"/>
              </a:rPr>
              <a:t>minlong</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 10000.0) / 60.0;</a:t>
            </a:r>
          </a:p>
          <a:p>
            <a:pPr algn="l">
              <a:spcBef>
                <a:spcPts val="0"/>
              </a:spcBef>
            </a:pPr>
            <a:r>
              <a:rPr lang="en-US" sz="1600" dirty="0">
                <a:latin typeface="Courier New" panose="02070309020205020404" pitchFamily="49" charset="0"/>
                <a:ea typeface="Arial" charset="0"/>
                <a:cs typeface="Courier New" panose="02070309020205020404" pitchFamily="49" charset="0"/>
              </a:rPr>
              <a:t>  char* </a:t>
            </a:r>
            <a:r>
              <a:rPr lang="en-US" sz="1600" dirty="0" err="1">
                <a:latin typeface="Courier New" panose="02070309020205020404" pitchFamily="49" charset="0"/>
                <a:ea typeface="Arial" charset="0"/>
                <a:cs typeface="Courier New" panose="02070309020205020404" pitchFamily="49" charset="0"/>
              </a:rPr>
              <a:t>ew_string</a:t>
            </a:r>
            <a:r>
              <a:rPr lang="en-US" sz="1600" dirty="0">
                <a:latin typeface="Courier New" panose="02070309020205020404" pitchFamily="49" charset="0"/>
                <a:ea typeface="Arial" charset="0"/>
                <a:cs typeface="Courier New" panose="02070309020205020404" pitchFamily="49" charset="0"/>
              </a:rPr>
              <a:t> = </a:t>
            </a:r>
            <a:r>
              <a:rPr lang="en-US" sz="1600" dirty="0" err="1">
                <a:latin typeface="Courier New" panose="02070309020205020404" pitchFamily="49" charset="0"/>
                <a:ea typeface="Arial" charset="0"/>
                <a:cs typeface="Courier New" panose="02070309020205020404" pitchFamily="49" charset="0"/>
              </a:rPr>
              <a:t>find_string_in_msg</a:t>
            </a: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longitude_string</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if (</a:t>
            </a:r>
            <a:r>
              <a:rPr lang="en-US" sz="1600" dirty="0" err="1">
                <a:latin typeface="Courier New" panose="02070309020205020404" pitchFamily="49" charset="0"/>
                <a:ea typeface="Arial" charset="0"/>
                <a:cs typeface="Courier New" panose="02070309020205020404" pitchFamily="49" charset="0"/>
              </a:rPr>
              <a:t>ew_string</a:t>
            </a:r>
            <a:r>
              <a:rPr lang="en-US" sz="1600" dirty="0">
                <a:latin typeface="Courier New" panose="02070309020205020404" pitchFamily="49" charset="0"/>
                <a:ea typeface="Arial" charset="0"/>
                <a:cs typeface="Courier New" panose="02070309020205020404" pitchFamily="49" charset="0"/>
              </a:rPr>
              <a:t> == NULL || (*</a:t>
            </a:r>
            <a:r>
              <a:rPr lang="en-US" sz="1600" dirty="0" err="1">
                <a:latin typeface="Courier New" panose="02070309020205020404" pitchFamily="49" charset="0"/>
                <a:ea typeface="Arial" charset="0"/>
                <a:cs typeface="Courier New" panose="02070309020205020404" pitchFamily="49" charset="0"/>
              </a:rPr>
              <a:t>ew_string</a:t>
            </a:r>
            <a:r>
              <a:rPr lang="en-US" sz="1600" dirty="0">
                <a:latin typeface="Courier New" panose="02070309020205020404" pitchFamily="49" charset="0"/>
                <a:ea typeface="Arial" charset="0"/>
                <a:cs typeface="Courier New" panose="02070309020205020404" pitchFamily="49" charset="0"/>
              </a:rPr>
              <a:t> != 'E' &amp;&amp; *</a:t>
            </a:r>
            <a:r>
              <a:rPr lang="en-US" sz="1600" dirty="0" err="1">
                <a:latin typeface="Courier New" panose="02070309020205020404" pitchFamily="49" charset="0"/>
                <a:ea typeface="Arial" charset="0"/>
                <a:cs typeface="Courier New" panose="02070309020205020404" pitchFamily="49" charset="0"/>
              </a:rPr>
              <a:t>ew_string</a:t>
            </a:r>
            <a:r>
              <a:rPr lang="en-US" sz="1600" dirty="0">
                <a:latin typeface="Courier New" panose="02070309020205020404" pitchFamily="49" charset="0"/>
                <a:ea typeface="Arial" charset="0"/>
                <a:cs typeface="Courier New" panose="02070309020205020404" pitchFamily="49" charset="0"/>
              </a:rPr>
              <a:t> != 'W'))</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false;</a:t>
            </a:r>
          </a:p>
          <a:p>
            <a:pPr algn="l">
              <a:spcBef>
                <a:spcPts val="0"/>
              </a:spcBef>
            </a:pPr>
            <a:r>
              <a:rPr lang="en-US" sz="1600" dirty="0">
                <a:latin typeface="Courier New" panose="02070309020205020404" pitchFamily="49" charset="0"/>
                <a:ea typeface="Arial" charset="0"/>
                <a:cs typeface="Courier New" panose="02070309020205020404" pitchFamily="49" charset="0"/>
              </a:rPr>
              <a:t>  if (*</a:t>
            </a:r>
            <a:r>
              <a:rPr lang="en-US" sz="1600" dirty="0" err="1">
                <a:latin typeface="Courier New" panose="02070309020205020404" pitchFamily="49" charset="0"/>
                <a:ea typeface="Arial" charset="0"/>
                <a:cs typeface="Courier New" panose="02070309020205020404" pitchFamily="49" charset="0"/>
              </a:rPr>
              <a:t>ew_string</a:t>
            </a:r>
            <a:r>
              <a:rPr lang="en-US" sz="1600" dirty="0">
                <a:latin typeface="Courier New" panose="02070309020205020404" pitchFamily="49" charset="0"/>
                <a:ea typeface="Arial" charset="0"/>
                <a:cs typeface="Courier New" panose="02070309020205020404" pitchFamily="49" charset="0"/>
              </a:rPr>
              <a:t> == 'W')</a:t>
            </a:r>
          </a:p>
          <a:p>
            <a:pPr algn="l">
              <a:spcBef>
                <a:spcPts val="0"/>
              </a:spcBef>
            </a:pPr>
            <a:r>
              <a:rPr lang="en-US" sz="1600" dirty="0">
                <a:latin typeface="Courier New" panose="02070309020205020404" pitchFamily="49" charset="0"/>
                <a:ea typeface="Arial" charset="0"/>
                <a:cs typeface="Courier New" panose="02070309020205020404" pitchFamily="49" charset="0"/>
              </a:rPr>
              <a:t>    v-&gt;</a:t>
            </a:r>
            <a:r>
              <a:rPr lang="en-US" sz="1600" dirty="0" err="1">
                <a:latin typeface="Courier New" panose="02070309020205020404" pitchFamily="49" charset="0"/>
                <a:ea typeface="Arial" charset="0"/>
                <a:cs typeface="Courier New" panose="02070309020205020404" pitchFamily="49" charset="0"/>
              </a:rPr>
              <a:t>degrees_long</a:t>
            </a:r>
            <a:r>
              <a:rPr lang="en-US" sz="1600" dirty="0">
                <a:latin typeface="Courier New" panose="02070309020205020404" pitchFamily="49" charset="0"/>
                <a:ea typeface="Arial" charset="0"/>
                <a:cs typeface="Courier New" panose="02070309020205020404" pitchFamily="49" charset="0"/>
              </a:rPr>
              <a:t>_ *= -1.0;</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true;</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bool </a:t>
            </a:r>
            <a:r>
              <a:rPr lang="en-US" sz="1600" dirty="0" err="1">
                <a:latin typeface="Courier New" panose="02070309020205020404" pitchFamily="49" charset="0"/>
                <a:ea typeface="Arial" charset="0"/>
                <a:cs typeface="Courier New" panose="02070309020205020404" pitchFamily="49" charset="0"/>
              </a:rPr>
              <a:t>get_location</a:t>
            </a:r>
            <a:r>
              <a:rPr lang="en-US" sz="1600" dirty="0">
                <a:latin typeface="Courier New" panose="02070309020205020404" pitchFamily="49" charset="0"/>
                <a:ea typeface="Arial" charset="0"/>
                <a:cs typeface="Courier New" panose="02070309020205020404" pitchFamily="49" charset="0"/>
              </a:rPr>
              <a:t>(int fd)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gpm_msg_values</a:t>
            </a:r>
            <a:r>
              <a:rPr lang="en-US" sz="1600" dirty="0">
                <a:latin typeface="Courier New" panose="02070309020205020404" pitchFamily="49" charset="0"/>
                <a:ea typeface="Arial" charset="0"/>
                <a:cs typeface="Courier New" panose="02070309020205020404" pitchFamily="49" charset="0"/>
              </a:rPr>
              <a:t> out;</a:t>
            </a:r>
          </a:p>
          <a:p>
            <a:pPr algn="l">
              <a:spcBef>
                <a:spcPts val="0"/>
              </a:spcBef>
            </a:pPr>
            <a:r>
              <a:rPr lang="en-US" sz="1600" dirty="0">
                <a:latin typeface="Courier New" panose="02070309020205020404" pitchFamily="49" charset="0"/>
                <a:ea typeface="Arial" charset="0"/>
                <a:cs typeface="Courier New" panose="02070309020205020404" pitchFamily="49" charset="0"/>
              </a:rPr>
              <a:t>  bool </a:t>
            </a:r>
            <a:r>
              <a:rPr lang="en-US" sz="1600" dirty="0" err="1">
                <a:latin typeface="Courier New" panose="02070309020205020404" pitchFamily="49" charset="0"/>
                <a:ea typeface="Arial" charset="0"/>
                <a:cs typeface="Courier New" panose="02070309020205020404" pitchFamily="49" charset="0"/>
              </a:rPr>
              <a:t>got_fix</a:t>
            </a:r>
            <a:r>
              <a:rPr lang="en-US" sz="1600" dirty="0">
                <a:latin typeface="Courier New" panose="02070309020205020404" pitchFamily="49" charset="0"/>
                <a:ea typeface="Arial" charset="0"/>
                <a:cs typeface="Courier New" panose="02070309020205020404" pitchFamily="49" charset="0"/>
              </a:rPr>
              <a:t> = false;</a:t>
            </a:r>
          </a:p>
          <a:p>
            <a:pPr algn="l">
              <a:spcBef>
                <a:spcPts val="0"/>
              </a:spcBef>
            </a:pPr>
            <a:r>
              <a:rPr lang="en-US" sz="1600" dirty="0">
                <a:latin typeface="Courier New" panose="02070309020205020404" pitchFamily="49" charset="0"/>
                <a:ea typeface="Arial" charset="0"/>
                <a:cs typeface="Courier New" panose="02070309020205020404" pitchFamily="49" charset="0"/>
              </a:rPr>
              <a:t>  byte buf[BUF_SIZE];</a:t>
            </a:r>
          </a:p>
          <a:p>
            <a:pPr algn="l">
              <a:spcBef>
                <a:spcPts val="0"/>
              </a:spcBef>
            </a:pPr>
            <a:r>
              <a:rPr lang="en-US" sz="1600" dirty="0">
                <a:latin typeface="Courier New" panose="02070309020205020404" pitchFamily="49" charset="0"/>
                <a:ea typeface="Arial" charset="0"/>
                <a:cs typeface="Courier New" panose="02070309020205020404" pitchFamily="49" charset="0"/>
              </a:rPr>
              <a:t>  int n;</a:t>
            </a:r>
          </a:p>
          <a:p>
            <a:pPr algn="l">
              <a:spcBef>
                <a:spcPts val="0"/>
              </a:spcBef>
            </a:pPr>
            <a:r>
              <a:rPr lang="en-US" sz="1600" dirty="0">
                <a:latin typeface="Courier New" panose="02070309020205020404" pitchFamily="49" charset="0"/>
                <a:ea typeface="Arial" charset="0"/>
                <a:cs typeface="Courier New" panose="02070309020205020404" pitchFamily="49" charset="0"/>
              </a:rPr>
              <a:t>  int </a:t>
            </a:r>
            <a:r>
              <a:rPr lang="en-US" sz="1600" dirty="0" err="1">
                <a:latin typeface="Courier New" panose="02070309020205020404" pitchFamily="49" charset="0"/>
                <a:ea typeface="Arial" charset="0"/>
                <a:cs typeface="Courier New" panose="02070309020205020404" pitchFamily="49" charset="0"/>
              </a:rPr>
              <a:t>msg_count</a:t>
            </a:r>
            <a:r>
              <a:rPr lang="en-US" sz="1600" dirty="0">
                <a:latin typeface="Courier New" panose="02070309020205020404" pitchFamily="49" charset="0"/>
                <a:ea typeface="Arial" charset="0"/>
                <a:cs typeface="Courier New" panose="02070309020205020404" pitchFamily="49" charset="0"/>
              </a:rPr>
              <a:t> = 1;</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a:t>
            </a:r>
          </a:p>
        </p:txBody>
      </p:sp>
    </p:spTree>
    <p:extLst>
      <p:ext uri="{BB962C8B-B14F-4D97-AF65-F5344CB8AC3E}">
        <p14:creationId xmlns:p14="http://schemas.microsoft.com/office/powerpoint/2010/main" val="1153835580"/>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6367" y="136524"/>
            <a:ext cx="11475076" cy="868362"/>
          </a:xfrm>
        </p:spPr>
        <p:txBody>
          <a:bodyPr anchor="ctr">
            <a:normAutofit/>
          </a:bodyPr>
          <a:lstStyle/>
          <a:p>
            <a:pPr algn="ctr"/>
            <a:r>
              <a:rPr lang="en-US" sz="4400">
                <a:latin typeface="Arial" panose="020B0604020202020204" pitchFamily="34" charset="0"/>
                <a:cs typeface="Arial" panose="020B0604020202020204" pitchFamily="34" charset="0"/>
              </a:rPr>
              <a:t>Linux code for GPS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138</a:t>
            </a:fld>
            <a:endParaRPr lang="en-US"/>
          </a:p>
        </p:txBody>
      </p:sp>
      <p:sp>
        <p:nvSpPr>
          <p:cNvPr id="6" name="Content Placeholder 2">
            <a:extLst>
              <a:ext uri="{FF2B5EF4-FFF2-40B4-BE49-F238E27FC236}">
                <a16:creationId xmlns:a16="http://schemas.microsoft.com/office/drawing/2014/main" id="{D30B1CB9-8135-AD4B-BA92-277C1740C1F2}"/>
              </a:ext>
            </a:extLst>
          </p:cNvPr>
          <p:cNvSpPr txBox="1">
            <a:spLocks/>
          </p:cNvSpPr>
          <p:nvPr/>
        </p:nvSpPr>
        <p:spPr>
          <a:xfrm>
            <a:off x="266999" y="1306286"/>
            <a:ext cx="11907584" cy="502128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0"/>
              </a:spcBef>
            </a:pPr>
            <a:r>
              <a:rPr lang="en-US" sz="1600" dirty="0">
                <a:latin typeface="Courier New" panose="02070309020205020404" pitchFamily="49" charset="0"/>
                <a:ea typeface="Arial" charset="0"/>
                <a:cs typeface="Courier New" panose="02070309020205020404" pitchFamily="49" charset="0"/>
              </a:rPr>
              <a:t>  while (!</a:t>
            </a:r>
            <a:r>
              <a:rPr lang="en-US" sz="1600" dirty="0" err="1">
                <a:latin typeface="Courier New" panose="02070309020205020404" pitchFamily="49" charset="0"/>
                <a:ea typeface="Arial" charset="0"/>
                <a:cs typeface="Courier New" panose="02070309020205020404" pitchFamily="49" charset="0"/>
              </a:rPr>
              <a:t>got_fix</a:t>
            </a:r>
            <a:r>
              <a:rPr lang="en-US" sz="1600" dirty="0">
                <a:latin typeface="Courier New" panose="02070309020205020404" pitchFamily="49" charset="0"/>
                <a:ea typeface="Arial" charset="0"/>
                <a:cs typeface="Courier New" panose="02070309020205020404" pitchFamily="49" charset="0"/>
              </a:rPr>
              <a:t>) { </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sleep(2);</a:t>
            </a:r>
          </a:p>
          <a:p>
            <a:pPr algn="l">
              <a:spcBef>
                <a:spcPts val="0"/>
              </a:spcBef>
            </a:pPr>
            <a:r>
              <a:rPr lang="en-US" sz="1600" dirty="0">
                <a:latin typeface="Courier New" panose="02070309020205020404" pitchFamily="49" charset="0"/>
                <a:ea typeface="Arial" charset="0"/>
                <a:cs typeface="Courier New" panose="02070309020205020404" pitchFamily="49" charset="0"/>
              </a:rPr>
              <a:t>    clearBuf(buf, BUF_SIZE);</a:t>
            </a:r>
          </a:p>
          <a:p>
            <a:pPr algn="l">
              <a:spcBef>
                <a:spcPts val="0"/>
              </a:spcBef>
            </a:pPr>
            <a:r>
              <a:rPr lang="en-US" sz="1600" dirty="0">
                <a:latin typeface="Courier New" panose="02070309020205020404" pitchFamily="49" charset="0"/>
                <a:ea typeface="Arial" charset="0"/>
                <a:cs typeface="Courier New" panose="02070309020205020404" pitchFamily="49" charset="0"/>
              </a:rPr>
              <a:t>    n = read(fd, buf, BUF_SIZE - 1);</a:t>
            </a:r>
          </a:p>
          <a:p>
            <a:pPr algn="l">
              <a:spcBef>
                <a:spcPts val="0"/>
              </a:spcBef>
            </a:pPr>
            <a:r>
              <a:rPr lang="en-US" sz="1600" dirty="0">
                <a:latin typeface="Courier New" panose="02070309020205020404" pitchFamily="49" charset="0"/>
                <a:ea typeface="Arial" charset="0"/>
                <a:cs typeface="Courier New" panose="02070309020205020404" pitchFamily="49" charset="0"/>
              </a:rPr>
              <a:t>    if (n &lt;=  0) {</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printf("read returns %d\n", n);</a:t>
            </a:r>
          </a:p>
          <a:p>
            <a:pPr algn="l">
              <a:spcBef>
                <a:spcPts val="0"/>
              </a:spcBef>
            </a:pPr>
            <a:r>
              <a:rPr lang="en-US" sz="1600" dirty="0">
                <a:latin typeface="Courier New" panose="02070309020205020404" pitchFamily="49" charset="0"/>
                <a:ea typeface="Arial" charset="0"/>
                <a:cs typeface="Courier New" panose="02070309020205020404" pitchFamily="49" charset="0"/>
              </a:rPr>
              <a:t>      continue;</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buf[n++] = 0;</a:t>
            </a:r>
          </a:p>
          <a:p>
            <a:pPr algn="l">
              <a:spcBef>
                <a:spcPts val="0"/>
              </a:spcBef>
            </a:pPr>
            <a:r>
              <a:rPr lang="en-US" sz="1600" dirty="0">
                <a:latin typeface="Courier New" panose="02070309020205020404" pitchFamily="49" charset="0"/>
                <a:ea typeface="Arial" charset="0"/>
                <a:cs typeface="Courier New" panose="02070309020205020404" pitchFamily="49" charset="0"/>
              </a:rPr>
              <a:t>    if (n &gt; 2)</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printf("Message %d: %s", </a:t>
            </a:r>
            <a:r>
              <a:rPr lang="en-US" sz="1600" dirty="0" err="1">
                <a:latin typeface="Courier New" panose="02070309020205020404" pitchFamily="49" charset="0"/>
                <a:ea typeface="Arial" charset="0"/>
                <a:cs typeface="Courier New" panose="02070309020205020404" pitchFamily="49" charset="0"/>
              </a:rPr>
              <a:t>msg_count</a:t>
            </a:r>
            <a:r>
              <a:rPr lang="en-US" sz="1600" dirty="0">
                <a:latin typeface="Courier New" panose="02070309020205020404" pitchFamily="49" charset="0"/>
                <a:ea typeface="Arial" charset="0"/>
                <a:cs typeface="Courier New" panose="02070309020205020404" pitchFamily="49" charset="0"/>
              </a:rPr>
              <a:t>++, (char*) buf);</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got_fix</a:t>
            </a:r>
            <a:r>
              <a:rPr lang="en-US" sz="1600" dirty="0">
                <a:latin typeface="Courier New" panose="02070309020205020404" pitchFamily="49" charset="0"/>
                <a:ea typeface="Arial" charset="0"/>
                <a:cs typeface="Courier New" panose="02070309020205020404" pitchFamily="49" charset="0"/>
              </a:rPr>
              <a:t> = </a:t>
            </a:r>
            <a:r>
              <a:rPr lang="en-US" sz="1600" dirty="0" err="1">
                <a:latin typeface="Courier New" panose="02070309020205020404" pitchFamily="49" charset="0"/>
                <a:ea typeface="Arial" charset="0"/>
                <a:cs typeface="Courier New" panose="02070309020205020404" pitchFamily="49" charset="0"/>
              </a:rPr>
              <a:t>parseNMEAMessage</a:t>
            </a:r>
            <a:r>
              <a:rPr lang="en-US" sz="1600" dirty="0">
                <a:latin typeface="Courier New" panose="02070309020205020404" pitchFamily="49" charset="0"/>
                <a:ea typeface="Arial" charset="0"/>
                <a:cs typeface="Courier New" panose="02070309020205020404" pitchFamily="49" charset="0"/>
              </a:rPr>
              <a:t>((char*)buf, &amp;out);</a:t>
            </a:r>
          </a:p>
          <a:p>
            <a:pPr algn="l">
              <a:spcBef>
                <a:spcPts val="0"/>
              </a:spcBef>
            </a:pPr>
            <a:r>
              <a:rPr lang="en-US" sz="1600" dirty="0">
                <a:latin typeface="Courier New" panose="02070309020205020404" pitchFamily="49" charset="0"/>
                <a:ea typeface="Arial" charset="0"/>
                <a:cs typeface="Courier New" panose="02070309020205020404" pitchFamily="49" charset="0"/>
              </a:rPr>
              <a:t>    if (</a:t>
            </a:r>
            <a:r>
              <a:rPr lang="en-US" sz="1600" dirty="0" err="1">
                <a:latin typeface="Courier New" panose="02070309020205020404" pitchFamily="49" charset="0"/>
                <a:ea typeface="Arial" charset="0"/>
                <a:cs typeface="Courier New" panose="02070309020205020404" pitchFamily="49" charset="0"/>
              </a:rPr>
              <a:t>got_fix</a:t>
            </a: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printf("Time: %02d:%02d:%07.4f GMT, ", </a:t>
            </a:r>
            <a:r>
              <a:rPr lang="en-US" sz="1600" dirty="0" err="1">
                <a:latin typeface="Courier New" panose="02070309020205020404" pitchFamily="49" charset="0"/>
                <a:ea typeface="Arial" charset="0"/>
                <a:cs typeface="Courier New" panose="02070309020205020404" pitchFamily="49" charset="0"/>
              </a:rPr>
              <a:t>out.hour</a:t>
            </a:r>
            <a:r>
              <a:rPr lang="en-US" sz="1600" dirty="0">
                <a:latin typeface="Courier New" panose="02070309020205020404" pitchFamily="49" charset="0"/>
                <a:ea typeface="Arial" charset="0"/>
                <a:cs typeface="Courier New" panose="02070309020205020404" pitchFamily="49" charset="0"/>
              </a:rPr>
              <a:t>_, </a:t>
            </a:r>
            <a:r>
              <a:rPr lang="en-US" sz="1600" dirty="0" err="1">
                <a:latin typeface="Courier New" panose="02070309020205020404" pitchFamily="49" charset="0"/>
                <a:ea typeface="Arial" charset="0"/>
                <a:cs typeface="Courier New" panose="02070309020205020404" pitchFamily="49" charset="0"/>
              </a:rPr>
              <a:t>out.min</a:t>
            </a:r>
            <a:r>
              <a:rPr lang="en-US" sz="1600" dirty="0">
                <a:latin typeface="Courier New" panose="02070309020205020404" pitchFamily="49" charset="0"/>
                <a:ea typeface="Arial" charset="0"/>
                <a:cs typeface="Courier New" panose="02070309020205020404" pitchFamily="49" charset="0"/>
              </a:rPr>
              <a:t>_, </a:t>
            </a:r>
            <a:r>
              <a:rPr lang="en-US" sz="1600" dirty="0" err="1">
                <a:latin typeface="Courier New" panose="02070309020205020404" pitchFamily="49" charset="0"/>
                <a:ea typeface="Arial" charset="0"/>
                <a:cs typeface="Courier New" panose="02070309020205020404" pitchFamily="49" charset="0"/>
              </a:rPr>
              <a:t>out.seconds</a:t>
            </a:r>
            <a:r>
              <a:rPr lang="en-US" sz="1600" dirty="0">
                <a:latin typeface="Courier New" panose="02070309020205020404" pitchFamily="49" charset="0"/>
                <a:ea typeface="Arial" charset="0"/>
                <a:cs typeface="Courier New" panose="02070309020205020404" pitchFamily="49" charset="0"/>
              </a:rPr>
              <a:t>_);</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printf("Position: %8.5f (</a:t>
            </a:r>
            <a:r>
              <a:rPr lang="en-US" sz="1600" dirty="0" err="1">
                <a:latin typeface="Courier New" panose="02070309020205020404" pitchFamily="49" charset="0"/>
                <a:ea typeface="Arial" charset="0"/>
                <a:cs typeface="Courier New" panose="02070309020205020404" pitchFamily="49" charset="0"/>
              </a:rPr>
              <a:t>lat</a:t>
            </a:r>
            <a:r>
              <a:rPr lang="en-US" sz="1600" dirty="0">
                <a:latin typeface="Courier New" panose="02070309020205020404" pitchFamily="49" charset="0"/>
                <a:ea typeface="Arial" charset="0"/>
                <a:cs typeface="Courier New" panose="02070309020205020404" pitchFamily="49" charset="0"/>
              </a:rPr>
              <a:t>), %8.5f (long)\n", </a:t>
            </a:r>
            <a:r>
              <a:rPr lang="en-US" sz="1600" dirty="0" err="1">
                <a:latin typeface="Courier New" panose="02070309020205020404" pitchFamily="49" charset="0"/>
                <a:ea typeface="Arial" charset="0"/>
                <a:cs typeface="Courier New" panose="02070309020205020404" pitchFamily="49" charset="0"/>
              </a:rPr>
              <a:t>out.degrees_lat</a:t>
            </a:r>
            <a:r>
              <a:rPr lang="en-US" sz="1600" dirty="0">
                <a:latin typeface="Courier New" panose="02070309020205020404" pitchFamily="49" charset="0"/>
                <a:ea typeface="Arial" charset="0"/>
                <a:cs typeface="Courier New" panose="02070309020205020404" pitchFamily="49" charset="0"/>
              </a:rPr>
              <a:t>_, </a:t>
            </a:r>
            <a:r>
              <a:rPr lang="en-US" sz="1600" dirty="0" err="1">
                <a:latin typeface="Courier New" panose="02070309020205020404" pitchFamily="49" charset="0"/>
                <a:ea typeface="Arial" charset="0"/>
                <a:cs typeface="Courier New" panose="02070309020205020404" pitchFamily="49" charset="0"/>
              </a:rPr>
              <a:t>out.degrees_long</a:t>
            </a:r>
            <a:r>
              <a:rPr lang="en-US" sz="1600" dirty="0">
                <a:latin typeface="Courier New" panose="02070309020205020404" pitchFamily="49" charset="0"/>
                <a:ea typeface="Arial" charset="0"/>
                <a:cs typeface="Courier New" panose="02070309020205020404" pitchFamily="49" charset="0"/>
              </a:rPr>
              <a:t>_);</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true;</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false;</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Tree>
    <p:extLst>
      <p:ext uri="{BB962C8B-B14F-4D97-AF65-F5344CB8AC3E}">
        <p14:creationId xmlns:p14="http://schemas.microsoft.com/office/powerpoint/2010/main" val="3355164377"/>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6999" y="136524"/>
            <a:ext cx="11388381" cy="868362"/>
          </a:xfrm>
        </p:spPr>
        <p:txBody>
          <a:bodyPr anchor="ctr">
            <a:normAutofit/>
          </a:bodyPr>
          <a:lstStyle/>
          <a:p>
            <a:pPr algn="ctr"/>
            <a:r>
              <a:rPr lang="en-US" sz="4400">
                <a:latin typeface="Arial" panose="020B0604020202020204" pitchFamily="34" charset="0"/>
                <a:cs typeface="Arial" panose="020B0604020202020204" pitchFamily="34" charset="0"/>
              </a:rPr>
              <a:t>Linux code for GPS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139</a:t>
            </a:fld>
            <a:endParaRPr lang="en-US"/>
          </a:p>
        </p:txBody>
      </p:sp>
      <p:sp>
        <p:nvSpPr>
          <p:cNvPr id="6" name="Content Placeholder 2">
            <a:extLst>
              <a:ext uri="{FF2B5EF4-FFF2-40B4-BE49-F238E27FC236}">
                <a16:creationId xmlns:a16="http://schemas.microsoft.com/office/drawing/2014/main" id="{D30B1CB9-8135-AD4B-BA92-277C1740C1F2}"/>
              </a:ext>
            </a:extLst>
          </p:cNvPr>
          <p:cNvSpPr txBox="1">
            <a:spLocks/>
          </p:cNvSpPr>
          <p:nvPr/>
        </p:nvSpPr>
        <p:spPr>
          <a:xfrm>
            <a:off x="582531" y="1517630"/>
            <a:ext cx="10757316" cy="502128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0"/>
              </a:spcBef>
            </a:pPr>
            <a:r>
              <a:rPr lang="en-US" sz="1600" dirty="0">
                <a:latin typeface="Courier New" panose="02070309020205020404" pitchFamily="49" charset="0"/>
                <a:ea typeface="Arial" charset="0"/>
                <a:cs typeface="Courier New" panose="02070309020205020404" pitchFamily="49" charset="0"/>
              </a:rPr>
              <a:t>int main(int an, char** av) {</a:t>
            </a:r>
          </a:p>
          <a:p>
            <a:pPr algn="l">
              <a:spcBef>
                <a:spcPts val="0"/>
              </a:spcBef>
            </a:pPr>
            <a:r>
              <a:rPr lang="en-US" sz="1600" dirty="0">
                <a:latin typeface="Courier New" panose="02070309020205020404" pitchFamily="49" charset="0"/>
                <a:ea typeface="Arial" charset="0"/>
                <a:cs typeface="Courier New" panose="02070309020205020404" pitchFamily="49" charset="0"/>
              </a:rPr>
              <a:t>  int </a:t>
            </a:r>
            <a:r>
              <a:rPr lang="en-US" sz="1600" dirty="0" err="1">
                <a:latin typeface="Courier New" panose="02070309020205020404" pitchFamily="49" charset="0"/>
                <a:ea typeface="Arial" charset="0"/>
                <a:cs typeface="Courier New" panose="02070309020205020404" pitchFamily="49" charset="0"/>
              </a:rPr>
              <a:t>baudRate</a:t>
            </a:r>
            <a:r>
              <a:rPr lang="en-US" sz="1600" dirty="0">
                <a:latin typeface="Courier New" panose="02070309020205020404" pitchFamily="49" charset="0"/>
                <a:ea typeface="Arial" charset="0"/>
                <a:cs typeface="Courier New" panose="02070309020205020404" pitchFamily="49" charset="0"/>
              </a:rPr>
              <a:t> = 9600;</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int fd = open(uartDevice, O_RDWR | O_NOCTTY | O_NDELAY);</a:t>
            </a:r>
          </a:p>
          <a:p>
            <a:pPr algn="l">
              <a:spcBef>
                <a:spcPts val="0"/>
              </a:spcBef>
            </a:pPr>
            <a:r>
              <a:rPr lang="en-US" sz="1600" dirty="0">
                <a:latin typeface="Courier New" panose="02070309020205020404" pitchFamily="49" charset="0"/>
                <a:ea typeface="Arial" charset="0"/>
                <a:cs typeface="Courier New" panose="02070309020205020404" pitchFamily="49" charset="0"/>
              </a:rPr>
              <a:t>  if (fd &lt; 0) {</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printf("Can't open %s\n", uartDevice);</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1;</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 setup </a:t>
            </a:r>
            <a:r>
              <a:rPr lang="en-US" sz="1600" dirty="0" err="1">
                <a:latin typeface="Courier New" panose="02070309020205020404" pitchFamily="49" charset="0"/>
                <a:ea typeface="Arial" charset="0"/>
                <a:cs typeface="Courier New" panose="02070309020205020404" pitchFamily="49" charset="0"/>
              </a:rPr>
              <a:t>gps</a:t>
            </a:r>
            <a:r>
              <a:rPr lang="en-US" sz="1600" dirty="0">
                <a:latin typeface="Courier New" panose="02070309020205020404" pitchFamily="49" charset="0"/>
                <a:ea typeface="Arial" charset="0"/>
                <a:cs typeface="Courier New" panose="02070309020205020404" pitchFamily="49" charset="0"/>
              </a:rPr>
              <a:t> sensor and get location</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setup_gps</a:t>
            </a:r>
            <a:r>
              <a:rPr lang="en-US" sz="1600" dirty="0">
                <a:latin typeface="Courier New" panose="02070309020205020404" pitchFamily="49" charset="0"/>
                <a:ea typeface="Arial" charset="0"/>
                <a:cs typeface="Courier New" panose="02070309020205020404" pitchFamily="49" charset="0"/>
              </a:rPr>
              <a:t>(fd);</a:t>
            </a:r>
          </a:p>
          <a:p>
            <a:pPr algn="l">
              <a:spcBef>
                <a:spcPts val="0"/>
              </a:spcBef>
            </a:pPr>
            <a:r>
              <a:rPr lang="en-US" sz="1600" dirty="0">
                <a:latin typeface="Courier New" panose="02070309020205020404" pitchFamily="49" charset="0"/>
                <a:ea typeface="Arial" charset="0"/>
                <a:cs typeface="Courier New" panose="02070309020205020404" pitchFamily="49" charset="0"/>
              </a:rPr>
              <a:t>  for (int i = 0; i &lt; 10; i++)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get_location</a:t>
            </a:r>
            <a:r>
              <a:rPr lang="en-US" sz="1600" dirty="0">
                <a:latin typeface="Courier New" panose="02070309020205020404" pitchFamily="49" charset="0"/>
                <a:ea typeface="Arial" charset="0"/>
                <a:cs typeface="Courier New" panose="02070309020205020404" pitchFamily="49" charset="0"/>
              </a:rPr>
              <a:t>(fd);</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printf("\n");</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close(fd);</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0;</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p:txBody>
      </p:sp>
    </p:spTree>
    <p:extLst>
      <p:ext uri="{BB962C8B-B14F-4D97-AF65-F5344CB8AC3E}">
        <p14:creationId xmlns:p14="http://schemas.microsoft.com/office/powerpoint/2010/main" val="15558062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3959" y="22542"/>
            <a:ext cx="11345333" cy="868362"/>
          </a:xfrm>
        </p:spPr>
        <p:txBody>
          <a:bodyPr anchor="ctr">
            <a:normAutofit/>
          </a:bodyPr>
          <a:lstStyle/>
          <a:p>
            <a:pPr algn="ctr"/>
            <a:r>
              <a:rPr lang="en-US" sz="4400">
                <a:latin typeface="Arial" panose="020B0604020202020204" pitchFamily="34" charset="0"/>
                <a:cs typeface="Arial" panose="020B0604020202020204" pitchFamily="34" charset="0"/>
              </a:rPr>
              <a:t>Thevenin and Norton</a:t>
            </a:r>
          </a:p>
        </p:txBody>
      </p:sp>
      <p:sp>
        <p:nvSpPr>
          <p:cNvPr id="3" name="Content Placeholder 2"/>
          <p:cNvSpPr>
            <a:spLocks noGrp="1"/>
          </p:cNvSpPr>
          <p:nvPr>
            <p:ph idx="1"/>
          </p:nvPr>
        </p:nvSpPr>
        <p:spPr>
          <a:xfrm>
            <a:off x="508001" y="1168124"/>
            <a:ext cx="11345333" cy="5244942"/>
          </a:xfrm>
        </p:spPr>
        <p:txBody>
          <a:bodyPr>
            <a:noAutofit/>
          </a:bodyPr>
          <a:lstStyle/>
          <a:p>
            <a:pPr marL="342900" indent="-342900" algn="l">
              <a:buFont typeface="Arial" panose="020B0604020202020204" pitchFamily="34" charset="0"/>
              <a:buChar char="•"/>
            </a:pPr>
            <a:r>
              <a:rPr lang="en-US" sz="2000">
                <a:latin typeface="Arial" charset="0"/>
                <a:ea typeface="Arial" charset="0"/>
                <a:cs typeface="Arial" charset="0"/>
              </a:rPr>
              <a:t>Thevenin: Any combination of linear sources and passive elements terminating in two terminals is equivalent to a pure voltage source in series with an impedance</a:t>
            </a:r>
          </a:p>
          <a:p>
            <a:pPr algn="l"/>
            <a:endParaRPr lang="en-US">
              <a:latin typeface="Arial" charset="0"/>
              <a:ea typeface="Arial" charset="0"/>
              <a:cs typeface="Arial" charset="0"/>
            </a:endParaRPr>
          </a:p>
          <a:p>
            <a:pPr algn="l"/>
            <a:endParaRPr lang="en-US">
              <a:latin typeface="Arial" charset="0"/>
              <a:ea typeface="Arial" charset="0"/>
              <a:cs typeface="Arial" charset="0"/>
            </a:endParaRPr>
          </a:p>
          <a:p>
            <a:pPr algn="l"/>
            <a:endParaRPr lang="en-US">
              <a:latin typeface="Arial" charset="0"/>
              <a:ea typeface="Arial" charset="0"/>
              <a:cs typeface="Arial" charset="0"/>
            </a:endParaRPr>
          </a:p>
          <a:p>
            <a:pPr algn="l"/>
            <a:endParaRPr lang="en-US">
              <a:latin typeface="Arial" charset="0"/>
              <a:ea typeface="Arial" charset="0"/>
              <a:cs typeface="Arial" charset="0"/>
            </a:endParaRPr>
          </a:p>
          <a:p>
            <a:pPr marL="342900" indent="-342900" algn="l">
              <a:buFont typeface="Arial" panose="020B0604020202020204" pitchFamily="34" charset="0"/>
              <a:buChar char="•"/>
            </a:pPr>
            <a:r>
              <a:rPr lang="en-US" sz="2000">
                <a:latin typeface="Arial" charset="0"/>
                <a:ea typeface="Arial" charset="0"/>
                <a:cs typeface="Arial" charset="0"/>
              </a:rPr>
              <a:t>Norton: Any combination of linear sources and passive elements terminating in two terminals is equivalent to a pure current source in parallel with an conductance</a:t>
            </a:r>
          </a:p>
          <a:p>
            <a:pPr marL="342900" indent="-342900" algn="l">
              <a:buFont typeface="Arial" panose="020B0604020202020204" pitchFamily="34" charset="0"/>
              <a:buChar char="•"/>
            </a:pPr>
            <a:endParaRPr lang="en-US" sz="2000">
              <a:latin typeface="Arial" charset="0"/>
              <a:ea typeface="Arial" charset="0"/>
              <a:cs typeface="Arial" charset="0"/>
            </a:endParaRPr>
          </a:p>
          <a:p>
            <a:pPr algn="l"/>
            <a:endParaRPr lang="en-US">
              <a:latin typeface="Arial" charset="0"/>
              <a:ea typeface="Arial" charset="0"/>
              <a:cs typeface="Arial" charset="0"/>
            </a:endParaRPr>
          </a:p>
          <a:p>
            <a:pPr marL="342900" indent="-342900" algn="l">
              <a:buFont typeface="Arial" panose="020B0604020202020204" pitchFamily="34" charset="0"/>
              <a:buChar char="•"/>
            </a:pPr>
            <a:endParaRPr lang="en-US">
              <a:latin typeface="Arial" charset="0"/>
              <a:ea typeface="Arial" charset="0"/>
              <a:cs typeface="Arial" charset="0"/>
            </a:endParaRPr>
          </a:p>
          <a:p>
            <a:pPr algn="l"/>
            <a:endParaRPr lang="en-US">
              <a:latin typeface="Arial" charset="0"/>
              <a:ea typeface="Arial" charset="0"/>
              <a:cs typeface="Arial" charset="0"/>
            </a:endParaRPr>
          </a:p>
          <a:p>
            <a:pPr marL="342900" indent="-342900" algn="l">
              <a:buFont typeface="Arial" panose="020B0604020202020204" pitchFamily="34" charset="0"/>
              <a:buChar char="•"/>
            </a:pPr>
            <a:r>
              <a:rPr lang="en-US" sz="2000">
                <a:latin typeface="Arial" charset="0"/>
                <a:ea typeface="Arial" charset="0"/>
                <a:cs typeface="Arial" charset="0"/>
              </a:rPr>
              <a:t>Similar theorems for two terminal input and output devices (with transfer function)</a:t>
            </a:r>
          </a:p>
          <a:p>
            <a:pPr marL="342900" indent="-342900" algn="l">
              <a:buFont typeface="Arial" panose="020B0604020202020204" pitchFamily="34" charset="0"/>
              <a:buChar char="•"/>
            </a:pPr>
            <a:endParaRPr lang="en-US">
              <a:latin typeface="Arial" charset="0"/>
              <a:ea typeface="Arial" charset="0"/>
              <a:cs typeface="Arial" charset="0"/>
            </a:endParaRPr>
          </a:p>
        </p:txBody>
      </p:sp>
      <p:sp>
        <p:nvSpPr>
          <p:cNvPr id="5" name="Slide Number Placeholder 4"/>
          <p:cNvSpPr>
            <a:spLocks noGrp="1"/>
          </p:cNvSpPr>
          <p:nvPr>
            <p:ph type="sldNum" sz="quarter" idx="12"/>
          </p:nvPr>
        </p:nvSpPr>
        <p:spPr>
          <a:xfrm>
            <a:off x="9719734" y="6230504"/>
            <a:ext cx="2133600" cy="365125"/>
          </a:xfrm>
        </p:spPr>
        <p:txBody>
          <a:bodyPr/>
          <a:lstStyle/>
          <a:p>
            <a:fld id="{FA32F8ED-EEB4-4D51-9E8E-3B145D9B9811}" type="slidenum">
              <a:rPr lang="en-US" smtClean="0"/>
              <a:pPr/>
              <a:t>14</a:t>
            </a:fld>
            <a:endParaRPr lang="en-US"/>
          </a:p>
        </p:txBody>
      </p:sp>
      <p:sp>
        <p:nvSpPr>
          <p:cNvPr id="6" name="Rectangle 5">
            <a:extLst>
              <a:ext uri="{FF2B5EF4-FFF2-40B4-BE49-F238E27FC236}">
                <a16:creationId xmlns:a16="http://schemas.microsoft.com/office/drawing/2014/main" id="{CC150E1C-3064-F547-BAF7-521E5241C22B}"/>
              </a:ext>
            </a:extLst>
          </p:cNvPr>
          <p:cNvSpPr/>
          <p:nvPr/>
        </p:nvSpPr>
        <p:spPr>
          <a:xfrm rot="5400000">
            <a:off x="3044308" y="1746780"/>
            <a:ext cx="531978" cy="933099"/>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207">
            <a:extLst>
              <a:ext uri="{FF2B5EF4-FFF2-40B4-BE49-F238E27FC236}">
                <a16:creationId xmlns:a16="http://schemas.microsoft.com/office/drawing/2014/main" id="{9819F091-E8C5-1A45-B64A-6BBE80955E42}"/>
              </a:ext>
            </a:extLst>
          </p:cNvPr>
          <p:cNvGrpSpPr>
            <a:grpSpLocks/>
          </p:cNvGrpSpPr>
          <p:nvPr/>
        </p:nvGrpSpPr>
        <p:grpSpPr bwMode="auto">
          <a:xfrm>
            <a:off x="1945567" y="2150529"/>
            <a:ext cx="390353" cy="1183921"/>
            <a:chOff x="4560" y="2400"/>
            <a:chExt cx="192" cy="480"/>
          </a:xfrm>
        </p:grpSpPr>
        <p:sp>
          <p:nvSpPr>
            <p:cNvPr id="8" name="Oval 111">
              <a:extLst>
                <a:ext uri="{FF2B5EF4-FFF2-40B4-BE49-F238E27FC236}">
                  <a16:creationId xmlns:a16="http://schemas.microsoft.com/office/drawing/2014/main" id="{6770034A-585F-D14C-92BF-E3B2486ACED6}"/>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pPr algn="ctr"/>
              <a:endParaRPr lang="en-US" altLang="en-US" sz="2000">
                <a:latin typeface="Arial" panose="020B0604020202020204" pitchFamily="34" charset="0"/>
                <a:cs typeface="Arial" panose="020B0604020202020204" pitchFamily="34" charset="0"/>
              </a:endParaRPr>
            </a:p>
          </p:txBody>
        </p:sp>
        <p:sp>
          <p:nvSpPr>
            <p:cNvPr id="9" name="Line 112">
              <a:extLst>
                <a:ext uri="{FF2B5EF4-FFF2-40B4-BE49-F238E27FC236}">
                  <a16:creationId xmlns:a16="http://schemas.microsoft.com/office/drawing/2014/main" id="{0C033C94-9729-BF4C-A643-477AA9D9B1C4}"/>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0" name="Line 113">
              <a:extLst>
                <a:ext uri="{FF2B5EF4-FFF2-40B4-BE49-F238E27FC236}">
                  <a16:creationId xmlns:a16="http://schemas.microsoft.com/office/drawing/2014/main" id="{C1727DB7-88F9-8245-A1C3-3D35BC1A7682}"/>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1" name="Line 114">
              <a:extLst>
                <a:ext uri="{FF2B5EF4-FFF2-40B4-BE49-F238E27FC236}">
                  <a16:creationId xmlns:a16="http://schemas.microsoft.com/office/drawing/2014/main" id="{CA145830-38B0-AA4D-B78F-8EC6C960319A}"/>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2" name="Line 115">
              <a:extLst>
                <a:ext uri="{FF2B5EF4-FFF2-40B4-BE49-F238E27FC236}">
                  <a16:creationId xmlns:a16="http://schemas.microsoft.com/office/drawing/2014/main" id="{75805F29-3185-E64C-83B4-237F0CC96AC3}"/>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3" name="Line 116">
              <a:extLst>
                <a:ext uri="{FF2B5EF4-FFF2-40B4-BE49-F238E27FC236}">
                  <a16:creationId xmlns:a16="http://schemas.microsoft.com/office/drawing/2014/main" id="{0A61C093-6076-F343-8811-39A5425E18B8}"/>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nvGrpSpPr>
            <p:cNvPr id="14" name="Group 117">
              <a:extLst>
                <a:ext uri="{FF2B5EF4-FFF2-40B4-BE49-F238E27FC236}">
                  <a16:creationId xmlns:a16="http://schemas.microsoft.com/office/drawing/2014/main" id="{0E3F5BCD-B3EC-CE4D-9F5F-5D40C576615C}"/>
                </a:ext>
              </a:extLst>
            </p:cNvPr>
            <p:cNvGrpSpPr>
              <a:grpSpLocks noChangeAspect="1"/>
            </p:cNvGrpSpPr>
            <p:nvPr/>
          </p:nvGrpSpPr>
          <p:grpSpPr bwMode="auto">
            <a:xfrm>
              <a:off x="4608" y="2592"/>
              <a:ext cx="96" cy="96"/>
              <a:chOff x="2929" y="3217"/>
              <a:chExt cx="383" cy="191"/>
            </a:xfrm>
          </p:grpSpPr>
          <p:sp>
            <p:nvSpPr>
              <p:cNvPr id="15" name="Arc 118">
                <a:extLst>
                  <a:ext uri="{FF2B5EF4-FFF2-40B4-BE49-F238E27FC236}">
                    <a16:creationId xmlns:a16="http://schemas.microsoft.com/office/drawing/2014/main" id="{7A369999-28CD-8F4A-8D85-CABC539BD059}"/>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6" name="Arc 119">
                <a:extLst>
                  <a:ext uri="{FF2B5EF4-FFF2-40B4-BE49-F238E27FC236}">
                    <a16:creationId xmlns:a16="http://schemas.microsoft.com/office/drawing/2014/main" id="{6D6EE577-8DF7-FD4F-B05D-23018CFCD93A}"/>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grpSp>
      <p:cxnSp>
        <p:nvCxnSpPr>
          <p:cNvPr id="17" name="Straight Connector 16">
            <a:extLst>
              <a:ext uri="{FF2B5EF4-FFF2-40B4-BE49-F238E27FC236}">
                <a16:creationId xmlns:a16="http://schemas.microsoft.com/office/drawing/2014/main" id="{3674FA48-F281-3D4C-BD2B-BCD7A5033B10}"/>
              </a:ext>
            </a:extLst>
          </p:cNvPr>
          <p:cNvCxnSpPr>
            <a:cxnSpLocks/>
          </p:cNvCxnSpPr>
          <p:nvPr/>
        </p:nvCxnSpPr>
        <p:spPr>
          <a:xfrm>
            <a:off x="2133601" y="2167466"/>
            <a:ext cx="711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F69DBAC3-84CB-364E-BE89-01BF3F1FDB85}"/>
              </a:ext>
            </a:extLst>
          </p:cNvPr>
          <p:cNvCxnSpPr>
            <a:cxnSpLocks/>
          </p:cNvCxnSpPr>
          <p:nvPr/>
        </p:nvCxnSpPr>
        <p:spPr>
          <a:xfrm>
            <a:off x="2133604" y="3321748"/>
            <a:ext cx="220132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F1904B0-91E3-214C-8B35-8CF93669AF54}"/>
              </a:ext>
            </a:extLst>
          </p:cNvPr>
          <p:cNvCxnSpPr>
            <a:cxnSpLocks/>
          </p:cNvCxnSpPr>
          <p:nvPr/>
        </p:nvCxnSpPr>
        <p:spPr>
          <a:xfrm>
            <a:off x="3759197" y="2201333"/>
            <a:ext cx="711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D109AB95-E3C8-4E46-BB9C-75DACC5C1F03}"/>
              </a:ext>
            </a:extLst>
          </p:cNvPr>
          <p:cNvSpPr/>
          <p:nvPr/>
        </p:nvSpPr>
        <p:spPr>
          <a:xfrm>
            <a:off x="4372860" y="2157904"/>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6" name="Oval 25">
            <a:extLst>
              <a:ext uri="{FF2B5EF4-FFF2-40B4-BE49-F238E27FC236}">
                <a16:creationId xmlns:a16="http://schemas.microsoft.com/office/drawing/2014/main" id="{DF6536B0-E920-1F49-9B55-C3C06E806598}"/>
              </a:ext>
            </a:extLst>
          </p:cNvPr>
          <p:cNvSpPr/>
          <p:nvPr/>
        </p:nvSpPr>
        <p:spPr>
          <a:xfrm>
            <a:off x="4338997" y="325614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7" name="TextBox 26">
            <a:extLst>
              <a:ext uri="{FF2B5EF4-FFF2-40B4-BE49-F238E27FC236}">
                <a16:creationId xmlns:a16="http://schemas.microsoft.com/office/drawing/2014/main" id="{0C617CAB-C5E3-4047-941C-CEBEB65F3E9C}"/>
              </a:ext>
            </a:extLst>
          </p:cNvPr>
          <p:cNvSpPr txBox="1"/>
          <p:nvPr/>
        </p:nvSpPr>
        <p:spPr>
          <a:xfrm>
            <a:off x="2958606" y="2028663"/>
            <a:ext cx="999067" cy="369332"/>
          </a:xfrm>
          <a:prstGeom prst="rect">
            <a:avLst/>
          </a:prstGeom>
          <a:noFill/>
        </p:spPr>
        <p:txBody>
          <a:bodyPr wrap="square" rtlCol="0">
            <a:spAutoFit/>
          </a:bodyPr>
          <a:lstStyle/>
          <a:p>
            <a:r>
              <a:rPr lang="en-US"/>
              <a:t>Z</a:t>
            </a:r>
            <a:r>
              <a:rPr lang="en-US" baseline="-25000"/>
              <a:t>Th</a:t>
            </a:r>
          </a:p>
        </p:txBody>
      </p:sp>
      <p:sp>
        <p:nvSpPr>
          <p:cNvPr id="28" name="TextBox 27">
            <a:extLst>
              <a:ext uri="{FF2B5EF4-FFF2-40B4-BE49-F238E27FC236}">
                <a16:creationId xmlns:a16="http://schemas.microsoft.com/office/drawing/2014/main" id="{24518189-008F-E249-89F9-F88EF1956082}"/>
              </a:ext>
            </a:extLst>
          </p:cNvPr>
          <p:cNvSpPr txBox="1"/>
          <p:nvPr/>
        </p:nvSpPr>
        <p:spPr>
          <a:xfrm>
            <a:off x="1336853" y="2505704"/>
            <a:ext cx="999067" cy="369332"/>
          </a:xfrm>
          <a:prstGeom prst="rect">
            <a:avLst/>
          </a:prstGeom>
          <a:noFill/>
        </p:spPr>
        <p:txBody>
          <a:bodyPr wrap="square" rtlCol="0">
            <a:spAutoFit/>
          </a:bodyPr>
          <a:lstStyle/>
          <a:p>
            <a:r>
              <a:rPr lang="en-US"/>
              <a:t>V</a:t>
            </a:r>
            <a:r>
              <a:rPr lang="en-US" baseline="-25000"/>
              <a:t>Th</a:t>
            </a:r>
          </a:p>
        </p:txBody>
      </p:sp>
      <p:sp>
        <p:nvSpPr>
          <p:cNvPr id="29" name="Rectangle 28">
            <a:extLst>
              <a:ext uri="{FF2B5EF4-FFF2-40B4-BE49-F238E27FC236}">
                <a16:creationId xmlns:a16="http://schemas.microsoft.com/office/drawing/2014/main" id="{8073B81A-D42B-7149-B0BD-1F4720C776B5}"/>
              </a:ext>
            </a:extLst>
          </p:cNvPr>
          <p:cNvSpPr/>
          <p:nvPr/>
        </p:nvSpPr>
        <p:spPr>
          <a:xfrm>
            <a:off x="2551327" y="4673591"/>
            <a:ext cx="412007" cy="80154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Connector 39">
            <a:extLst>
              <a:ext uri="{FF2B5EF4-FFF2-40B4-BE49-F238E27FC236}">
                <a16:creationId xmlns:a16="http://schemas.microsoft.com/office/drawing/2014/main" id="{B0A8FE8D-91DB-C242-B229-22121CF33C13}"/>
              </a:ext>
            </a:extLst>
          </p:cNvPr>
          <p:cNvCxnSpPr>
            <a:cxnSpLocks/>
          </p:cNvCxnSpPr>
          <p:nvPr/>
        </p:nvCxnSpPr>
        <p:spPr>
          <a:xfrm>
            <a:off x="1947339" y="4470394"/>
            <a:ext cx="2286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8F3804EE-B8EF-6B4A-A445-364D27BFDF06}"/>
              </a:ext>
            </a:extLst>
          </p:cNvPr>
          <p:cNvCxnSpPr>
            <a:cxnSpLocks/>
          </p:cNvCxnSpPr>
          <p:nvPr/>
        </p:nvCxnSpPr>
        <p:spPr>
          <a:xfrm>
            <a:off x="1918313" y="5595648"/>
            <a:ext cx="2286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75E59A46-EC6A-9B44-B056-5D61AB48A3C5}"/>
              </a:ext>
            </a:extLst>
          </p:cNvPr>
          <p:cNvSpPr/>
          <p:nvPr/>
        </p:nvSpPr>
        <p:spPr>
          <a:xfrm>
            <a:off x="4203531" y="442454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4" name="Oval 43">
            <a:extLst>
              <a:ext uri="{FF2B5EF4-FFF2-40B4-BE49-F238E27FC236}">
                <a16:creationId xmlns:a16="http://schemas.microsoft.com/office/drawing/2014/main" id="{4D5E9DBB-F559-9C44-965B-B4E919C9677B}"/>
              </a:ext>
            </a:extLst>
          </p:cNvPr>
          <p:cNvSpPr/>
          <p:nvPr/>
        </p:nvSpPr>
        <p:spPr>
          <a:xfrm>
            <a:off x="4135802" y="555907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5" name="TextBox 44">
            <a:extLst>
              <a:ext uri="{FF2B5EF4-FFF2-40B4-BE49-F238E27FC236}">
                <a16:creationId xmlns:a16="http://schemas.microsoft.com/office/drawing/2014/main" id="{B9C029E0-B60E-5E4E-82A0-27F7653D8FE9}"/>
              </a:ext>
            </a:extLst>
          </p:cNvPr>
          <p:cNvSpPr txBox="1"/>
          <p:nvPr/>
        </p:nvSpPr>
        <p:spPr>
          <a:xfrm>
            <a:off x="2480934" y="4903608"/>
            <a:ext cx="999067" cy="369332"/>
          </a:xfrm>
          <a:prstGeom prst="rect">
            <a:avLst/>
          </a:prstGeom>
          <a:noFill/>
        </p:spPr>
        <p:txBody>
          <a:bodyPr wrap="square" rtlCol="0">
            <a:spAutoFit/>
          </a:bodyPr>
          <a:lstStyle/>
          <a:p>
            <a:r>
              <a:rPr lang="en-US"/>
              <a:t>G</a:t>
            </a:r>
            <a:r>
              <a:rPr lang="en-US" baseline="-25000"/>
              <a:t>Th</a:t>
            </a:r>
          </a:p>
        </p:txBody>
      </p:sp>
      <p:sp>
        <p:nvSpPr>
          <p:cNvPr id="46" name="TextBox 45">
            <a:extLst>
              <a:ext uri="{FF2B5EF4-FFF2-40B4-BE49-F238E27FC236}">
                <a16:creationId xmlns:a16="http://schemas.microsoft.com/office/drawing/2014/main" id="{AEBEE94C-2773-2642-A14E-74CEC49B8A93}"/>
              </a:ext>
            </a:extLst>
          </p:cNvPr>
          <p:cNvSpPr txBox="1"/>
          <p:nvPr/>
        </p:nvSpPr>
        <p:spPr>
          <a:xfrm>
            <a:off x="1252224" y="4773555"/>
            <a:ext cx="999067" cy="369332"/>
          </a:xfrm>
          <a:prstGeom prst="rect">
            <a:avLst/>
          </a:prstGeom>
          <a:noFill/>
        </p:spPr>
        <p:txBody>
          <a:bodyPr wrap="square" rtlCol="0">
            <a:spAutoFit/>
          </a:bodyPr>
          <a:lstStyle/>
          <a:p>
            <a:r>
              <a:rPr lang="en-US"/>
              <a:t>I</a:t>
            </a:r>
            <a:r>
              <a:rPr lang="en-US" baseline="-25000"/>
              <a:t>N</a:t>
            </a:r>
          </a:p>
        </p:txBody>
      </p:sp>
      <p:grpSp>
        <p:nvGrpSpPr>
          <p:cNvPr id="47" name="Group 204">
            <a:extLst>
              <a:ext uri="{FF2B5EF4-FFF2-40B4-BE49-F238E27FC236}">
                <a16:creationId xmlns:a16="http://schemas.microsoft.com/office/drawing/2014/main" id="{C41D2CEF-F394-8D4E-9721-0740F2C5FB30}"/>
              </a:ext>
            </a:extLst>
          </p:cNvPr>
          <p:cNvGrpSpPr>
            <a:grpSpLocks/>
          </p:cNvGrpSpPr>
          <p:nvPr/>
        </p:nvGrpSpPr>
        <p:grpSpPr bwMode="auto">
          <a:xfrm>
            <a:off x="1650683" y="4450462"/>
            <a:ext cx="599684" cy="1154041"/>
            <a:chOff x="3552" y="2400"/>
            <a:chExt cx="192" cy="480"/>
          </a:xfrm>
        </p:grpSpPr>
        <p:sp>
          <p:nvSpPr>
            <p:cNvPr id="48" name="Line 52">
              <a:extLst>
                <a:ext uri="{FF2B5EF4-FFF2-40B4-BE49-F238E27FC236}">
                  <a16:creationId xmlns:a16="http://schemas.microsoft.com/office/drawing/2014/main" id="{E10A5CD4-2C34-0F4C-AEF7-E7B54E9F3707}"/>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53">
              <a:extLst>
                <a:ext uri="{FF2B5EF4-FFF2-40B4-BE49-F238E27FC236}">
                  <a16:creationId xmlns:a16="http://schemas.microsoft.com/office/drawing/2014/main" id="{28E82A29-19E2-9C40-8831-C73126D2A0FF}"/>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 name="Line 54">
              <a:extLst>
                <a:ext uri="{FF2B5EF4-FFF2-40B4-BE49-F238E27FC236}">
                  <a16:creationId xmlns:a16="http://schemas.microsoft.com/office/drawing/2014/main" id="{DF65DB5A-62C2-EA44-B35F-761CCC10516E}"/>
                </a:ext>
              </a:extLst>
            </p:cNvPr>
            <p:cNvSpPr>
              <a:spLocks noChangeAspect="1" noChangeShapeType="1"/>
            </p:cNvSpPr>
            <p:nvPr/>
          </p:nvSpPr>
          <p:spPr bwMode="auto">
            <a:xfrm>
              <a:off x="3624"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55">
              <a:extLst>
                <a:ext uri="{FF2B5EF4-FFF2-40B4-BE49-F238E27FC236}">
                  <a16:creationId xmlns:a16="http://schemas.microsoft.com/office/drawing/2014/main" id="{0EE6ADD7-2946-0343-8476-7AAF6B597F71}"/>
                </a:ext>
              </a:extLst>
            </p:cNvPr>
            <p:cNvSpPr>
              <a:spLocks noChangeAspect="1" noChangeShapeType="1"/>
            </p:cNvSpPr>
            <p:nvPr/>
          </p:nvSpPr>
          <p:spPr bwMode="auto">
            <a:xfrm>
              <a:off x="3648"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56">
              <a:extLst>
                <a:ext uri="{FF2B5EF4-FFF2-40B4-BE49-F238E27FC236}">
                  <a16:creationId xmlns:a16="http://schemas.microsoft.com/office/drawing/2014/main" id="{1BA7C6D7-1ADB-1C4D-B262-B3D7A2C3DD13}"/>
                </a:ext>
              </a:extLst>
            </p:cNvPr>
            <p:cNvSpPr>
              <a:spLocks noChangeAspect="1" noChangeShapeType="1"/>
            </p:cNvSpPr>
            <p:nvPr/>
          </p:nvSpPr>
          <p:spPr bwMode="auto">
            <a:xfrm>
              <a:off x="3624"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Freeform 57">
              <a:extLst>
                <a:ext uri="{FF2B5EF4-FFF2-40B4-BE49-F238E27FC236}">
                  <a16:creationId xmlns:a16="http://schemas.microsoft.com/office/drawing/2014/main" id="{069E9FF0-0A82-6746-993D-F77DD1B8B7FB}"/>
                </a:ext>
              </a:extLst>
            </p:cNvPr>
            <p:cNvSpPr>
              <a:spLocks noChangeAspect="1"/>
            </p:cNvSpPr>
            <p:nvPr/>
          </p:nvSpPr>
          <p:spPr bwMode="auto">
            <a:xfrm>
              <a:off x="3552" y="2496"/>
              <a:ext cx="192" cy="288"/>
            </a:xfrm>
            <a:custGeom>
              <a:avLst/>
              <a:gdLst>
                <a:gd name="T0" fmla="*/ 24 w 384"/>
                <a:gd name="T1" fmla="*/ 0 h 576"/>
                <a:gd name="T2" fmla="*/ 0 w 384"/>
                <a:gd name="T3" fmla="*/ 36 h 576"/>
                <a:gd name="T4" fmla="*/ 24 w 384"/>
                <a:gd name="T5" fmla="*/ 72 h 576"/>
                <a:gd name="T6" fmla="*/ 48 w 384"/>
                <a:gd name="T7" fmla="*/ 36 h 576"/>
                <a:gd name="T8" fmla="*/ 24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cxnSp>
        <p:nvCxnSpPr>
          <p:cNvPr id="55" name="Straight Connector 54">
            <a:extLst>
              <a:ext uri="{FF2B5EF4-FFF2-40B4-BE49-F238E27FC236}">
                <a16:creationId xmlns:a16="http://schemas.microsoft.com/office/drawing/2014/main" id="{96F776B6-AC7E-3843-9FAD-6FF44D0CB0A5}"/>
              </a:ext>
            </a:extLst>
          </p:cNvPr>
          <p:cNvCxnSpPr>
            <a:cxnSpLocks/>
          </p:cNvCxnSpPr>
          <p:nvPr/>
        </p:nvCxnSpPr>
        <p:spPr>
          <a:xfrm flipV="1">
            <a:off x="2757330" y="4454006"/>
            <a:ext cx="0" cy="22653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544E651C-00A5-4442-99F7-18814170F16A}"/>
              </a:ext>
            </a:extLst>
          </p:cNvPr>
          <p:cNvCxnSpPr>
            <a:cxnSpLocks/>
          </p:cNvCxnSpPr>
          <p:nvPr/>
        </p:nvCxnSpPr>
        <p:spPr>
          <a:xfrm flipV="1">
            <a:off x="2757333" y="5436136"/>
            <a:ext cx="0" cy="1828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051068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1796" y="136524"/>
            <a:ext cx="11690718" cy="868362"/>
          </a:xfrm>
        </p:spPr>
        <p:txBody>
          <a:bodyPr anchor="ctr">
            <a:normAutofit/>
          </a:bodyPr>
          <a:lstStyle/>
          <a:p>
            <a:pPr algn="ctr"/>
            <a:r>
              <a:rPr lang="en-US" sz="4400">
                <a:latin typeface="Arial" panose="020B0604020202020204" pitchFamily="34" charset="0"/>
                <a:cs typeface="Arial" panose="020B0604020202020204" pitchFamily="34" charset="0"/>
              </a:rPr>
              <a:t>Lab: RP GPS</a:t>
            </a:r>
          </a:p>
        </p:txBody>
      </p:sp>
      <p:sp>
        <p:nvSpPr>
          <p:cNvPr id="3" name="Content Placeholder 2"/>
          <p:cNvSpPr>
            <a:spLocks noGrp="1"/>
          </p:cNvSpPr>
          <p:nvPr>
            <p:ph idx="1"/>
          </p:nvPr>
        </p:nvSpPr>
        <p:spPr>
          <a:xfrm>
            <a:off x="358930" y="2176764"/>
            <a:ext cx="11496450" cy="691129"/>
          </a:xfrm>
        </p:spPr>
        <p:txBody>
          <a:bodyPr>
            <a:noAutofit/>
          </a:bodyPr>
          <a:lstStyle/>
          <a:p>
            <a:pPr marL="342900" indent="-342900" algn="l">
              <a:buFont typeface="Arial" charset="0"/>
              <a:buChar char="•"/>
            </a:pPr>
            <a:r>
              <a:rPr lang="en-US" sz="2000">
                <a:latin typeface="Arial" charset="0"/>
                <a:ea typeface="Arial" charset="0"/>
                <a:cs typeface="Arial" charset="0"/>
              </a:rPr>
              <a:t>We can also use the code above on the Raspberry Pi to connect to a GPS sensor from a USB port on the RP. If you want to use the mini-USB port, you need to use “/dev/serial0.”</a:t>
            </a:r>
          </a:p>
          <a:p>
            <a:pPr marL="342900" indent="-342900" algn="l">
              <a:buFont typeface="Arial" panose="020B0604020202020204" pitchFamily="34" charset="0"/>
              <a:buChar char="•"/>
            </a:pPr>
            <a:endParaRPr lang="en-US" sz="2000">
              <a:latin typeface="Arial" panose="020B0604020202020204" pitchFamily="34" charset="0"/>
              <a:ea typeface="Arial" charset="0"/>
              <a:cs typeface="Arial" panose="020B0604020202020204" pitchFamily="34" charset="0"/>
            </a:endParaRPr>
          </a:p>
          <a:p>
            <a:pPr marL="342900" indent="-342900" algn="l">
              <a:buFont typeface="Arial" charset="0"/>
              <a:buChar char="•"/>
            </a:pPr>
            <a:endParaRPr lang="en-US">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140</a:t>
            </a:fld>
            <a:endParaRPr lang="en-US"/>
          </a:p>
        </p:txBody>
      </p:sp>
    </p:spTree>
    <p:extLst>
      <p:ext uri="{BB962C8B-B14F-4D97-AF65-F5344CB8AC3E}">
        <p14:creationId xmlns:p14="http://schemas.microsoft.com/office/powerpoint/2010/main" val="203327916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1796" y="136524"/>
            <a:ext cx="11690718" cy="868362"/>
          </a:xfrm>
        </p:spPr>
        <p:txBody>
          <a:bodyPr anchor="ctr">
            <a:normAutofit/>
          </a:bodyPr>
          <a:lstStyle/>
          <a:p>
            <a:pPr algn="ctr"/>
            <a:r>
              <a:rPr lang="en-US" sz="4400">
                <a:latin typeface="Arial" panose="020B0604020202020204" pitchFamily="34" charset="0"/>
                <a:cs typeface="Arial" panose="020B0604020202020204" pitchFamily="34" charset="0"/>
              </a:rPr>
              <a:t>Lab: UART from  Raspberry Pi interface</a:t>
            </a:r>
          </a:p>
        </p:txBody>
      </p:sp>
      <p:sp>
        <p:nvSpPr>
          <p:cNvPr id="3" name="Content Placeholder 2"/>
          <p:cNvSpPr>
            <a:spLocks noGrp="1"/>
          </p:cNvSpPr>
          <p:nvPr>
            <p:ph idx="1"/>
          </p:nvPr>
        </p:nvSpPr>
        <p:spPr>
          <a:xfrm>
            <a:off x="347775" y="2024536"/>
            <a:ext cx="11496450" cy="2769140"/>
          </a:xfrm>
        </p:spPr>
        <p:txBody>
          <a:bodyPr>
            <a:noAutofit/>
          </a:bodyPr>
          <a:lstStyle/>
          <a:p>
            <a:pPr marL="342900" indent="-342900" algn="l">
              <a:buFont typeface="Arial" charset="0"/>
              <a:buChar char="•"/>
            </a:pPr>
            <a:r>
              <a:rPr lang="en-US" sz="2000">
                <a:latin typeface="Arial" charset="0"/>
                <a:ea typeface="Arial" charset="0"/>
                <a:cs typeface="Arial" charset="0"/>
              </a:rPr>
              <a:t>Finally, we can connect from the Raspberry Pi Tx (pin 8) and Rx (pin 10) pins directly to the GPS sensor.</a:t>
            </a:r>
          </a:p>
          <a:p>
            <a:pPr marL="342900" indent="-342900" algn="l">
              <a:buFont typeface="Arial" charset="0"/>
              <a:buChar char="•"/>
            </a:pPr>
            <a:r>
              <a:rPr lang="en-US" sz="2000">
                <a:latin typeface="Arial" charset="0"/>
                <a:ea typeface="Arial" charset="0"/>
                <a:cs typeface="Arial" charset="0"/>
              </a:rPr>
              <a:t>First, you’ll have to enable the RP pins RX/TX pins by adding (or editing) a line in /boot/</a:t>
            </a:r>
            <a:r>
              <a:rPr lang="en-US" sz="2000" err="1">
                <a:latin typeface="Arial" charset="0"/>
                <a:ea typeface="Arial" charset="0"/>
                <a:cs typeface="Arial" charset="0"/>
              </a:rPr>
              <a:t>config.txt</a:t>
            </a:r>
            <a:r>
              <a:rPr lang="en-US" sz="2000">
                <a:latin typeface="Arial" charset="0"/>
                <a:ea typeface="Arial" charset="0"/>
                <a:cs typeface="Arial" charset="0"/>
              </a:rPr>
              <a:t>.</a:t>
            </a:r>
          </a:p>
          <a:p>
            <a:pPr marL="342900" indent="-342900" algn="l">
              <a:buFont typeface="Arial" charset="0"/>
              <a:buChar char="•"/>
            </a:pPr>
            <a:r>
              <a:rPr lang="en-US" sz="2000">
                <a:latin typeface="Arial" charset="0"/>
                <a:ea typeface="Arial" charset="0"/>
                <a:cs typeface="Arial" charset="0"/>
              </a:rPr>
              <a:t>We need to open the native RP UART device, /dev/ttyS0.</a:t>
            </a:r>
          </a:p>
          <a:p>
            <a:pPr marL="342900" indent="-342900" algn="l">
              <a:buFont typeface="Arial" panose="020B0604020202020204" pitchFamily="34" charset="0"/>
              <a:buChar char="•"/>
            </a:pPr>
            <a:r>
              <a:rPr lang="en-US" sz="2000">
                <a:latin typeface="Arial" charset="0"/>
                <a:ea typeface="Arial" charset="0"/>
                <a:cs typeface="Arial" charset="0"/>
              </a:rPr>
              <a:t>UARTs are important.  We’ll use this for GPS and HC-12.</a:t>
            </a:r>
          </a:p>
          <a:p>
            <a:pPr marL="342900" indent="-342900" algn="l">
              <a:buFont typeface="Arial" charset="0"/>
              <a:buChar char="•"/>
            </a:pPr>
            <a:endParaRPr lang="en-US" sz="2000">
              <a:latin typeface="Arial" charset="0"/>
              <a:ea typeface="Arial" charset="0"/>
              <a:cs typeface="Arial" charset="0"/>
            </a:endParaRPr>
          </a:p>
          <a:p>
            <a:pPr algn="l"/>
            <a:endParaRPr lang="en-US" sz="2000">
              <a:latin typeface="Arial" panose="020B0604020202020204" pitchFamily="34" charset="0"/>
              <a:ea typeface="Arial" charset="0"/>
              <a:cs typeface="Arial" panose="020B0604020202020204" pitchFamily="34" charset="0"/>
            </a:endParaRPr>
          </a:p>
          <a:p>
            <a:pPr marL="342900" indent="-342900" algn="l">
              <a:buFont typeface="Arial" panose="020B0604020202020204" pitchFamily="34" charset="0"/>
              <a:buChar char="•"/>
            </a:pPr>
            <a:endParaRPr lang="en-US" sz="2000">
              <a:latin typeface="Arial" panose="020B0604020202020204" pitchFamily="34" charset="0"/>
              <a:ea typeface="Arial" charset="0"/>
              <a:cs typeface="Arial" panose="020B0604020202020204" pitchFamily="34" charset="0"/>
            </a:endParaRPr>
          </a:p>
          <a:p>
            <a:pPr marL="342900" indent="-342900" algn="l">
              <a:buFont typeface="Arial" charset="0"/>
              <a:buChar char="•"/>
            </a:pPr>
            <a:endParaRPr lang="en-US">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141</a:t>
            </a:fld>
            <a:endParaRPr lang="en-US"/>
          </a:p>
        </p:txBody>
      </p:sp>
    </p:spTree>
    <p:extLst>
      <p:ext uri="{BB962C8B-B14F-4D97-AF65-F5344CB8AC3E}">
        <p14:creationId xmlns:p14="http://schemas.microsoft.com/office/powerpoint/2010/main" val="1307478010"/>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6745" y="136524"/>
            <a:ext cx="10238509" cy="868362"/>
          </a:xfrm>
        </p:spPr>
        <p:txBody>
          <a:bodyPr anchor="ctr">
            <a:normAutofit/>
          </a:bodyPr>
          <a:lstStyle/>
          <a:p>
            <a:pPr algn="ctr"/>
            <a:r>
              <a:rPr lang="en-US" sz="4400">
                <a:latin typeface="Arial" panose="020B0604020202020204" pitchFamily="34" charset="0"/>
                <a:cs typeface="Arial" panose="020B0604020202020204" pitchFamily="34" charset="0"/>
              </a:rPr>
              <a:t>Raspberry Pi code for UART (GPS)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142</a:t>
            </a:fld>
            <a:endParaRPr lang="en-US"/>
          </a:p>
        </p:txBody>
      </p:sp>
      <p:sp>
        <p:nvSpPr>
          <p:cNvPr id="6" name="Content Placeholder 2">
            <a:extLst>
              <a:ext uri="{FF2B5EF4-FFF2-40B4-BE49-F238E27FC236}">
                <a16:creationId xmlns:a16="http://schemas.microsoft.com/office/drawing/2014/main" id="{D30B1CB9-8135-AD4B-BA92-277C1740C1F2}"/>
              </a:ext>
            </a:extLst>
          </p:cNvPr>
          <p:cNvSpPr txBox="1">
            <a:spLocks/>
          </p:cNvSpPr>
          <p:nvPr/>
        </p:nvSpPr>
        <p:spPr>
          <a:xfrm>
            <a:off x="677039" y="1684560"/>
            <a:ext cx="11152908" cy="4563649"/>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0"/>
              </a:spcBef>
            </a:pPr>
            <a:r>
              <a:rPr lang="en-US" sz="1600" dirty="0">
                <a:latin typeface="Courier New" panose="02070309020205020404" pitchFamily="49" charset="0"/>
                <a:ea typeface="Arial" charset="0"/>
                <a:cs typeface="Courier New" panose="02070309020205020404" pitchFamily="49" charset="0"/>
              </a:rPr>
              <a:t>// GPS Interfacing with Raspberry Pi using C (WiringPi Library)</a:t>
            </a:r>
          </a:p>
          <a:p>
            <a:pPr algn="l">
              <a:spcBef>
                <a:spcPts val="0"/>
              </a:spcBef>
            </a:pPr>
            <a:r>
              <a:rPr lang="en-US" sz="1600" dirty="0">
                <a:latin typeface="Courier New" panose="02070309020205020404" pitchFamily="49" charset="0"/>
                <a:ea typeface="Arial" charset="0"/>
                <a:cs typeface="Courier New" panose="02070309020205020404" pitchFamily="49" charset="0"/>
              </a:rPr>
              <a:t>//  Raspberry Pi      GPS</a:t>
            </a:r>
          </a:p>
          <a:p>
            <a:pPr algn="l">
              <a:spcBef>
                <a:spcPts val="0"/>
              </a:spcBef>
            </a:pPr>
            <a:r>
              <a:rPr lang="en-US" sz="1600" dirty="0">
                <a:latin typeface="Courier New" panose="02070309020205020404" pitchFamily="49" charset="0"/>
                <a:ea typeface="Arial" charset="0"/>
                <a:cs typeface="Courier New" panose="02070309020205020404" pitchFamily="49" charset="0"/>
              </a:rPr>
              <a:t>//  3.3V  (GPIO Pin  1) VCC</a:t>
            </a:r>
          </a:p>
          <a:p>
            <a:pPr algn="l">
              <a:spcBef>
                <a:spcPts val="0"/>
              </a:spcBef>
            </a:pPr>
            <a:r>
              <a:rPr lang="en-US" sz="1600" dirty="0">
                <a:latin typeface="Courier New" panose="02070309020205020404" pitchFamily="49" charset="0"/>
                <a:ea typeface="Arial" charset="0"/>
                <a:cs typeface="Courier New" panose="02070309020205020404" pitchFamily="49" charset="0"/>
              </a:rPr>
              <a:t>//  GND (GPIO Pin  6) GND</a:t>
            </a:r>
          </a:p>
          <a:p>
            <a:pPr algn="l">
              <a:spcBef>
                <a:spcPts val="0"/>
              </a:spcBef>
            </a:pPr>
            <a:r>
              <a:rPr lang="en-US" sz="1600" dirty="0">
                <a:latin typeface="Courier New" panose="02070309020205020404" pitchFamily="49" charset="0"/>
                <a:ea typeface="Arial" charset="0"/>
                <a:cs typeface="Courier New" panose="02070309020205020404" pitchFamily="49" charset="0"/>
              </a:rPr>
              <a:t>//  TXD (GPIO Pin  8) RXD</a:t>
            </a:r>
          </a:p>
          <a:p>
            <a:pPr algn="l">
              <a:spcBef>
                <a:spcPts val="0"/>
              </a:spcBef>
            </a:pPr>
            <a:r>
              <a:rPr lang="en-US" sz="1600" dirty="0">
                <a:latin typeface="Courier New" panose="02070309020205020404" pitchFamily="49" charset="0"/>
                <a:ea typeface="Arial" charset="0"/>
                <a:cs typeface="Courier New" panose="02070309020205020404" pitchFamily="49" charset="0"/>
              </a:rPr>
              <a:t>//  RXD (GPIO Pin 10) TXD</a:t>
            </a:r>
          </a:p>
          <a:p>
            <a:pPr algn="l">
              <a:spcBef>
                <a:spcPts val="0"/>
              </a:spcBef>
            </a:pPr>
            <a:r>
              <a:rPr lang="en-US" sz="1600" dirty="0">
                <a:latin typeface="Courier New" panose="02070309020205020404" pitchFamily="49" charset="0"/>
                <a:ea typeface="Arial" charset="0"/>
                <a:cs typeface="Courier New" panose="02070309020205020404" pitchFamily="49" charset="0"/>
              </a:rPr>
              <a:t>#define uartDevice "/dev/ttyS0”</a:t>
            </a:r>
          </a:p>
          <a:p>
            <a:pPr algn="l">
              <a:spcBef>
                <a:spcPts val="0"/>
              </a:spcBef>
            </a:pPr>
            <a:r>
              <a:rPr lang="en-US" sz="1600" dirty="0">
                <a:latin typeface="Courier New" panose="02070309020205020404" pitchFamily="49" charset="0"/>
                <a:ea typeface="Arial" charset="0"/>
                <a:cs typeface="Courier New" panose="02070309020205020404" pitchFamily="49" charset="0"/>
              </a:rPr>
              <a:t>#define BUF_SIZE 512</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messageDelay</a:t>
            </a:r>
            <a:r>
              <a:rPr lang="en-US" sz="1600" dirty="0">
                <a:latin typeface="Courier New" panose="02070309020205020404" pitchFamily="49" charset="0"/>
                <a:ea typeface="Arial" charset="0"/>
                <a:cs typeface="Courier New" panose="02070309020205020404" pitchFamily="49" charset="0"/>
              </a:rPr>
              <a:t> = 50;</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clearBuf(byte* buf, int n) {</a:t>
            </a:r>
          </a:p>
          <a:p>
            <a:pPr algn="l">
              <a:spcBef>
                <a:spcPts val="0"/>
              </a:spcBef>
            </a:pPr>
            <a:r>
              <a:rPr lang="en-US" sz="1600" dirty="0">
                <a:latin typeface="Courier New" panose="02070309020205020404" pitchFamily="49" charset="0"/>
                <a:ea typeface="Arial" charset="0"/>
                <a:cs typeface="Courier New" panose="02070309020205020404" pitchFamily="49" charset="0"/>
              </a:rPr>
              <a:t>  for (int i = 0; i &lt; n; i++) {</a:t>
            </a:r>
          </a:p>
          <a:p>
            <a:pPr algn="l">
              <a:spcBef>
                <a:spcPts val="0"/>
              </a:spcBef>
            </a:pPr>
            <a:r>
              <a:rPr lang="en-US" sz="1600" dirty="0">
                <a:latin typeface="Courier New" panose="02070309020205020404" pitchFamily="49" charset="0"/>
                <a:ea typeface="Arial" charset="0"/>
                <a:cs typeface="Courier New" panose="02070309020205020404" pitchFamily="49" charset="0"/>
              </a:rPr>
              <a:t>    buf[i] = 0;</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p:txBody>
      </p:sp>
      <p:sp>
        <p:nvSpPr>
          <p:cNvPr id="7" name="Rectangle 6">
            <a:extLst>
              <a:ext uri="{FF2B5EF4-FFF2-40B4-BE49-F238E27FC236}">
                <a16:creationId xmlns:a16="http://schemas.microsoft.com/office/drawing/2014/main" id="{CF40AC6C-8C77-B04E-AF64-EC7E15A65494}"/>
              </a:ext>
            </a:extLst>
          </p:cNvPr>
          <p:cNvSpPr/>
          <p:nvPr/>
        </p:nvSpPr>
        <p:spPr>
          <a:xfrm>
            <a:off x="10579253" y="2499366"/>
            <a:ext cx="1328850" cy="3164529"/>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29FB4FDC-1BDC-3346-B5C9-B0613BE68D7C}"/>
              </a:ext>
            </a:extLst>
          </p:cNvPr>
          <p:cNvSpPr txBox="1"/>
          <p:nvPr/>
        </p:nvSpPr>
        <p:spPr>
          <a:xfrm>
            <a:off x="10612338" y="5318278"/>
            <a:ext cx="1269943" cy="338554"/>
          </a:xfrm>
          <a:prstGeom prst="rect">
            <a:avLst/>
          </a:prstGeom>
          <a:noFill/>
        </p:spPr>
        <p:txBody>
          <a:bodyPr wrap="square" rtlCol="0">
            <a:spAutoFit/>
          </a:bodyPr>
          <a:lstStyle/>
          <a:p>
            <a:pPr algn="r"/>
            <a:r>
              <a:rPr lang="en-US" sz="1600">
                <a:latin typeface="Arial" panose="020B0604020202020204" pitchFamily="34" charset="0"/>
                <a:cs typeface="Arial" panose="020B0604020202020204" pitchFamily="34" charset="0"/>
              </a:rPr>
              <a:t>ATGM336H</a:t>
            </a:r>
          </a:p>
        </p:txBody>
      </p:sp>
      <p:sp>
        <p:nvSpPr>
          <p:cNvPr id="9" name="TextBox 8">
            <a:extLst>
              <a:ext uri="{FF2B5EF4-FFF2-40B4-BE49-F238E27FC236}">
                <a16:creationId xmlns:a16="http://schemas.microsoft.com/office/drawing/2014/main" id="{54183199-067C-0D4A-AC1F-5D5FA9A67C1C}"/>
              </a:ext>
            </a:extLst>
          </p:cNvPr>
          <p:cNvSpPr txBox="1"/>
          <p:nvPr/>
        </p:nvSpPr>
        <p:spPr>
          <a:xfrm>
            <a:off x="10581777" y="4055954"/>
            <a:ext cx="1011557"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TX</a:t>
            </a:r>
          </a:p>
        </p:txBody>
      </p:sp>
      <p:sp>
        <p:nvSpPr>
          <p:cNvPr id="10" name="TextBox 9">
            <a:extLst>
              <a:ext uri="{FF2B5EF4-FFF2-40B4-BE49-F238E27FC236}">
                <a16:creationId xmlns:a16="http://schemas.microsoft.com/office/drawing/2014/main" id="{B318711E-8850-5F47-9D80-39552AF88F2E}"/>
              </a:ext>
            </a:extLst>
          </p:cNvPr>
          <p:cNvSpPr txBox="1"/>
          <p:nvPr/>
        </p:nvSpPr>
        <p:spPr>
          <a:xfrm>
            <a:off x="10559860" y="3258411"/>
            <a:ext cx="964173"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RX</a:t>
            </a:r>
          </a:p>
        </p:txBody>
      </p:sp>
      <p:sp>
        <p:nvSpPr>
          <p:cNvPr id="11" name="Oval 10">
            <a:extLst>
              <a:ext uri="{FF2B5EF4-FFF2-40B4-BE49-F238E27FC236}">
                <a16:creationId xmlns:a16="http://schemas.microsoft.com/office/drawing/2014/main" id="{472CE903-400C-704D-9B2E-F70BC3444FD6}"/>
              </a:ext>
            </a:extLst>
          </p:cNvPr>
          <p:cNvSpPr/>
          <p:nvPr/>
        </p:nvSpPr>
        <p:spPr>
          <a:xfrm>
            <a:off x="8380878" y="3432084"/>
            <a:ext cx="156754" cy="169817"/>
          </a:xfrm>
          <a:prstGeom prst="ellipse">
            <a:avLst/>
          </a:prstGeom>
          <a:solidFill>
            <a:srgbClr val="00B05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ADEDA581-CB1D-1142-A598-530FCAD60C20}"/>
              </a:ext>
            </a:extLst>
          </p:cNvPr>
          <p:cNvSpPr/>
          <p:nvPr/>
        </p:nvSpPr>
        <p:spPr>
          <a:xfrm>
            <a:off x="8373621" y="4054558"/>
            <a:ext cx="156754" cy="169817"/>
          </a:xfrm>
          <a:prstGeom prst="ellipse">
            <a:avLst/>
          </a:prstGeom>
          <a:solidFill>
            <a:srgbClr val="00B05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05381E2D-8A45-8043-934C-543D9FD5B3E1}"/>
              </a:ext>
            </a:extLst>
          </p:cNvPr>
          <p:cNvSpPr/>
          <p:nvPr/>
        </p:nvSpPr>
        <p:spPr>
          <a:xfrm>
            <a:off x="8380878" y="4707697"/>
            <a:ext cx="156754" cy="169817"/>
          </a:xfrm>
          <a:prstGeom prst="ellipse">
            <a:avLst/>
          </a:prstGeom>
          <a:solidFill>
            <a:srgbClr val="00B05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A56D5795-220E-BD4B-B696-89F59E0D748A}"/>
              </a:ext>
            </a:extLst>
          </p:cNvPr>
          <p:cNvSpPr/>
          <p:nvPr/>
        </p:nvSpPr>
        <p:spPr>
          <a:xfrm>
            <a:off x="8388133" y="5451310"/>
            <a:ext cx="156754" cy="169817"/>
          </a:xfrm>
          <a:prstGeom prst="ellipse">
            <a:avLst/>
          </a:prstGeom>
          <a:solidFill>
            <a:srgbClr val="00B05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CD889E46-ECD1-A540-9B2C-0F565CB9C082}"/>
              </a:ext>
            </a:extLst>
          </p:cNvPr>
          <p:cNvSpPr txBox="1"/>
          <p:nvPr/>
        </p:nvSpPr>
        <p:spPr>
          <a:xfrm>
            <a:off x="8656068" y="3368911"/>
            <a:ext cx="595035" cy="338554"/>
          </a:xfrm>
          <a:prstGeom prst="rect">
            <a:avLst/>
          </a:prstGeom>
          <a:noFill/>
        </p:spPr>
        <p:txBody>
          <a:bodyPr wrap="none" rtlCol="0">
            <a:spAutoFit/>
          </a:bodyPr>
          <a:lstStyle/>
          <a:p>
            <a:r>
              <a:rPr lang="en-US" sz="1600" dirty="0"/>
              <a:t>Vcc</a:t>
            </a:r>
            <a:endParaRPr lang="en-US" dirty="0"/>
          </a:p>
        </p:txBody>
      </p:sp>
      <p:sp>
        <p:nvSpPr>
          <p:cNvPr id="16" name="TextBox 15">
            <a:extLst>
              <a:ext uri="{FF2B5EF4-FFF2-40B4-BE49-F238E27FC236}">
                <a16:creationId xmlns:a16="http://schemas.microsoft.com/office/drawing/2014/main" id="{52781121-A187-BB4D-BC00-67D2924A38FA}"/>
              </a:ext>
            </a:extLst>
          </p:cNvPr>
          <p:cNvSpPr txBox="1"/>
          <p:nvPr/>
        </p:nvSpPr>
        <p:spPr>
          <a:xfrm>
            <a:off x="8648811" y="3963993"/>
            <a:ext cx="829073" cy="338554"/>
          </a:xfrm>
          <a:prstGeom prst="rect">
            <a:avLst/>
          </a:prstGeom>
          <a:noFill/>
        </p:spPr>
        <p:txBody>
          <a:bodyPr wrap="none" rtlCol="0">
            <a:spAutoFit/>
          </a:bodyPr>
          <a:lstStyle/>
          <a:p>
            <a:r>
              <a:rPr lang="en-US" sz="1600"/>
              <a:t>trigger</a:t>
            </a:r>
            <a:endParaRPr lang="en-US"/>
          </a:p>
        </p:txBody>
      </p:sp>
      <p:sp>
        <p:nvSpPr>
          <p:cNvPr id="17" name="TextBox 16">
            <a:extLst>
              <a:ext uri="{FF2B5EF4-FFF2-40B4-BE49-F238E27FC236}">
                <a16:creationId xmlns:a16="http://schemas.microsoft.com/office/drawing/2014/main" id="{991CB714-09EE-DC4D-A726-761A9B52B642}"/>
              </a:ext>
            </a:extLst>
          </p:cNvPr>
          <p:cNvSpPr txBox="1"/>
          <p:nvPr/>
        </p:nvSpPr>
        <p:spPr>
          <a:xfrm>
            <a:off x="8663325" y="4653423"/>
            <a:ext cx="710451" cy="338554"/>
          </a:xfrm>
          <a:prstGeom prst="rect">
            <a:avLst/>
          </a:prstGeom>
          <a:noFill/>
        </p:spPr>
        <p:txBody>
          <a:bodyPr wrap="none" rtlCol="0">
            <a:spAutoFit/>
          </a:bodyPr>
          <a:lstStyle/>
          <a:p>
            <a:r>
              <a:rPr lang="en-US" sz="1600"/>
              <a:t>echo</a:t>
            </a:r>
            <a:endParaRPr lang="en-US"/>
          </a:p>
        </p:txBody>
      </p:sp>
      <p:sp>
        <p:nvSpPr>
          <p:cNvPr id="18" name="TextBox 17">
            <a:extLst>
              <a:ext uri="{FF2B5EF4-FFF2-40B4-BE49-F238E27FC236}">
                <a16:creationId xmlns:a16="http://schemas.microsoft.com/office/drawing/2014/main" id="{4E7E24AD-0B2E-124B-B3A0-B94332EE7B6F}"/>
              </a:ext>
            </a:extLst>
          </p:cNvPr>
          <p:cNvSpPr txBox="1"/>
          <p:nvPr/>
        </p:nvSpPr>
        <p:spPr>
          <a:xfrm>
            <a:off x="8641553" y="5384939"/>
            <a:ext cx="588623" cy="338554"/>
          </a:xfrm>
          <a:prstGeom prst="rect">
            <a:avLst/>
          </a:prstGeom>
          <a:noFill/>
        </p:spPr>
        <p:txBody>
          <a:bodyPr wrap="none" rtlCol="0">
            <a:spAutoFit/>
          </a:bodyPr>
          <a:lstStyle/>
          <a:p>
            <a:r>
              <a:rPr lang="en-US" sz="1600" dirty="0"/>
              <a:t>gnd</a:t>
            </a:r>
            <a:endParaRPr lang="en-US" dirty="0"/>
          </a:p>
        </p:txBody>
      </p:sp>
      <p:sp>
        <p:nvSpPr>
          <p:cNvPr id="19" name="Rectangle 18">
            <a:extLst>
              <a:ext uri="{FF2B5EF4-FFF2-40B4-BE49-F238E27FC236}">
                <a16:creationId xmlns:a16="http://schemas.microsoft.com/office/drawing/2014/main" id="{A31CEF4D-CB76-7841-B508-E5E41FEA49C6}"/>
              </a:ext>
            </a:extLst>
          </p:cNvPr>
          <p:cNvSpPr/>
          <p:nvPr/>
        </p:nvSpPr>
        <p:spPr>
          <a:xfrm>
            <a:off x="7860061" y="2376109"/>
            <a:ext cx="1630905" cy="3277630"/>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1516A5F2-8E45-FE45-99DA-EA88533F5A71}"/>
              </a:ext>
            </a:extLst>
          </p:cNvPr>
          <p:cNvSpPr txBox="1"/>
          <p:nvPr/>
        </p:nvSpPr>
        <p:spPr>
          <a:xfrm>
            <a:off x="7772798" y="5318361"/>
            <a:ext cx="1757245" cy="338554"/>
          </a:xfrm>
          <a:prstGeom prst="rect">
            <a:avLst/>
          </a:prstGeom>
          <a:noFill/>
        </p:spPr>
        <p:txBody>
          <a:bodyPr wrap="square" rtlCol="0">
            <a:spAutoFit/>
          </a:bodyPr>
          <a:lstStyle/>
          <a:p>
            <a:pPr algn="r"/>
            <a:r>
              <a:rPr lang="en-US" sz="1600">
                <a:latin typeface="Arial" panose="020B0604020202020204" pitchFamily="34" charset="0"/>
                <a:cs typeface="Arial" panose="020B0604020202020204" pitchFamily="34" charset="0"/>
              </a:rPr>
              <a:t>Raspberry Pi</a:t>
            </a:r>
          </a:p>
        </p:txBody>
      </p:sp>
      <p:cxnSp>
        <p:nvCxnSpPr>
          <p:cNvPr id="21" name="Straight Arrow Connector 20">
            <a:extLst>
              <a:ext uri="{FF2B5EF4-FFF2-40B4-BE49-F238E27FC236}">
                <a16:creationId xmlns:a16="http://schemas.microsoft.com/office/drawing/2014/main" id="{42E370A7-C0E2-DD4E-9A4E-80DA98D75006}"/>
              </a:ext>
            </a:extLst>
          </p:cNvPr>
          <p:cNvCxnSpPr>
            <a:cxnSpLocks/>
            <a:stCxn id="22" idx="3"/>
            <a:endCxn id="30" idx="1"/>
          </p:cNvCxnSpPr>
          <p:nvPr/>
        </p:nvCxnSpPr>
        <p:spPr>
          <a:xfrm flipV="1">
            <a:off x="9498883" y="2799157"/>
            <a:ext cx="1095726" cy="3577"/>
          </a:xfrm>
          <a:prstGeom prst="straightConnector1">
            <a:avLst/>
          </a:prstGeom>
          <a:ln w="2222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2D3AA623-C3F9-D64C-8E52-1FAA0DB61AB9}"/>
              </a:ext>
            </a:extLst>
          </p:cNvPr>
          <p:cNvSpPr txBox="1"/>
          <p:nvPr/>
        </p:nvSpPr>
        <p:spPr>
          <a:xfrm>
            <a:off x="7802017" y="2648845"/>
            <a:ext cx="1696866" cy="307777"/>
          </a:xfrm>
          <a:prstGeom prst="rect">
            <a:avLst/>
          </a:prstGeom>
          <a:noFill/>
        </p:spPr>
        <p:txBody>
          <a:bodyPr wrap="square" rtlCol="0">
            <a:spAutoFit/>
          </a:bodyPr>
          <a:lstStyle/>
          <a:p>
            <a:pPr algn="r"/>
            <a:r>
              <a:rPr lang="en-US" sz="1400">
                <a:latin typeface="Arial" panose="020B0604020202020204" pitchFamily="34" charset="0"/>
                <a:cs typeface="Arial" panose="020B0604020202020204" pitchFamily="34" charset="0"/>
              </a:rPr>
              <a:t>3.3 V, HDR pin 1</a:t>
            </a:r>
          </a:p>
        </p:txBody>
      </p:sp>
      <p:grpSp>
        <p:nvGrpSpPr>
          <p:cNvPr id="23" name="Group 222">
            <a:extLst>
              <a:ext uri="{FF2B5EF4-FFF2-40B4-BE49-F238E27FC236}">
                <a16:creationId xmlns:a16="http://schemas.microsoft.com/office/drawing/2014/main" id="{891CE5FE-A333-3E40-82EA-ED3D8F14AA06}"/>
              </a:ext>
            </a:extLst>
          </p:cNvPr>
          <p:cNvGrpSpPr>
            <a:grpSpLocks/>
          </p:cNvGrpSpPr>
          <p:nvPr/>
        </p:nvGrpSpPr>
        <p:grpSpPr bwMode="auto">
          <a:xfrm>
            <a:off x="9833997" y="4830539"/>
            <a:ext cx="304800" cy="381000"/>
            <a:chOff x="4272" y="3072"/>
            <a:chExt cx="192" cy="240"/>
          </a:xfrm>
        </p:grpSpPr>
        <p:sp>
          <p:nvSpPr>
            <p:cNvPr id="24" name="Line 99">
              <a:extLst>
                <a:ext uri="{FF2B5EF4-FFF2-40B4-BE49-F238E27FC236}">
                  <a16:creationId xmlns:a16="http://schemas.microsoft.com/office/drawing/2014/main" id="{CFF49D23-1E98-7049-8504-969F607F46A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00">
              <a:extLst>
                <a:ext uri="{FF2B5EF4-FFF2-40B4-BE49-F238E27FC236}">
                  <a16:creationId xmlns:a16="http://schemas.microsoft.com/office/drawing/2014/main" id="{6C2DE5FA-ECE0-2540-84FE-3577870AA3C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101">
              <a:extLst>
                <a:ext uri="{FF2B5EF4-FFF2-40B4-BE49-F238E27FC236}">
                  <a16:creationId xmlns:a16="http://schemas.microsoft.com/office/drawing/2014/main" id="{3D6A957C-4C12-5848-AC39-8AE7D615D3D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 name="Line 102">
              <a:extLst>
                <a:ext uri="{FF2B5EF4-FFF2-40B4-BE49-F238E27FC236}">
                  <a16:creationId xmlns:a16="http://schemas.microsoft.com/office/drawing/2014/main" id="{CA34D9F2-3565-4E44-993B-14721C9058D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103">
              <a:extLst>
                <a:ext uri="{FF2B5EF4-FFF2-40B4-BE49-F238E27FC236}">
                  <a16:creationId xmlns:a16="http://schemas.microsoft.com/office/drawing/2014/main" id="{4F498734-234F-F74E-A068-5232AB779A0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104">
              <a:extLst>
                <a:ext uri="{FF2B5EF4-FFF2-40B4-BE49-F238E27FC236}">
                  <a16:creationId xmlns:a16="http://schemas.microsoft.com/office/drawing/2014/main" id="{0E840967-9763-524D-AED9-639A0BD776E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0" name="TextBox 29">
            <a:extLst>
              <a:ext uri="{FF2B5EF4-FFF2-40B4-BE49-F238E27FC236}">
                <a16:creationId xmlns:a16="http://schemas.microsoft.com/office/drawing/2014/main" id="{116B8638-86C3-F54A-A046-BC5A99009542}"/>
              </a:ext>
            </a:extLst>
          </p:cNvPr>
          <p:cNvSpPr txBox="1"/>
          <p:nvPr/>
        </p:nvSpPr>
        <p:spPr>
          <a:xfrm>
            <a:off x="10594609" y="2645268"/>
            <a:ext cx="949560"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Vcc</a:t>
            </a:r>
          </a:p>
        </p:txBody>
      </p:sp>
      <p:sp>
        <p:nvSpPr>
          <p:cNvPr id="31" name="TextBox 30">
            <a:extLst>
              <a:ext uri="{FF2B5EF4-FFF2-40B4-BE49-F238E27FC236}">
                <a16:creationId xmlns:a16="http://schemas.microsoft.com/office/drawing/2014/main" id="{76CD032F-58B5-D643-8A03-6BDAA9E8D36F}"/>
              </a:ext>
            </a:extLst>
          </p:cNvPr>
          <p:cNvSpPr txBox="1"/>
          <p:nvPr/>
        </p:nvSpPr>
        <p:spPr>
          <a:xfrm>
            <a:off x="10584927" y="4744242"/>
            <a:ext cx="1089672"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a:t>
            </a:r>
          </a:p>
        </p:txBody>
      </p:sp>
      <p:cxnSp>
        <p:nvCxnSpPr>
          <p:cNvPr id="32" name="Straight Arrow Connector 31">
            <a:extLst>
              <a:ext uri="{FF2B5EF4-FFF2-40B4-BE49-F238E27FC236}">
                <a16:creationId xmlns:a16="http://schemas.microsoft.com/office/drawing/2014/main" id="{539E0F34-B227-6B4A-95B9-2E595850206C}"/>
              </a:ext>
            </a:extLst>
          </p:cNvPr>
          <p:cNvCxnSpPr>
            <a:cxnSpLocks/>
          </p:cNvCxnSpPr>
          <p:nvPr/>
        </p:nvCxnSpPr>
        <p:spPr>
          <a:xfrm flipV="1">
            <a:off x="9487194" y="4819123"/>
            <a:ext cx="1095726" cy="3577"/>
          </a:xfrm>
          <a:prstGeom prst="straightConnector1">
            <a:avLst/>
          </a:prstGeom>
          <a:ln w="2222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854C2DD0-5A6F-C74C-B8B0-3D7217E66010}"/>
              </a:ext>
            </a:extLst>
          </p:cNvPr>
          <p:cNvSpPr txBox="1"/>
          <p:nvPr/>
        </p:nvSpPr>
        <p:spPr>
          <a:xfrm>
            <a:off x="7611033" y="3252071"/>
            <a:ext cx="1866851" cy="523220"/>
          </a:xfrm>
          <a:prstGeom prst="rect">
            <a:avLst/>
          </a:prstGeom>
          <a:noFill/>
        </p:spPr>
        <p:txBody>
          <a:bodyPr wrap="square" rtlCol="0">
            <a:spAutoFit/>
          </a:bodyPr>
          <a:lstStyle/>
          <a:p>
            <a:pPr algn="r"/>
            <a:r>
              <a:rPr lang="en-US" sz="1400">
                <a:latin typeface="Arial" panose="020B0604020202020204" pitchFamily="34" charset="0"/>
                <a:cs typeface="Arial" panose="020B0604020202020204" pitchFamily="34" charset="0"/>
              </a:rPr>
              <a:t>GPIO15 (TX)</a:t>
            </a:r>
          </a:p>
          <a:p>
            <a:pPr algn="r"/>
            <a:r>
              <a:rPr lang="en-US" sz="1400">
                <a:latin typeface="Arial" panose="020B0604020202020204" pitchFamily="34" charset="0"/>
                <a:cs typeface="Arial" panose="020B0604020202020204" pitchFamily="34" charset="0"/>
              </a:rPr>
              <a:t>HDR pin 8</a:t>
            </a:r>
          </a:p>
        </p:txBody>
      </p:sp>
      <p:cxnSp>
        <p:nvCxnSpPr>
          <p:cNvPr id="34" name="Straight Arrow Connector 33">
            <a:extLst>
              <a:ext uri="{FF2B5EF4-FFF2-40B4-BE49-F238E27FC236}">
                <a16:creationId xmlns:a16="http://schemas.microsoft.com/office/drawing/2014/main" id="{D8416757-AC6E-7343-9827-898D9D7FABCC}"/>
              </a:ext>
            </a:extLst>
          </p:cNvPr>
          <p:cNvCxnSpPr>
            <a:cxnSpLocks/>
          </p:cNvCxnSpPr>
          <p:nvPr/>
        </p:nvCxnSpPr>
        <p:spPr>
          <a:xfrm flipV="1">
            <a:off x="9483643" y="3378277"/>
            <a:ext cx="1095726" cy="3577"/>
          </a:xfrm>
          <a:prstGeom prst="straightConnector1">
            <a:avLst/>
          </a:prstGeom>
          <a:ln w="222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5DB0C899-684F-624F-A591-DB4A5328EA85}"/>
              </a:ext>
            </a:extLst>
          </p:cNvPr>
          <p:cNvCxnSpPr>
            <a:cxnSpLocks/>
          </p:cNvCxnSpPr>
          <p:nvPr/>
        </p:nvCxnSpPr>
        <p:spPr>
          <a:xfrm flipV="1">
            <a:off x="9498883" y="4170757"/>
            <a:ext cx="1095726" cy="3577"/>
          </a:xfrm>
          <a:prstGeom prst="straightConnector1">
            <a:avLst/>
          </a:prstGeom>
          <a:ln w="2222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5B8FD364-844B-4D43-A682-9E36158874F8}"/>
              </a:ext>
            </a:extLst>
          </p:cNvPr>
          <p:cNvSpPr txBox="1"/>
          <p:nvPr/>
        </p:nvSpPr>
        <p:spPr>
          <a:xfrm>
            <a:off x="7565313" y="3998831"/>
            <a:ext cx="1866851" cy="523220"/>
          </a:xfrm>
          <a:prstGeom prst="rect">
            <a:avLst/>
          </a:prstGeom>
          <a:noFill/>
        </p:spPr>
        <p:txBody>
          <a:bodyPr wrap="square" rtlCol="0">
            <a:spAutoFit/>
          </a:bodyPr>
          <a:lstStyle/>
          <a:p>
            <a:pPr algn="r"/>
            <a:r>
              <a:rPr lang="en-US" sz="1400">
                <a:latin typeface="Arial" panose="020B0604020202020204" pitchFamily="34" charset="0"/>
                <a:cs typeface="Arial" panose="020B0604020202020204" pitchFamily="34" charset="0"/>
              </a:rPr>
              <a:t>GPIO16 (RX)</a:t>
            </a:r>
          </a:p>
          <a:p>
            <a:pPr algn="r"/>
            <a:r>
              <a:rPr lang="en-US" sz="1400">
                <a:latin typeface="Arial" panose="020B0604020202020204" pitchFamily="34" charset="0"/>
                <a:cs typeface="Arial" panose="020B0604020202020204" pitchFamily="34" charset="0"/>
              </a:rPr>
              <a:t>HDR pin 10</a:t>
            </a:r>
          </a:p>
        </p:txBody>
      </p:sp>
      <p:sp>
        <p:nvSpPr>
          <p:cNvPr id="37" name="TextBox 36">
            <a:extLst>
              <a:ext uri="{FF2B5EF4-FFF2-40B4-BE49-F238E27FC236}">
                <a16:creationId xmlns:a16="http://schemas.microsoft.com/office/drawing/2014/main" id="{624FFC88-A561-4344-81D6-CA3127C6594D}"/>
              </a:ext>
            </a:extLst>
          </p:cNvPr>
          <p:cNvSpPr txBox="1"/>
          <p:nvPr/>
        </p:nvSpPr>
        <p:spPr>
          <a:xfrm>
            <a:off x="7786777" y="4691005"/>
            <a:ext cx="1696866" cy="307777"/>
          </a:xfrm>
          <a:prstGeom prst="rect">
            <a:avLst/>
          </a:prstGeom>
          <a:noFill/>
        </p:spPr>
        <p:txBody>
          <a:bodyPr wrap="square" rtlCol="0">
            <a:spAutoFit/>
          </a:bodyPr>
          <a:lstStyle/>
          <a:p>
            <a:pPr algn="r"/>
            <a:r>
              <a:rPr lang="en-US" sz="1400" dirty="0">
                <a:latin typeface="Arial" panose="020B0604020202020204" pitchFamily="34" charset="0"/>
                <a:cs typeface="Arial" panose="020B0604020202020204" pitchFamily="34" charset="0"/>
              </a:rPr>
              <a:t>Gnd, HDR pin 6</a:t>
            </a:r>
          </a:p>
        </p:txBody>
      </p:sp>
    </p:spTree>
    <p:extLst>
      <p:ext uri="{BB962C8B-B14F-4D97-AF65-F5344CB8AC3E}">
        <p14:creationId xmlns:p14="http://schemas.microsoft.com/office/powerpoint/2010/main" val="275561167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39160"/>
            <a:ext cx="10238509" cy="868362"/>
          </a:xfrm>
        </p:spPr>
        <p:txBody>
          <a:bodyPr anchor="ctr">
            <a:normAutofit/>
          </a:bodyPr>
          <a:lstStyle/>
          <a:p>
            <a:pPr algn="ctr"/>
            <a:r>
              <a:rPr lang="en-US" sz="4400">
                <a:latin typeface="Arial" panose="020B0604020202020204" pitchFamily="34" charset="0"/>
                <a:cs typeface="Arial" panose="020B0604020202020204" pitchFamily="34" charset="0"/>
              </a:rPr>
              <a:t>Raspberry Pi code for GPS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143</a:t>
            </a:fld>
            <a:endParaRPr lang="en-US"/>
          </a:p>
        </p:txBody>
      </p:sp>
      <p:sp>
        <p:nvSpPr>
          <p:cNvPr id="6" name="Content Placeholder 2">
            <a:extLst>
              <a:ext uri="{FF2B5EF4-FFF2-40B4-BE49-F238E27FC236}">
                <a16:creationId xmlns:a16="http://schemas.microsoft.com/office/drawing/2014/main" id="{D30B1CB9-8135-AD4B-BA92-277C1740C1F2}"/>
              </a:ext>
            </a:extLst>
          </p:cNvPr>
          <p:cNvSpPr txBox="1">
            <a:spLocks/>
          </p:cNvSpPr>
          <p:nvPr/>
        </p:nvSpPr>
        <p:spPr>
          <a:xfrm>
            <a:off x="629744" y="1751097"/>
            <a:ext cx="11271970" cy="411267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const char* eol = "\r\n";</a:t>
            </a:r>
          </a:p>
          <a:p>
            <a:pPr algn="l">
              <a:spcBef>
                <a:spcPts val="0"/>
              </a:spcBef>
            </a:pPr>
            <a:r>
              <a:rPr lang="en-US" sz="1600" dirty="0">
                <a:latin typeface="Courier New" panose="02070309020205020404" pitchFamily="49" charset="0"/>
                <a:ea typeface="Arial" charset="0"/>
                <a:cs typeface="Courier New" panose="02070309020205020404" pitchFamily="49" charset="0"/>
              </a:rPr>
              <a:t>void </a:t>
            </a:r>
            <a:r>
              <a:rPr lang="en-US" sz="1600" dirty="0" err="1">
                <a:latin typeface="Courier New" panose="02070309020205020404" pitchFamily="49" charset="0"/>
                <a:ea typeface="Arial" charset="0"/>
                <a:cs typeface="Courier New" panose="02070309020205020404" pitchFamily="49" charset="0"/>
              </a:rPr>
              <a:t>sendCommand</a:t>
            </a:r>
            <a:r>
              <a:rPr lang="en-US" sz="1600" dirty="0">
                <a:latin typeface="Courier New" panose="02070309020205020404" pitchFamily="49" charset="0"/>
                <a:ea typeface="Arial" charset="0"/>
                <a:cs typeface="Courier New" panose="02070309020205020404" pitchFamily="49" charset="0"/>
              </a:rPr>
              <a:t>(int fd, const char* command) {</a:t>
            </a:r>
          </a:p>
          <a:p>
            <a:pPr algn="l">
              <a:spcBef>
                <a:spcPts val="0"/>
              </a:spcBef>
            </a:pPr>
            <a:r>
              <a:rPr lang="en-US" sz="1600" dirty="0">
                <a:latin typeface="Courier New" panose="02070309020205020404" pitchFamily="49" charset="0"/>
                <a:ea typeface="Arial" charset="0"/>
                <a:cs typeface="Courier New" panose="02070309020205020404" pitchFamily="49" charset="0"/>
              </a:rPr>
              <a:t>  for (int i = 0; i &lt; strlen(command); i++)</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serialPutchar</a:t>
            </a:r>
            <a:r>
              <a:rPr lang="en-US" sz="1600" dirty="0">
                <a:latin typeface="Courier New" panose="02070309020205020404" pitchFamily="49" charset="0"/>
                <a:ea typeface="Arial" charset="0"/>
                <a:cs typeface="Courier New" panose="02070309020205020404" pitchFamily="49" charset="0"/>
              </a:rPr>
              <a:t>(fd, command[i]);</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serialPutchar</a:t>
            </a:r>
            <a:r>
              <a:rPr lang="en-US" sz="1600" dirty="0">
                <a:latin typeface="Courier New" panose="02070309020205020404" pitchFamily="49" charset="0"/>
                <a:ea typeface="Arial" charset="0"/>
                <a:cs typeface="Courier New" panose="02070309020205020404" pitchFamily="49" charset="0"/>
              </a:rPr>
              <a:t>(fd, eol[0]);</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serialPutchar</a:t>
            </a:r>
            <a:r>
              <a:rPr lang="en-US" sz="1600" dirty="0">
                <a:latin typeface="Courier New" panose="02070309020205020404" pitchFamily="49" charset="0"/>
                <a:ea typeface="Arial" charset="0"/>
                <a:cs typeface="Courier New" panose="02070309020205020404" pitchFamily="49" charset="0"/>
              </a:rPr>
              <a:t>(fd, eol[1]);</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#define PMTK_SET_NMEA_OUTPUT_RMCGGA "$PMTK314,0,1,0,1,0,0,0,0,0,0,0,0,0,0,0,0,0,0,0*28"</a:t>
            </a:r>
          </a:p>
          <a:p>
            <a:pPr algn="l">
              <a:spcBef>
                <a:spcPts val="0"/>
              </a:spcBef>
            </a:pPr>
            <a:r>
              <a:rPr lang="en-US" sz="1600" dirty="0">
                <a:latin typeface="Courier New" panose="02070309020205020404" pitchFamily="49" charset="0"/>
                <a:ea typeface="Arial" charset="0"/>
                <a:cs typeface="Courier New" panose="02070309020205020404" pitchFamily="49" charset="0"/>
              </a:rPr>
              <a:t>#define PMTK_SET_NMEA_UPDATE_1HZ  "$PMTK220,1000*1F"</a:t>
            </a:r>
          </a:p>
          <a:p>
            <a:pPr algn="l">
              <a:spcBef>
                <a:spcPts val="0"/>
              </a:spcBef>
            </a:pPr>
            <a:r>
              <a:rPr lang="en-US" sz="1600" dirty="0">
                <a:latin typeface="Courier New" panose="02070309020205020404" pitchFamily="49" charset="0"/>
                <a:ea typeface="Arial" charset="0"/>
                <a:cs typeface="Courier New" panose="02070309020205020404" pitchFamily="49" charset="0"/>
              </a:rPr>
              <a:t>#define PGCMD_ANTENNA "$PGCMD,33,1*6C"</a:t>
            </a:r>
          </a:p>
          <a:p>
            <a:pPr algn="l">
              <a:spcBef>
                <a:spcPts val="0"/>
              </a:spcBef>
            </a:pPr>
            <a:r>
              <a:rPr lang="en-US" sz="1600" dirty="0">
                <a:latin typeface="Courier New" panose="02070309020205020404" pitchFamily="49" charset="0"/>
                <a:ea typeface="Arial" charset="0"/>
                <a:cs typeface="Courier New" panose="02070309020205020404" pitchFamily="49" charset="0"/>
              </a:rPr>
              <a:t>void </a:t>
            </a:r>
            <a:r>
              <a:rPr lang="en-US" sz="1600" dirty="0" err="1">
                <a:latin typeface="Courier New" panose="02070309020205020404" pitchFamily="49" charset="0"/>
                <a:ea typeface="Arial" charset="0"/>
                <a:cs typeface="Courier New" panose="02070309020205020404" pitchFamily="49" charset="0"/>
              </a:rPr>
              <a:t>setup_gps</a:t>
            </a:r>
            <a:r>
              <a:rPr lang="en-US" sz="1600" dirty="0">
                <a:latin typeface="Courier New" panose="02070309020205020404" pitchFamily="49" charset="0"/>
                <a:ea typeface="Arial" charset="0"/>
                <a:cs typeface="Courier New" panose="02070309020205020404" pitchFamily="49" charset="0"/>
              </a:rPr>
              <a:t>(int fd)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sendCommand</a:t>
            </a:r>
            <a:r>
              <a:rPr lang="en-US" sz="1600" dirty="0">
                <a:latin typeface="Courier New" panose="02070309020205020404" pitchFamily="49" charset="0"/>
                <a:ea typeface="Arial" charset="0"/>
                <a:cs typeface="Courier New" panose="02070309020205020404" pitchFamily="49" charset="0"/>
              </a:rPr>
              <a:t>(fd, PMTK_SET_NMEA_OUTPUT_RMCGGA);</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sendCommand</a:t>
            </a:r>
            <a:r>
              <a:rPr lang="en-US" sz="1600" dirty="0">
                <a:latin typeface="Courier New" panose="02070309020205020404" pitchFamily="49" charset="0"/>
                <a:ea typeface="Arial" charset="0"/>
                <a:cs typeface="Courier New" panose="02070309020205020404" pitchFamily="49" charset="0"/>
              </a:rPr>
              <a:t>(fd, PMTK_SET_NMEA_UPDATE_1HZ);</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sendCommand</a:t>
            </a:r>
            <a:r>
              <a:rPr lang="en-US" sz="1600" dirty="0">
                <a:latin typeface="Courier New" panose="02070309020205020404" pitchFamily="49" charset="0"/>
                <a:ea typeface="Arial" charset="0"/>
                <a:cs typeface="Courier New" panose="02070309020205020404" pitchFamily="49" charset="0"/>
              </a:rPr>
              <a:t>(fd, PGCMD_ANTENNA);</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Tree>
    <p:extLst>
      <p:ext uri="{BB962C8B-B14F-4D97-AF65-F5344CB8AC3E}">
        <p14:creationId xmlns:p14="http://schemas.microsoft.com/office/powerpoint/2010/main" val="322670320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81104"/>
            <a:ext cx="10238509" cy="868362"/>
          </a:xfrm>
        </p:spPr>
        <p:txBody>
          <a:bodyPr anchor="ctr">
            <a:normAutofit/>
          </a:bodyPr>
          <a:lstStyle/>
          <a:p>
            <a:pPr algn="ctr"/>
            <a:r>
              <a:rPr lang="en-US" sz="4400">
                <a:latin typeface="Arial" panose="020B0604020202020204" pitchFamily="34" charset="0"/>
                <a:cs typeface="Arial" panose="020B0604020202020204" pitchFamily="34" charset="0"/>
              </a:rPr>
              <a:t>Raspberry Pi code for GPS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144</a:t>
            </a:fld>
            <a:endParaRPr lang="en-US"/>
          </a:p>
        </p:txBody>
      </p:sp>
      <p:sp>
        <p:nvSpPr>
          <p:cNvPr id="6" name="Content Placeholder 2">
            <a:extLst>
              <a:ext uri="{FF2B5EF4-FFF2-40B4-BE49-F238E27FC236}">
                <a16:creationId xmlns:a16="http://schemas.microsoft.com/office/drawing/2014/main" id="{D30B1CB9-8135-AD4B-BA92-277C1740C1F2}"/>
              </a:ext>
            </a:extLst>
          </p:cNvPr>
          <p:cNvSpPr txBox="1">
            <a:spLocks/>
          </p:cNvSpPr>
          <p:nvPr/>
        </p:nvSpPr>
        <p:spPr>
          <a:xfrm>
            <a:off x="543903" y="1013101"/>
            <a:ext cx="6692348" cy="433259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0"/>
              </a:spcBef>
            </a:pPr>
            <a:r>
              <a:rPr lang="en-US" sz="1600" dirty="0">
                <a:latin typeface="Courier New" panose="02070309020205020404" pitchFamily="49" charset="0"/>
                <a:ea typeface="Arial" charset="0"/>
                <a:cs typeface="Courier New" panose="02070309020205020404" pitchFamily="49" charset="0"/>
              </a:rPr>
              <a:t>// s: string to match</a:t>
            </a:r>
          </a:p>
          <a:p>
            <a:pPr algn="l">
              <a:spcBef>
                <a:spcPts val="0"/>
              </a:spcBef>
            </a:pPr>
            <a:r>
              <a:rPr lang="en-US" sz="1600" dirty="0">
                <a:latin typeface="Courier New" panose="02070309020205020404" pitchFamily="49" charset="0"/>
                <a:ea typeface="Arial" charset="0"/>
                <a:cs typeface="Courier New" panose="02070309020205020404" pitchFamily="49" charset="0"/>
              </a:rPr>
              <a:t>// t: message string</a:t>
            </a:r>
          </a:p>
          <a:p>
            <a:pPr algn="l">
              <a:spcBef>
                <a:spcPts val="0"/>
              </a:spcBef>
            </a:pPr>
            <a:r>
              <a:rPr lang="en-US" sz="1600" dirty="0">
                <a:latin typeface="Courier New" panose="02070309020205020404" pitchFamily="49" charset="0"/>
                <a:ea typeface="Arial" charset="0"/>
                <a:cs typeface="Courier New" panose="02070309020205020404" pitchFamily="49" charset="0"/>
              </a:rPr>
              <a:t>char* </a:t>
            </a:r>
            <a:r>
              <a:rPr lang="en-US" sz="1600" dirty="0" err="1">
                <a:latin typeface="Courier New" panose="02070309020205020404" pitchFamily="49" charset="0"/>
                <a:ea typeface="Arial" charset="0"/>
                <a:cs typeface="Courier New" panose="02070309020205020404" pitchFamily="49" charset="0"/>
              </a:rPr>
              <a:t>strmatch</a:t>
            </a:r>
            <a:r>
              <a:rPr lang="en-US" sz="1600" dirty="0">
                <a:latin typeface="Courier New" panose="02070309020205020404" pitchFamily="49" charset="0"/>
                <a:ea typeface="Arial" charset="0"/>
                <a:cs typeface="Courier New" panose="02070309020205020404" pitchFamily="49" charset="0"/>
              </a:rPr>
              <a:t>(const char* s, char* t) {</a:t>
            </a:r>
          </a:p>
          <a:p>
            <a:pPr algn="l">
              <a:spcBef>
                <a:spcPts val="0"/>
              </a:spcBef>
            </a:pPr>
            <a:r>
              <a:rPr lang="en-US" sz="1600" dirty="0">
                <a:latin typeface="Courier New" panose="02070309020205020404" pitchFamily="49" charset="0"/>
                <a:ea typeface="Arial" charset="0"/>
                <a:cs typeface="Courier New" panose="02070309020205020404" pitchFamily="49" charset="0"/>
              </a:rPr>
              <a:t>  for (;;) {</a:t>
            </a:r>
          </a:p>
          <a:p>
            <a:pPr algn="l">
              <a:spcBef>
                <a:spcPts val="0"/>
              </a:spcBef>
            </a:pPr>
            <a:r>
              <a:rPr lang="en-US" sz="1600" dirty="0">
                <a:latin typeface="Courier New" panose="02070309020205020404" pitchFamily="49" charset="0"/>
                <a:ea typeface="Arial" charset="0"/>
                <a:cs typeface="Courier New" panose="02070309020205020404" pitchFamily="49" charset="0"/>
              </a:rPr>
              <a:t>    if (*s == 0 || *t == 0)</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NULL;</a:t>
            </a:r>
          </a:p>
          <a:p>
            <a:pPr algn="l">
              <a:spcBef>
                <a:spcPts val="0"/>
              </a:spcBef>
            </a:pPr>
            <a:r>
              <a:rPr lang="en-US" sz="1600" dirty="0">
                <a:latin typeface="Courier New" panose="02070309020205020404" pitchFamily="49" charset="0"/>
                <a:ea typeface="Arial" charset="0"/>
                <a:cs typeface="Courier New" panose="02070309020205020404" pitchFamily="49" charset="0"/>
              </a:rPr>
              <a:t>    if (*s != *t)</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NULL;</a:t>
            </a:r>
          </a:p>
          <a:p>
            <a:pPr algn="l">
              <a:spcBef>
                <a:spcPts val="0"/>
              </a:spcBef>
            </a:pPr>
            <a:r>
              <a:rPr lang="en-US" sz="1600" dirty="0">
                <a:latin typeface="Courier New" panose="02070309020205020404" pitchFamily="49" charset="0"/>
                <a:ea typeface="Arial" charset="0"/>
                <a:cs typeface="Courier New" panose="02070309020205020404" pitchFamily="49" charset="0"/>
              </a:rPr>
              <a:t>    s++; t++;</a:t>
            </a:r>
          </a:p>
          <a:p>
            <a:pPr algn="l">
              <a:spcBef>
                <a:spcPts val="0"/>
              </a:spcBef>
            </a:pPr>
            <a:r>
              <a:rPr lang="en-US" sz="1600" dirty="0">
                <a:latin typeface="Courier New" panose="02070309020205020404" pitchFamily="49" charset="0"/>
                <a:ea typeface="Arial" charset="0"/>
                <a:cs typeface="Courier New" panose="02070309020205020404" pitchFamily="49" charset="0"/>
              </a:rPr>
              <a:t>    if (*s == 0)</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char* </a:t>
            </a:r>
            <a:r>
              <a:rPr lang="en-US" sz="1600" dirty="0" err="1">
                <a:latin typeface="Courier New" panose="02070309020205020404" pitchFamily="49" charset="0"/>
                <a:ea typeface="Arial" charset="0"/>
                <a:cs typeface="Courier New" panose="02070309020205020404" pitchFamily="49" charset="0"/>
              </a:rPr>
              <a:t>find_string_in_msg</a:t>
            </a:r>
            <a:r>
              <a:rPr lang="en-US" sz="1600" dirty="0">
                <a:latin typeface="Courier New" panose="02070309020205020404" pitchFamily="49" charset="0"/>
                <a:ea typeface="Arial" charset="0"/>
                <a:cs typeface="Courier New" panose="02070309020205020404" pitchFamily="49" charset="0"/>
              </a:rPr>
              <a:t>(const char* str, char* msg) {</a:t>
            </a:r>
          </a:p>
          <a:p>
            <a:pPr algn="l">
              <a:spcBef>
                <a:spcPts val="0"/>
              </a:spcBef>
            </a:pPr>
            <a:r>
              <a:rPr lang="en-US" sz="1600" dirty="0">
                <a:latin typeface="Courier New" panose="02070309020205020404" pitchFamily="49" charset="0"/>
                <a:ea typeface="Arial" charset="0"/>
                <a:cs typeface="Courier New" panose="02070309020205020404" pitchFamily="49" charset="0"/>
              </a:rPr>
              <a:t>  int l = strlen(msg);</a:t>
            </a:r>
          </a:p>
          <a:p>
            <a:pPr algn="l">
              <a:spcBef>
                <a:spcPts val="0"/>
              </a:spcBef>
            </a:pPr>
            <a:r>
              <a:rPr lang="en-US" sz="1600" dirty="0">
                <a:latin typeface="Courier New" panose="02070309020205020404" pitchFamily="49" charset="0"/>
                <a:ea typeface="Arial" charset="0"/>
                <a:cs typeface="Courier New" panose="02070309020205020404" pitchFamily="49" charset="0"/>
              </a:rPr>
              <a:t>  char* s = NULL;</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for (int i = 0; i &lt; l; i++) {</a:t>
            </a:r>
          </a:p>
          <a:p>
            <a:pPr algn="l">
              <a:spcBef>
                <a:spcPts val="0"/>
              </a:spcBef>
            </a:pPr>
            <a:r>
              <a:rPr lang="en-US" sz="1600" dirty="0">
                <a:latin typeface="Courier New" panose="02070309020205020404" pitchFamily="49" charset="0"/>
                <a:ea typeface="Arial" charset="0"/>
                <a:cs typeface="Courier New" panose="02070309020205020404" pitchFamily="49" charset="0"/>
              </a:rPr>
              <a:t>    s = </a:t>
            </a:r>
            <a:r>
              <a:rPr lang="en-US" sz="1600" dirty="0" err="1">
                <a:latin typeface="Courier New" panose="02070309020205020404" pitchFamily="49" charset="0"/>
                <a:ea typeface="Arial" charset="0"/>
                <a:cs typeface="Courier New" panose="02070309020205020404" pitchFamily="49" charset="0"/>
              </a:rPr>
              <a:t>strmatch</a:t>
            </a:r>
            <a:r>
              <a:rPr lang="en-US" sz="1600" dirty="0">
                <a:latin typeface="Courier New" panose="02070309020205020404" pitchFamily="49" charset="0"/>
                <a:ea typeface="Arial" charset="0"/>
                <a:cs typeface="Courier New" panose="02070309020205020404" pitchFamily="49" charset="0"/>
              </a:rPr>
              <a:t>(str, &amp;msg[i]);</a:t>
            </a:r>
          </a:p>
          <a:p>
            <a:pPr algn="l">
              <a:spcBef>
                <a:spcPts val="0"/>
              </a:spcBef>
            </a:pPr>
            <a:r>
              <a:rPr lang="en-US" sz="1600" dirty="0">
                <a:latin typeface="Courier New" panose="02070309020205020404" pitchFamily="49" charset="0"/>
                <a:ea typeface="Arial" charset="0"/>
                <a:cs typeface="Courier New" panose="02070309020205020404" pitchFamily="49" charset="0"/>
              </a:rPr>
              <a:t>    if (s != NULL)</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s;</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NULL;</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p:txBody>
      </p:sp>
      <p:sp>
        <p:nvSpPr>
          <p:cNvPr id="8" name="Content Placeholder 2">
            <a:extLst>
              <a:ext uri="{FF2B5EF4-FFF2-40B4-BE49-F238E27FC236}">
                <a16:creationId xmlns:a16="http://schemas.microsoft.com/office/drawing/2014/main" id="{6F956EFF-2B08-1A4B-9F7B-8CE97FC861B0}"/>
              </a:ext>
            </a:extLst>
          </p:cNvPr>
          <p:cNvSpPr txBox="1">
            <a:spLocks/>
          </p:cNvSpPr>
          <p:nvPr/>
        </p:nvSpPr>
        <p:spPr>
          <a:xfrm>
            <a:off x="6518116" y="1155530"/>
            <a:ext cx="5532219" cy="433259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0"/>
              </a:spcBef>
            </a:pPr>
            <a:r>
              <a:rPr lang="en-US" sz="1600">
                <a:latin typeface="Courier New" panose="02070309020205020404" pitchFamily="49" charset="0"/>
                <a:ea typeface="Arial" charset="0"/>
                <a:cs typeface="Courier New" panose="02070309020205020404" pitchFamily="49" charset="0"/>
              </a:rPr>
              <a:t>// GPS value structure</a:t>
            </a:r>
          </a:p>
          <a:p>
            <a:pPr algn="l">
              <a:spcBef>
                <a:spcPts val="0"/>
              </a:spcBef>
            </a:pPr>
            <a:r>
              <a:rPr lang="en-US" sz="1600">
                <a:latin typeface="Courier New" panose="02070309020205020404" pitchFamily="49" charset="0"/>
                <a:ea typeface="Arial" charset="0"/>
                <a:cs typeface="Courier New" panose="02070309020205020404" pitchFamily="49" charset="0"/>
              </a:rPr>
              <a:t>struct </a:t>
            </a:r>
            <a:r>
              <a:rPr lang="en-US" sz="1600" err="1">
                <a:latin typeface="Courier New" panose="02070309020205020404" pitchFamily="49" charset="0"/>
                <a:ea typeface="Arial" charset="0"/>
                <a:cs typeface="Courier New" panose="02070309020205020404" pitchFamily="49" charset="0"/>
              </a:rPr>
              <a:t>gpm_msg_values</a:t>
            </a:r>
            <a:r>
              <a:rPr lang="en-US" sz="1600">
                <a:latin typeface="Courier New" panose="02070309020205020404" pitchFamily="49" charset="0"/>
                <a:ea typeface="Arial" charset="0"/>
                <a:cs typeface="Courier New" panose="02070309020205020404" pitchFamily="49" charset="0"/>
              </a:rPr>
              <a:t> {</a:t>
            </a:r>
          </a:p>
          <a:p>
            <a:pPr algn="l">
              <a:spcBef>
                <a:spcPts val="0"/>
              </a:spcBef>
            </a:pPr>
            <a:r>
              <a:rPr lang="en-US" sz="1600">
                <a:latin typeface="Courier New" panose="02070309020205020404" pitchFamily="49" charset="0"/>
                <a:ea typeface="Arial" charset="0"/>
                <a:cs typeface="Courier New" panose="02070309020205020404" pitchFamily="49" charset="0"/>
              </a:rPr>
              <a:t>  int hour_;</a:t>
            </a:r>
          </a:p>
          <a:p>
            <a:pPr algn="l">
              <a:spcBef>
                <a:spcPts val="0"/>
              </a:spcBef>
            </a:pPr>
            <a:r>
              <a:rPr lang="en-US" sz="1600">
                <a:latin typeface="Courier New" panose="02070309020205020404" pitchFamily="49" charset="0"/>
                <a:ea typeface="Arial" charset="0"/>
                <a:cs typeface="Courier New" panose="02070309020205020404" pitchFamily="49" charset="0"/>
              </a:rPr>
              <a:t>  int min_;</a:t>
            </a:r>
          </a:p>
          <a:p>
            <a:pPr algn="l">
              <a:spcBef>
                <a:spcPts val="0"/>
              </a:spcBef>
            </a:pPr>
            <a:r>
              <a:rPr lang="en-US" sz="1600">
                <a:latin typeface="Courier New" panose="02070309020205020404" pitchFamily="49" charset="0"/>
                <a:ea typeface="Arial" charset="0"/>
                <a:cs typeface="Courier New" panose="02070309020205020404" pitchFamily="49" charset="0"/>
              </a:rPr>
              <a:t>  double seconds_;</a:t>
            </a:r>
          </a:p>
          <a:p>
            <a:pPr algn="l">
              <a:spcBef>
                <a:spcPts val="0"/>
              </a:spcBef>
            </a:pPr>
            <a:r>
              <a:rPr lang="en-US" sz="1600">
                <a:latin typeface="Courier New" panose="02070309020205020404" pitchFamily="49" charset="0"/>
                <a:ea typeface="Arial" charset="0"/>
                <a:cs typeface="Courier New" panose="02070309020205020404" pitchFamily="49" charset="0"/>
              </a:rPr>
              <a:t>  double </a:t>
            </a:r>
            <a:r>
              <a:rPr lang="en-US" sz="1600" err="1">
                <a:latin typeface="Courier New" panose="02070309020205020404" pitchFamily="49" charset="0"/>
                <a:ea typeface="Arial" charset="0"/>
                <a:cs typeface="Courier New" panose="02070309020205020404" pitchFamily="49" charset="0"/>
              </a:rPr>
              <a:t>degrees_lat</a:t>
            </a:r>
            <a:r>
              <a:rPr lang="en-US" sz="1600">
                <a:latin typeface="Courier New" panose="02070309020205020404" pitchFamily="49" charset="0"/>
                <a:ea typeface="Arial" charset="0"/>
                <a:cs typeface="Courier New" panose="02070309020205020404" pitchFamily="49" charset="0"/>
              </a:rPr>
              <a:t>_;</a:t>
            </a:r>
          </a:p>
          <a:p>
            <a:pPr algn="l">
              <a:spcBef>
                <a:spcPts val="0"/>
              </a:spcBef>
            </a:pPr>
            <a:r>
              <a:rPr lang="en-US" sz="1600">
                <a:latin typeface="Courier New" panose="02070309020205020404" pitchFamily="49" charset="0"/>
                <a:ea typeface="Arial" charset="0"/>
                <a:cs typeface="Courier New" panose="02070309020205020404" pitchFamily="49" charset="0"/>
              </a:rPr>
              <a:t>  double </a:t>
            </a:r>
            <a:r>
              <a:rPr lang="en-US" sz="1600" err="1">
                <a:latin typeface="Courier New" panose="02070309020205020404" pitchFamily="49" charset="0"/>
                <a:ea typeface="Arial" charset="0"/>
                <a:cs typeface="Courier New" panose="02070309020205020404" pitchFamily="49" charset="0"/>
              </a:rPr>
              <a:t>degrees_long</a:t>
            </a:r>
            <a:r>
              <a:rPr lang="en-US" sz="1600">
                <a:latin typeface="Courier New" panose="02070309020205020404" pitchFamily="49" charset="0"/>
                <a:ea typeface="Arial" charset="0"/>
                <a:cs typeface="Courier New" panose="02070309020205020404" pitchFamily="49" charset="0"/>
              </a:rPr>
              <a:t>_;</a:t>
            </a:r>
          </a:p>
          <a:p>
            <a:pPr algn="l">
              <a:spcBef>
                <a:spcPts val="0"/>
              </a:spcBef>
            </a:pPr>
            <a:r>
              <a:rPr lang="en-US" sz="1600">
                <a:latin typeface="Courier New" panose="02070309020205020404" pitchFamily="49" charset="0"/>
                <a:ea typeface="Arial" charset="0"/>
                <a:cs typeface="Courier New" panose="02070309020205020404" pitchFamily="49" charset="0"/>
              </a:rPr>
              <a:t>  int </a:t>
            </a:r>
            <a:r>
              <a:rPr lang="en-US" sz="1600" err="1">
                <a:latin typeface="Courier New" panose="02070309020205020404" pitchFamily="49" charset="0"/>
                <a:ea typeface="Arial" charset="0"/>
                <a:cs typeface="Courier New" panose="02070309020205020404" pitchFamily="49" charset="0"/>
              </a:rPr>
              <a:t>num_sats</a:t>
            </a:r>
            <a:r>
              <a:rPr lang="en-US" sz="1600">
                <a:latin typeface="Courier New" panose="02070309020205020404" pitchFamily="49" charset="0"/>
                <a:ea typeface="Arial" charset="0"/>
                <a:cs typeface="Courier New" panose="02070309020205020404" pitchFamily="49" charset="0"/>
              </a:rPr>
              <a:t>_;</a:t>
            </a:r>
          </a:p>
          <a:p>
            <a:pPr algn="l">
              <a:spcBef>
                <a:spcPts val="0"/>
              </a:spcBef>
            </a:pPr>
            <a:r>
              <a:rPr lang="en-US" sz="1600">
                <a:latin typeface="Courier New" panose="02070309020205020404" pitchFamily="49" charset="0"/>
                <a:ea typeface="Arial" charset="0"/>
                <a:cs typeface="Courier New" panose="02070309020205020404" pitchFamily="49" charset="0"/>
              </a:rPr>
              <a:t>};</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endParaRPr lang="en-US" sz="1600">
              <a:latin typeface="Courier New" panose="02070309020205020404" pitchFamily="49" charset="0"/>
              <a:ea typeface="Arial" charset="0"/>
              <a:cs typeface="Courier New" panose="02070309020205020404" pitchFamily="49" charset="0"/>
            </a:endParaRPr>
          </a:p>
        </p:txBody>
      </p:sp>
    </p:spTree>
    <p:extLst>
      <p:ext uri="{BB962C8B-B14F-4D97-AF65-F5344CB8AC3E}">
        <p14:creationId xmlns:p14="http://schemas.microsoft.com/office/powerpoint/2010/main" val="2609375086"/>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81104"/>
            <a:ext cx="10238509" cy="868362"/>
          </a:xfrm>
        </p:spPr>
        <p:txBody>
          <a:bodyPr anchor="ctr">
            <a:normAutofit/>
          </a:bodyPr>
          <a:lstStyle/>
          <a:p>
            <a:pPr algn="ctr"/>
            <a:r>
              <a:rPr lang="en-US" sz="4400">
                <a:latin typeface="Arial" panose="020B0604020202020204" pitchFamily="34" charset="0"/>
                <a:cs typeface="Arial" panose="020B0604020202020204" pitchFamily="34" charset="0"/>
              </a:rPr>
              <a:t>Raspberry Pi code for GPS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145</a:t>
            </a:fld>
            <a:endParaRPr lang="en-US"/>
          </a:p>
        </p:txBody>
      </p:sp>
      <p:sp>
        <p:nvSpPr>
          <p:cNvPr id="6" name="Content Placeholder 2">
            <a:extLst>
              <a:ext uri="{FF2B5EF4-FFF2-40B4-BE49-F238E27FC236}">
                <a16:creationId xmlns:a16="http://schemas.microsoft.com/office/drawing/2014/main" id="{D30B1CB9-8135-AD4B-BA92-277C1740C1F2}"/>
              </a:ext>
            </a:extLst>
          </p:cNvPr>
          <p:cNvSpPr txBox="1">
            <a:spLocks/>
          </p:cNvSpPr>
          <p:nvPr/>
        </p:nvSpPr>
        <p:spPr>
          <a:xfrm>
            <a:off x="107229" y="1147175"/>
            <a:ext cx="11852847" cy="4563649"/>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0"/>
              </a:spcBef>
            </a:pPr>
            <a:r>
              <a:rPr lang="en-US" sz="1600">
                <a:latin typeface="Courier New" panose="02070309020205020404" pitchFamily="49" charset="0"/>
                <a:ea typeface="Arial" charset="0"/>
                <a:cs typeface="Courier New" panose="02070309020205020404" pitchFamily="49" charset="0"/>
              </a:rPr>
              <a:t>// NMEA message format</a:t>
            </a:r>
          </a:p>
          <a:p>
            <a:pPr algn="l">
              <a:spcBef>
                <a:spcPts val="0"/>
              </a:spcBef>
            </a:pPr>
            <a:r>
              <a:rPr lang="en-US" sz="1600">
                <a:latin typeface="Courier New" panose="02070309020205020404" pitchFamily="49" charset="0"/>
                <a:ea typeface="Arial" charset="0"/>
                <a:cs typeface="Courier New" panose="02070309020205020404" pitchFamily="49" charset="0"/>
              </a:rPr>
              <a:t>//  $GNGGA,HHMMSS.SSS,DDMM.MMMM,N/S,DDDMM.MMMM,E/</a:t>
            </a:r>
            <a:r>
              <a:rPr lang="en-US" sz="1600" err="1">
                <a:latin typeface="Courier New" panose="02070309020205020404" pitchFamily="49" charset="0"/>
                <a:ea typeface="Arial" charset="0"/>
                <a:cs typeface="Courier New" panose="02070309020205020404" pitchFamily="49" charset="0"/>
              </a:rPr>
              <a:t>W,n,NS</a:t>
            </a:r>
            <a:r>
              <a:rPr lang="en-US" sz="1600">
                <a:latin typeface="Courier New" panose="02070309020205020404" pitchFamily="49" charset="0"/>
                <a:ea typeface="Arial" charset="0"/>
                <a:cs typeface="Courier New" panose="02070309020205020404" pitchFamily="49" charset="0"/>
              </a:rPr>
              <a:t>...A*20</a:t>
            </a:r>
          </a:p>
          <a:p>
            <a:pPr algn="l">
              <a:spcBef>
                <a:spcPts val="0"/>
              </a:spcBef>
            </a:pPr>
            <a:r>
              <a:rPr lang="en-US" sz="1600">
                <a:latin typeface="Courier New" panose="02070309020205020404" pitchFamily="49" charset="0"/>
                <a:ea typeface="Arial" charset="0"/>
                <a:cs typeface="Courier New" panose="02070309020205020404" pitchFamily="49" charset="0"/>
              </a:rPr>
              <a:t>bool </a:t>
            </a:r>
            <a:r>
              <a:rPr lang="en-US" sz="1600" err="1">
                <a:latin typeface="Courier New" panose="02070309020205020404" pitchFamily="49" charset="0"/>
                <a:ea typeface="Arial" charset="0"/>
                <a:cs typeface="Courier New" panose="02070309020205020404" pitchFamily="49" charset="0"/>
              </a:rPr>
              <a:t>parseNMEAMessage</a:t>
            </a:r>
            <a:r>
              <a:rPr lang="en-US" sz="1600">
                <a:latin typeface="Courier New" panose="02070309020205020404" pitchFamily="49" charset="0"/>
                <a:ea typeface="Arial" charset="0"/>
                <a:cs typeface="Courier New" panose="02070309020205020404" pitchFamily="49" charset="0"/>
              </a:rPr>
              <a:t>(char* msg, struct </a:t>
            </a:r>
            <a:r>
              <a:rPr lang="en-US" sz="1600" err="1">
                <a:latin typeface="Courier New" panose="02070309020205020404" pitchFamily="49" charset="0"/>
                <a:ea typeface="Arial" charset="0"/>
                <a:cs typeface="Courier New" panose="02070309020205020404" pitchFamily="49" charset="0"/>
              </a:rPr>
              <a:t>gpm_msg_values</a:t>
            </a:r>
            <a:r>
              <a:rPr lang="en-US" sz="1600">
                <a:latin typeface="Courier New" panose="02070309020205020404" pitchFamily="49" charset="0"/>
                <a:ea typeface="Arial" charset="0"/>
                <a:cs typeface="Courier New" panose="02070309020205020404" pitchFamily="49" charset="0"/>
              </a:rPr>
              <a:t>* v) {</a:t>
            </a:r>
          </a:p>
          <a:p>
            <a:pPr algn="l">
              <a:spcBef>
                <a:spcPts val="0"/>
              </a:spcBef>
            </a:pPr>
            <a:r>
              <a:rPr lang="en-US" sz="1600">
                <a:latin typeface="Courier New" panose="02070309020205020404" pitchFamily="49" charset="0"/>
                <a:ea typeface="Arial" charset="0"/>
                <a:cs typeface="Courier New" panose="02070309020205020404" pitchFamily="49" charset="0"/>
              </a:rPr>
              <a:t>  char* </a:t>
            </a:r>
            <a:r>
              <a:rPr lang="en-US" sz="1600" err="1">
                <a:latin typeface="Courier New" panose="02070309020205020404" pitchFamily="49" charset="0"/>
                <a:ea typeface="Arial" charset="0"/>
                <a:cs typeface="Courier New" panose="02070309020205020404" pitchFamily="49" charset="0"/>
              </a:rPr>
              <a:t>time_string</a:t>
            </a:r>
            <a:r>
              <a:rPr lang="en-US" sz="1600">
                <a:latin typeface="Courier New" panose="02070309020205020404" pitchFamily="49" charset="0"/>
                <a:ea typeface="Arial" charset="0"/>
                <a:cs typeface="Courier New" panose="02070309020205020404" pitchFamily="49" charset="0"/>
              </a:rPr>
              <a:t> = </a:t>
            </a:r>
            <a:r>
              <a:rPr lang="en-US" sz="1600" err="1">
                <a:latin typeface="Courier New" panose="02070309020205020404" pitchFamily="49" charset="0"/>
                <a:ea typeface="Arial" charset="0"/>
                <a:cs typeface="Courier New" panose="02070309020205020404" pitchFamily="49" charset="0"/>
              </a:rPr>
              <a:t>find_string_in_msg</a:t>
            </a:r>
            <a:r>
              <a:rPr lang="en-US" sz="1600">
                <a:latin typeface="Courier New" panose="02070309020205020404" pitchFamily="49" charset="0"/>
                <a:ea typeface="Arial" charset="0"/>
                <a:cs typeface="Courier New" panose="02070309020205020404" pitchFamily="49" charset="0"/>
              </a:rPr>
              <a:t>("$GNGGA,", msg);</a:t>
            </a:r>
          </a:p>
          <a:p>
            <a:pPr algn="l">
              <a:spcBef>
                <a:spcPts val="0"/>
              </a:spcBef>
            </a:pPr>
            <a:r>
              <a:rPr lang="en-US" sz="1600">
                <a:latin typeface="Courier New" panose="02070309020205020404" pitchFamily="49" charset="0"/>
                <a:ea typeface="Arial" charset="0"/>
                <a:cs typeface="Courier New" panose="02070309020205020404" pitchFamily="49" charset="0"/>
              </a:rPr>
              <a:t>  if (</a:t>
            </a:r>
            <a:r>
              <a:rPr lang="en-US" sz="1600" err="1">
                <a:latin typeface="Courier New" panose="02070309020205020404" pitchFamily="49" charset="0"/>
                <a:ea typeface="Arial" charset="0"/>
                <a:cs typeface="Courier New" panose="02070309020205020404" pitchFamily="49" charset="0"/>
              </a:rPr>
              <a:t>time_string</a:t>
            </a:r>
            <a:r>
              <a:rPr lang="en-US" sz="1600">
                <a:latin typeface="Courier New" panose="02070309020205020404" pitchFamily="49" charset="0"/>
                <a:ea typeface="Arial" charset="0"/>
                <a:cs typeface="Courier New" panose="02070309020205020404" pitchFamily="49" charset="0"/>
              </a:rPr>
              <a:t> == NULL)</a:t>
            </a:r>
          </a:p>
          <a:p>
            <a:pPr algn="l">
              <a:spcBef>
                <a:spcPts val="0"/>
              </a:spcBef>
            </a:pPr>
            <a:r>
              <a:rPr lang="en-US" sz="1600">
                <a:latin typeface="Courier New" panose="02070309020205020404" pitchFamily="49" charset="0"/>
                <a:ea typeface="Arial" charset="0"/>
                <a:cs typeface="Courier New" panose="02070309020205020404" pitchFamily="49" charset="0"/>
              </a:rPr>
              <a:t>    return false;</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sscanf</a:t>
            </a:r>
            <a:r>
              <a:rPr lang="en-US" sz="1600">
                <a:latin typeface="Courier New" panose="02070309020205020404" pitchFamily="49" charset="0"/>
                <a:ea typeface="Arial" charset="0"/>
                <a:cs typeface="Courier New" panose="02070309020205020404" pitchFamily="49" charset="0"/>
              </a:rPr>
              <a:t>(</a:t>
            </a:r>
            <a:r>
              <a:rPr lang="en-US" sz="1600" err="1">
                <a:latin typeface="Courier New" panose="02070309020205020404" pitchFamily="49" charset="0"/>
                <a:ea typeface="Arial" charset="0"/>
                <a:cs typeface="Courier New" panose="02070309020205020404" pitchFamily="49" charset="0"/>
              </a:rPr>
              <a:t>time_string</a:t>
            </a:r>
            <a:r>
              <a:rPr lang="en-US" sz="1600">
                <a:latin typeface="Courier New" panose="02070309020205020404" pitchFamily="49" charset="0"/>
                <a:ea typeface="Arial" charset="0"/>
                <a:cs typeface="Courier New" panose="02070309020205020404" pitchFamily="49" charset="0"/>
              </a:rPr>
              <a:t>, "%02d%02d", &amp;v-&gt;hour_, &amp;v-&gt;min_);</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sscanf</a:t>
            </a:r>
            <a:r>
              <a:rPr lang="en-US" sz="1600">
                <a:latin typeface="Courier New" panose="02070309020205020404" pitchFamily="49" charset="0"/>
                <a:ea typeface="Arial" charset="0"/>
                <a:cs typeface="Courier New" panose="02070309020205020404" pitchFamily="49" charset="0"/>
              </a:rPr>
              <a:t>(time_string+4, "%f", &amp;v-&gt;seconds_);</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  char* </a:t>
            </a:r>
            <a:r>
              <a:rPr lang="en-US" sz="1600" err="1">
                <a:latin typeface="Courier New" panose="02070309020205020404" pitchFamily="49" charset="0"/>
                <a:ea typeface="Arial" charset="0"/>
                <a:cs typeface="Courier New" panose="02070309020205020404" pitchFamily="49" charset="0"/>
              </a:rPr>
              <a:t>latitude_string</a:t>
            </a:r>
            <a:r>
              <a:rPr lang="en-US" sz="1600">
                <a:latin typeface="Courier New" panose="02070309020205020404" pitchFamily="49" charset="0"/>
                <a:ea typeface="Arial" charset="0"/>
                <a:cs typeface="Courier New" panose="02070309020205020404" pitchFamily="49" charset="0"/>
              </a:rPr>
              <a:t> = </a:t>
            </a:r>
            <a:r>
              <a:rPr lang="en-US" sz="1600" err="1">
                <a:latin typeface="Courier New" panose="02070309020205020404" pitchFamily="49" charset="0"/>
                <a:ea typeface="Arial" charset="0"/>
                <a:cs typeface="Courier New" panose="02070309020205020404" pitchFamily="49" charset="0"/>
              </a:rPr>
              <a:t>find_string_in_msg</a:t>
            </a: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time_string</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if (</a:t>
            </a:r>
            <a:r>
              <a:rPr lang="en-US" sz="1600" err="1">
                <a:latin typeface="Courier New" panose="02070309020205020404" pitchFamily="49" charset="0"/>
                <a:ea typeface="Arial" charset="0"/>
                <a:cs typeface="Courier New" panose="02070309020205020404" pitchFamily="49" charset="0"/>
              </a:rPr>
              <a:t>latitude_string</a:t>
            </a:r>
            <a:r>
              <a:rPr lang="en-US" sz="1600">
                <a:latin typeface="Courier New" panose="02070309020205020404" pitchFamily="49" charset="0"/>
                <a:ea typeface="Arial" charset="0"/>
                <a:cs typeface="Courier New" panose="02070309020205020404" pitchFamily="49" charset="0"/>
              </a:rPr>
              <a:t> == NULL)</a:t>
            </a:r>
          </a:p>
          <a:p>
            <a:pPr algn="l">
              <a:spcBef>
                <a:spcPts val="0"/>
              </a:spcBef>
            </a:pPr>
            <a:r>
              <a:rPr lang="en-US" sz="1600">
                <a:latin typeface="Courier New" panose="02070309020205020404" pitchFamily="49" charset="0"/>
                <a:ea typeface="Arial" charset="0"/>
                <a:cs typeface="Courier New" panose="02070309020205020404" pitchFamily="49" charset="0"/>
              </a:rPr>
              <a:t>    return false;</a:t>
            </a:r>
          </a:p>
          <a:p>
            <a:pPr algn="l">
              <a:spcBef>
                <a:spcPts val="0"/>
              </a:spcBef>
            </a:pPr>
            <a:r>
              <a:rPr lang="en-US" sz="1600">
                <a:latin typeface="Courier New" panose="02070309020205020404" pitchFamily="49" charset="0"/>
                <a:ea typeface="Arial" charset="0"/>
                <a:cs typeface="Courier New" panose="02070309020205020404" pitchFamily="49" charset="0"/>
              </a:rPr>
              <a:t>  int </a:t>
            </a:r>
            <a:r>
              <a:rPr lang="en-US" sz="1600" err="1">
                <a:latin typeface="Courier New" panose="02070309020205020404" pitchFamily="49" charset="0"/>
                <a:ea typeface="Arial" charset="0"/>
                <a:cs typeface="Courier New" panose="02070309020205020404" pitchFamily="49" charset="0"/>
              </a:rPr>
              <a:t>deglat</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int </a:t>
            </a:r>
            <a:r>
              <a:rPr lang="en-US" sz="1600" err="1">
                <a:latin typeface="Courier New" panose="02070309020205020404" pitchFamily="49" charset="0"/>
                <a:ea typeface="Arial" charset="0"/>
                <a:cs typeface="Courier New" panose="02070309020205020404" pitchFamily="49" charset="0"/>
              </a:rPr>
              <a:t>mlat</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int </a:t>
            </a:r>
            <a:r>
              <a:rPr lang="en-US" sz="1600" err="1">
                <a:latin typeface="Courier New" panose="02070309020205020404" pitchFamily="49" charset="0"/>
                <a:ea typeface="Arial" charset="0"/>
                <a:cs typeface="Courier New" panose="02070309020205020404" pitchFamily="49" charset="0"/>
              </a:rPr>
              <a:t>minlat</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sscanf</a:t>
            </a:r>
            <a:r>
              <a:rPr lang="en-US" sz="1600">
                <a:latin typeface="Courier New" panose="02070309020205020404" pitchFamily="49" charset="0"/>
                <a:ea typeface="Arial" charset="0"/>
                <a:cs typeface="Courier New" panose="02070309020205020404" pitchFamily="49" charset="0"/>
              </a:rPr>
              <a:t>(</a:t>
            </a:r>
            <a:r>
              <a:rPr lang="en-US" sz="1600" err="1">
                <a:latin typeface="Courier New" panose="02070309020205020404" pitchFamily="49" charset="0"/>
                <a:ea typeface="Arial" charset="0"/>
                <a:cs typeface="Courier New" panose="02070309020205020404" pitchFamily="49" charset="0"/>
              </a:rPr>
              <a:t>latitude_string</a:t>
            </a:r>
            <a:r>
              <a:rPr lang="en-US" sz="1600">
                <a:latin typeface="Courier New" panose="02070309020205020404" pitchFamily="49" charset="0"/>
                <a:ea typeface="Arial" charset="0"/>
                <a:cs typeface="Courier New" panose="02070309020205020404" pitchFamily="49" charset="0"/>
              </a:rPr>
              <a:t>, "%02d%02d.%04d", &amp;</a:t>
            </a:r>
            <a:r>
              <a:rPr lang="en-US" sz="1600" err="1">
                <a:latin typeface="Courier New" panose="02070309020205020404" pitchFamily="49" charset="0"/>
                <a:ea typeface="Arial" charset="0"/>
                <a:cs typeface="Courier New" panose="02070309020205020404" pitchFamily="49" charset="0"/>
              </a:rPr>
              <a:t>deglat</a:t>
            </a:r>
            <a:r>
              <a:rPr lang="en-US" sz="1600">
                <a:latin typeface="Courier New" panose="02070309020205020404" pitchFamily="49" charset="0"/>
                <a:ea typeface="Arial" charset="0"/>
                <a:cs typeface="Courier New" panose="02070309020205020404" pitchFamily="49" charset="0"/>
              </a:rPr>
              <a:t>, &amp;</a:t>
            </a:r>
            <a:r>
              <a:rPr lang="en-US" sz="1600" err="1">
                <a:latin typeface="Courier New" panose="02070309020205020404" pitchFamily="49" charset="0"/>
                <a:ea typeface="Arial" charset="0"/>
                <a:cs typeface="Courier New" panose="02070309020205020404" pitchFamily="49" charset="0"/>
              </a:rPr>
              <a:t>mlat</a:t>
            </a:r>
            <a:r>
              <a:rPr lang="en-US" sz="1600">
                <a:latin typeface="Courier New" panose="02070309020205020404" pitchFamily="49" charset="0"/>
                <a:ea typeface="Arial" charset="0"/>
                <a:cs typeface="Courier New" panose="02070309020205020404" pitchFamily="49" charset="0"/>
              </a:rPr>
              <a:t>, &amp;</a:t>
            </a:r>
            <a:r>
              <a:rPr lang="en-US" sz="1600" err="1">
                <a:latin typeface="Courier New" panose="02070309020205020404" pitchFamily="49" charset="0"/>
                <a:ea typeface="Arial" charset="0"/>
                <a:cs typeface="Courier New" panose="02070309020205020404" pitchFamily="49" charset="0"/>
              </a:rPr>
              <a:t>minlat</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v-&gt;</a:t>
            </a:r>
            <a:r>
              <a:rPr lang="en-US" sz="1600" err="1">
                <a:latin typeface="Courier New" panose="02070309020205020404" pitchFamily="49" charset="0"/>
                <a:ea typeface="Arial" charset="0"/>
                <a:cs typeface="Courier New" panose="02070309020205020404" pitchFamily="49" charset="0"/>
              </a:rPr>
              <a:t>degrees_lat</a:t>
            </a:r>
            <a:r>
              <a:rPr lang="en-US" sz="1600">
                <a:latin typeface="Courier New" panose="02070309020205020404" pitchFamily="49" charset="0"/>
                <a:ea typeface="Arial" charset="0"/>
                <a:cs typeface="Courier New" panose="02070309020205020404" pitchFamily="49" charset="0"/>
              </a:rPr>
              <a:t>_ = ((double)</a:t>
            </a:r>
            <a:r>
              <a:rPr lang="en-US" sz="1600" err="1">
                <a:latin typeface="Courier New" panose="02070309020205020404" pitchFamily="49" charset="0"/>
                <a:ea typeface="Arial" charset="0"/>
                <a:cs typeface="Courier New" panose="02070309020205020404" pitchFamily="49" charset="0"/>
              </a:rPr>
              <a:t>deglat</a:t>
            </a:r>
            <a:r>
              <a:rPr lang="en-US" sz="1600">
                <a:latin typeface="Courier New" panose="02070309020205020404" pitchFamily="49" charset="0"/>
                <a:ea typeface="Arial" charset="0"/>
                <a:cs typeface="Courier New" panose="02070309020205020404" pitchFamily="49" charset="0"/>
              </a:rPr>
              <a:t>) + (((double)</a:t>
            </a:r>
            <a:r>
              <a:rPr lang="en-US" sz="1600" err="1">
                <a:latin typeface="Courier New" panose="02070309020205020404" pitchFamily="49" charset="0"/>
                <a:ea typeface="Arial" charset="0"/>
                <a:cs typeface="Courier New" panose="02070309020205020404" pitchFamily="49" charset="0"/>
              </a:rPr>
              <a:t>mlat</a:t>
            </a:r>
            <a:r>
              <a:rPr lang="en-US" sz="1600">
                <a:latin typeface="Courier New" panose="02070309020205020404" pitchFamily="49" charset="0"/>
                <a:ea typeface="Arial" charset="0"/>
                <a:cs typeface="Courier New" panose="02070309020205020404" pitchFamily="49" charset="0"/>
              </a:rPr>
              <a:t>) + ((double)</a:t>
            </a:r>
            <a:r>
              <a:rPr lang="en-US" sz="1600" err="1">
                <a:latin typeface="Courier New" panose="02070309020205020404" pitchFamily="49" charset="0"/>
                <a:ea typeface="Arial" charset="0"/>
                <a:cs typeface="Courier New" panose="02070309020205020404" pitchFamily="49" charset="0"/>
              </a:rPr>
              <a:t>minlat</a:t>
            </a:r>
            <a:r>
              <a:rPr lang="en-US" sz="1600">
                <a:latin typeface="Courier New" panose="02070309020205020404" pitchFamily="49" charset="0"/>
                <a:ea typeface="Arial" charset="0"/>
                <a:cs typeface="Courier New" panose="02070309020205020404" pitchFamily="49" charset="0"/>
              </a:rPr>
              <a:t>) / 10000.0) / 60.0;</a:t>
            </a:r>
          </a:p>
          <a:p>
            <a:pPr algn="l">
              <a:spcBef>
                <a:spcPts val="0"/>
              </a:spcBef>
            </a:pPr>
            <a:r>
              <a:rPr lang="en-US" sz="1600">
                <a:latin typeface="Courier New" panose="02070309020205020404" pitchFamily="49" charset="0"/>
                <a:ea typeface="Arial" charset="0"/>
                <a:cs typeface="Courier New" panose="02070309020205020404" pitchFamily="49" charset="0"/>
              </a:rPr>
              <a:t>  char* </a:t>
            </a:r>
            <a:r>
              <a:rPr lang="en-US" sz="1600" err="1">
                <a:latin typeface="Courier New" panose="02070309020205020404" pitchFamily="49" charset="0"/>
                <a:ea typeface="Arial" charset="0"/>
                <a:cs typeface="Courier New" panose="02070309020205020404" pitchFamily="49" charset="0"/>
              </a:rPr>
              <a:t>ns_string</a:t>
            </a:r>
            <a:r>
              <a:rPr lang="en-US" sz="1600">
                <a:latin typeface="Courier New" panose="02070309020205020404" pitchFamily="49" charset="0"/>
                <a:ea typeface="Arial" charset="0"/>
                <a:cs typeface="Courier New" panose="02070309020205020404" pitchFamily="49" charset="0"/>
              </a:rPr>
              <a:t> = </a:t>
            </a:r>
            <a:r>
              <a:rPr lang="en-US" sz="1600" err="1">
                <a:latin typeface="Courier New" panose="02070309020205020404" pitchFamily="49" charset="0"/>
                <a:ea typeface="Arial" charset="0"/>
                <a:cs typeface="Courier New" panose="02070309020205020404" pitchFamily="49" charset="0"/>
              </a:rPr>
              <a:t>find_string_in_msg</a:t>
            </a: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latitude_string</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if (</a:t>
            </a:r>
            <a:r>
              <a:rPr lang="en-US" sz="1600" err="1">
                <a:latin typeface="Courier New" panose="02070309020205020404" pitchFamily="49" charset="0"/>
                <a:ea typeface="Arial" charset="0"/>
                <a:cs typeface="Courier New" panose="02070309020205020404" pitchFamily="49" charset="0"/>
              </a:rPr>
              <a:t>ns_string</a:t>
            </a:r>
            <a:r>
              <a:rPr lang="en-US" sz="1600">
                <a:latin typeface="Courier New" panose="02070309020205020404" pitchFamily="49" charset="0"/>
                <a:ea typeface="Arial" charset="0"/>
                <a:cs typeface="Courier New" panose="02070309020205020404" pitchFamily="49" charset="0"/>
              </a:rPr>
              <a:t> == NULL || (*</a:t>
            </a:r>
            <a:r>
              <a:rPr lang="en-US" sz="1600" err="1">
                <a:latin typeface="Courier New" panose="02070309020205020404" pitchFamily="49" charset="0"/>
                <a:ea typeface="Arial" charset="0"/>
                <a:cs typeface="Courier New" panose="02070309020205020404" pitchFamily="49" charset="0"/>
              </a:rPr>
              <a:t>ns_string</a:t>
            </a:r>
            <a:r>
              <a:rPr lang="en-US" sz="1600">
                <a:latin typeface="Courier New" panose="02070309020205020404" pitchFamily="49" charset="0"/>
                <a:ea typeface="Arial" charset="0"/>
                <a:cs typeface="Courier New" panose="02070309020205020404" pitchFamily="49" charset="0"/>
              </a:rPr>
              <a:t> != 'N' &amp;&amp; *</a:t>
            </a:r>
            <a:r>
              <a:rPr lang="en-US" sz="1600" err="1">
                <a:latin typeface="Courier New" panose="02070309020205020404" pitchFamily="49" charset="0"/>
                <a:ea typeface="Arial" charset="0"/>
                <a:cs typeface="Courier New" panose="02070309020205020404" pitchFamily="49" charset="0"/>
              </a:rPr>
              <a:t>ns_string</a:t>
            </a:r>
            <a:r>
              <a:rPr lang="en-US" sz="1600">
                <a:latin typeface="Courier New" panose="02070309020205020404" pitchFamily="49" charset="0"/>
                <a:ea typeface="Arial" charset="0"/>
                <a:cs typeface="Courier New" panose="02070309020205020404" pitchFamily="49" charset="0"/>
              </a:rPr>
              <a:t> != 'S'))</a:t>
            </a:r>
          </a:p>
          <a:p>
            <a:pPr algn="l">
              <a:spcBef>
                <a:spcPts val="0"/>
              </a:spcBef>
            </a:pPr>
            <a:r>
              <a:rPr lang="en-US" sz="1600">
                <a:latin typeface="Courier New" panose="02070309020205020404" pitchFamily="49" charset="0"/>
                <a:ea typeface="Arial" charset="0"/>
                <a:cs typeface="Courier New" panose="02070309020205020404" pitchFamily="49" charset="0"/>
              </a:rPr>
              <a:t>    return false;</a:t>
            </a:r>
          </a:p>
          <a:p>
            <a:pPr algn="l">
              <a:spcBef>
                <a:spcPts val="0"/>
              </a:spcBef>
            </a:pPr>
            <a:r>
              <a:rPr lang="en-US" sz="1600">
                <a:latin typeface="Courier New" panose="02070309020205020404" pitchFamily="49" charset="0"/>
                <a:ea typeface="Arial" charset="0"/>
                <a:cs typeface="Courier New" panose="02070309020205020404" pitchFamily="49" charset="0"/>
              </a:rPr>
              <a:t>  if (*</a:t>
            </a:r>
            <a:r>
              <a:rPr lang="en-US" sz="1600" err="1">
                <a:latin typeface="Courier New" panose="02070309020205020404" pitchFamily="49" charset="0"/>
                <a:ea typeface="Arial" charset="0"/>
                <a:cs typeface="Courier New" panose="02070309020205020404" pitchFamily="49" charset="0"/>
              </a:rPr>
              <a:t>ns_string</a:t>
            </a:r>
            <a:r>
              <a:rPr lang="en-US" sz="1600">
                <a:latin typeface="Courier New" panose="02070309020205020404" pitchFamily="49" charset="0"/>
                <a:ea typeface="Arial" charset="0"/>
                <a:cs typeface="Courier New" panose="02070309020205020404" pitchFamily="49" charset="0"/>
              </a:rPr>
              <a:t> == 'S')</a:t>
            </a:r>
          </a:p>
          <a:p>
            <a:pPr algn="l">
              <a:spcBef>
                <a:spcPts val="0"/>
              </a:spcBef>
            </a:pPr>
            <a:r>
              <a:rPr lang="en-US" sz="1600">
                <a:latin typeface="Courier New" panose="02070309020205020404" pitchFamily="49" charset="0"/>
                <a:ea typeface="Arial" charset="0"/>
                <a:cs typeface="Courier New" panose="02070309020205020404" pitchFamily="49" charset="0"/>
              </a:rPr>
              <a:t>    v-&gt;</a:t>
            </a:r>
            <a:r>
              <a:rPr lang="en-US" sz="1600" err="1">
                <a:latin typeface="Courier New" panose="02070309020205020404" pitchFamily="49" charset="0"/>
                <a:ea typeface="Arial" charset="0"/>
                <a:cs typeface="Courier New" panose="02070309020205020404" pitchFamily="49" charset="0"/>
              </a:rPr>
              <a:t>degrees_lat</a:t>
            </a:r>
            <a:r>
              <a:rPr lang="en-US" sz="1600">
                <a:latin typeface="Courier New" panose="02070309020205020404" pitchFamily="49" charset="0"/>
                <a:ea typeface="Arial" charset="0"/>
                <a:cs typeface="Courier New" panose="02070309020205020404" pitchFamily="49" charset="0"/>
              </a:rPr>
              <a:t>_ *= -1.0;</a:t>
            </a:r>
          </a:p>
          <a:p>
            <a:pPr algn="l">
              <a:spcBef>
                <a:spcPts val="0"/>
              </a:spcBef>
            </a:pPr>
            <a:r>
              <a:rPr lang="en-US" sz="1600">
                <a:latin typeface="Courier New" panose="02070309020205020404" pitchFamily="49" charset="0"/>
                <a:ea typeface="Arial" charset="0"/>
                <a:cs typeface="Courier New" panose="02070309020205020404" pitchFamily="49" charset="0"/>
              </a:rPr>
              <a:t>  char* </a:t>
            </a:r>
            <a:r>
              <a:rPr lang="en-US" sz="1600" err="1">
                <a:latin typeface="Courier New" panose="02070309020205020404" pitchFamily="49" charset="0"/>
                <a:ea typeface="Arial" charset="0"/>
                <a:cs typeface="Courier New" panose="02070309020205020404" pitchFamily="49" charset="0"/>
              </a:rPr>
              <a:t>longitude_string</a:t>
            </a:r>
            <a:r>
              <a:rPr lang="en-US" sz="1600">
                <a:latin typeface="Courier New" panose="02070309020205020404" pitchFamily="49" charset="0"/>
                <a:ea typeface="Arial" charset="0"/>
                <a:cs typeface="Courier New" panose="02070309020205020404" pitchFamily="49" charset="0"/>
              </a:rPr>
              <a:t> = </a:t>
            </a:r>
            <a:r>
              <a:rPr lang="en-US" sz="1600" err="1">
                <a:latin typeface="Courier New" panose="02070309020205020404" pitchFamily="49" charset="0"/>
                <a:ea typeface="Arial" charset="0"/>
                <a:cs typeface="Courier New" panose="02070309020205020404" pitchFamily="49" charset="0"/>
              </a:rPr>
              <a:t>ns_string</a:t>
            </a:r>
            <a:r>
              <a:rPr lang="en-US" sz="1600">
                <a:latin typeface="Courier New" panose="02070309020205020404" pitchFamily="49" charset="0"/>
                <a:ea typeface="Arial" charset="0"/>
                <a:cs typeface="Courier New" panose="02070309020205020404" pitchFamily="49" charset="0"/>
              </a:rPr>
              <a:t> + 2;</a:t>
            </a:r>
          </a:p>
        </p:txBody>
      </p:sp>
    </p:spTree>
    <p:extLst>
      <p:ext uri="{BB962C8B-B14F-4D97-AF65-F5344CB8AC3E}">
        <p14:creationId xmlns:p14="http://schemas.microsoft.com/office/powerpoint/2010/main" val="4160158668"/>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81104"/>
            <a:ext cx="10238509" cy="868362"/>
          </a:xfrm>
        </p:spPr>
        <p:txBody>
          <a:bodyPr anchor="ctr">
            <a:normAutofit/>
          </a:bodyPr>
          <a:lstStyle/>
          <a:p>
            <a:pPr algn="ctr"/>
            <a:r>
              <a:rPr lang="en-US" sz="4400">
                <a:latin typeface="Arial" panose="020B0604020202020204" pitchFamily="34" charset="0"/>
                <a:cs typeface="Arial" panose="020B0604020202020204" pitchFamily="34" charset="0"/>
              </a:rPr>
              <a:t>Raspberry Pi code for GPS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146</a:t>
            </a:fld>
            <a:endParaRPr lang="en-US"/>
          </a:p>
        </p:txBody>
      </p:sp>
      <p:sp>
        <p:nvSpPr>
          <p:cNvPr id="6" name="Content Placeholder 2">
            <a:extLst>
              <a:ext uri="{FF2B5EF4-FFF2-40B4-BE49-F238E27FC236}">
                <a16:creationId xmlns:a16="http://schemas.microsoft.com/office/drawing/2014/main" id="{D30B1CB9-8135-AD4B-BA92-277C1740C1F2}"/>
              </a:ext>
            </a:extLst>
          </p:cNvPr>
          <p:cNvSpPr txBox="1">
            <a:spLocks/>
          </p:cNvSpPr>
          <p:nvPr/>
        </p:nvSpPr>
        <p:spPr>
          <a:xfrm>
            <a:off x="107229" y="1211637"/>
            <a:ext cx="11852847" cy="4563649"/>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0"/>
              </a:spcBef>
            </a:pPr>
            <a:r>
              <a:rPr lang="en-US" sz="1600" dirty="0">
                <a:latin typeface="Courier New" panose="02070309020205020404" pitchFamily="49" charset="0"/>
                <a:ea typeface="Arial" charset="0"/>
                <a:cs typeface="Courier New" panose="02070309020205020404" pitchFamily="49" charset="0"/>
              </a:rPr>
              <a:t>  int </a:t>
            </a:r>
            <a:r>
              <a:rPr lang="en-US" sz="1600" dirty="0" err="1">
                <a:latin typeface="Courier New" panose="02070309020205020404" pitchFamily="49" charset="0"/>
                <a:ea typeface="Arial" charset="0"/>
                <a:cs typeface="Courier New" panose="02070309020205020404" pitchFamily="49" charset="0"/>
              </a:rPr>
              <a:t>deglong</a:t>
            </a: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mlong</a:t>
            </a: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minlong</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sscanf</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longitude_string</a:t>
            </a:r>
            <a:r>
              <a:rPr lang="en-US" sz="1600" dirty="0">
                <a:latin typeface="Courier New" panose="02070309020205020404" pitchFamily="49" charset="0"/>
                <a:ea typeface="Arial" charset="0"/>
                <a:cs typeface="Courier New" panose="02070309020205020404" pitchFamily="49" charset="0"/>
              </a:rPr>
              <a:t>, "%03d%02d.04d", &amp;</a:t>
            </a:r>
            <a:r>
              <a:rPr lang="en-US" sz="1600" dirty="0" err="1">
                <a:latin typeface="Courier New" panose="02070309020205020404" pitchFamily="49" charset="0"/>
                <a:ea typeface="Arial" charset="0"/>
                <a:cs typeface="Courier New" panose="02070309020205020404" pitchFamily="49" charset="0"/>
              </a:rPr>
              <a:t>deglong</a:t>
            </a:r>
            <a:r>
              <a:rPr lang="en-US" sz="1600" dirty="0">
                <a:latin typeface="Courier New" panose="02070309020205020404" pitchFamily="49" charset="0"/>
                <a:ea typeface="Arial" charset="0"/>
                <a:cs typeface="Courier New" panose="02070309020205020404" pitchFamily="49" charset="0"/>
              </a:rPr>
              <a:t>, &amp;</a:t>
            </a:r>
            <a:r>
              <a:rPr lang="en-US" sz="1600" dirty="0" err="1">
                <a:latin typeface="Courier New" panose="02070309020205020404" pitchFamily="49" charset="0"/>
                <a:ea typeface="Arial" charset="0"/>
                <a:cs typeface="Courier New" panose="02070309020205020404" pitchFamily="49" charset="0"/>
              </a:rPr>
              <a:t>mlong</a:t>
            </a:r>
            <a:r>
              <a:rPr lang="en-US" sz="1600" dirty="0">
                <a:latin typeface="Courier New" panose="02070309020205020404" pitchFamily="49" charset="0"/>
                <a:ea typeface="Arial" charset="0"/>
                <a:cs typeface="Courier New" panose="02070309020205020404" pitchFamily="49" charset="0"/>
              </a:rPr>
              <a:t>, &amp;</a:t>
            </a:r>
            <a:r>
              <a:rPr lang="en-US" sz="1600" dirty="0" err="1">
                <a:latin typeface="Courier New" panose="02070309020205020404" pitchFamily="49" charset="0"/>
                <a:ea typeface="Arial" charset="0"/>
                <a:cs typeface="Courier New" panose="02070309020205020404" pitchFamily="49" charset="0"/>
              </a:rPr>
              <a:t>minlong</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v-&gt;</a:t>
            </a:r>
            <a:r>
              <a:rPr lang="en-US" sz="1600" dirty="0" err="1">
                <a:latin typeface="Courier New" panose="02070309020205020404" pitchFamily="49" charset="0"/>
                <a:ea typeface="Arial" charset="0"/>
                <a:cs typeface="Courier New" panose="02070309020205020404" pitchFamily="49" charset="0"/>
              </a:rPr>
              <a:t>degrees_long</a:t>
            </a:r>
            <a:r>
              <a:rPr lang="en-US" sz="1600" dirty="0">
                <a:latin typeface="Courier New" panose="02070309020205020404" pitchFamily="49" charset="0"/>
                <a:ea typeface="Arial" charset="0"/>
                <a:cs typeface="Courier New" panose="02070309020205020404" pitchFamily="49" charset="0"/>
              </a:rPr>
              <a:t>_ = ((double)</a:t>
            </a:r>
            <a:r>
              <a:rPr lang="en-US" sz="1600" dirty="0" err="1">
                <a:latin typeface="Courier New" panose="02070309020205020404" pitchFamily="49" charset="0"/>
                <a:ea typeface="Arial" charset="0"/>
                <a:cs typeface="Courier New" panose="02070309020205020404" pitchFamily="49" charset="0"/>
              </a:rPr>
              <a:t>deglong</a:t>
            </a:r>
            <a:r>
              <a:rPr lang="en-US" sz="1600" dirty="0">
                <a:latin typeface="Courier New" panose="02070309020205020404" pitchFamily="49" charset="0"/>
                <a:ea typeface="Arial" charset="0"/>
                <a:cs typeface="Courier New" panose="02070309020205020404" pitchFamily="49" charset="0"/>
              </a:rPr>
              <a:t>) + (((double)</a:t>
            </a:r>
            <a:r>
              <a:rPr lang="en-US" sz="1600" dirty="0" err="1">
                <a:latin typeface="Courier New" panose="02070309020205020404" pitchFamily="49" charset="0"/>
                <a:ea typeface="Arial" charset="0"/>
                <a:cs typeface="Courier New" panose="02070309020205020404" pitchFamily="49" charset="0"/>
              </a:rPr>
              <a:t>mlong</a:t>
            </a:r>
            <a:r>
              <a:rPr lang="en-US" sz="1600" dirty="0">
                <a:latin typeface="Courier New" panose="02070309020205020404" pitchFamily="49" charset="0"/>
                <a:ea typeface="Arial" charset="0"/>
                <a:cs typeface="Courier New" panose="02070309020205020404" pitchFamily="49" charset="0"/>
              </a:rPr>
              <a:t>) + ((double)</a:t>
            </a:r>
            <a:r>
              <a:rPr lang="en-US" sz="1600" dirty="0" err="1">
                <a:latin typeface="Courier New" panose="02070309020205020404" pitchFamily="49" charset="0"/>
                <a:ea typeface="Arial" charset="0"/>
                <a:cs typeface="Courier New" panose="02070309020205020404" pitchFamily="49" charset="0"/>
              </a:rPr>
              <a:t>minlong</a:t>
            </a:r>
            <a:r>
              <a:rPr lang="en-US" sz="1600" dirty="0">
                <a:latin typeface="Courier New" panose="02070309020205020404" pitchFamily="49" charset="0"/>
                <a:ea typeface="Arial" charset="0"/>
                <a:cs typeface="Courier New" panose="02070309020205020404" pitchFamily="49" charset="0"/>
              </a:rPr>
              <a:t>)/ 10000.0) / 60.0;</a:t>
            </a:r>
          </a:p>
          <a:p>
            <a:pPr algn="l">
              <a:spcBef>
                <a:spcPts val="0"/>
              </a:spcBef>
            </a:pPr>
            <a:r>
              <a:rPr lang="en-US" sz="1600" dirty="0">
                <a:latin typeface="Courier New" panose="02070309020205020404" pitchFamily="49" charset="0"/>
                <a:ea typeface="Arial" charset="0"/>
                <a:cs typeface="Courier New" panose="02070309020205020404" pitchFamily="49" charset="0"/>
              </a:rPr>
              <a:t>  char* </a:t>
            </a:r>
            <a:r>
              <a:rPr lang="en-US" sz="1600" dirty="0" err="1">
                <a:latin typeface="Courier New" panose="02070309020205020404" pitchFamily="49" charset="0"/>
                <a:ea typeface="Arial" charset="0"/>
                <a:cs typeface="Courier New" panose="02070309020205020404" pitchFamily="49" charset="0"/>
              </a:rPr>
              <a:t>ew_string</a:t>
            </a:r>
            <a:r>
              <a:rPr lang="en-US" sz="1600" dirty="0">
                <a:latin typeface="Courier New" panose="02070309020205020404" pitchFamily="49" charset="0"/>
                <a:ea typeface="Arial" charset="0"/>
                <a:cs typeface="Courier New" panose="02070309020205020404" pitchFamily="49" charset="0"/>
              </a:rPr>
              <a:t> = </a:t>
            </a:r>
            <a:r>
              <a:rPr lang="en-US" sz="1600" dirty="0" err="1">
                <a:latin typeface="Courier New" panose="02070309020205020404" pitchFamily="49" charset="0"/>
                <a:ea typeface="Arial" charset="0"/>
                <a:cs typeface="Courier New" panose="02070309020205020404" pitchFamily="49" charset="0"/>
              </a:rPr>
              <a:t>find_string_in_msg</a:t>
            </a: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longitude_string</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if (</a:t>
            </a:r>
            <a:r>
              <a:rPr lang="en-US" sz="1600" dirty="0" err="1">
                <a:latin typeface="Courier New" panose="02070309020205020404" pitchFamily="49" charset="0"/>
                <a:ea typeface="Arial" charset="0"/>
                <a:cs typeface="Courier New" panose="02070309020205020404" pitchFamily="49" charset="0"/>
              </a:rPr>
              <a:t>ew_string</a:t>
            </a:r>
            <a:r>
              <a:rPr lang="en-US" sz="1600" dirty="0">
                <a:latin typeface="Courier New" panose="02070309020205020404" pitchFamily="49" charset="0"/>
                <a:ea typeface="Arial" charset="0"/>
                <a:cs typeface="Courier New" panose="02070309020205020404" pitchFamily="49" charset="0"/>
              </a:rPr>
              <a:t> == NULL || (*</a:t>
            </a:r>
            <a:r>
              <a:rPr lang="en-US" sz="1600" dirty="0" err="1">
                <a:latin typeface="Courier New" panose="02070309020205020404" pitchFamily="49" charset="0"/>
                <a:ea typeface="Arial" charset="0"/>
                <a:cs typeface="Courier New" panose="02070309020205020404" pitchFamily="49" charset="0"/>
              </a:rPr>
              <a:t>ew_string</a:t>
            </a:r>
            <a:r>
              <a:rPr lang="en-US" sz="1600" dirty="0">
                <a:latin typeface="Courier New" panose="02070309020205020404" pitchFamily="49" charset="0"/>
                <a:ea typeface="Arial" charset="0"/>
                <a:cs typeface="Courier New" panose="02070309020205020404" pitchFamily="49" charset="0"/>
              </a:rPr>
              <a:t> != 'E' &amp;&amp; *</a:t>
            </a:r>
            <a:r>
              <a:rPr lang="en-US" sz="1600" dirty="0" err="1">
                <a:latin typeface="Courier New" panose="02070309020205020404" pitchFamily="49" charset="0"/>
                <a:ea typeface="Arial" charset="0"/>
                <a:cs typeface="Courier New" panose="02070309020205020404" pitchFamily="49" charset="0"/>
              </a:rPr>
              <a:t>ew_string</a:t>
            </a:r>
            <a:r>
              <a:rPr lang="en-US" sz="1600" dirty="0">
                <a:latin typeface="Courier New" panose="02070309020205020404" pitchFamily="49" charset="0"/>
                <a:ea typeface="Arial" charset="0"/>
                <a:cs typeface="Courier New" panose="02070309020205020404" pitchFamily="49" charset="0"/>
              </a:rPr>
              <a:t> != 'W'))</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false;</a:t>
            </a:r>
          </a:p>
          <a:p>
            <a:pPr algn="l">
              <a:spcBef>
                <a:spcPts val="0"/>
              </a:spcBef>
            </a:pPr>
            <a:r>
              <a:rPr lang="en-US" sz="1600" dirty="0">
                <a:latin typeface="Courier New" panose="02070309020205020404" pitchFamily="49" charset="0"/>
                <a:ea typeface="Arial" charset="0"/>
                <a:cs typeface="Courier New" panose="02070309020205020404" pitchFamily="49" charset="0"/>
              </a:rPr>
              <a:t>  if (*</a:t>
            </a:r>
            <a:r>
              <a:rPr lang="en-US" sz="1600" dirty="0" err="1">
                <a:latin typeface="Courier New" panose="02070309020205020404" pitchFamily="49" charset="0"/>
                <a:ea typeface="Arial" charset="0"/>
                <a:cs typeface="Courier New" panose="02070309020205020404" pitchFamily="49" charset="0"/>
              </a:rPr>
              <a:t>ew_string</a:t>
            </a:r>
            <a:r>
              <a:rPr lang="en-US" sz="1600" dirty="0">
                <a:latin typeface="Courier New" panose="02070309020205020404" pitchFamily="49" charset="0"/>
                <a:ea typeface="Arial" charset="0"/>
                <a:cs typeface="Courier New" panose="02070309020205020404" pitchFamily="49" charset="0"/>
              </a:rPr>
              <a:t> == 'W')</a:t>
            </a:r>
          </a:p>
          <a:p>
            <a:pPr algn="l">
              <a:spcBef>
                <a:spcPts val="0"/>
              </a:spcBef>
            </a:pPr>
            <a:r>
              <a:rPr lang="en-US" sz="1600" dirty="0">
                <a:latin typeface="Courier New" panose="02070309020205020404" pitchFamily="49" charset="0"/>
                <a:ea typeface="Arial" charset="0"/>
                <a:cs typeface="Courier New" panose="02070309020205020404" pitchFamily="49" charset="0"/>
              </a:rPr>
              <a:t>    v-&gt;</a:t>
            </a:r>
            <a:r>
              <a:rPr lang="en-US" sz="1600" dirty="0" err="1">
                <a:latin typeface="Courier New" panose="02070309020205020404" pitchFamily="49" charset="0"/>
                <a:ea typeface="Arial" charset="0"/>
                <a:cs typeface="Courier New" panose="02070309020205020404" pitchFamily="49" charset="0"/>
              </a:rPr>
              <a:t>degrees_long</a:t>
            </a:r>
            <a:r>
              <a:rPr lang="en-US" sz="1600" dirty="0">
                <a:latin typeface="Courier New" panose="02070309020205020404" pitchFamily="49" charset="0"/>
                <a:ea typeface="Arial" charset="0"/>
                <a:cs typeface="Courier New" panose="02070309020205020404" pitchFamily="49" charset="0"/>
              </a:rPr>
              <a:t>_ *= -1.0;</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true;</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int </a:t>
            </a:r>
            <a:r>
              <a:rPr lang="en-US" sz="1600" dirty="0" err="1">
                <a:latin typeface="Courier New" panose="02070309020205020404" pitchFamily="49" charset="0"/>
                <a:ea typeface="Arial" charset="0"/>
                <a:cs typeface="Courier New" panose="02070309020205020404" pitchFamily="49" charset="0"/>
              </a:rPr>
              <a:t>read_serial_line</a:t>
            </a:r>
            <a:r>
              <a:rPr lang="en-US" sz="1600" dirty="0">
                <a:latin typeface="Courier New" panose="02070309020205020404" pitchFamily="49" charset="0"/>
                <a:ea typeface="Arial" charset="0"/>
                <a:cs typeface="Courier New" panose="02070309020205020404" pitchFamily="49" charset="0"/>
              </a:rPr>
              <a:t>(int fd, byte* buf, int size) {</a:t>
            </a:r>
          </a:p>
          <a:p>
            <a:pPr algn="l">
              <a:spcBef>
                <a:spcPts val="0"/>
              </a:spcBef>
            </a:pPr>
            <a:r>
              <a:rPr lang="en-US" sz="1600" dirty="0">
                <a:latin typeface="Courier New" panose="02070309020205020404" pitchFamily="49" charset="0"/>
                <a:ea typeface="Arial" charset="0"/>
                <a:cs typeface="Courier New" panose="02070309020205020404" pitchFamily="49" charset="0"/>
              </a:rPr>
              <a:t>  int r;</a:t>
            </a:r>
          </a:p>
          <a:p>
            <a:pPr algn="l">
              <a:spcBef>
                <a:spcPts val="0"/>
              </a:spcBef>
            </a:pPr>
            <a:r>
              <a:rPr lang="en-US" sz="1600" dirty="0">
                <a:latin typeface="Courier New" panose="02070309020205020404" pitchFamily="49" charset="0"/>
                <a:ea typeface="Arial" charset="0"/>
                <a:cs typeface="Courier New" panose="02070309020205020404" pitchFamily="49" charset="0"/>
              </a:rPr>
              <a:t>  int n = 0;</a:t>
            </a:r>
          </a:p>
          <a:p>
            <a:pPr algn="l">
              <a:spcBef>
                <a:spcPts val="0"/>
              </a:spcBef>
            </a:pPr>
            <a:r>
              <a:rPr lang="en-US" sz="1600" dirty="0">
                <a:latin typeface="Courier New" panose="02070309020205020404" pitchFamily="49" charset="0"/>
                <a:ea typeface="Arial" charset="0"/>
                <a:cs typeface="Courier New" panose="02070309020205020404" pitchFamily="49" charset="0"/>
              </a:rPr>
              <a:t>  while (n &lt; (size - 1)) {</a:t>
            </a:r>
          </a:p>
          <a:p>
            <a:pPr algn="l">
              <a:spcBef>
                <a:spcPts val="0"/>
              </a:spcBef>
            </a:pPr>
            <a:r>
              <a:rPr lang="en-US" sz="1600" dirty="0">
                <a:latin typeface="Courier New" panose="02070309020205020404" pitchFamily="49" charset="0"/>
                <a:ea typeface="Arial" charset="0"/>
                <a:cs typeface="Courier New" panose="02070309020205020404" pitchFamily="49" charset="0"/>
              </a:rPr>
              <a:t>    r = </a:t>
            </a:r>
            <a:r>
              <a:rPr lang="en-US" sz="1600" dirty="0" err="1">
                <a:latin typeface="Courier New" panose="02070309020205020404" pitchFamily="49" charset="0"/>
                <a:ea typeface="Arial" charset="0"/>
                <a:cs typeface="Courier New" panose="02070309020205020404" pitchFamily="49" charset="0"/>
              </a:rPr>
              <a:t>serialGetchar</a:t>
            </a:r>
            <a:r>
              <a:rPr lang="en-US" sz="1600" dirty="0">
                <a:latin typeface="Courier New" panose="02070309020205020404" pitchFamily="49" charset="0"/>
                <a:ea typeface="Arial" charset="0"/>
                <a:cs typeface="Courier New" panose="02070309020205020404" pitchFamily="49" charset="0"/>
              </a:rPr>
              <a:t>(fd);</a:t>
            </a:r>
          </a:p>
          <a:p>
            <a:pPr algn="l">
              <a:spcBef>
                <a:spcPts val="0"/>
              </a:spcBef>
            </a:pPr>
            <a:r>
              <a:rPr lang="en-US" sz="1600" dirty="0">
                <a:latin typeface="Courier New" panose="02070309020205020404" pitchFamily="49" charset="0"/>
                <a:ea typeface="Arial" charset="0"/>
                <a:cs typeface="Courier New" panose="02070309020205020404" pitchFamily="49" charset="0"/>
              </a:rPr>
              <a:t>    buf[n++] = r;</a:t>
            </a:r>
          </a:p>
          <a:p>
            <a:pPr algn="l">
              <a:spcBef>
                <a:spcPts val="0"/>
              </a:spcBef>
            </a:pPr>
            <a:r>
              <a:rPr lang="en-US" sz="1600" dirty="0">
                <a:latin typeface="Courier New" panose="02070309020205020404" pitchFamily="49" charset="0"/>
                <a:ea typeface="Arial" charset="0"/>
                <a:cs typeface="Courier New" panose="02070309020205020404" pitchFamily="49" charset="0"/>
              </a:rPr>
              <a:t>    if (r == '\n') {</a:t>
            </a:r>
          </a:p>
          <a:p>
            <a:pPr algn="l">
              <a:spcBef>
                <a:spcPts val="0"/>
              </a:spcBef>
            </a:pPr>
            <a:r>
              <a:rPr lang="en-US" sz="1600" dirty="0">
                <a:latin typeface="Courier New" panose="02070309020205020404" pitchFamily="49" charset="0"/>
                <a:ea typeface="Arial" charset="0"/>
                <a:cs typeface="Courier New" panose="02070309020205020404" pitchFamily="49" charset="0"/>
              </a:rPr>
              <a:t>      buf[n++] = 0;</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n;</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-1;</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Tree>
    <p:extLst>
      <p:ext uri="{BB962C8B-B14F-4D97-AF65-F5344CB8AC3E}">
        <p14:creationId xmlns:p14="http://schemas.microsoft.com/office/powerpoint/2010/main" val="456896038"/>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81104"/>
            <a:ext cx="10238509" cy="868362"/>
          </a:xfrm>
        </p:spPr>
        <p:txBody>
          <a:bodyPr anchor="ctr">
            <a:normAutofit/>
          </a:bodyPr>
          <a:lstStyle/>
          <a:p>
            <a:pPr algn="ctr"/>
            <a:r>
              <a:rPr lang="en-US" sz="4400">
                <a:latin typeface="Arial" panose="020B0604020202020204" pitchFamily="34" charset="0"/>
                <a:cs typeface="Arial" panose="020B0604020202020204" pitchFamily="34" charset="0"/>
              </a:rPr>
              <a:t>Raspberry Pi code for GPS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147</a:t>
            </a:fld>
            <a:endParaRPr lang="en-US"/>
          </a:p>
        </p:txBody>
      </p:sp>
      <p:sp>
        <p:nvSpPr>
          <p:cNvPr id="6" name="Content Placeholder 2">
            <a:extLst>
              <a:ext uri="{FF2B5EF4-FFF2-40B4-BE49-F238E27FC236}">
                <a16:creationId xmlns:a16="http://schemas.microsoft.com/office/drawing/2014/main" id="{D30B1CB9-8135-AD4B-BA92-277C1740C1F2}"/>
              </a:ext>
            </a:extLst>
          </p:cNvPr>
          <p:cNvSpPr txBox="1">
            <a:spLocks/>
          </p:cNvSpPr>
          <p:nvPr/>
        </p:nvSpPr>
        <p:spPr>
          <a:xfrm>
            <a:off x="107229" y="1348653"/>
            <a:ext cx="11852847" cy="4563649"/>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0"/>
              </a:spcBef>
            </a:pPr>
            <a:r>
              <a:rPr lang="en-US" sz="1600" dirty="0">
                <a:latin typeface="Courier New" panose="02070309020205020404" pitchFamily="49" charset="0"/>
                <a:ea typeface="Arial" charset="0"/>
                <a:cs typeface="Courier New" panose="02070309020205020404" pitchFamily="49" charset="0"/>
              </a:rPr>
              <a:t>bool </a:t>
            </a:r>
            <a:r>
              <a:rPr lang="en-US" sz="1600" dirty="0" err="1">
                <a:latin typeface="Courier New" panose="02070309020205020404" pitchFamily="49" charset="0"/>
                <a:ea typeface="Arial" charset="0"/>
                <a:cs typeface="Courier New" panose="02070309020205020404" pitchFamily="49" charset="0"/>
              </a:rPr>
              <a:t>get_location</a:t>
            </a:r>
            <a:r>
              <a:rPr lang="en-US" sz="1600" dirty="0">
                <a:latin typeface="Courier New" panose="02070309020205020404" pitchFamily="49" charset="0"/>
                <a:ea typeface="Arial" charset="0"/>
                <a:cs typeface="Courier New" panose="02070309020205020404" pitchFamily="49" charset="0"/>
              </a:rPr>
              <a:t>(int fd)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gpm_msg_values</a:t>
            </a:r>
            <a:r>
              <a:rPr lang="en-US" sz="1600" dirty="0">
                <a:latin typeface="Courier New" panose="02070309020205020404" pitchFamily="49" charset="0"/>
                <a:ea typeface="Arial" charset="0"/>
                <a:cs typeface="Courier New" panose="02070309020205020404" pitchFamily="49" charset="0"/>
              </a:rPr>
              <a:t> out;</a:t>
            </a:r>
          </a:p>
          <a:p>
            <a:pPr algn="l">
              <a:spcBef>
                <a:spcPts val="0"/>
              </a:spcBef>
            </a:pPr>
            <a:r>
              <a:rPr lang="en-US" sz="1600" dirty="0">
                <a:latin typeface="Courier New" panose="02070309020205020404" pitchFamily="49" charset="0"/>
                <a:ea typeface="Arial" charset="0"/>
                <a:cs typeface="Courier New" panose="02070309020205020404" pitchFamily="49" charset="0"/>
              </a:rPr>
              <a:t>  bool </a:t>
            </a:r>
            <a:r>
              <a:rPr lang="en-US" sz="1600" dirty="0" err="1">
                <a:latin typeface="Courier New" panose="02070309020205020404" pitchFamily="49" charset="0"/>
                <a:ea typeface="Arial" charset="0"/>
                <a:cs typeface="Courier New" panose="02070309020205020404" pitchFamily="49" charset="0"/>
              </a:rPr>
              <a:t>got_fix</a:t>
            </a:r>
            <a:r>
              <a:rPr lang="en-US" sz="1600" dirty="0">
                <a:latin typeface="Courier New" panose="02070309020205020404" pitchFamily="49" charset="0"/>
                <a:ea typeface="Arial" charset="0"/>
                <a:cs typeface="Courier New" panose="02070309020205020404" pitchFamily="49" charset="0"/>
              </a:rPr>
              <a:t> = false;</a:t>
            </a:r>
          </a:p>
          <a:p>
            <a:pPr algn="l">
              <a:spcBef>
                <a:spcPts val="0"/>
              </a:spcBef>
            </a:pPr>
            <a:r>
              <a:rPr lang="en-US" sz="1600" dirty="0">
                <a:latin typeface="Courier New" panose="02070309020205020404" pitchFamily="49" charset="0"/>
                <a:ea typeface="Arial" charset="0"/>
                <a:cs typeface="Courier New" panose="02070309020205020404" pitchFamily="49" charset="0"/>
              </a:rPr>
              <a:t>  byte buf[BUF_SIZE];</a:t>
            </a:r>
          </a:p>
          <a:p>
            <a:pPr algn="l">
              <a:spcBef>
                <a:spcPts val="0"/>
              </a:spcBef>
            </a:pPr>
            <a:r>
              <a:rPr lang="en-US" sz="1600" dirty="0">
                <a:latin typeface="Courier New" panose="02070309020205020404" pitchFamily="49" charset="0"/>
                <a:ea typeface="Arial" charset="0"/>
                <a:cs typeface="Courier New" panose="02070309020205020404" pitchFamily="49" charset="0"/>
              </a:rPr>
              <a:t>  int n;</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while (!</a:t>
            </a:r>
            <a:r>
              <a:rPr lang="en-US" sz="1600" dirty="0" err="1">
                <a:latin typeface="Courier New" panose="02070309020205020404" pitchFamily="49" charset="0"/>
                <a:ea typeface="Arial" charset="0"/>
                <a:cs typeface="Courier New" panose="02070309020205020404" pitchFamily="49" charset="0"/>
              </a:rPr>
              <a:t>got_fix</a:t>
            </a:r>
            <a:r>
              <a:rPr lang="en-US" sz="1600" dirty="0">
                <a:latin typeface="Courier New" panose="02070309020205020404" pitchFamily="49" charset="0"/>
                <a:ea typeface="Arial" charset="0"/>
                <a:cs typeface="Courier New" panose="02070309020205020404" pitchFamily="49" charset="0"/>
              </a:rPr>
              <a:t>) { </a:t>
            </a:r>
          </a:p>
          <a:p>
            <a:pPr algn="l">
              <a:spcBef>
                <a:spcPts val="0"/>
              </a:spcBef>
            </a:pPr>
            <a:r>
              <a:rPr lang="en-US" sz="1600" dirty="0">
                <a:latin typeface="Courier New" panose="02070309020205020404" pitchFamily="49" charset="0"/>
                <a:ea typeface="Arial" charset="0"/>
                <a:cs typeface="Courier New" panose="02070309020205020404" pitchFamily="49" charset="0"/>
              </a:rPr>
              <a:t>    clearBuf(buf, BUF_SIZE);</a:t>
            </a:r>
          </a:p>
          <a:p>
            <a:pPr algn="l">
              <a:spcBef>
                <a:spcPts val="0"/>
              </a:spcBef>
            </a:pPr>
            <a:r>
              <a:rPr lang="en-US" sz="1600" dirty="0">
                <a:latin typeface="Courier New" panose="02070309020205020404" pitchFamily="49" charset="0"/>
                <a:ea typeface="Arial" charset="0"/>
                <a:cs typeface="Courier New" panose="02070309020205020404" pitchFamily="49" charset="0"/>
              </a:rPr>
              <a:t>    n = </a:t>
            </a:r>
            <a:r>
              <a:rPr lang="en-US" sz="1600" dirty="0" err="1">
                <a:latin typeface="Courier New" panose="02070309020205020404" pitchFamily="49" charset="0"/>
                <a:ea typeface="Arial" charset="0"/>
                <a:cs typeface="Courier New" panose="02070309020205020404" pitchFamily="49" charset="0"/>
              </a:rPr>
              <a:t>read_serial_line</a:t>
            </a:r>
            <a:r>
              <a:rPr lang="en-US" sz="1600" dirty="0">
                <a:latin typeface="Courier New" panose="02070309020205020404" pitchFamily="49" charset="0"/>
                <a:ea typeface="Arial" charset="0"/>
                <a:cs typeface="Courier New" panose="02070309020205020404" pitchFamily="49" charset="0"/>
              </a:rPr>
              <a:t>(fd, buf, BUF_SIZE);</a:t>
            </a:r>
          </a:p>
          <a:p>
            <a:pPr algn="l">
              <a:spcBef>
                <a:spcPts val="0"/>
              </a:spcBef>
            </a:pPr>
            <a:r>
              <a:rPr lang="en-US" sz="1600" dirty="0">
                <a:latin typeface="Courier New" panose="02070309020205020404" pitchFamily="49" charset="0"/>
                <a:ea typeface="Arial" charset="0"/>
                <a:cs typeface="Courier New" panose="02070309020205020404" pitchFamily="49" charset="0"/>
              </a:rPr>
              <a:t>    if (n &lt;  0) {</a:t>
            </a:r>
          </a:p>
          <a:p>
            <a:pPr algn="l">
              <a:spcBef>
                <a:spcPts val="0"/>
              </a:spcBef>
            </a:pPr>
            <a:r>
              <a:rPr lang="en-US" sz="1600" dirty="0">
                <a:latin typeface="Courier New" panose="02070309020205020404" pitchFamily="49" charset="0"/>
                <a:ea typeface="Arial" charset="0"/>
                <a:cs typeface="Courier New" panose="02070309020205020404" pitchFamily="49" charset="0"/>
              </a:rPr>
              <a:t>      continue;</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got_fix</a:t>
            </a:r>
            <a:r>
              <a:rPr lang="en-US" sz="1600" dirty="0">
                <a:latin typeface="Courier New" panose="02070309020205020404" pitchFamily="49" charset="0"/>
                <a:ea typeface="Arial" charset="0"/>
                <a:cs typeface="Courier New" panose="02070309020205020404" pitchFamily="49" charset="0"/>
              </a:rPr>
              <a:t> = </a:t>
            </a:r>
            <a:r>
              <a:rPr lang="en-US" sz="1600" dirty="0" err="1">
                <a:latin typeface="Courier New" panose="02070309020205020404" pitchFamily="49" charset="0"/>
                <a:ea typeface="Arial" charset="0"/>
                <a:cs typeface="Courier New" panose="02070309020205020404" pitchFamily="49" charset="0"/>
              </a:rPr>
              <a:t>parseNMEAMessage</a:t>
            </a:r>
            <a:r>
              <a:rPr lang="en-US" sz="1600" dirty="0">
                <a:latin typeface="Courier New" panose="02070309020205020404" pitchFamily="49" charset="0"/>
                <a:ea typeface="Arial" charset="0"/>
                <a:cs typeface="Courier New" panose="02070309020205020404" pitchFamily="49" charset="0"/>
              </a:rPr>
              <a:t>((char*)buf, &amp;out);</a:t>
            </a:r>
          </a:p>
          <a:p>
            <a:pPr algn="l">
              <a:spcBef>
                <a:spcPts val="0"/>
              </a:spcBef>
            </a:pPr>
            <a:r>
              <a:rPr lang="en-US" sz="1600" dirty="0">
                <a:latin typeface="Courier New" panose="02070309020205020404" pitchFamily="49" charset="0"/>
                <a:ea typeface="Arial" charset="0"/>
                <a:cs typeface="Courier New" panose="02070309020205020404" pitchFamily="49" charset="0"/>
              </a:rPr>
              <a:t>    if (</a:t>
            </a:r>
            <a:r>
              <a:rPr lang="en-US" sz="1600" dirty="0" err="1">
                <a:latin typeface="Courier New" panose="02070309020205020404" pitchFamily="49" charset="0"/>
                <a:ea typeface="Arial" charset="0"/>
                <a:cs typeface="Courier New" panose="02070309020205020404" pitchFamily="49" charset="0"/>
              </a:rPr>
              <a:t>got_fix</a:t>
            </a: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printf("Time: %02d:%02d:%07.4f GMT, ", </a:t>
            </a:r>
            <a:r>
              <a:rPr lang="en-US" sz="1600" dirty="0" err="1">
                <a:latin typeface="Courier New" panose="02070309020205020404" pitchFamily="49" charset="0"/>
                <a:ea typeface="Arial" charset="0"/>
                <a:cs typeface="Courier New" panose="02070309020205020404" pitchFamily="49" charset="0"/>
              </a:rPr>
              <a:t>out.hour</a:t>
            </a:r>
            <a:r>
              <a:rPr lang="en-US" sz="1600" dirty="0">
                <a:latin typeface="Courier New" panose="02070309020205020404" pitchFamily="49" charset="0"/>
                <a:ea typeface="Arial" charset="0"/>
                <a:cs typeface="Courier New" panose="02070309020205020404" pitchFamily="49" charset="0"/>
              </a:rPr>
              <a:t>_, </a:t>
            </a:r>
            <a:r>
              <a:rPr lang="en-US" sz="1600" dirty="0" err="1">
                <a:latin typeface="Courier New" panose="02070309020205020404" pitchFamily="49" charset="0"/>
                <a:ea typeface="Arial" charset="0"/>
                <a:cs typeface="Courier New" panose="02070309020205020404" pitchFamily="49" charset="0"/>
              </a:rPr>
              <a:t>out.min</a:t>
            </a:r>
            <a:r>
              <a:rPr lang="en-US" sz="1600" dirty="0">
                <a:latin typeface="Courier New" panose="02070309020205020404" pitchFamily="49" charset="0"/>
                <a:ea typeface="Arial" charset="0"/>
                <a:cs typeface="Courier New" panose="02070309020205020404" pitchFamily="49" charset="0"/>
              </a:rPr>
              <a:t>_, </a:t>
            </a:r>
            <a:r>
              <a:rPr lang="en-US" sz="1600" dirty="0" err="1">
                <a:latin typeface="Courier New" panose="02070309020205020404" pitchFamily="49" charset="0"/>
                <a:ea typeface="Arial" charset="0"/>
                <a:cs typeface="Courier New" panose="02070309020205020404" pitchFamily="49" charset="0"/>
              </a:rPr>
              <a:t>out.seconds</a:t>
            </a:r>
            <a:r>
              <a:rPr lang="en-US" sz="1600" dirty="0">
                <a:latin typeface="Courier New" panose="02070309020205020404" pitchFamily="49" charset="0"/>
                <a:ea typeface="Arial" charset="0"/>
                <a:cs typeface="Courier New" panose="02070309020205020404" pitchFamily="49" charset="0"/>
              </a:rPr>
              <a:t>_);</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printf("Position: %8.5f (</a:t>
            </a:r>
            <a:r>
              <a:rPr lang="en-US" sz="1600" dirty="0" err="1">
                <a:latin typeface="Courier New" panose="02070309020205020404" pitchFamily="49" charset="0"/>
                <a:ea typeface="Arial" charset="0"/>
                <a:cs typeface="Courier New" panose="02070309020205020404" pitchFamily="49" charset="0"/>
              </a:rPr>
              <a:t>lat</a:t>
            </a:r>
            <a:r>
              <a:rPr lang="en-US" sz="1600" dirty="0">
                <a:latin typeface="Courier New" panose="02070309020205020404" pitchFamily="49" charset="0"/>
                <a:ea typeface="Arial" charset="0"/>
                <a:cs typeface="Courier New" panose="02070309020205020404" pitchFamily="49" charset="0"/>
              </a:rPr>
              <a:t>), %8.5f (long)\n", </a:t>
            </a:r>
            <a:r>
              <a:rPr lang="en-US" sz="1600" dirty="0" err="1">
                <a:latin typeface="Courier New" panose="02070309020205020404" pitchFamily="49" charset="0"/>
                <a:ea typeface="Arial" charset="0"/>
                <a:cs typeface="Courier New" panose="02070309020205020404" pitchFamily="49" charset="0"/>
              </a:rPr>
              <a:t>out.degrees_lat</a:t>
            </a:r>
            <a:r>
              <a:rPr lang="en-US" sz="1600" dirty="0">
                <a:latin typeface="Courier New" panose="02070309020205020404" pitchFamily="49" charset="0"/>
                <a:ea typeface="Arial" charset="0"/>
                <a:cs typeface="Courier New" panose="02070309020205020404" pitchFamily="49" charset="0"/>
              </a:rPr>
              <a:t>_, </a:t>
            </a:r>
            <a:r>
              <a:rPr lang="en-US" sz="1600" dirty="0" err="1">
                <a:latin typeface="Courier New" panose="02070309020205020404" pitchFamily="49" charset="0"/>
                <a:ea typeface="Arial" charset="0"/>
                <a:cs typeface="Courier New" panose="02070309020205020404" pitchFamily="49" charset="0"/>
              </a:rPr>
              <a:t>out.degrees_long</a:t>
            </a:r>
            <a:r>
              <a:rPr lang="en-US" sz="1600" dirty="0">
                <a:latin typeface="Courier New" panose="02070309020205020404" pitchFamily="49" charset="0"/>
                <a:ea typeface="Arial" charset="0"/>
                <a:cs typeface="Courier New" panose="02070309020205020404" pitchFamily="49" charset="0"/>
              </a:rPr>
              <a:t>_);</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true;</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delay(</a:t>
            </a:r>
            <a:r>
              <a:rPr lang="en-US" sz="1600" dirty="0" err="1">
                <a:latin typeface="Courier New" panose="02070309020205020404" pitchFamily="49" charset="0"/>
                <a:ea typeface="Arial" charset="0"/>
                <a:cs typeface="Courier New" panose="02070309020205020404" pitchFamily="49" charset="0"/>
              </a:rPr>
              <a:t>messageDelay</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false;</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p:txBody>
      </p:sp>
    </p:spTree>
    <p:extLst>
      <p:ext uri="{BB962C8B-B14F-4D97-AF65-F5344CB8AC3E}">
        <p14:creationId xmlns:p14="http://schemas.microsoft.com/office/powerpoint/2010/main" val="4116786108"/>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81104"/>
            <a:ext cx="10238509" cy="868362"/>
          </a:xfrm>
        </p:spPr>
        <p:txBody>
          <a:bodyPr anchor="ctr">
            <a:normAutofit/>
          </a:bodyPr>
          <a:lstStyle/>
          <a:p>
            <a:pPr algn="ctr"/>
            <a:r>
              <a:rPr lang="en-US" sz="4400">
                <a:latin typeface="Arial" panose="020B0604020202020204" pitchFamily="34" charset="0"/>
                <a:cs typeface="Arial" panose="020B0604020202020204" pitchFamily="34" charset="0"/>
              </a:rPr>
              <a:t>Raspberry Pi code for GPS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148</a:t>
            </a:fld>
            <a:endParaRPr lang="en-US"/>
          </a:p>
        </p:txBody>
      </p:sp>
      <p:sp>
        <p:nvSpPr>
          <p:cNvPr id="6" name="Content Placeholder 2">
            <a:extLst>
              <a:ext uri="{FF2B5EF4-FFF2-40B4-BE49-F238E27FC236}">
                <a16:creationId xmlns:a16="http://schemas.microsoft.com/office/drawing/2014/main" id="{D30B1CB9-8135-AD4B-BA92-277C1740C1F2}"/>
              </a:ext>
            </a:extLst>
          </p:cNvPr>
          <p:cNvSpPr txBox="1">
            <a:spLocks/>
          </p:cNvSpPr>
          <p:nvPr/>
        </p:nvSpPr>
        <p:spPr>
          <a:xfrm>
            <a:off x="590684" y="1572562"/>
            <a:ext cx="9989808" cy="4563649"/>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0"/>
              </a:spcBef>
            </a:pPr>
            <a:r>
              <a:rPr lang="en-US" sz="1600" dirty="0">
                <a:latin typeface="Courier New" panose="02070309020205020404" pitchFamily="49" charset="0"/>
                <a:ea typeface="Arial" charset="0"/>
                <a:cs typeface="Courier New" panose="02070309020205020404" pitchFamily="49" charset="0"/>
              </a:rPr>
              <a:t>int main(int an, char** av) {</a:t>
            </a:r>
          </a:p>
          <a:p>
            <a:pPr algn="l">
              <a:spcBef>
                <a:spcPts val="0"/>
              </a:spcBef>
            </a:pPr>
            <a:r>
              <a:rPr lang="en-US" sz="1600" dirty="0">
                <a:latin typeface="Courier New" panose="02070309020205020404" pitchFamily="49" charset="0"/>
                <a:ea typeface="Arial" charset="0"/>
                <a:cs typeface="Courier New" panose="02070309020205020404" pitchFamily="49" charset="0"/>
              </a:rPr>
              <a:t>  int </a:t>
            </a:r>
            <a:r>
              <a:rPr lang="en-US" sz="1600" dirty="0" err="1">
                <a:latin typeface="Courier New" panose="02070309020205020404" pitchFamily="49" charset="0"/>
                <a:ea typeface="Arial" charset="0"/>
                <a:cs typeface="Courier New" panose="02070309020205020404" pitchFamily="49" charset="0"/>
              </a:rPr>
              <a:t>baudRate</a:t>
            </a:r>
            <a:r>
              <a:rPr lang="en-US" sz="1600" dirty="0">
                <a:latin typeface="Courier New" panose="02070309020205020404" pitchFamily="49" charset="0"/>
                <a:ea typeface="Arial" charset="0"/>
                <a:cs typeface="Courier New" panose="02070309020205020404" pitchFamily="49" charset="0"/>
              </a:rPr>
              <a:t> = 9600;</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 Initialize wiringPi</a:t>
            </a:r>
          </a:p>
          <a:p>
            <a:pPr algn="l">
              <a:spcBef>
                <a:spcPts val="0"/>
              </a:spcBef>
            </a:pPr>
            <a:r>
              <a:rPr lang="en-US" sz="1600" dirty="0">
                <a:latin typeface="Courier New" panose="02070309020205020404" pitchFamily="49" charset="0"/>
                <a:ea typeface="Arial" charset="0"/>
                <a:cs typeface="Courier New" panose="02070309020205020404" pitchFamily="49" charset="0"/>
              </a:rPr>
              <a:t>  if (wiringPiSetup() &lt; 0) {</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printf("wiringPiSetup failed\n");</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0;</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 Open the serial device</a:t>
            </a:r>
          </a:p>
          <a:p>
            <a:pPr algn="l">
              <a:spcBef>
                <a:spcPts val="0"/>
              </a:spcBef>
            </a:pPr>
            <a:r>
              <a:rPr lang="en-US" sz="1600" dirty="0">
                <a:latin typeface="Courier New" panose="02070309020205020404" pitchFamily="49" charset="0"/>
                <a:ea typeface="Arial" charset="0"/>
                <a:cs typeface="Courier New" panose="02070309020205020404" pitchFamily="49" charset="0"/>
              </a:rPr>
              <a:t>  int fd = </a:t>
            </a:r>
            <a:r>
              <a:rPr lang="en-US" sz="1600" dirty="0" err="1">
                <a:latin typeface="Courier New" panose="02070309020205020404" pitchFamily="49" charset="0"/>
                <a:ea typeface="Arial" charset="0"/>
                <a:cs typeface="Courier New" panose="02070309020205020404" pitchFamily="49" charset="0"/>
              </a:rPr>
              <a:t>serialOpen</a:t>
            </a:r>
            <a:r>
              <a:rPr lang="en-US" sz="1600" dirty="0">
                <a:latin typeface="Courier New" panose="02070309020205020404" pitchFamily="49" charset="0"/>
                <a:ea typeface="Arial" charset="0"/>
                <a:cs typeface="Courier New" panose="02070309020205020404" pitchFamily="49" charset="0"/>
              </a:rPr>
              <a:t>(uartDevice, </a:t>
            </a:r>
            <a:r>
              <a:rPr lang="en-US" sz="1600" dirty="0" err="1">
                <a:latin typeface="Courier New" panose="02070309020205020404" pitchFamily="49" charset="0"/>
                <a:ea typeface="Arial" charset="0"/>
                <a:cs typeface="Courier New" panose="02070309020205020404" pitchFamily="49" charset="0"/>
              </a:rPr>
              <a:t>baudRate</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if (fd &lt; 0) {</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printf("Can't open </a:t>
            </a:r>
            <a:r>
              <a:rPr lang="en-US" sz="1600" dirty="0" err="1">
                <a:latin typeface="Courier New" panose="02070309020205020404" pitchFamily="49" charset="0"/>
                <a:ea typeface="Arial" charset="0"/>
                <a:cs typeface="Courier New" panose="02070309020205020404" pitchFamily="49" charset="0"/>
              </a:rPr>
              <a:t>serialDevice</a:t>
            </a:r>
            <a:r>
              <a:rPr lang="en-US" sz="1600" dirty="0">
                <a:latin typeface="Courier New" panose="02070309020205020404" pitchFamily="49" charset="0"/>
                <a:ea typeface="Arial" charset="0"/>
                <a:cs typeface="Courier New" panose="02070309020205020404" pitchFamily="49" charset="0"/>
              </a:rPr>
              <a:t>\n");</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1;</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 setup </a:t>
            </a:r>
            <a:r>
              <a:rPr lang="en-US" sz="1600" dirty="0" err="1">
                <a:latin typeface="Courier New" panose="02070309020205020404" pitchFamily="49" charset="0"/>
                <a:ea typeface="Arial" charset="0"/>
                <a:cs typeface="Courier New" panose="02070309020205020404" pitchFamily="49" charset="0"/>
              </a:rPr>
              <a:t>gps</a:t>
            </a:r>
            <a:r>
              <a:rPr lang="en-US" sz="1600" dirty="0">
                <a:latin typeface="Courier New" panose="02070309020205020404" pitchFamily="49" charset="0"/>
                <a:ea typeface="Arial" charset="0"/>
                <a:cs typeface="Courier New" panose="02070309020205020404" pitchFamily="49" charset="0"/>
              </a:rPr>
              <a:t> sensor and get location</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setup_gps</a:t>
            </a:r>
            <a:r>
              <a:rPr lang="en-US" sz="1600" dirty="0">
                <a:latin typeface="Courier New" panose="02070309020205020404" pitchFamily="49" charset="0"/>
                <a:ea typeface="Arial" charset="0"/>
                <a:cs typeface="Courier New" panose="02070309020205020404" pitchFamily="49" charset="0"/>
              </a:rPr>
              <a:t>(fd);</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get_location</a:t>
            </a:r>
            <a:r>
              <a:rPr lang="en-US" sz="1600" dirty="0">
                <a:latin typeface="Courier New" panose="02070309020205020404" pitchFamily="49" charset="0"/>
                <a:ea typeface="Arial" charset="0"/>
                <a:cs typeface="Courier New" panose="02070309020205020404" pitchFamily="49" charset="0"/>
              </a:rPr>
              <a:t>(fd);</a:t>
            </a:r>
          </a:p>
          <a:p>
            <a:pPr algn="l">
              <a:spcBef>
                <a:spcPts val="0"/>
              </a:spcBef>
            </a:pPr>
            <a:r>
              <a:rPr lang="en-US" sz="1600" dirty="0">
                <a:latin typeface="Courier New" panose="02070309020205020404" pitchFamily="49" charset="0"/>
                <a:ea typeface="Arial" charset="0"/>
                <a:cs typeface="Courier New" panose="02070309020205020404" pitchFamily="49" charset="0"/>
              </a:rPr>
              <a:t>  close(fd);</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0;</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p:txBody>
      </p:sp>
    </p:spTree>
    <p:extLst>
      <p:ext uri="{BB962C8B-B14F-4D97-AF65-F5344CB8AC3E}">
        <p14:creationId xmlns:p14="http://schemas.microsoft.com/office/powerpoint/2010/main" val="4066839899"/>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6745" y="136524"/>
            <a:ext cx="10238509" cy="868362"/>
          </a:xfrm>
        </p:spPr>
        <p:txBody>
          <a:bodyPr anchor="ctr">
            <a:normAutofit/>
          </a:bodyPr>
          <a:lstStyle/>
          <a:p>
            <a:pPr algn="ctr"/>
            <a:r>
              <a:rPr lang="en-US" sz="4400">
                <a:latin typeface="Arial" panose="020B0604020202020204" pitchFamily="34" charset="0"/>
                <a:cs typeface="Arial" panose="020B0604020202020204" pitchFamily="34" charset="0"/>
              </a:rPr>
              <a:t>Raspberry Pi code to SPI bus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149</a:t>
            </a:fld>
            <a:endParaRPr lang="en-US"/>
          </a:p>
        </p:txBody>
      </p:sp>
      <p:sp>
        <p:nvSpPr>
          <p:cNvPr id="6" name="Content Placeholder 2">
            <a:extLst>
              <a:ext uri="{FF2B5EF4-FFF2-40B4-BE49-F238E27FC236}">
                <a16:creationId xmlns:a16="http://schemas.microsoft.com/office/drawing/2014/main" id="{D30B1CB9-8135-AD4B-BA92-277C1740C1F2}"/>
              </a:ext>
            </a:extLst>
          </p:cNvPr>
          <p:cNvSpPr txBox="1">
            <a:spLocks/>
          </p:cNvSpPr>
          <p:nvPr/>
        </p:nvSpPr>
        <p:spPr>
          <a:xfrm>
            <a:off x="677039" y="1684560"/>
            <a:ext cx="11152908" cy="4563649"/>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marL="342900" indent="-342900" algn="l">
              <a:spcBef>
                <a:spcPts val="0"/>
              </a:spcBef>
              <a:buFont typeface="Arial" panose="020B0604020202020204" pitchFamily="34" charset="0"/>
              <a:buChar char="•"/>
            </a:pPr>
            <a:r>
              <a:rPr lang="en-US" sz="2000">
                <a:latin typeface="Calibri" panose="020F0502020204030204" pitchFamily="34" charset="0"/>
                <a:ea typeface="Arial" charset="0"/>
                <a:cs typeface="Calibri" panose="020F0502020204030204" pitchFamily="34" charset="0"/>
              </a:rPr>
              <a:t>To connect to SPI, use the following connections</a:t>
            </a:r>
          </a:p>
          <a:p>
            <a:pPr algn="l">
              <a:spcBef>
                <a:spcPts val="0"/>
              </a:spcBef>
            </a:pPr>
            <a:endParaRPr lang="en-US" sz="2000">
              <a:latin typeface="Calibri" panose="020F0502020204030204" pitchFamily="34" charset="0"/>
              <a:ea typeface="Arial" charset="0"/>
              <a:cs typeface="Calibri" panose="020F0502020204030204" pitchFamily="34" charset="0"/>
            </a:endParaRPr>
          </a:p>
        </p:txBody>
      </p:sp>
      <p:sp>
        <p:nvSpPr>
          <p:cNvPr id="7" name="Rectangle 6">
            <a:extLst>
              <a:ext uri="{FF2B5EF4-FFF2-40B4-BE49-F238E27FC236}">
                <a16:creationId xmlns:a16="http://schemas.microsoft.com/office/drawing/2014/main" id="{CF40AC6C-8C77-B04E-AF64-EC7E15A65494}"/>
              </a:ext>
            </a:extLst>
          </p:cNvPr>
          <p:cNvSpPr/>
          <p:nvPr/>
        </p:nvSpPr>
        <p:spPr>
          <a:xfrm>
            <a:off x="10283037" y="1694716"/>
            <a:ext cx="1328850" cy="3969179"/>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29FB4FDC-1BDC-3346-B5C9-B0613BE68D7C}"/>
              </a:ext>
            </a:extLst>
          </p:cNvPr>
          <p:cNvSpPr txBox="1"/>
          <p:nvPr/>
        </p:nvSpPr>
        <p:spPr>
          <a:xfrm>
            <a:off x="10316122" y="5318278"/>
            <a:ext cx="1269943" cy="338554"/>
          </a:xfrm>
          <a:prstGeom prst="rect">
            <a:avLst/>
          </a:prstGeom>
          <a:noFill/>
        </p:spPr>
        <p:txBody>
          <a:bodyPr wrap="square" rtlCol="0">
            <a:spAutoFit/>
          </a:bodyPr>
          <a:lstStyle/>
          <a:p>
            <a:pPr algn="r"/>
            <a:r>
              <a:rPr lang="en-US" sz="1600">
                <a:latin typeface="Arial" panose="020B0604020202020204" pitchFamily="34" charset="0"/>
                <a:cs typeface="Arial" panose="020B0604020202020204" pitchFamily="34" charset="0"/>
              </a:rPr>
              <a:t>SPI bus</a:t>
            </a:r>
            <a:endParaRPr lang="en-US">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54183199-067C-0D4A-AC1F-5D5FA9A67C1C}"/>
              </a:ext>
            </a:extLst>
          </p:cNvPr>
          <p:cNvSpPr txBox="1"/>
          <p:nvPr/>
        </p:nvSpPr>
        <p:spPr>
          <a:xfrm>
            <a:off x="10285561" y="2999886"/>
            <a:ext cx="1011557"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MISO</a:t>
            </a:r>
          </a:p>
        </p:txBody>
      </p:sp>
      <p:sp>
        <p:nvSpPr>
          <p:cNvPr id="10" name="TextBox 9">
            <a:extLst>
              <a:ext uri="{FF2B5EF4-FFF2-40B4-BE49-F238E27FC236}">
                <a16:creationId xmlns:a16="http://schemas.microsoft.com/office/drawing/2014/main" id="{B318711E-8850-5F47-9D80-39552AF88F2E}"/>
              </a:ext>
            </a:extLst>
          </p:cNvPr>
          <p:cNvSpPr txBox="1"/>
          <p:nvPr/>
        </p:nvSpPr>
        <p:spPr>
          <a:xfrm>
            <a:off x="10263644" y="2395524"/>
            <a:ext cx="964173"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MOSI</a:t>
            </a:r>
          </a:p>
        </p:txBody>
      </p:sp>
      <p:sp>
        <p:nvSpPr>
          <p:cNvPr id="11" name="Oval 10">
            <a:extLst>
              <a:ext uri="{FF2B5EF4-FFF2-40B4-BE49-F238E27FC236}">
                <a16:creationId xmlns:a16="http://schemas.microsoft.com/office/drawing/2014/main" id="{472CE903-400C-704D-9B2E-F70BC3444FD6}"/>
              </a:ext>
            </a:extLst>
          </p:cNvPr>
          <p:cNvSpPr/>
          <p:nvPr/>
        </p:nvSpPr>
        <p:spPr>
          <a:xfrm>
            <a:off x="8084662" y="3432084"/>
            <a:ext cx="156754" cy="169817"/>
          </a:xfrm>
          <a:prstGeom prst="ellipse">
            <a:avLst/>
          </a:prstGeom>
          <a:solidFill>
            <a:srgbClr val="00B05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ADEDA581-CB1D-1142-A598-530FCAD60C20}"/>
              </a:ext>
            </a:extLst>
          </p:cNvPr>
          <p:cNvSpPr/>
          <p:nvPr/>
        </p:nvSpPr>
        <p:spPr>
          <a:xfrm>
            <a:off x="8077405" y="4054558"/>
            <a:ext cx="156754" cy="169817"/>
          </a:xfrm>
          <a:prstGeom prst="ellipse">
            <a:avLst/>
          </a:prstGeom>
          <a:solidFill>
            <a:srgbClr val="00B05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05381E2D-8A45-8043-934C-543D9FD5B3E1}"/>
              </a:ext>
            </a:extLst>
          </p:cNvPr>
          <p:cNvSpPr/>
          <p:nvPr/>
        </p:nvSpPr>
        <p:spPr>
          <a:xfrm>
            <a:off x="8084662" y="4707697"/>
            <a:ext cx="156754" cy="169817"/>
          </a:xfrm>
          <a:prstGeom prst="ellipse">
            <a:avLst/>
          </a:prstGeom>
          <a:solidFill>
            <a:srgbClr val="00B05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A56D5795-220E-BD4B-B696-89F59E0D748A}"/>
              </a:ext>
            </a:extLst>
          </p:cNvPr>
          <p:cNvSpPr/>
          <p:nvPr/>
        </p:nvSpPr>
        <p:spPr>
          <a:xfrm>
            <a:off x="8091917" y="5451310"/>
            <a:ext cx="156754" cy="169817"/>
          </a:xfrm>
          <a:prstGeom prst="ellipse">
            <a:avLst/>
          </a:prstGeom>
          <a:solidFill>
            <a:srgbClr val="00B05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CD889E46-ECD1-A540-9B2C-0F565CB9C082}"/>
              </a:ext>
            </a:extLst>
          </p:cNvPr>
          <p:cNvSpPr txBox="1"/>
          <p:nvPr/>
        </p:nvSpPr>
        <p:spPr>
          <a:xfrm>
            <a:off x="8359852" y="3368911"/>
            <a:ext cx="595035" cy="338554"/>
          </a:xfrm>
          <a:prstGeom prst="rect">
            <a:avLst/>
          </a:prstGeom>
          <a:noFill/>
        </p:spPr>
        <p:txBody>
          <a:bodyPr wrap="none" rtlCol="0">
            <a:spAutoFit/>
          </a:bodyPr>
          <a:lstStyle/>
          <a:p>
            <a:r>
              <a:rPr lang="en-US" sz="1600" dirty="0"/>
              <a:t>Vcc</a:t>
            </a:r>
            <a:endParaRPr lang="en-US" dirty="0"/>
          </a:p>
        </p:txBody>
      </p:sp>
      <p:sp>
        <p:nvSpPr>
          <p:cNvPr id="16" name="TextBox 15">
            <a:extLst>
              <a:ext uri="{FF2B5EF4-FFF2-40B4-BE49-F238E27FC236}">
                <a16:creationId xmlns:a16="http://schemas.microsoft.com/office/drawing/2014/main" id="{52781121-A187-BB4D-BC00-67D2924A38FA}"/>
              </a:ext>
            </a:extLst>
          </p:cNvPr>
          <p:cNvSpPr txBox="1"/>
          <p:nvPr/>
        </p:nvSpPr>
        <p:spPr>
          <a:xfrm>
            <a:off x="8352595" y="3963993"/>
            <a:ext cx="829073" cy="338554"/>
          </a:xfrm>
          <a:prstGeom prst="rect">
            <a:avLst/>
          </a:prstGeom>
          <a:noFill/>
        </p:spPr>
        <p:txBody>
          <a:bodyPr wrap="none" rtlCol="0">
            <a:spAutoFit/>
          </a:bodyPr>
          <a:lstStyle/>
          <a:p>
            <a:r>
              <a:rPr lang="en-US" sz="1600"/>
              <a:t>trigger</a:t>
            </a:r>
            <a:endParaRPr lang="en-US"/>
          </a:p>
        </p:txBody>
      </p:sp>
      <p:sp>
        <p:nvSpPr>
          <p:cNvPr id="17" name="TextBox 16">
            <a:extLst>
              <a:ext uri="{FF2B5EF4-FFF2-40B4-BE49-F238E27FC236}">
                <a16:creationId xmlns:a16="http://schemas.microsoft.com/office/drawing/2014/main" id="{991CB714-09EE-DC4D-A726-761A9B52B642}"/>
              </a:ext>
            </a:extLst>
          </p:cNvPr>
          <p:cNvSpPr txBox="1"/>
          <p:nvPr/>
        </p:nvSpPr>
        <p:spPr>
          <a:xfrm>
            <a:off x="8367109" y="4653423"/>
            <a:ext cx="710451" cy="338554"/>
          </a:xfrm>
          <a:prstGeom prst="rect">
            <a:avLst/>
          </a:prstGeom>
          <a:noFill/>
        </p:spPr>
        <p:txBody>
          <a:bodyPr wrap="none" rtlCol="0">
            <a:spAutoFit/>
          </a:bodyPr>
          <a:lstStyle/>
          <a:p>
            <a:r>
              <a:rPr lang="en-US" sz="1600"/>
              <a:t>echo</a:t>
            </a:r>
            <a:endParaRPr lang="en-US"/>
          </a:p>
        </p:txBody>
      </p:sp>
      <p:sp>
        <p:nvSpPr>
          <p:cNvPr id="18" name="TextBox 17">
            <a:extLst>
              <a:ext uri="{FF2B5EF4-FFF2-40B4-BE49-F238E27FC236}">
                <a16:creationId xmlns:a16="http://schemas.microsoft.com/office/drawing/2014/main" id="{4E7E24AD-0B2E-124B-B3A0-B94332EE7B6F}"/>
              </a:ext>
            </a:extLst>
          </p:cNvPr>
          <p:cNvSpPr txBox="1"/>
          <p:nvPr/>
        </p:nvSpPr>
        <p:spPr>
          <a:xfrm>
            <a:off x="8345337" y="5384939"/>
            <a:ext cx="588623" cy="338554"/>
          </a:xfrm>
          <a:prstGeom prst="rect">
            <a:avLst/>
          </a:prstGeom>
          <a:noFill/>
        </p:spPr>
        <p:txBody>
          <a:bodyPr wrap="none" rtlCol="0">
            <a:spAutoFit/>
          </a:bodyPr>
          <a:lstStyle/>
          <a:p>
            <a:r>
              <a:rPr lang="en-US" sz="1600" dirty="0"/>
              <a:t>gnd</a:t>
            </a:r>
            <a:endParaRPr lang="en-US" dirty="0"/>
          </a:p>
        </p:txBody>
      </p:sp>
      <p:sp>
        <p:nvSpPr>
          <p:cNvPr id="19" name="Rectangle 18">
            <a:extLst>
              <a:ext uri="{FF2B5EF4-FFF2-40B4-BE49-F238E27FC236}">
                <a16:creationId xmlns:a16="http://schemas.microsoft.com/office/drawing/2014/main" id="{A31CEF4D-CB76-7841-B508-E5E41FEA49C6}"/>
              </a:ext>
            </a:extLst>
          </p:cNvPr>
          <p:cNvSpPr/>
          <p:nvPr/>
        </p:nvSpPr>
        <p:spPr>
          <a:xfrm>
            <a:off x="7563845" y="1684560"/>
            <a:ext cx="1630905" cy="3969179"/>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1516A5F2-8E45-FE45-99DA-EA88533F5A71}"/>
              </a:ext>
            </a:extLst>
          </p:cNvPr>
          <p:cNvSpPr txBox="1"/>
          <p:nvPr/>
        </p:nvSpPr>
        <p:spPr>
          <a:xfrm>
            <a:off x="7476582" y="5318361"/>
            <a:ext cx="1757245" cy="338554"/>
          </a:xfrm>
          <a:prstGeom prst="rect">
            <a:avLst/>
          </a:prstGeom>
          <a:noFill/>
        </p:spPr>
        <p:txBody>
          <a:bodyPr wrap="square" rtlCol="0">
            <a:spAutoFit/>
          </a:bodyPr>
          <a:lstStyle/>
          <a:p>
            <a:pPr algn="r"/>
            <a:r>
              <a:rPr lang="en-US" sz="1600">
                <a:latin typeface="Arial" panose="020B0604020202020204" pitchFamily="34" charset="0"/>
                <a:cs typeface="Arial" panose="020B0604020202020204" pitchFamily="34" charset="0"/>
              </a:rPr>
              <a:t>Raspberry Pi</a:t>
            </a:r>
          </a:p>
        </p:txBody>
      </p:sp>
      <p:cxnSp>
        <p:nvCxnSpPr>
          <p:cNvPr id="21" name="Straight Arrow Connector 20">
            <a:extLst>
              <a:ext uri="{FF2B5EF4-FFF2-40B4-BE49-F238E27FC236}">
                <a16:creationId xmlns:a16="http://schemas.microsoft.com/office/drawing/2014/main" id="{42E370A7-C0E2-DD4E-9A4E-80DA98D75006}"/>
              </a:ext>
            </a:extLst>
          </p:cNvPr>
          <p:cNvCxnSpPr>
            <a:cxnSpLocks/>
          </p:cNvCxnSpPr>
          <p:nvPr/>
        </p:nvCxnSpPr>
        <p:spPr>
          <a:xfrm>
            <a:off x="9187427" y="1939923"/>
            <a:ext cx="1122117" cy="9337"/>
          </a:xfrm>
          <a:prstGeom prst="straightConnector1">
            <a:avLst/>
          </a:prstGeom>
          <a:ln w="2222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2D3AA623-C3F9-D64C-8E52-1FAA0DB61AB9}"/>
              </a:ext>
            </a:extLst>
          </p:cNvPr>
          <p:cNvSpPr txBox="1"/>
          <p:nvPr/>
        </p:nvSpPr>
        <p:spPr>
          <a:xfrm>
            <a:off x="7517510" y="1772249"/>
            <a:ext cx="1696866" cy="307777"/>
          </a:xfrm>
          <a:prstGeom prst="rect">
            <a:avLst/>
          </a:prstGeom>
          <a:noFill/>
        </p:spPr>
        <p:txBody>
          <a:bodyPr wrap="square" rtlCol="0">
            <a:spAutoFit/>
          </a:bodyPr>
          <a:lstStyle/>
          <a:p>
            <a:pPr algn="r"/>
            <a:r>
              <a:rPr lang="en-US" sz="1400">
                <a:latin typeface="Arial" panose="020B0604020202020204" pitchFamily="34" charset="0"/>
                <a:cs typeface="Arial" panose="020B0604020202020204" pitchFamily="34" charset="0"/>
              </a:rPr>
              <a:t>3.3 V, HDR pin 1</a:t>
            </a:r>
          </a:p>
        </p:txBody>
      </p:sp>
      <p:grpSp>
        <p:nvGrpSpPr>
          <p:cNvPr id="23" name="Group 222">
            <a:extLst>
              <a:ext uri="{FF2B5EF4-FFF2-40B4-BE49-F238E27FC236}">
                <a16:creationId xmlns:a16="http://schemas.microsoft.com/office/drawing/2014/main" id="{891CE5FE-A333-3E40-82EA-ED3D8F14AA06}"/>
              </a:ext>
            </a:extLst>
          </p:cNvPr>
          <p:cNvGrpSpPr>
            <a:grpSpLocks/>
          </p:cNvGrpSpPr>
          <p:nvPr/>
        </p:nvGrpSpPr>
        <p:grpSpPr bwMode="auto">
          <a:xfrm>
            <a:off x="9537781" y="5010845"/>
            <a:ext cx="304800" cy="381000"/>
            <a:chOff x="4272" y="3072"/>
            <a:chExt cx="192" cy="240"/>
          </a:xfrm>
        </p:grpSpPr>
        <p:sp>
          <p:nvSpPr>
            <p:cNvPr id="24" name="Line 99">
              <a:extLst>
                <a:ext uri="{FF2B5EF4-FFF2-40B4-BE49-F238E27FC236}">
                  <a16:creationId xmlns:a16="http://schemas.microsoft.com/office/drawing/2014/main" id="{CFF49D23-1E98-7049-8504-969F607F46A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00">
              <a:extLst>
                <a:ext uri="{FF2B5EF4-FFF2-40B4-BE49-F238E27FC236}">
                  <a16:creationId xmlns:a16="http://schemas.microsoft.com/office/drawing/2014/main" id="{6C2DE5FA-ECE0-2540-84FE-3577870AA3C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101">
              <a:extLst>
                <a:ext uri="{FF2B5EF4-FFF2-40B4-BE49-F238E27FC236}">
                  <a16:creationId xmlns:a16="http://schemas.microsoft.com/office/drawing/2014/main" id="{3D6A957C-4C12-5848-AC39-8AE7D615D3D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 name="Line 102">
              <a:extLst>
                <a:ext uri="{FF2B5EF4-FFF2-40B4-BE49-F238E27FC236}">
                  <a16:creationId xmlns:a16="http://schemas.microsoft.com/office/drawing/2014/main" id="{CA34D9F2-3565-4E44-993B-14721C9058D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103">
              <a:extLst>
                <a:ext uri="{FF2B5EF4-FFF2-40B4-BE49-F238E27FC236}">
                  <a16:creationId xmlns:a16="http://schemas.microsoft.com/office/drawing/2014/main" id="{4F498734-234F-F74E-A068-5232AB779A0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104">
              <a:extLst>
                <a:ext uri="{FF2B5EF4-FFF2-40B4-BE49-F238E27FC236}">
                  <a16:creationId xmlns:a16="http://schemas.microsoft.com/office/drawing/2014/main" id="{0E840967-9763-524D-AED9-639A0BD776E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0" name="TextBox 29">
            <a:extLst>
              <a:ext uri="{FF2B5EF4-FFF2-40B4-BE49-F238E27FC236}">
                <a16:creationId xmlns:a16="http://schemas.microsoft.com/office/drawing/2014/main" id="{116B8638-86C3-F54A-A046-BC5A99009542}"/>
              </a:ext>
            </a:extLst>
          </p:cNvPr>
          <p:cNvSpPr txBox="1"/>
          <p:nvPr/>
        </p:nvSpPr>
        <p:spPr>
          <a:xfrm>
            <a:off x="10312121" y="1770015"/>
            <a:ext cx="949560"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Vcc</a:t>
            </a:r>
          </a:p>
        </p:txBody>
      </p:sp>
      <p:sp>
        <p:nvSpPr>
          <p:cNvPr id="31" name="TextBox 30">
            <a:extLst>
              <a:ext uri="{FF2B5EF4-FFF2-40B4-BE49-F238E27FC236}">
                <a16:creationId xmlns:a16="http://schemas.microsoft.com/office/drawing/2014/main" id="{76CD032F-58B5-D643-8A03-6BDAA9E8D36F}"/>
              </a:ext>
            </a:extLst>
          </p:cNvPr>
          <p:cNvSpPr txBox="1"/>
          <p:nvPr/>
        </p:nvSpPr>
        <p:spPr>
          <a:xfrm>
            <a:off x="10288711" y="4860153"/>
            <a:ext cx="1089672"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a:t>
            </a:r>
          </a:p>
        </p:txBody>
      </p:sp>
      <p:cxnSp>
        <p:nvCxnSpPr>
          <p:cNvPr id="32" name="Straight Arrow Connector 31">
            <a:extLst>
              <a:ext uri="{FF2B5EF4-FFF2-40B4-BE49-F238E27FC236}">
                <a16:creationId xmlns:a16="http://schemas.microsoft.com/office/drawing/2014/main" id="{539E0F34-B227-6B4A-95B9-2E595850206C}"/>
              </a:ext>
            </a:extLst>
          </p:cNvPr>
          <p:cNvCxnSpPr>
            <a:cxnSpLocks/>
          </p:cNvCxnSpPr>
          <p:nvPr/>
        </p:nvCxnSpPr>
        <p:spPr>
          <a:xfrm flipV="1">
            <a:off x="9190978" y="4999429"/>
            <a:ext cx="1095726" cy="3577"/>
          </a:xfrm>
          <a:prstGeom prst="straightConnector1">
            <a:avLst/>
          </a:prstGeom>
          <a:ln w="2222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854C2DD0-5A6F-C74C-B8B0-3D7217E66010}"/>
              </a:ext>
            </a:extLst>
          </p:cNvPr>
          <p:cNvSpPr txBox="1"/>
          <p:nvPr/>
        </p:nvSpPr>
        <p:spPr>
          <a:xfrm>
            <a:off x="7314817" y="2337671"/>
            <a:ext cx="1866851" cy="523220"/>
          </a:xfrm>
          <a:prstGeom prst="rect">
            <a:avLst/>
          </a:prstGeom>
          <a:noFill/>
        </p:spPr>
        <p:txBody>
          <a:bodyPr wrap="square" rtlCol="0">
            <a:spAutoFit/>
          </a:bodyPr>
          <a:lstStyle/>
          <a:p>
            <a:pPr algn="r"/>
            <a:r>
              <a:rPr lang="en-US" sz="1400" dirty="0">
                <a:latin typeface="Arial" panose="020B0604020202020204" pitchFamily="34" charset="0"/>
                <a:cs typeface="Arial" panose="020B0604020202020204" pitchFamily="34" charset="0"/>
              </a:rPr>
              <a:t>GPIO 12</a:t>
            </a:r>
          </a:p>
          <a:p>
            <a:pPr algn="r"/>
            <a:r>
              <a:rPr lang="en-US" sz="1400" dirty="0">
                <a:latin typeface="Arial" panose="020B0604020202020204" pitchFamily="34" charset="0"/>
                <a:cs typeface="Arial" panose="020B0604020202020204" pitchFamily="34" charset="0"/>
              </a:rPr>
              <a:t>HDR pin 19</a:t>
            </a:r>
          </a:p>
        </p:txBody>
      </p:sp>
      <p:cxnSp>
        <p:nvCxnSpPr>
          <p:cNvPr id="34" name="Straight Arrow Connector 33">
            <a:extLst>
              <a:ext uri="{FF2B5EF4-FFF2-40B4-BE49-F238E27FC236}">
                <a16:creationId xmlns:a16="http://schemas.microsoft.com/office/drawing/2014/main" id="{D8416757-AC6E-7343-9827-898D9D7FABCC}"/>
              </a:ext>
            </a:extLst>
          </p:cNvPr>
          <p:cNvCxnSpPr>
            <a:cxnSpLocks/>
          </p:cNvCxnSpPr>
          <p:nvPr/>
        </p:nvCxnSpPr>
        <p:spPr>
          <a:xfrm flipV="1">
            <a:off x="9187427" y="2541151"/>
            <a:ext cx="1095726" cy="3577"/>
          </a:xfrm>
          <a:prstGeom prst="straightConnector1">
            <a:avLst/>
          </a:prstGeom>
          <a:ln w="222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5DB0C899-684F-624F-A591-DB4A5328EA85}"/>
              </a:ext>
            </a:extLst>
          </p:cNvPr>
          <p:cNvCxnSpPr>
            <a:cxnSpLocks/>
          </p:cNvCxnSpPr>
          <p:nvPr/>
        </p:nvCxnSpPr>
        <p:spPr>
          <a:xfrm flipV="1">
            <a:off x="9202667" y="3153324"/>
            <a:ext cx="1095726" cy="3577"/>
          </a:xfrm>
          <a:prstGeom prst="straightConnector1">
            <a:avLst/>
          </a:prstGeom>
          <a:ln w="2222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5B8FD364-844B-4D43-A682-9E36158874F8}"/>
              </a:ext>
            </a:extLst>
          </p:cNvPr>
          <p:cNvSpPr txBox="1"/>
          <p:nvPr/>
        </p:nvSpPr>
        <p:spPr>
          <a:xfrm>
            <a:off x="7269097" y="2929883"/>
            <a:ext cx="1866851" cy="523220"/>
          </a:xfrm>
          <a:prstGeom prst="rect">
            <a:avLst/>
          </a:prstGeom>
          <a:noFill/>
        </p:spPr>
        <p:txBody>
          <a:bodyPr wrap="square" rtlCol="0">
            <a:spAutoFit/>
          </a:bodyPr>
          <a:lstStyle/>
          <a:p>
            <a:pPr algn="r"/>
            <a:r>
              <a:rPr lang="en-US" sz="1400" dirty="0">
                <a:latin typeface="Arial" panose="020B0604020202020204" pitchFamily="34" charset="0"/>
                <a:cs typeface="Arial" panose="020B0604020202020204" pitchFamily="34" charset="0"/>
              </a:rPr>
              <a:t>GPIO 13</a:t>
            </a:r>
          </a:p>
          <a:p>
            <a:pPr algn="r"/>
            <a:r>
              <a:rPr lang="en-US" sz="1400" dirty="0">
                <a:latin typeface="Arial" panose="020B0604020202020204" pitchFamily="34" charset="0"/>
                <a:cs typeface="Arial" panose="020B0604020202020204" pitchFamily="34" charset="0"/>
              </a:rPr>
              <a:t>HDR pin 21</a:t>
            </a:r>
          </a:p>
        </p:txBody>
      </p:sp>
      <p:sp>
        <p:nvSpPr>
          <p:cNvPr id="37" name="TextBox 36">
            <a:extLst>
              <a:ext uri="{FF2B5EF4-FFF2-40B4-BE49-F238E27FC236}">
                <a16:creationId xmlns:a16="http://schemas.microsoft.com/office/drawing/2014/main" id="{624FFC88-A561-4344-81D6-CA3127C6594D}"/>
              </a:ext>
            </a:extLst>
          </p:cNvPr>
          <p:cNvSpPr txBox="1"/>
          <p:nvPr/>
        </p:nvSpPr>
        <p:spPr>
          <a:xfrm>
            <a:off x="7490561" y="4819795"/>
            <a:ext cx="1696866" cy="307777"/>
          </a:xfrm>
          <a:prstGeom prst="rect">
            <a:avLst/>
          </a:prstGeom>
          <a:noFill/>
        </p:spPr>
        <p:txBody>
          <a:bodyPr wrap="square" rtlCol="0">
            <a:spAutoFit/>
          </a:bodyPr>
          <a:lstStyle/>
          <a:p>
            <a:pPr algn="r"/>
            <a:r>
              <a:rPr lang="en-US" sz="1400" dirty="0">
                <a:latin typeface="Arial" panose="020B0604020202020204" pitchFamily="34" charset="0"/>
                <a:cs typeface="Arial" panose="020B0604020202020204" pitchFamily="34" charset="0"/>
              </a:rPr>
              <a:t>Gnd, HDR pin 6</a:t>
            </a:r>
          </a:p>
        </p:txBody>
      </p:sp>
      <p:sp>
        <p:nvSpPr>
          <p:cNvPr id="38" name="TextBox 37">
            <a:extLst>
              <a:ext uri="{FF2B5EF4-FFF2-40B4-BE49-F238E27FC236}">
                <a16:creationId xmlns:a16="http://schemas.microsoft.com/office/drawing/2014/main" id="{1FFF316F-7719-5F4C-8907-1E560F0B7D14}"/>
              </a:ext>
            </a:extLst>
          </p:cNvPr>
          <p:cNvSpPr txBox="1"/>
          <p:nvPr/>
        </p:nvSpPr>
        <p:spPr>
          <a:xfrm>
            <a:off x="7338427" y="3610534"/>
            <a:ext cx="1866851" cy="523220"/>
          </a:xfrm>
          <a:prstGeom prst="rect">
            <a:avLst/>
          </a:prstGeom>
          <a:noFill/>
        </p:spPr>
        <p:txBody>
          <a:bodyPr wrap="square" rtlCol="0">
            <a:spAutoFit/>
          </a:bodyPr>
          <a:lstStyle/>
          <a:p>
            <a:pPr algn="r"/>
            <a:r>
              <a:rPr lang="en-US" sz="1400" dirty="0">
                <a:latin typeface="Arial" panose="020B0604020202020204" pitchFamily="34" charset="0"/>
                <a:cs typeface="Arial" panose="020B0604020202020204" pitchFamily="34" charset="0"/>
              </a:rPr>
              <a:t>GPIO 11 (CE1)</a:t>
            </a:r>
          </a:p>
          <a:p>
            <a:pPr algn="r"/>
            <a:r>
              <a:rPr lang="en-US" sz="1400" dirty="0">
                <a:latin typeface="Arial" panose="020B0604020202020204" pitchFamily="34" charset="0"/>
                <a:cs typeface="Arial" panose="020B0604020202020204" pitchFamily="34" charset="0"/>
              </a:rPr>
              <a:t>HDR pin 26</a:t>
            </a:r>
          </a:p>
        </p:txBody>
      </p:sp>
      <p:sp>
        <p:nvSpPr>
          <p:cNvPr id="39" name="TextBox 38">
            <a:extLst>
              <a:ext uri="{FF2B5EF4-FFF2-40B4-BE49-F238E27FC236}">
                <a16:creationId xmlns:a16="http://schemas.microsoft.com/office/drawing/2014/main" id="{02F77B42-C8FC-6C40-811C-CB5054F33609}"/>
              </a:ext>
            </a:extLst>
          </p:cNvPr>
          <p:cNvSpPr txBox="1"/>
          <p:nvPr/>
        </p:nvSpPr>
        <p:spPr>
          <a:xfrm>
            <a:off x="10273684" y="3634513"/>
            <a:ext cx="1089672"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SS (select)</a:t>
            </a:r>
          </a:p>
        </p:txBody>
      </p:sp>
      <p:sp>
        <p:nvSpPr>
          <p:cNvPr id="40" name="TextBox 39">
            <a:extLst>
              <a:ext uri="{FF2B5EF4-FFF2-40B4-BE49-F238E27FC236}">
                <a16:creationId xmlns:a16="http://schemas.microsoft.com/office/drawing/2014/main" id="{142F1F34-F75B-3D47-9995-EBBBEA9E0871}"/>
              </a:ext>
            </a:extLst>
          </p:cNvPr>
          <p:cNvSpPr txBox="1"/>
          <p:nvPr/>
        </p:nvSpPr>
        <p:spPr>
          <a:xfrm>
            <a:off x="10297294" y="4211919"/>
            <a:ext cx="1089672"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SCLK</a:t>
            </a:r>
          </a:p>
        </p:txBody>
      </p:sp>
      <p:sp>
        <p:nvSpPr>
          <p:cNvPr id="41" name="TextBox 40">
            <a:extLst>
              <a:ext uri="{FF2B5EF4-FFF2-40B4-BE49-F238E27FC236}">
                <a16:creationId xmlns:a16="http://schemas.microsoft.com/office/drawing/2014/main" id="{65F7CCFF-58D8-4346-ACD0-3697506F6057}"/>
              </a:ext>
            </a:extLst>
          </p:cNvPr>
          <p:cNvSpPr txBox="1"/>
          <p:nvPr/>
        </p:nvSpPr>
        <p:spPr>
          <a:xfrm>
            <a:off x="7323400" y="4110665"/>
            <a:ext cx="1866851" cy="523220"/>
          </a:xfrm>
          <a:prstGeom prst="rect">
            <a:avLst/>
          </a:prstGeom>
          <a:noFill/>
        </p:spPr>
        <p:txBody>
          <a:bodyPr wrap="square" rtlCol="0">
            <a:spAutoFit/>
          </a:bodyPr>
          <a:lstStyle/>
          <a:p>
            <a:pPr algn="r"/>
            <a:r>
              <a:rPr lang="en-US" sz="1400">
                <a:latin typeface="Arial" panose="020B0604020202020204" pitchFamily="34" charset="0"/>
                <a:cs typeface="Arial" panose="020B0604020202020204" pitchFamily="34" charset="0"/>
              </a:rPr>
              <a:t>GPIO14 </a:t>
            </a:r>
          </a:p>
          <a:p>
            <a:pPr algn="r"/>
            <a:r>
              <a:rPr lang="en-US" sz="1400">
                <a:latin typeface="Arial" panose="020B0604020202020204" pitchFamily="34" charset="0"/>
                <a:cs typeface="Arial" panose="020B0604020202020204" pitchFamily="34" charset="0"/>
              </a:rPr>
              <a:t>HDR pin 23</a:t>
            </a:r>
          </a:p>
        </p:txBody>
      </p:sp>
      <p:cxnSp>
        <p:nvCxnSpPr>
          <p:cNvPr id="42" name="Straight Arrow Connector 41">
            <a:extLst>
              <a:ext uri="{FF2B5EF4-FFF2-40B4-BE49-F238E27FC236}">
                <a16:creationId xmlns:a16="http://schemas.microsoft.com/office/drawing/2014/main" id="{A2DE4877-7316-9C46-AA6D-9A92D7E2263D}"/>
              </a:ext>
            </a:extLst>
          </p:cNvPr>
          <p:cNvCxnSpPr>
            <a:cxnSpLocks/>
          </p:cNvCxnSpPr>
          <p:nvPr/>
        </p:nvCxnSpPr>
        <p:spPr>
          <a:xfrm flipV="1">
            <a:off x="9173282" y="3807455"/>
            <a:ext cx="1095726" cy="3577"/>
          </a:xfrm>
          <a:prstGeom prst="straightConnector1">
            <a:avLst/>
          </a:prstGeom>
          <a:ln w="222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EAE2DDB0-49C1-2A4B-BE2A-D292936CD3C3}"/>
              </a:ext>
            </a:extLst>
          </p:cNvPr>
          <p:cNvCxnSpPr>
            <a:cxnSpLocks/>
          </p:cNvCxnSpPr>
          <p:nvPr/>
        </p:nvCxnSpPr>
        <p:spPr>
          <a:xfrm flipV="1">
            <a:off x="9187427" y="4344982"/>
            <a:ext cx="1095726" cy="3577"/>
          </a:xfrm>
          <a:prstGeom prst="straightConnector1">
            <a:avLst/>
          </a:prstGeom>
          <a:ln w="22225">
            <a:solidFill>
              <a:schemeClr val="tx1"/>
            </a:solidFill>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661942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6185" y="92552"/>
            <a:ext cx="11607149" cy="868362"/>
          </a:xfrm>
        </p:spPr>
        <p:txBody>
          <a:bodyPr anchor="ctr">
            <a:noAutofit/>
          </a:bodyPr>
          <a:lstStyle/>
          <a:p>
            <a:pPr algn="ctr"/>
            <a:r>
              <a:rPr lang="en-US" sz="4400">
                <a:latin typeface="Arial" panose="020B0604020202020204" pitchFamily="34" charset="0"/>
                <a:cs typeface="Arial" panose="020B0604020202020204" pitchFamily="34" charset="0"/>
              </a:rPr>
              <a:t>Thevenin example: a real battery</a:t>
            </a:r>
          </a:p>
        </p:txBody>
      </p:sp>
      <p:sp>
        <p:nvSpPr>
          <p:cNvPr id="3" name="Content Placeholder 2"/>
          <p:cNvSpPr>
            <a:spLocks noGrp="1"/>
          </p:cNvSpPr>
          <p:nvPr>
            <p:ph idx="1"/>
          </p:nvPr>
        </p:nvSpPr>
        <p:spPr>
          <a:xfrm>
            <a:off x="508001" y="1835775"/>
            <a:ext cx="11345333" cy="2744485"/>
          </a:xfrm>
        </p:spPr>
        <p:txBody>
          <a:bodyPr>
            <a:noAutofit/>
          </a:bodyPr>
          <a:lstStyle/>
          <a:p>
            <a:pPr marL="342900" indent="-342900" algn="l">
              <a:buFont typeface="Arial" panose="020B0604020202020204" pitchFamily="34" charset="0"/>
              <a:buChar char="•"/>
            </a:pPr>
            <a:r>
              <a:rPr lang="en-US">
                <a:latin typeface="Arial" charset="0"/>
                <a:ea typeface="Arial" charset="0"/>
                <a:cs typeface="Arial" charset="0"/>
              </a:rPr>
              <a:t>Real batteries have a Thevenin equivalent of an ideal battery in series with a pure resistance, R</a:t>
            </a:r>
            <a:r>
              <a:rPr lang="en-US" baseline="-25000">
                <a:latin typeface="Arial" charset="0"/>
                <a:ea typeface="Arial" charset="0"/>
                <a:cs typeface="Arial" charset="0"/>
              </a:rPr>
              <a:t>i</a:t>
            </a:r>
            <a:r>
              <a:rPr lang="en-US">
                <a:latin typeface="Arial" charset="0"/>
                <a:ea typeface="Arial" charset="0"/>
                <a:cs typeface="Arial" charset="0"/>
              </a:rPr>
              <a:t>, called the internal resistance.</a:t>
            </a:r>
          </a:p>
          <a:p>
            <a:pPr marL="342900" indent="-342900" algn="l">
              <a:buFont typeface="Arial" panose="020B0604020202020204" pitchFamily="34" charset="0"/>
              <a:buChar char="•"/>
            </a:pPr>
            <a:r>
              <a:rPr lang="en-US">
                <a:latin typeface="Arial" charset="0"/>
                <a:ea typeface="Arial" charset="0"/>
                <a:cs typeface="Arial" charset="0"/>
              </a:rPr>
              <a:t>The equivalent resistance is sometimes called the “lookback” resistance.</a:t>
            </a:r>
          </a:p>
          <a:p>
            <a:pPr marL="342900" indent="-342900" algn="l">
              <a:buFont typeface="Arial" panose="020B0604020202020204" pitchFamily="34" charset="0"/>
              <a:buChar char="•"/>
            </a:pPr>
            <a:endParaRPr lang="en-US">
              <a:latin typeface="Arial" charset="0"/>
              <a:ea typeface="Arial" charset="0"/>
              <a:cs typeface="Arial" charset="0"/>
            </a:endParaRPr>
          </a:p>
        </p:txBody>
      </p:sp>
      <p:sp>
        <p:nvSpPr>
          <p:cNvPr id="5" name="Slide Number Placeholder 4"/>
          <p:cNvSpPr>
            <a:spLocks noGrp="1"/>
          </p:cNvSpPr>
          <p:nvPr>
            <p:ph type="sldNum" sz="quarter" idx="12"/>
          </p:nvPr>
        </p:nvSpPr>
        <p:spPr>
          <a:xfrm>
            <a:off x="9719734" y="6230504"/>
            <a:ext cx="2133600" cy="365125"/>
          </a:xfrm>
        </p:spPr>
        <p:txBody>
          <a:bodyPr/>
          <a:lstStyle/>
          <a:p>
            <a:fld id="{FA32F8ED-EEB4-4D51-9E8E-3B145D9B9811}" type="slidenum">
              <a:rPr lang="en-US" smtClean="0"/>
              <a:pPr/>
              <a:t>15</a:t>
            </a:fld>
            <a:endParaRPr lang="en-US"/>
          </a:p>
        </p:txBody>
      </p:sp>
      <p:sp>
        <p:nvSpPr>
          <p:cNvPr id="39" name="Freeform 12">
            <a:extLst>
              <a:ext uri="{FF2B5EF4-FFF2-40B4-BE49-F238E27FC236}">
                <a16:creationId xmlns:a16="http://schemas.microsoft.com/office/drawing/2014/main" id="{EC237D3E-D497-E148-BF60-6918D15CAF58}"/>
              </a:ext>
            </a:extLst>
          </p:cNvPr>
          <p:cNvSpPr>
            <a:spLocks noChangeAspect="1"/>
          </p:cNvSpPr>
          <p:nvPr/>
        </p:nvSpPr>
        <p:spPr bwMode="auto">
          <a:xfrm>
            <a:off x="1370888" y="4427848"/>
            <a:ext cx="152400" cy="7620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42" name="Group 255">
            <a:extLst>
              <a:ext uri="{FF2B5EF4-FFF2-40B4-BE49-F238E27FC236}">
                <a16:creationId xmlns:a16="http://schemas.microsoft.com/office/drawing/2014/main" id="{7FC14818-11FD-0D4B-A805-6F8068F0D2D6}"/>
              </a:ext>
            </a:extLst>
          </p:cNvPr>
          <p:cNvGrpSpPr>
            <a:grpSpLocks/>
          </p:cNvGrpSpPr>
          <p:nvPr/>
        </p:nvGrpSpPr>
        <p:grpSpPr bwMode="auto">
          <a:xfrm>
            <a:off x="1290217" y="5127195"/>
            <a:ext cx="304800" cy="762000"/>
            <a:chOff x="4800" y="144"/>
            <a:chExt cx="384" cy="1824"/>
          </a:xfrm>
        </p:grpSpPr>
        <p:sp>
          <p:nvSpPr>
            <p:cNvPr id="54" name="Line 256">
              <a:extLst>
                <a:ext uri="{FF2B5EF4-FFF2-40B4-BE49-F238E27FC236}">
                  <a16:creationId xmlns:a16="http://schemas.microsoft.com/office/drawing/2014/main" id="{F2E3080E-A486-584E-AF89-ABD9588FB741}"/>
                </a:ext>
              </a:extLst>
            </p:cNvPr>
            <p:cNvSpPr>
              <a:spLocks noChangeShapeType="1"/>
            </p:cNvSpPr>
            <p:nvPr/>
          </p:nvSpPr>
          <p:spPr bwMode="auto">
            <a:xfrm>
              <a:off x="4992" y="1200"/>
              <a:ext cx="0" cy="76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56" name="Line 257">
              <a:extLst>
                <a:ext uri="{FF2B5EF4-FFF2-40B4-BE49-F238E27FC236}">
                  <a16:creationId xmlns:a16="http://schemas.microsoft.com/office/drawing/2014/main" id="{FC45803E-B1D0-A54E-806D-BB27425040A5}"/>
                </a:ext>
              </a:extLst>
            </p:cNvPr>
            <p:cNvSpPr>
              <a:spLocks noChangeShapeType="1"/>
            </p:cNvSpPr>
            <p:nvPr/>
          </p:nvSpPr>
          <p:spPr bwMode="auto">
            <a:xfrm>
              <a:off x="4800" y="912"/>
              <a:ext cx="38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57" name="Line 258">
              <a:extLst>
                <a:ext uri="{FF2B5EF4-FFF2-40B4-BE49-F238E27FC236}">
                  <a16:creationId xmlns:a16="http://schemas.microsoft.com/office/drawing/2014/main" id="{326DEB1E-74DD-AB41-B415-320548021A8D}"/>
                </a:ext>
              </a:extLst>
            </p:cNvPr>
            <p:cNvSpPr>
              <a:spLocks noChangeShapeType="1"/>
            </p:cNvSpPr>
            <p:nvPr/>
          </p:nvSpPr>
          <p:spPr bwMode="auto">
            <a:xfrm>
              <a:off x="4944" y="1008"/>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sp>
          <p:nvSpPr>
            <p:cNvPr id="59" name="Line 259">
              <a:extLst>
                <a:ext uri="{FF2B5EF4-FFF2-40B4-BE49-F238E27FC236}">
                  <a16:creationId xmlns:a16="http://schemas.microsoft.com/office/drawing/2014/main" id="{FE12DE4D-EDD1-E74F-8417-C03BD36BA69F}"/>
                </a:ext>
              </a:extLst>
            </p:cNvPr>
            <p:cNvSpPr>
              <a:spLocks noChangeShapeType="1"/>
            </p:cNvSpPr>
            <p:nvPr/>
          </p:nvSpPr>
          <p:spPr bwMode="auto">
            <a:xfrm>
              <a:off x="4944" y="1200"/>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sp>
          <p:nvSpPr>
            <p:cNvPr id="60" name="Line 260">
              <a:extLst>
                <a:ext uri="{FF2B5EF4-FFF2-40B4-BE49-F238E27FC236}">
                  <a16:creationId xmlns:a16="http://schemas.microsoft.com/office/drawing/2014/main" id="{22B065D8-4200-274A-B085-A0CAC1ECCD0B}"/>
                </a:ext>
              </a:extLst>
            </p:cNvPr>
            <p:cNvSpPr>
              <a:spLocks noChangeShapeType="1"/>
            </p:cNvSpPr>
            <p:nvPr/>
          </p:nvSpPr>
          <p:spPr bwMode="auto">
            <a:xfrm>
              <a:off x="4800" y="1104"/>
              <a:ext cx="38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61" name="Line 261">
              <a:extLst>
                <a:ext uri="{FF2B5EF4-FFF2-40B4-BE49-F238E27FC236}">
                  <a16:creationId xmlns:a16="http://schemas.microsoft.com/office/drawing/2014/main" id="{B1ABD80C-13B6-2A49-BB29-4EA17C9644AA}"/>
                </a:ext>
              </a:extLst>
            </p:cNvPr>
            <p:cNvSpPr>
              <a:spLocks noChangeShapeType="1"/>
            </p:cNvSpPr>
            <p:nvPr/>
          </p:nvSpPr>
          <p:spPr bwMode="auto">
            <a:xfrm>
              <a:off x="4992" y="144"/>
              <a:ext cx="0" cy="76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cxnSp>
        <p:nvCxnSpPr>
          <p:cNvPr id="62" name="Straight Connector 61">
            <a:extLst>
              <a:ext uri="{FF2B5EF4-FFF2-40B4-BE49-F238E27FC236}">
                <a16:creationId xmlns:a16="http://schemas.microsoft.com/office/drawing/2014/main" id="{442F1D98-B8CB-F84B-8F8C-FBB90E50243D}"/>
              </a:ext>
            </a:extLst>
          </p:cNvPr>
          <p:cNvCxnSpPr>
            <a:cxnSpLocks/>
          </p:cNvCxnSpPr>
          <p:nvPr/>
        </p:nvCxnSpPr>
        <p:spPr>
          <a:xfrm flipH="1" flipV="1">
            <a:off x="1436195" y="4432139"/>
            <a:ext cx="491709" cy="516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475B33B2-9AF5-824C-B811-527D04ADEE22}"/>
              </a:ext>
            </a:extLst>
          </p:cNvPr>
          <p:cNvCxnSpPr>
            <a:cxnSpLocks/>
          </p:cNvCxnSpPr>
          <p:nvPr/>
        </p:nvCxnSpPr>
        <p:spPr>
          <a:xfrm flipH="1" flipV="1">
            <a:off x="1438372" y="5877225"/>
            <a:ext cx="491709" cy="516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4" name="Oval 63">
            <a:extLst>
              <a:ext uri="{FF2B5EF4-FFF2-40B4-BE49-F238E27FC236}">
                <a16:creationId xmlns:a16="http://schemas.microsoft.com/office/drawing/2014/main" id="{AE16EF4E-C3D4-4440-A38A-F97D7EED65B2}"/>
              </a:ext>
            </a:extLst>
          </p:cNvPr>
          <p:cNvSpPr/>
          <p:nvPr/>
        </p:nvSpPr>
        <p:spPr>
          <a:xfrm>
            <a:off x="1852223" y="438745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5" name="Oval 64">
            <a:extLst>
              <a:ext uri="{FF2B5EF4-FFF2-40B4-BE49-F238E27FC236}">
                <a16:creationId xmlns:a16="http://schemas.microsoft.com/office/drawing/2014/main" id="{969D124A-C47F-0645-81EC-4425015F0587}"/>
              </a:ext>
            </a:extLst>
          </p:cNvPr>
          <p:cNvSpPr/>
          <p:nvPr/>
        </p:nvSpPr>
        <p:spPr>
          <a:xfrm>
            <a:off x="1876605" y="583836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 name="TextBox 3">
            <a:extLst>
              <a:ext uri="{FF2B5EF4-FFF2-40B4-BE49-F238E27FC236}">
                <a16:creationId xmlns:a16="http://schemas.microsoft.com/office/drawing/2014/main" id="{399ABAE0-F72E-754B-ACD0-14CE07DE6A7B}"/>
              </a:ext>
            </a:extLst>
          </p:cNvPr>
          <p:cNvSpPr txBox="1"/>
          <p:nvPr/>
        </p:nvSpPr>
        <p:spPr>
          <a:xfrm>
            <a:off x="943187" y="4580261"/>
            <a:ext cx="491744" cy="369332"/>
          </a:xfrm>
          <a:prstGeom prst="rect">
            <a:avLst/>
          </a:prstGeom>
          <a:noFill/>
        </p:spPr>
        <p:txBody>
          <a:bodyPr wrap="square" rtlCol="0">
            <a:spAutoFit/>
          </a:bodyPr>
          <a:lstStyle/>
          <a:p>
            <a:r>
              <a:rPr lang="en-US"/>
              <a:t>R</a:t>
            </a:r>
            <a:r>
              <a:rPr lang="en-US" baseline="-25000"/>
              <a:t>i</a:t>
            </a:r>
          </a:p>
        </p:txBody>
      </p:sp>
    </p:spTree>
    <p:extLst>
      <p:ext uri="{BB962C8B-B14F-4D97-AF65-F5344CB8AC3E}">
        <p14:creationId xmlns:p14="http://schemas.microsoft.com/office/powerpoint/2010/main" val="3340264939"/>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81104"/>
            <a:ext cx="10238509" cy="868362"/>
          </a:xfrm>
        </p:spPr>
        <p:txBody>
          <a:bodyPr anchor="ctr">
            <a:normAutofit/>
          </a:bodyPr>
          <a:lstStyle/>
          <a:p>
            <a:pPr algn="ctr"/>
            <a:r>
              <a:rPr lang="en-US" sz="4400">
                <a:latin typeface="Arial" panose="020B0604020202020204" pitchFamily="34" charset="0"/>
                <a:cs typeface="Arial" panose="020B0604020202020204" pitchFamily="34" charset="0"/>
              </a:rPr>
              <a:t>Raspberry Pi code for SPI</a:t>
            </a:r>
          </a:p>
        </p:txBody>
      </p:sp>
      <p:sp>
        <p:nvSpPr>
          <p:cNvPr id="3" name="Content Placeholder 2"/>
          <p:cNvSpPr>
            <a:spLocks noGrp="1"/>
          </p:cNvSpPr>
          <p:nvPr>
            <p:ph idx="1"/>
          </p:nvPr>
        </p:nvSpPr>
        <p:spPr>
          <a:xfrm>
            <a:off x="445759" y="1275007"/>
            <a:ext cx="11082139" cy="5081343"/>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Manferdelli</a:t>
            </a:r>
          </a:p>
          <a:p>
            <a:pPr algn="l">
              <a:spcBef>
                <a:spcPts val="0"/>
              </a:spcBef>
            </a:pPr>
            <a:r>
              <a:rPr lang="en-US" sz="1600" dirty="0">
                <a:latin typeface="Courier New" panose="02070309020205020404" pitchFamily="49" charset="0"/>
                <a:ea typeface="Arial" charset="0"/>
                <a:cs typeface="Courier New" panose="02070309020205020404" pitchFamily="49" charset="0"/>
              </a:rPr>
              <a:t>//    Raspberry Pi SPI</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#include &lt;</a:t>
            </a:r>
            <a:r>
              <a:rPr lang="en-US" sz="1600" dirty="0" err="1">
                <a:latin typeface="Courier New" panose="02070309020205020404" pitchFamily="49" charset="0"/>
                <a:ea typeface="Arial" charset="0"/>
                <a:cs typeface="Courier New" panose="02070309020205020404" pitchFamily="49" charset="0"/>
              </a:rPr>
              <a:t>stdio.h</a:t>
            </a:r>
            <a:r>
              <a:rPr lang="en-US" sz="1600" dirty="0">
                <a:latin typeface="Courier New" panose="02070309020205020404" pitchFamily="49" charset="0"/>
                <a:ea typeface="Arial" charset="0"/>
                <a:cs typeface="Courier New" panose="02070309020205020404" pitchFamily="49" charset="0"/>
              </a:rPr>
              <a:t>&gt;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a:t>
            </a:r>
            <a:r>
              <a:rPr lang="en-US" sz="1600" dirty="0" err="1">
                <a:latin typeface="Courier New" panose="02070309020205020404" pitchFamily="49" charset="0"/>
                <a:ea typeface="Arial" charset="0"/>
                <a:cs typeface="Courier New" panose="02070309020205020404" pitchFamily="49" charset="0"/>
              </a:rPr>
              <a:t>stdlib.h</a:t>
            </a:r>
            <a:r>
              <a:rPr lang="en-US" sz="1600" dirty="0">
                <a:latin typeface="Courier New" panose="02070309020205020404" pitchFamily="49" charset="0"/>
                <a:ea typeface="Arial" charset="0"/>
                <a:cs typeface="Courier New" panose="02070309020205020404" pitchFamily="49" charset="0"/>
              </a:rPr>
              <a:t>&gt;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a:t>
            </a:r>
            <a:r>
              <a:rPr lang="en-US" sz="1600" dirty="0" err="1">
                <a:latin typeface="Courier New" panose="02070309020205020404" pitchFamily="49" charset="0"/>
                <a:ea typeface="Arial" charset="0"/>
                <a:cs typeface="Courier New" panose="02070309020205020404" pitchFamily="49" charset="0"/>
              </a:rPr>
              <a:t>stdint.h</a:t>
            </a:r>
            <a:r>
              <a:rPr lang="en-US" sz="1600" dirty="0">
                <a:latin typeface="Courier New" panose="02070309020205020404" pitchFamily="49" charset="0"/>
                <a:ea typeface="Arial" charset="0"/>
                <a:cs typeface="Courier New" panose="02070309020205020404" pitchFamily="49" charset="0"/>
              </a:rPr>
              <a:t>&gt;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a:t>
            </a:r>
            <a:r>
              <a:rPr lang="en-US" sz="1600" dirty="0" err="1">
                <a:latin typeface="Courier New" panose="02070309020205020404" pitchFamily="49" charset="0"/>
                <a:ea typeface="Arial" charset="0"/>
                <a:cs typeface="Courier New" panose="02070309020205020404" pitchFamily="49" charset="0"/>
              </a:rPr>
              <a:t>wiringPiSPI.h</a:t>
            </a:r>
            <a:r>
              <a:rPr lang="en-US" sz="1600" dirty="0">
                <a:latin typeface="Courier New" panose="02070309020205020404" pitchFamily="49" charset="0"/>
                <a:ea typeface="Arial" charset="0"/>
                <a:cs typeface="Courier New" panose="02070309020205020404" pitchFamily="49" charset="0"/>
              </a:rPr>
              <a:t>&gt;</a:t>
            </a:r>
          </a:p>
          <a:p>
            <a:pPr algn="l">
              <a:spcBef>
                <a:spcPts val="0"/>
              </a:spcBef>
            </a:pPr>
            <a:r>
              <a:rPr lang="en-US" sz="1600" dirty="0">
                <a:latin typeface="Courier New" panose="02070309020205020404" pitchFamily="49" charset="0"/>
                <a:ea typeface="Arial" charset="0"/>
                <a:cs typeface="Courier New" panose="02070309020205020404" pitchFamily="49" charset="0"/>
              </a:rPr>
              <a:t>#ifndef byte</a:t>
            </a:r>
          </a:p>
          <a:p>
            <a:pPr algn="l">
              <a:spcBef>
                <a:spcPts val="0"/>
              </a:spcBef>
            </a:pPr>
            <a:r>
              <a:rPr lang="en-US" sz="1600" dirty="0">
                <a:latin typeface="Courier New" panose="02070309020205020404" pitchFamily="49" charset="0"/>
                <a:ea typeface="Arial" charset="0"/>
                <a:cs typeface="Courier New" panose="02070309020205020404" pitchFamily="49" charset="0"/>
              </a:rPr>
              <a:t>typedef unsigned char byte;</a:t>
            </a:r>
          </a:p>
          <a:p>
            <a:pPr algn="l">
              <a:spcBef>
                <a:spcPts val="0"/>
              </a:spcBef>
            </a:pPr>
            <a:r>
              <a:rPr lang="en-US" sz="1600" dirty="0">
                <a:latin typeface="Courier New" panose="02070309020205020404" pitchFamily="49" charset="0"/>
                <a:ea typeface="Arial" charset="0"/>
                <a:cs typeface="Courier New" panose="02070309020205020404" pitchFamily="49" charset="0"/>
              </a:rPr>
              <a:t>#endif</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chip_select</a:t>
            </a:r>
            <a:r>
              <a:rPr lang="en-US" sz="1600" dirty="0">
                <a:latin typeface="Courier New" panose="02070309020205020404" pitchFamily="49" charset="0"/>
                <a:ea typeface="Arial" charset="0"/>
                <a:cs typeface="Courier New" panose="02070309020205020404" pitchFamily="49" charset="0"/>
              </a:rPr>
              <a:t> = 1;</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bus_speed</a:t>
            </a:r>
            <a:r>
              <a:rPr lang="en-US" sz="1600" dirty="0">
                <a:latin typeface="Courier New" panose="02070309020205020404" pitchFamily="49" charset="0"/>
                <a:ea typeface="Arial" charset="0"/>
                <a:cs typeface="Courier New" panose="02070309020205020404" pitchFamily="49" charset="0"/>
              </a:rPr>
              <a:t> = 50000;</a:t>
            </a:r>
          </a:p>
          <a:p>
            <a:pPr algn="l">
              <a:spcBef>
                <a:spcPts val="0"/>
              </a:spcBef>
            </a:pPr>
            <a:r>
              <a:rPr lang="en-US" sz="1600" dirty="0">
                <a:latin typeface="Courier New" panose="02070309020205020404" pitchFamily="49" charset="0"/>
                <a:ea typeface="Arial" charset="0"/>
                <a:cs typeface="Courier New" panose="02070309020205020404" pitchFamily="49" charset="0"/>
              </a:rPr>
              <a:t>#define BUF_SIZE 128</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RP SPI connections</a:t>
            </a:r>
          </a:p>
          <a:p>
            <a:pPr algn="l">
              <a:spcBef>
                <a:spcPts val="0"/>
              </a:spcBef>
            </a:pPr>
            <a:r>
              <a:rPr lang="en-US" sz="1600" dirty="0">
                <a:latin typeface="Courier New" panose="02070309020205020404" pitchFamily="49" charset="0"/>
                <a:ea typeface="Arial" charset="0"/>
                <a:cs typeface="Courier New" panose="02070309020205020404" pitchFamily="49" charset="0"/>
              </a:rPr>
              <a:t>//    RP      SPI</a:t>
            </a:r>
          </a:p>
          <a:p>
            <a:pPr algn="l">
              <a:spcBef>
                <a:spcPts val="0"/>
              </a:spcBef>
            </a:pPr>
            <a:r>
              <a:rPr lang="en-US" sz="1600" dirty="0">
                <a:latin typeface="Courier New" panose="02070309020205020404" pitchFamily="49" charset="0"/>
                <a:ea typeface="Arial" charset="0"/>
                <a:cs typeface="Courier New" panose="02070309020205020404" pitchFamily="49" charset="0"/>
              </a:rPr>
              <a:t>//    Gnd     Gnd</a:t>
            </a:r>
          </a:p>
          <a:p>
            <a:pPr algn="l">
              <a:spcBef>
                <a:spcPts val="0"/>
              </a:spcBef>
            </a:pPr>
            <a:r>
              <a:rPr lang="en-US" sz="1600" dirty="0">
                <a:latin typeface="Courier New" panose="02070309020205020404" pitchFamily="49" charset="0"/>
                <a:ea typeface="Arial" charset="0"/>
                <a:cs typeface="Courier New" panose="02070309020205020404" pitchFamily="49" charset="0"/>
              </a:rPr>
              <a:t>//    3.3V    Vcc</a:t>
            </a:r>
          </a:p>
          <a:p>
            <a:pPr algn="l">
              <a:spcBef>
                <a:spcPts val="0"/>
              </a:spcBef>
            </a:pPr>
            <a:r>
              <a:rPr lang="en-US" sz="1600" dirty="0">
                <a:latin typeface="Courier New" panose="02070309020205020404" pitchFamily="49" charset="0"/>
                <a:ea typeface="Arial" charset="0"/>
                <a:cs typeface="Courier New" panose="02070309020205020404" pitchFamily="49" charset="0"/>
              </a:rPr>
              <a:t>//    CE1     SS (shift select)</a:t>
            </a:r>
          </a:p>
          <a:p>
            <a:pPr algn="l">
              <a:spcBef>
                <a:spcPts val="0"/>
              </a:spcBef>
            </a:pPr>
            <a:r>
              <a:rPr lang="en-US" sz="1600" dirty="0">
                <a:latin typeface="Courier New" panose="02070309020205020404" pitchFamily="49" charset="0"/>
                <a:ea typeface="Arial" charset="0"/>
                <a:cs typeface="Courier New" panose="02070309020205020404" pitchFamily="49" charset="0"/>
              </a:rPr>
              <a:t>//    SCK     SCK</a:t>
            </a:r>
          </a:p>
          <a:p>
            <a:pPr algn="l">
              <a:spcBef>
                <a:spcPts val="0"/>
              </a:spcBef>
            </a:pPr>
            <a:r>
              <a:rPr lang="en-US" sz="1600" dirty="0">
                <a:latin typeface="Courier New" panose="02070309020205020404" pitchFamily="49" charset="0"/>
                <a:ea typeface="Arial" charset="0"/>
                <a:cs typeface="Courier New" panose="02070309020205020404" pitchFamily="49" charset="0"/>
              </a:rPr>
              <a:t>//    MOSI    SDI</a:t>
            </a:r>
          </a:p>
          <a:p>
            <a:pPr algn="l">
              <a:spcBef>
                <a:spcPts val="0"/>
              </a:spcBef>
            </a:pPr>
            <a:r>
              <a:rPr lang="en-US" sz="1600" dirty="0">
                <a:latin typeface="Courier New" panose="02070309020205020404" pitchFamily="49" charset="0"/>
                <a:ea typeface="Arial" charset="0"/>
                <a:cs typeface="Courier New" panose="02070309020205020404" pitchFamily="49" charset="0"/>
              </a:rPr>
              <a:t>//    MISO    SDO</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150</a:t>
            </a:fld>
            <a:endParaRPr lang="en-US"/>
          </a:p>
        </p:txBody>
      </p:sp>
    </p:spTree>
    <p:extLst>
      <p:ext uri="{BB962C8B-B14F-4D97-AF65-F5344CB8AC3E}">
        <p14:creationId xmlns:p14="http://schemas.microsoft.com/office/powerpoint/2010/main" val="807948141"/>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81104"/>
            <a:ext cx="10238509" cy="868362"/>
          </a:xfrm>
        </p:spPr>
        <p:txBody>
          <a:bodyPr anchor="ctr">
            <a:normAutofit/>
          </a:bodyPr>
          <a:lstStyle/>
          <a:p>
            <a:pPr algn="ctr"/>
            <a:r>
              <a:rPr lang="en-US" sz="4400">
                <a:latin typeface="Arial" panose="020B0604020202020204" pitchFamily="34" charset="0"/>
                <a:cs typeface="Arial" panose="020B0604020202020204" pitchFamily="34" charset="0"/>
              </a:rPr>
              <a:t>Raspberry Pi code for SPI</a:t>
            </a:r>
          </a:p>
        </p:txBody>
      </p:sp>
      <p:sp>
        <p:nvSpPr>
          <p:cNvPr id="3" name="Content Placeholder 2"/>
          <p:cNvSpPr>
            <a:spLocks noGrp="1"/>
          </p:cNvSpPr>
          <p:nvPr>
            <p:ph idx="1"/>
          </p:nvPr>
        </p:nvSpPr>
        <p:spPr>
          <a:xfrm>
            <a:off x="681626" y="1425909"/>
            <a:ext cx="11082139" cy="4930442"/>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int main(int an, char** av) {</a:t>
            </a:r>
          </a:p>
          <a:p>
            <a:pPr algn="l">
              <a:spcBef>
                <a:spcPts val="0"/>
              </a:spcBef>
            </a:pPr>
            <a:r>
              <a:rPr lang="en-US" sz="1600" dirty="0">
                <a:latin typeface="Courier New" panose="02070309020205020404" pitchFamily="49" charset="0"/>
                <a:ea typeface="Arial" charset="0"/>
                <a:cs typeface="Courier New" panose="02070309020205020404" pitchFamily="49" charset="0"/>
              </a:rPr>
              <a:t>  int fd = </a:t>
            </a:r>
            <a:r>
              <a:rPr lang="en-US" sz="1600" dirty="0" err="1">
                <a:latin typeface="Courier New" panose="02070309020205020404" pitchFamily="49" charset="0"/>
                <a:ea typeface="Arial" charset="0"/>
                <a:cs typeface="Courier New" panose="02070309020205020404" pitchFamily="49" charset="0"/>
              </a:rPr>
              <a:t>wiringPiSPISetup</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chip_select</a:t>
            </a: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bus_speed</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if (fd &lt; 0) {</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printf("Can't initialize SPI interface\n");</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1;</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int result;</a:t>
            </a:r>
          </a:p>
          <a:p>
            <a:pPr algn="l">
              <a:spcBef>
                <a:spcPts val="0"/>
              </a:spcBef>
            </a:pPr>
            <a:r>
              <a:rPr lang="en-US" sz="1600" dirty="0">
                <a:latin typeface="Courier New" panose="02070309020205020404" pitchFamily="49" charset="0"/>
                <a:ea typeface="Arial" charset="0"/>
                <a:cs typeface="Courier New" panose="02070309020205020404" pitchFamily="49" charset="0"/>
              </a:rPr>
              <a:t>  byte buf[BUF_SIZE];</a:t>
            </a:r>
          </a:p>
          <a:p>
            <a:pPr algn="l">
              <a:spcBef>
                <a:spcPts val="0"/>
              </a:spcBef>
            </a:pPr>
            <a:r>
              <a:rPr lang="en-US" sz="1600" dirty="0">
                <a:latin typeface="Courier New" panose="02070309020205020404" pitchFamily="49" charset="0"/>
                <a:ea typeface="Arial" charset="0"/>
                <a:cs typeface="Courier New" panose="02070309020205020404" pitchFamily="49" charset="0"/>
              </a:rPr>
              <a:t>  // clear display</a:t>
            </a:r>
          </a:p>
          <a:p>
            <a:pPr algn="l">
              <a:spcBef>
                <a:spcPts val="0"/>
              </a:spcBef>
            </a:pPr>
            <a:r>
              <a:rPr lang="en-US" sz="1600" dirty="0">
                <a:latin typeface="Courier New" panose="02070309020205020404" pitchFamily="49" charset="0"/>
                <a:ea typeface="Arial" charset="0"/>
                <a:cs typeface="Courier New" panose="02070309020205020404" pitchFamily="49" charset="0"/>
              </a:rPr>
              <a:t>  buf[0] = 0x76;</a:t>
            </a:r>
          </a:p>
          <a:p>
            <a:pPr algn="l">
              <a:spcBef>
                <a:spcPts val="0"/>
              </a:spcBef>
            </a:pPr>
            <a:r>
              <a:rPr lang="en-US" sz="1600" dirty="0">
                <a:latin typeface="Courier New" panose="02070309020205020404" pitchFamily="49" charset="0"/>
                <a:ea typeface="Arial" charset="0"/>
                <a:cs typeface="Courier New" panose="02070309020205020404" pitchFamily="49" charset="0"/>
              </a:rPr>
              <a:t>  result = </a:t>
            </a:r>
            <a:r>
              <a:rPr lang="en-US" sz="1600" dirty="0" err="1">
                <a:latin typeface="Courier New" panose="02070309020205020404" pitchFamily="49" charset="0"/>
                <a:ea typeface="Arial" charset="0"/>
                <a:cs typeface="Courier New" panose="02070309020205020404" pitchFamily="49" charset="0"/>
              </a:rPr>
              <a:t>wiringPiSPIDataRW</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chip_select</a:t>
            </a:r>
            <a:r>
              <a:rPr lang="en-US" sz="1600" dirty="0">
                <a:latin typeface="Courier New" panose="02070309020205020404" pitchFamily="49" charset="0"/>
                <a:ea typeface="Arial" charset="0"/>
                <a:cs typeface="Courier New" panose="02070309020205020404" pitchFamily="49" charset="0"/>
              </a:rPr>
              <a:t>, buf, 1);</a:t>
            </a:r>
          </a:p>
          <a:p>
            <a:pPr algn="l">
              <a:spcBef>
                <a:spcPts val="0"/>
              </a:spcBef>
            </a:pPr>
            <a:r>
              <a:rPr lang="en-US" sz="1600" dirty="0">
                <a:latin typeface="Courier New" panose="02070309020205020404" pitchFamily="49" charset="0"/>
                <a:ea typeface="Arial" charset="0"/>
                <a:cs typeface="Courier New" panose="02070309020205020404" pitchFamily="49" charset="0"/>
              </a:rPr>
              <a:t>  if (result &lt; 0) {</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printf("Initial clear failed\n");</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sleep(5);</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 Are we addressing all segments</a:t>
            </a:r>
          </a:p>
          <a:p>
            <a:pPr algn="l">
              <a:spcBef>
                <a:spcPts val="0"/>
              </a:spcBef>
            </a:pPr>
            <a:r>
              <a:rPr lang="en-US" sz="1600" dirty="0">
                <a:latin typeface="Courier New" panose="02070309020205020404" pitchFamily="49" charset="0"/>
                <a:ea typeface="Arial" charset="0"/>
                <a:cs typeface="Courier New" panose="02070309020205020404" pitchFamily="49" charset="0"/>
              </a:rPr>
              <a:t>  for (int i = 1; i &lt;= 0x7f; i++) {</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151</a:t>
            </a:fld>
            <a:endParaRPr lang="en-US"/>
          </a:p>
        </p:txBody>
      </p:sp>
    </p:spTree>
    <p:extLst>
      <p:ext uri="{BB962C8B-B14F-4D97-AF65-F5344CB8AC3E}">
        <p14:creationId xmlns:p14="http://schemas.microsoft.com/office/powerpoint/2010/main" val="2850580643"/>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81104"/>
            <a:ext cx="10238509" cy="868362"/>
          </a:xfrm>
        </p:spPr>
        <p:txBody>
          <a:bodyPr anchor="ctr">
            <a:normAutofit/>
          </a:bodyPr>
          <a:lstStyle/>
          <a:p>
            <a:pPr algn="ctr"/>
            <a:r>
              <a:rPr lang="en-US" sz="4400">
                <a:latin typeface="Arial" panose="020B0604020202020204" pitchFamily="34" charset="0"/>
                <a:cs typeface="Arial" panose="020B0604020202020204" pitchFamily="34" charset="0"/>
              </a:rPr>
              <a:t>Raspberry Pi code for SPI</a:t>
            </a:r>
          </a:p>
        </p:txBody>
      </p:sp>
      <p:sp>
        <p:nvSpPr>
          <p:cNvPr id="3" name="Content Placeholder 2"/>
          <p:cNvSpPr>
            <a:spLocks noGrp="1"/>
          </p:cNvSpPr>
          <p:nvPr>
            <p:ph idx="1"/>
          </p:nvPr>
        </p:nvSpPr>
        <p:spPr>
          <a:xfrm>
            <a:off x="328928" y="1187687"/>
            <a:ext cx="11082139" cy="4930442"/>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buf[0] = 0x77;</a:t>
            </a:r>
          </a:p>
          <a:p>
            <a:pPr algn="l">
              <a:spcBef>
                <a:spcPts val="0"/>
              </a:spcBef>
            </a:pPr>
            <a:r>
              <a:rPr lang="en-US" sz="1600" dirty="0">
                <a:latin typeface="Courier New" panose="02070309020205020404" pitchFamily="49" charset="0"/>
                <a:ea typeface="Arial" charset="0"/>
                <a:cs typeface="Courier New" panose="02070309020205020404" pitchFamily="49" charset="0"/>
              </a:rPr>
              <a:t>    buf[1] = i;</a:t>
            </a:r>
          </a:p>
          <a:p>
            <a:pPr algn="l">
              <a:spcBef>
                <a:spcPts val="0"/>
              </a:spcBef>
            </a:pPr>
            <a:r>
              <a:rPr lang="en-US" sz="1600" dirty="0">
                <a:latin typeface="Courier New" panose="02070309020205020404" pitchFamily="49" charset="0"/>
                <a:ea typeface="Arial" charset="0"/>
                <a:cs typeface="Courier New" panose="02070309020205020404" pitchFamily="49" charset="0"/>
              </a:rPr>
              <a:t>    result = </a:t>
            </a:r>
            <a:r>
              <a:rPr lang="en-US" sz="1600" dirty="0" err="1">
                <a:latin typeface="Courier New" panose="02070309020205020404" pitchFamily="49" charset="0"/>
                <a:ea typeface="Arial" charset="0"/>
                <a:cs typeface="Courier New" panose="02070309020205020404" pitchFamily="49" charset="0"/>
              </a:rPr>
              <a:t>wiringPiSPIDataRW</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chip_select</a:t>
            </a:r>
            <a:r>
              <a:rPr lang="en-US" sz="1600" dirty="0">
                <a:latin typeface="Courier New" panose="02070309020205020404" pitchFamily="49" charset="0"/>
                <a:ea typeface="Arial" charset="0"/>
                <a:cs typeface="Courier New" panose="02070309020205020404" pitchFamily="49" charset="0"/>
              </a:rPr>
              <a:t>, buf, 2);</a:t>
            </a:r>
          </a:p>
          <a:p>
            <a:pPr algn="l">
              <a:spcBef>
                <a:spcPts val="0"/>
              </a:spcBef>
            </a:pPr>
            <a:r>
              <a:rPr lang="en-US" sz="1600" dirty="0">
                <a:latin typeface="Courier New" panose="02070309020205020404" pitchFamily="49" charset="0"/>
                <a:ea typeface="Arial" charset="0"/>
                <a:cs typeface="Courier New" panose="02070309020205020404" pitchFamily="49" charset="0"/>
              </a:rPr>
              <a:t>    if (result &lt; 0) {</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printf("First R/W failed\n");</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buf[0] = 0x7b;</a:t>
            </a:r>
          </a:p>
          <a:p>
            <a:pPr algn="l">
              <a:spcBef>
                <a:spcPts val="0"/>
              </a:spcBef>
            </a:pPr>
            <a:r>
              <a:rPr lang="en-US" sz="1600" dirty="0">
                <a:latin typeface="Courier New" panose="02070309020205020404" pitchFamily="49" charset="0"/>
                <a:ea typeface="Arial" charset="0"/>
                <a:cs typeface="Courier New" panose="02070309020205020404" pitchFamily="49" charset="0"/>
              </a:rPr>
              <a:t>    buf[1] = i;</a:t>
            </a:r>
          </a:p>
          <a:p>
            <a:pPr algn="l">
              <a:spcBef>
                <a:spcPts val="0"/>
              </a:spcBef>
            </a:pPr>
            <a:r>
              <a:rPr lang="en-US" sz="1600" dirty="0">
                <a:latin typeface="Courier New" panose="02070309020205020404" pitchFamily="49" charset="0"/>
                <a:ea typeface="Arial" charset="0"/>
                <a:cs typeface="Courier New" panose="02070309020205020404" pitchFamily="49" charset="0"/>
              </a:rPr>
              <a:t>    result = </a:t>
            </a:r>
            <a:r>
              <a:rPr lang="en-US" sz="1600" dirty="0" err="1">
                <a:latin typeface="Courier New" panose="02070309020205020404" pitchFamily="49" charset="0"/>
                <a:ea typeface="Arial" charset="0"/>
                <a:cs typeface="Courier New" panose="02070309020205020404" pitchFamily="49" charset="0"/>
              </a:rPr>
              <a:t>wiringPiSPIDataRW</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chip_select</a:t>
            </a:r>
            <a:r>
              <a:rPr lang="en-US" sz="1600" dirty="0">
                <a:latin typeface="Courier New" panose="02070309020205020404" pitchFamily="49" charset="0"/>
                <a:ea typeface="Arial" charset="0"/>
                <a:cs typeface="Courier New" panose="02070309020205020404" pitchFamily="49" charset="0"/>
              </a:rPr>
              <a:t>, buf, 2);</a:t>
            </a:r>
          </a:p>
          <a:p>
            <a:pPr algn="l">
              <a:spcBef>
                <a:spcPts val="0"/>
              </a:spcBef>
            </a:pPr>
            <a:r>
              <a:rPr lang="en-US" sz="1600" dirty="0">
                <a:latin typeface="Courier New" panose="02070309020205020404" pitchFamily="49" charset="0"/>
                <a:ea typeface="Arial" charset="0"/>
                <a:cs typeface="Courier New" panose="02070309020205020404" pitchFamily="49" charset="0"/>
              </a:rPr>
              <a:t>    if (result &lt; 0) {</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printf("Second R/W failed\n");</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buf[0] = 0x7c;</a:t>
            </a:r>
          </a:p>
          <a:p>
            <a:pPr algn="l">
              <a:spcBef>
                <a:spcPts val="0"/>
              </a:spcBef>
            </a:pPr>
            <a:r>
              <a:rPr lang="en-US" sz="1600" dirty="0">
                <a:latin typeface="Courier New" panose="02070309020205020404" pitchFamily="49" charset="0"/>
                <a:ea typeface="Arial" charset="0"/>
                <a:cs typeface="Courier New" panose="02070309020205020404" pitchFamily="49" charset="0"/>
              </a:rPr>
              <a:t>    buf[1] = i;</a:t>
            </a:r>
          </a:p>
          <a:p>
            <a:pPr algn="l">
              <a:spcBef>
                <a:spcPts val="0"/>
              </a:spcBef>
            </a:pPr>
            <a:r>
              <a:rPr lang="en-US" sz="1600" dirty="0">
                <a:latin typeface="Courier New" panose="02070309020205020404" pitchFamily="49" charset="0"/>
                <a:ea typeface="Arial" charset="0"/>
                <a:cs typeface="Courier New" panose="02070309020205020404" pitchFamily="49" charset="0"/>
              </a:rPr>
              <a:t>    result = </a:t>
            </a:r>
            <a:r>
              <a:rPr lang="en-US" sz="1600" dirty="0" err="1">
                <a:latin typeface="Courier New" panose="02070309020205020404" pitchFamily="49" charset="0"/>
                <a:ea typeface="Arial" charset="0"/>
                <a:cs typeface="Courier New" panose="02070309020205020404" pitchFamily="49" charset="0"/>
              </a:rPr>
              <a:t>wiringPiSPIDataRW</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chip_select</a:t>
            </a:r>
            <a:r>
              <a:rPr lang="en-US" sz="1600" dirty="0">
                <a:latin typeface="Courier New" panose="02070309020205020404" pitchFamily="49" charset="0"/>
                <a:ea typeface="Arial" charset="0"/>
                <a:cs typeface="Courier New" panose="02070309020205020404" pitchFamily="49" charset="0"/>
              </a:rPr>
              <a:t>, buf, 2);</a:t>
            </a:r>
          </a:p>
          <a:p>
            <a:pPr algn="l">
              <a:spcBef>
                <a:spcPts val="0"/>
              </a:spcBef>
            </a:pPr>
            <a:r>
              <a:rPr lang="en-US" sz="1600" dirty="0">
                <a:latin typeface="Courier New" panose="02070309020205020404" pitchFamily="49" charset="0"/>
                <a:ea typeface="Arial" charset="0"/>
                <a:cs typeface="Courier New" panose="02070309020205020404" pitchFamily="49" charset="0"/>
              </a:rPr>
              <a:t>    if (result &lt; 0) {</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printf("Third R/W failed\n");</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buf[0] = 0x7d;</a:t>
            </a:r>
          </a:p>
          <a:p>
            <a:pPr algn="l">
              <a:spcBef>
                <a:spcPts val="0"/>
              </a:spcBef>
            </a:pPr>
            <a:r>
              <a:rPr lang="en-US" sz="1600" dirty="0">
                <a:latin typeface="Courier New" panose="02070309020205020404" pitchFamily="49" charset="0"/>
                <a:ea typeface="Arial" charset="0"/>
                <a:cs typeface="Courier New" panose="02070309020205020404" pitchFamily="49" charset="0"/>
              </a:rPr>
              <a:t>    buf[1] = i;</a:t>
            </a:r>
          </a:p>
          <a:p>
            <a:pPr algn="l">
              <a:spcBef>
                <a:spcPts val="0"/>
              </a:spcBef>
            </a:pPr>
            <a:r>
              <a:rPr lang="en-US" sz="1600" dirty="0">
                <a:latin typeface="Courier New" panose="02070309020205020404" pitchFamily="49" charset="0"/>
                <a:ea typeface="Arial" charset="0"/>
                <a:cs typeface="Courier New" panose="02070309020205020404" pitchFamily="49" charset="0"/>
              </a:rPr>
              <a:t>    result = </a:t>
            </a:r>
            <a:r>
              <a:rPr lang="en-US" sz="1600" dirty="0" err="1">
                <a:latin typeface="Courier New" panose="02070309020205020404" pitchFamily="49" charset="0"/>
                <a:ea typeface="Arial" charset="0"/>
                <a:cs typeface="Courier New" panose="02070309020205020404" pitchFamily="49" charset="0"/>
              </a:rPr>
              <a:t>wiringPiSPIDataRW</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chip_select</a:t>
            </a:r>
            <a:r>
              <a:rPr lang="en-US" sz="1600" dirty="0">
                <a:latin typeface="Courier New" panose="02070309020205020404" pitchFamily="49" charset="0"/>
                <a:ea typeface="Arial" charset="0"/>
                <a:cs typeface="Courier New" panose="02070309020205020404" pitchFamily="49" charset="0"/>
              </a:rPr>
              <a:t>, buf, 2);</a:t>
            </a:r>
          </a:p>
          <a:p>
            <a:pPr algn="l">
              <a:spcBef>
                <a:spcPts val="0"/>
              </a:spcBef>
            </a:pPr>
            <a:r>
              <a:rPr lang="en-US" sz="1600" dirty="0">
                <a:latin typeface="Courier New" panose="02070309020205020404" pitchFamily="49" charset="0"/>
                <a:ea typeface="Arial" charset="0"/>
                <a:cs typeface="Courier New" panose="02070309020205020404" pitchFamily="49" charset="0"/>
              </a:rPr>
              <a:t>    if (result &lt; 0) {</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printf("Fourth R/W failed\n");</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152</a:t>
            </a:fld>
            <a:endParaRPr lang="en-US"/>
          </a:p>
        </p:txBody>
      </p:sp>
    </p:spTree>
    <p:extLst>
      <p:ext uri="{BB962C8B-B14F-4D97-AF65-F5344CB8AC3E}">
        <p14:creationId xmlns:p14="http://schemas.microsoft.com/office/powerpoint/2010/main" val="23711847"/>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81104"/>
            <a:ext cx="10238509" cy="868362"/>
          </a:xfrm>
        </p:spPr>
        <p:txBody>
          <a:bodyPr anchor="ctr">
            <a:normAutofit/>
          </a:bodyPr>
          <a:lstStyle/>
          <a:p>
            <a:pPr algn="ctr"/>
            <a:r>
              <a:rPr lang="en-US" sz="4400">
                <a:latin typeface="Arial" panose="020B0604020202020204" pitchFamily="34" charset="0"/>
                <a:cs typeface="Arial" panose="020B0604020202020204" pitchFamily="34" charset="0"/>
              </a:rPr>
              <a:t>Raspberry Pi code for SPI</a:t>
            </a:r>
          </a:p>
        </p:txBody>
      </p:sp>
      <p:sp>
        <p:nvSpPr>
          <p:cNvPr id="3" name="Content Placeholder 2"/>
          <p:cNvSpPr>
            <a:spLocks noGrp="1"/>
          </p:cNvSpPr>
          <p:nvPr>
            <p:ph idx="1"/>
          </p:nvPr>
        </p:nvSpPr>
        <p:spPr>
          <a:xfrm>
            <a:off x="328928" y="1187687"/>
            <a:ext cx="11082139" cy="4930442"/>
          </a:xfrm>
        </p:spPr>
        <p:txBody>
          <a:bodyPr>
            <a:noAutofit/>
          </a:bodyPr>
          <a:lstStyle/>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buf[0] = 0x7e;</a:t>
            </a:r>
          </a:p>
          <a:p>
            <a:pPr algn="l">
              <a:spcBef>
                <a:spcPts val="0"/>
              </a:spcBef>
            </a:pPr>
            <a:r>
              <a:rPr lang="en-US" sz="1600" dirty="0">
                <a:latin typeface="Courier New" panose="02070309020205020404" pitchFamily="49" charset="0"/>
                <a:ea typeface="Arial" charset="0"/>
                <a:cs typeface="Courier New" panose="02070309020205020404" pitchFamily="49" charset="0"/>
              </a:rPr>
              <a:t>    buf[1] = i;</a:t>
            </a:r>
          </a:p>
          <a:p>
            <a:pPr algn="l">
              <a:spcBef>
                <a:spcPts val="0"/>
              </a:spcBef>
            </a:pPr>
            <a:r>
              <a:rPr lang="en-US" sz="1600" dirty="0">
                <a:latin typeface="Courier New" panose="02070309020205020404" pitchFamily="49" charset="0"/>
                <a:ea typeface="Arial" charset="0"/>
                <a:cs typeface="Courier New" panose="02070309020205020404" pitchFamily="49" charset="0"/>
              </a:rPr>
              <a:t>    result = </a:t>
            </a:r>
            <a:r>
              <a:rPr lang="en-US" sz="1600" dirty="0" err="1">
                <a:latin typeface="Courier New" panose="02070309020205020404" pitchFamily="49" charset="0"/>
                <a:ea typeface="Arial" charset="0"/>
                <a:cs typeface="Courier New" panose="02070309020205020404" pitchFamily="49" charset="0"/>
              </a:rPr>
              <a:t>wiringPiSPIDataRW</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chip_select</a:t>
            </a:r>
            <a:r>
              <a:rPr lang="en-US" sz="1600" dirty="0">
                <a:latin typeface="Courier New" panose="02070309020205020404" pitchFamily="49" charset="0"/>
                <a:ea typeface="Arial" charset="0"/>
                <a:cs typeface="Courier New" panose="02070309020205020404" pitchFamily="49" charset="0"/>
              </a:rPr>
              <a:t>, buf, 2);</a:t>
            </a:r>
          </a:p>
          <a:p>
            <a:pPr algn="l">
              <a:spcBef>
                <a:spcPts val="0"/>
              </a:spcBef>
            </a:pPr>
            <a:r>
              <a:rPr lang="en-US" sz="1600" dirty="0">
                <a:latin typeface="Courier New" panose="02070309020205020404" pitchFamily="49" charset="0"/>
                <a:ea typeface="Arial" charset="0"/>
                <a:cs typeface="Courier New" panose="02070309020205020404" pitchFamily="49" charset="0"/>
              </a:rPr>
              <a:t>    if (result &lt; 0) {</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printf("Fifth R/W failed\n");</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sleep(5);</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 clear display</a:t>
            </a:r>
          </a:p>
          <a:p>
            <a:pPr algn="l">
              <a:spcBef>
                <a:spcPts val="0"/>
              </a:spcBef>
            </a:pPr>
            <a:r>
              <a:rPr lang="en-US" sz="1600" dirty="0">
                <a:latin typeface="Courier New" panose="02070309020205020404" pitchFamily="49" charset="0"/>
                <a:ea typeface="Arial" charset="0"/>
                <a:cs typeface="Courier New" panose="02070309020205020404" pitchFamily="49" charset="0"/>
              </a:rPr>
              <a:t>  buf[0] = 0x76;</a:t>
            </a:r>
          </a:p>
          <a:p>
            <a:pPr algn="l">
              <a:spcBef>
                <a:spcPts val="0"/>
              </a:spcBef>
            </a:pPr>
            <a:r>
              <a:rPr lang="en-US" sz="1600" dirty="0">
                <a:latin typeface="Courier New" panose="02070309020205020404" pitchFamily="49" charset="0"/>
                <a:ea typeface="Arial" charset="0"/>
                <a:cs typeface="Courier New" panose="02070309020205020404" pitchFamily="49" charset="0"/>
              </a:rPr>
              <a:t>  result = </a:t>
            </a:r>
            <a:r>
              <a:rPr lang="en-US" sz="1600" dirty="0" err="1">
                <a:latin typeface="Courier New" panose="02070309020205020404" pitchFamily="49" charset="0"/>
                <a:ea typeface="Arial" charset="0"/>
                <a:cs typeface="Courier New" panose="02070309020205020404" pitchFamily="49" charset="0"/>
              </a:rPr>
              <a:t>wiringPiSPIDataRW</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chip_select</a:t>
            </a:r>
            <a:r>
              <a:rPr lang="en-US" sz="1600" dirty="0">
                <a:latin typeface="Courier New" panose="02070309020205020404" pitchFamily="49" charset="0"/>
                <a:ea typeface="Arial" charset="0"/>
                <a:cs typeface="Courier New" panose="02070309020205020404" pitchFamily="49" charset="0"/>
              </a:rPr>
              <a:t>, buf, 1);</a:t>
            </a:r>
          </a:p>
          <a:p>
            <a:pPr algn="l">
              <a:spcBef>
                <a:spcPts val="0"/>
              </a:spcBef>
            </a:pPr>
            <a:r>
              <a:rPr lang="en-US" sz="1600" dirty="0">
                <a:latin typeface="Courier New" panose="02070309020205020404" pitchFamily="49" charset="0"/>
                <a:ea typeface="Arial" charset="0"/>
                <a:cs typeface="Courier New" panose="02070309020205020404" pitchFamily="49" charset="0"/>
              </a:rPr>
              <a:t>  if (result &lt; 0) {</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printf("Final clear failed\n");</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0;</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153</a:t>
            </a:fld>
            <a:endParaRPr lang="en-US"/>
          </a:p>
        </p:txBody>
      </p:sp>
    </p:spTree>
    <p:extLst>
      <p:ext uri="{BB962C8B-B14F-4D97-AF65-F5344CB8AC3E}">
        <p14:creationId xmlns:p14="http://schemas.microsoft.com/office/powerpoint/2010/main" val="1921662434"/>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36524"/>
            <a:ext cx="10238509" cy="868362"/>
          </a:xfrm>
        </p:spPr>
        <p:txBody>
          <a:bodyPr anchor="ctr">
            <a:normAutofit/>
          </a:bodyPr>
          <a:lstStyle/>
          <a:p>
            <a:pPr algn="ctr"/>
            <a:r>
              <a:rPr lang="en-US" sz="4400">
                <a:latin typeface="Arial" panose="020B0604020202020204" pitchFamily="34" charset="0"/>
                <a:cs typeface="Arial" panose="020B0604020202020204" pitchFamily="34" charset="0"/>
              </a:rPr>
              <a:t>Lab: TFT Screen</a:t>
            </a:r>
          </a:p>
        </p:txBody>
      </p:sp>
      <p:sp>
        <p:nvSpPr>
          <p:cNvPr id="3" name="Content Placeholder 2"/>
          <p:cNvSpPr>
            <a:spLocks noGrp="1"/>
          </p:cNvSpPr>
          <p:nvPr>
            <p:ph idx="1"/>
          </p:nvPr>
        </p:nvSpPr>
        <p:spPr>
          <a:xfrm>
            <a:off x="334851" y="1503029"/>
            <a:ext cx="11362186" cy="5021467"/>
          </a:xfrm>
        </p:spPr>
        <p:txBody>
          <a:bodyPr>
            <a:noAutofit/>
          </a:bodyPr>
          <a:lstStyle/>
          <a:p>
            <a:pPr marL="342900" indent="-342900" algn="l">
              <a:spcBef>
                <a:spcPts val="200"/>
              </a:spcBef>
              <a:buFont typeface="Arial" charset="0"/>
              <a:buChar char="•"/>
            </a:pPr>
            <a:r>
              <a:rPr lang="en-US" sz="2000">
                <a:latin typeface="Arial" panose="020B0604020202020204" pitchFamily="34" charset="0"/>
                <a:cs typeface="Arial" panose="020B0604020202020204" pitchFamily="34" charset="0"/>
              </a:rPr>
              <a:t>Here we describe the HiLetgo 2.4 Inch TFT LCD Display Shield Touch Panel ILI9341 240X320 </a:t>
            </a:r>
          </a:p>
          <a:p>
            <a:pPr marL="342900" indent="-342900" algn="l">
              <a:spcBef>
                <a:spcPts val="200"/>
              </a:spcBef>
              <a:buFont typeface="Arial" charset="0"/>
              <a:buChar char="•"/>
            </a:pPr>
            <a:r>
              <a:rPr lang="en-US" sz="2000">
                <a:latin typeface="Arial" panose="020B0604020202020204" pitchFamily="34" charset="0"/>
                <a:cs typeface="Arial" panose="020B0604020202020204" pitchFamily="34" charset="0"/>
              </a:rPr>
              <a:t>The TFT module uses the SPI interface.  Its data sheet is </a:t>
            </a:r>
            <a:r>
              <a:rPr lang="en-US" sz="2000">
                <a:solidFill>
                  <a:srgbClr val="2282F0"/>
                </a:solidFill>
                <a:latin typeface="Arial" panose="020B0604020202020204" pitchFamily="34" charset="0"/>
                <a:cs typeface="Arial" panose="020B0604020202020204" pitchFamily="34" charset="0"/>
                <a:hlinkClick r:id="rId3">
                  <a:extLst>
                    <a:ext uri="{A12FA001-AC4F-418D-AE19-62706E023703}">
                      <ahyp:hlinkClr xmlns:ahyp="http://schemas.microsoft.com/office/drawing/2018/hyperlinkcolor" val="tx"/>
                    </a:ext>
                  </a:extLst>
                </a:hlinkClick>
              </a:rPr>
              <a:t>here</a:t>
            </a:r>
            <a:r>
              <a:rPr lang="en-US" sz="2000">
                <a:solidFill>
                  <a:srgbClr val="2282F0"/>
                </a:solidFill>
                <a:latin typeface="Arial" panose="020B0604020202020204" pitchFamily="34" charset="0"/>
                <a:cs typeface="Arial" panose="020B0604020202020204" pitchFamily="34" charset="0"/>
              </a:rPr>
              <a:t>,</a:t>
            </a:r>
            <a:r>
              <a:rPr lang="en-US" sz="2000">
                <a:latin typeface="Arial" panose="020B0604020202020204" pitchFamily="34" charset="0"/>
                <a:cs typeface="Arial" panose="020B0604020202020204" pitchFamily="34" charset="0"/>
              </a:rPr>
              <a:t> and a supporting library is </a:t>
            </a:r>
            <a:r>
              <a:rPr lang="en-US" sz="2000">
                <a:solidFill>
                  <a:srgbClr val="2282F0"/>
                </a:solidFill>
                <a:latin typeface="Arial" panose="020B0604020202020204" pitchFamily="34" charset="0"/>
                <a:cs typeface="Arial" panose="020B0604020202020204" pitchFamily="34" charset="0"/>
                <a:hlinkClick r:id="rId4">
                  <a:extLst>
                    <a:ext uri="{A12FA001-AC4F-418D-AE19-62706E023703}">
                      <ahyp:hlinkClr xmlns:ahyp="http://schemas.microsoft.com/office/drawing/2018/hyperlinkcolor" val="tx"/>
                    </a:ext>
                  </a:extLst>
                </a:hlinkClick>
              </a:rPr>
              <a:t>here</a:t>
            </a:r>
            <a:r>
              <a:rPr lang="en-US" sz="2000">
                <a:latin typeface="Arial" panose="020B0604020202020204" pitchFamily="34" charset="0"/>
                <a:cs typeface="Arial" panose="020B0604020202020204" pitchFamily="34" charset="0"/>
              </a:rPr>
              <a:t>.</a:t>
            </a:r>
          </a:p>
          <a:p>
            <a:pPr marL="342900" indent="-342900" algn="l">
              <a:spcBef>
                <a:spcPts val="200"/>
              </a:spcBef>
              <a:buFont typeface="Arial" panose="020B0604020202020204" pitchFamily="34" charset="0"/>
              <a:buChar char="•"/>
            </a:pPr>
            <a:r>
              <a:rPr lang="en-US" sz="2000">
                <a:latin typeface="Arial" panose="020B0604020202020204" pitchFamily="34" charset="0"/>
                <a:cs typeface="Arial" panose="020B0604020202020204" pitchFamily="34" charset="0"/>
              </a:rPr>
              <a:t>Include Adafruit_GFX.h and Adafruit_TFTLCD.h libraries.  Connections (use 5v for power).</a:t>
            </a:r>
          </a:p>
          <a:p>
            <a:pPr marL="800100" lvl="1" indent="-342900" algn="l">
              <a:spcBef>
                <a:spcPts val="200"/>
              </a:spcBef>
              <a:buFont typeface="Arial" panose="020B0604020202020204" pitchFamily="34" charset="0"/>
              <a:buChar char="•"/>
            </a:pPr>
            <a:r>
              <a:rPr lang="en-US" sz="1600">
                <a:latin typeface="Arial" panose="020B0604020202020204" pitchFamily="34" charset="0"/>
                <a:cs typeface="Arial" panose="020B0604020202020204" pitchFamily="34" charset="0"/>
              </a:rPr>
              <a:t>A0 </a:t>
            </a:r>
            <a:r>
              <a:rPr lang="en-US" sz="1600">
                <a:latin typeface="Arial" panose="020B0604020202020204" pitchFamily="34" charset="0"/>
                <a:cs typeface="Arial" panose="020B0604020202020204" pitchFamily="34" charset="0"/>
                <a:sym typeface="Wingdings" pitchFamily="2" charset="2"/>
              </a:rPr>
              <a:t>RD</a:t>
            </a:r>
          </a:p>
          <a:p>
            <a:pPr marL="800100" lvl="1" indent="-342900" algn="l">
              <a:spcBef>
                <a:spcPts val="200"/>
              </a:spcBef>
              <a:buFont typeface="Arial" panose="020B0604020202020204" pitchFamily="34" charset="0"/>
              <a:buChar char="•"/>
            </a:pPr>
            <a:r>
              <a:rPr lang="en-US" sz="1600">
                <a:latin typeface="Arial" panose="020B0604020202020204" pitchFamily="34" charset="0"/>
                <a:cs typeface="Arial" panose="020B0604020202020204" pitchFamily="34" charset="0"/>
                <a:sym typeface="Wingdings" pitchFamily="2" charset="2"/>
              </a:rPr>
              <a:t>A1 WR</a:t>
            </a:r>
          </a:p>
          <a:p>
            <a:pPr marL="800100" lvl="1" indent="-342900" algn="l">
              <a:spcBef>
                <a:spcPts val="200"/>
              </a:spcBef>
              <a:buFont typeface="Arial" panose="020B0604020202020204" pitchFamily="34" charset="0"/>
              <a:buChar char="•"/>
            </a:pPr>
            <a:r>
              <a:rPr lang="en-US" sz="1600">
                <a:latin typeface="Arial" panose="020B0604020202020204" pitchFamily="34" charset="0"/>
                <a:cs typeface="Arial" panose="020B0604020202020204" pitchFamily="34" charset="0"/>
                <a:sym typeface="Wingdings" pitchFamily="2" charset="2"/>
              </a:rPr>
              <a:t>A2 RS</a:t>
            </a:r>
          </a:p>
          <a:p>
            <a:pPr marL="800100" lvl="1" indent="-342900" algn="l">
              <a:spcBef>
                <a:spcPts val="200"/>
              </a:spcBef>
              <a:buFont typeface="Arial" panose="020B0604020202020204" pitchFamily="34" charset="0"/>
              <a:buChar char="•"/>
            </a:pPr>
            <a:r>
              <a:rPr lang="en-US" sz="1600">
                <a:latin typeface="Arial" panose="020B0604020202020204" pitchFamily="34" charset="0"/>
                <a:cs typeface="Arial" panose="020B0604020202020204" pitchFamily="34" charset="0"/>
                <a:sym typeface="Wingdings" pitchFamily="2" charset="2"/>
              </a:rPr>
              <a:t>A3CS</a:t>
            </a:r>
          </a:p>
          <a:p>
            <a:pPr marL="800100" lvl="1" indent="-342900" algn="l">
              <a:spcBef>
                <a:spcPts val="200"/>
              </a:spcBef>
              <a:buFont typeface="Arial" panose="020B0604020202020204" pitchFamily="34" charset="0"/>
              <a:buChar char="•"/>
            </a:pPr>
            <a:r>
              <a:rPr lang="en-US" sz="1600">
                <a:latin typeface="Arial" panose="020B0604020202020204" pitchFamily="34" charset="0"/>
                <a:cs typeface="Arial" panose="020B0604020202020204" pitchFamily="34" charset="0"/>
                <a:sym typeface="Wingdings" pitchFamily="2" charset="2"/>
              </a:rPr>
              <a:t>A4RST</a:t>
            </a:r>
          </a:p>
          <a:p>
            <a:pPr marL="800100" lvl="1" indent="-342900" algn="l">
              <a:spcBef>
                <a:spcPts val="200"/>
              </a:spcBef>
              <a:buFont typeface="Arial" panose="020B0604020202020204" pitchFamily="34" charset="0"/>
              <a:buChar char="•"/>
            </a:pPr>
            <a:r>
              <a:rPr lang="en-US" sz="1600">
                <a:latin typeface="Arial" panose="020B0604020202020204" pitchFamily="34" charset="0"/>
                <a:cs typeface="Arial" panose="020B0604020202020204" pitchFamily="34" charset="0"/>
                <a:sym typeface="Wingdings" pitchFamily="2" charset="2"/>
              </a:rPr>
              <a:t>D8D0</a:t>
            </a:r>
          </a:p>
          <a:p>
            <a:pPr marL="800100" lvl="1" indent="-342900" algn="l">
              <a:spcBef>
                <a:spcPts val="200"/>
              </a:spcBef>
              <a:buFont typeface="Arial" panose="020B0604020202020204" pitchFamily="34" charset="0"/>
              <a:buChar char="•"/>
            </a:pPr>
            <a:r>
              <a:rPr lang="en-US" sz="1600">
                <a:latin typeface="Arial" panose="020B0604020202020204" pitchFamily="34" charset="0"/>
                <a:cs typeface="Arial" panose="020B0604020202020204" pitchFamily="34" charset="0"/>
                <a:sym typeface="Wingdings" pitchFamily="2" charset="2"/>
              </a:rPr>
              <a:t>D9D1</a:t>
            </a:r>
          </a:p>
          <a:p>
            <a:pPr marL="800100" lvl="1" indent="-342900" algn="l">
              <a:spcBef>
                <a:spcPts val="200"/>
              </a:spcBef>
              <a:buFont typeface="Arial" panose="020B0604020202020204" pitchFamily="34" charset="0"/>
              <a:buChar char="•"/>
            </a:pPr>
            <a:r>
              <a:rPr lang="en-US" sz="1600">
                <a:latin typeface="Arial" panose="020B0604020202020204" pitchFamily="34" charset="0"/>
                <a:cs typeface="Arial" panose="020B0604020202020204" pitchFamily="34" charset="0"/>
                <a:sym typeface="Wingdings" pitchFamily="2" charset="2"/>
              </a:rPr>
              <a:t>D2 D2</a:t>
            </a:r>
          </a:p>
          <a:p>
            <a:pPr marL="800100" lvl="1" indent="-342900" algn="l">
              <a:spcBef>
                <a:spcPts val="200"/>
              </a:spcBef>
              <a:buFont typeface="Arial" panose="020B0604020202020204" pitchFamily="34" charset="0"/>
              <a:buChar char="•"/>
            </a:pPr>
            <a:r>
              <a:rPr lang="en-US" sz="1600">
                <a:latin typeface="Arial" panose="020B0604020202020204" pitchFamily="34" charset="0"/>
                <a:cs typeface="Arial" panose="020B0604020202020204" pitchFamily="34" charset="0"/>
                <a:sym typeface="Wingdings" pitchFamily="2" charset="2"/>
              </a:rPr>
              <a:t>D3D3</a:t>
            </a:r>
          </a:p>
          <a:p>
            <a:pPr marL="800100" lvl="1" indent="-342900" algn="l">
              <a:spcBef>
                <a:spcPts val="200"/>
              </a:spcBef>
              <a:buFont typeface="Arial" panose="020B0604020202020204" pitchFamily="34" charset="0"/>
              <a:buChar char="•"/>
            </a:pPr>
            <a:r>
              <a:rPr lang="en-US" sz="1600">
                <a:latin typeface="Arial" panose="020B0604020202020204" pitchFamily="34" charset="0"/>
                <a:cs typeface="Arial" panose="020B0604020202020204" pitchFamily="34" charset="0"/>
                <a:sym typeface="Wingdings" pitchFamily="2" charset="2"/>
              </a:rPr>
              <a:t>…</a:t>
            </a:r>
          </a:p>
          <a:p>
            <a:pPr marL="800100" lvl="1" indent="-342900" algn="l">
              <a:spcBef>
                <a:spcPts val="200"/>
              </a:spcBef>
              <a:buFont typeface="Arial" panose="020B0604020202020204" pitchFamily="34" charset="0"/>
              <a:buChar char="•"/>
            </a:pPr>
            <a:r>
              <a:rPr lang="en-US" sz="1600">
                <a:latin typeface="Arial" panose="020B0604020202020204" pitchFamily="34" charset="0"/>
                <a:cs typeface="Arial" panose="020B0604020202020204" pitchFamily="34" charset="0"/>
                <a:sym typeface="Wingdings" pitchFamily="2" charset="2"/>
              </a:rPr>
              <a:t>D7D7</a:t>
            </a:r>
            <a:endParaRPr lang="en-US" sz="1600">
              <a:latin typeface="Arial" panose="020B0604020202020204" pitchFamily="34" charset="0"/>
              <a:cs typeface="Arial" panose="020B0604020202020204" pitchFamily="34" charset="0"/>
            </a:endParaRPr>
          </a:p>
          <a:p>
            <a:pPr marL="342900" indent="-342900" algn="l">
              <a:buFont typeface="Arial" charset="0"/>
              <a:buChar char="•"/>
            </a:pPr>
            <a:endParaRPr lang="en-US" sz="2000">
              <a:latin typeface="Arial" panose="020B0604020202020204" pitchFamily="34" charset="0"/>
              <a:cs typeface="Arial" panose="020B0604020202020204" pitchFamily="34" charset="0"/>
            </a:endParaRPr>
          </a:p>
          <a:p>
            <a:pPr marL="342900" indent="-342900" algn="l">
              <a:buFont typeface="Arial" charset="0"/>
              <a:buChar char="•"/>
            </a:pPr>
            <a:endParaRPr lang="en-US" sz="2000">
              <a:latin typeface="Arial" panose="020B0604020202020204" pitchFamily="34" charset="0"/>
              <a:ea typeface="Arial" charset="0"/>
              <a:cs typeface="Arial" panose="020B0604020202020204" pitchFamily="34" charset="0"/>
            </a:endParaRPr>
          </a:p>
          <a:p>
            <a:pPr marL="342900" indent="-342900" algn="l">
              <a:buFont typeface="Arial" charset="0"/>
              <a:buChar char="•"/>
            </a:pPr>
            <a:endParaRPr lang="en-US">
              <a:latin typeface="Arial" charset="0"/>
              <a:ea typeface="Arial" charset="0"/>
              <a:cs typeface="Arial" charset="0"/>
            </a:endParaRPr>
          </a:p>
        </p:txBody>
      </p:sp>
      <p:sp>
        <p:nvSpPr>
          <p:cNvPr id="5" name="Slide Number Placeholder 4"/>
          <p:cNvSpPr>
            <a:spLocks noGrp="1"/>
          </p:cNvSpPr>
          <p:nvPr>
            <p:ph type="sldNum" sz="quarter" idx="12"/>
          </p:nvPr>
        </p:nvSpPr>
        <p:spPr>
          <a:xfrm>
            <a:off x="17050550" y="7766121"/>
            <a:ext cx="3745199" cy="326955"/>
          </a:xfrm>
        </p:spPr>
        <p:txBody>
          <a:bodyPr/>
          <a:lstStyle/>
          <a:p>
            <a:fld id="{FA32F8ED-EEB4-4D51-9E8E-3B145D9B9811}" type="slidenum">
              <a:rPr lang="en-US" smtClean="0"/>
              <a:pPr/>
              <a:t>154</a:t>
            </a:fld>
            <a:endParaRPr lang="en-US"/>
          </a:p>
        </p:txBody>
      </p:sp>
      <p:sp>
        <p:nvSpPr>
          <p:cNvPr id="41" name="Slide Number Placeholder 4">
            <a:extLst>
              <a:ext uri="{FF2B5EF4-FFF2-40B4-BE49-F238E27FC236}">
                <a16:creationId xmlns:a16="http://schemas.microsoft.com/office/drawing/2014/main" id="{9A44A981-7D82-F54B-9B85-46CE01BA78F3}"/>
              </a:ext>
            </a:extLst>
          </p:cNvPr>
          <p:cNvSpPr txBox="1">
            <a:spLocks/>
          </p:cNvSpPr>
          <p:nvPr/>
        </p:nvSpPr>
        <p:spPr>
          <a:xfrm>
            <a:off x="9044750" y="6262404"/>
            <a:ext cx="2133600" cy="365125"/>
          </a:xfrm>
          <a:prstGeom prst="rect">
            <a:avLst/>
          </a:prstGeom>
        </p:spPr>
        <p:txBody>
          <a:bodyPr vert="horz" lIns="91440" tIns="45720" rIns="91440" bIns="45720" rtlCol="0" anchor="ctr"/>
          <a:lstStyle>
            <a:defPPr>
              <a:defRPr lang="en-US"/>
            </a:defPPr>
            <a:lvl1pPr marL="0" algn="ctr" defTabSz="914400" rtl="0" eaLnBrk="1" latinLnBrk="0" hangingPunct="1">
              <a:defRPr sz="1000" b="0" i="0" kern="1200">
                <a:solidFill>
                  <a:schemeClr val="tx1"/>
                </a:solidFill>
                <a:latin typeface="Helvetica Light"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A32F8ED-EEB4-4D51-9E8E-3B145D9B9811}" type="slidenum">
              <a:rPr lang="en-US" smtClean="0"/>
              <a:pPr/>
              <a:t>154</a:t>
            </a:fld>
            <a:endParaRPr lang="en-US"/>
          </a:p>
        </p:txBody>
      </p:sp>
      <p:pic>
        <p:nvPicPr>
          <p:cNvPr id="6" name="Picture 5">
            <a:extLst>
              <a:ext uri="{FF2B5EF4-FFF2-40B4-BE49-F238E27FC236}">
                <a16:creationId xmlns:a16="http://schemas.microsoft.com/office/drawing/2014/main" id="{A01B95D3-D1B8-5240-97CA-1CACB63E963C}"/>
              </a:ext>
            </a:extLst>
          </p:cNvPr>
          <p:cNvPicPr>
            <a:picLocks noChangeAspect="1"/>
          </p:cNvPicPr>
          <p:nvPr/>
        </p:nvPicPr>
        <p:blipFill>
          <a:blip r:embed="rId5"/>
          <a:stretch>
            <a:fillRect/>
          </a:stretch>
        </p:blipFill>
        <p:spPr>
          <a:xfrm>
            <a:off x="7230836" y="3790117"/>
            <a:ext cx="2171700" cy="2171700"/>
          </a:xfrm>
          <a:prstGeom prst="rect">
            <a:avLst/>
          </a:prstGeom>
        </p:spPr>
      </p:pic>
      <p:sp>
        <p:nvSpPr>
          <p:cNvPr id="7" name="TextBox 6">
            <a:extLst>
              <a:ext uri="{FF2B5EF4-FFF2-40B4-BE49-F238E27FC236}">
                <a16:creationId xmlns:a16="http://schemas.microsoft.com/office/drawing/2014/main" id="{D5681A7B-7F88-7B45-8F13-17D963AF2DBE}"/>
              </a:ext>
            </a:extLst>
          </p:cNvPr>
          <p:cNvSpPr txBox="1"/>
          <p:nvPr/>
        </p:nvSpPr>
        <p:spPr>
          <a:xfrm>
            <a:off x="7942217" y="6061166"/>
            <a:ext cx="858248" cy="338554"/>
          </a:xfrm>
          <a:prstGeom prst="rect">
            <a:avLst/>
          </a:prstGeom>
          <a:noFill/>
        </p:spPr>
        <p:txBody>
          <a:bodyPr wrap="none" rtlCol="0">
            <a:spAutoFit/>
          </a:bodyPr>
          <a:lstStyle/>
          <a:p>
            <a:r>
              <a:rPr lang="en-US" sz="1600">
                <a:latin typeface="Calibri" panose="020F0502020204030204" pitchFamily="34" charset="0"/>
                <a:cs typeface="Calibri" panose="020F0502020204030204" pitchFamily="34" charset="0"/>
              </a:rPr>
              <a:t>Amazon</a:t>
            </a:r>
            <a:endParaRPr lang="en-US">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91445116"/>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36524"/>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TFT</a:t>
            </a:r>
          </a:p>
        </p:txBody>
      </p:sp>
      <p:sp>
        <p:nvSpPr>
          <p:cNvPr id="5" name="Slide Number Placeholder 4"/>
          <p:cNvSpPr>
            <a:spLocks noGrp="1"/>
          </p:cNvSpPr>
          <p:nvPr>
            <p:ph type="sldNum" sz="quarter" idx="12"/>
          </p:nvPr>
        </p:nvSpPr>
        <p:spPr>
          <a:xfrm>
            <a:off x="17050550" y="7766121"/>
            <a:ext cx="3745199" cy="326955"/>
          </a:xfrm>
        </p:spPr>
        <p:txBody>
          <a:bodyPr/>
          <a:lstStyle/>
          <a:p>
            <a:fld id="{FA32F8ED-EEB4-4D51-9E8E-3B145D9B9811}" type="slidenum">
              <a:rPr lang="en-US" smtClean="0"/>
              <a:pPr/>
              <a:t>155</a:t>
            </a:fld>
            <a:endParaRPr lang="en-US"/>
          </a:p>
        </p:txBody>
      </p:sp>
      <p:sp>
        <p:nvSpPr>
          <p:cNvPr id="41" name="Slide Number Placeholder 4">
            <a:extLst>
              <a:ext uri="{FF2B5EF4-FFF2-40B4-BE49-F238E27FC236}">
                <a16:creationId xmlns:a16="http://schemas.microsoft.com/office/drawing/2014/main" id="{9A44A981-7D82-F54B-9B85-46CE01BA78F3}"/>
              </a:ext>
            </a:extLst>
          </p:cNvPr>
          <p:cNvSpPr txBox="1">
            <a:spLocks/>
          </p:cNvSpPr>
          <p:nvPr/>
        </p:nvSpPr>
        <p:spPr>
          <a:xfrm>
            <a:off x="9044750" y="6262404"/>
            <a:ext cx="2133600" cy="365125"/>
          </a:xfrm>
          <a:prstGeom prst="rect">
            <a:avLst/>
          </a:prstGeom>
        </p:spPr>
        <p:txBody>
          <a:bodyPr vert="horz" lIns="91440" tIns="45720" rIns="91440" bIns="45720" rtlCol="0" anchor="ctr"/>
          <a:lstStyle>
            <a:defPPr>
              <a:defRPr lang="en-US"/>
            </a:defPPr>
            <a:lvl1pPr marL="0" algn="ctr" defTabSz="914400" rtl="0" eaLnBrk="1" latinLnBrk="0" hangingPunct="1">
              <a:defRPr sz="1000" b="0" i="0" kern="1200">
                <a:solidFill>
                  <a:schemeClr val="tx1"/>
                </a:solidFill>
                <a:latin typeface="Helvetica Light"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A32F8ED-EEB4-4D51-9E8E-3B145D9B9811}" type="slidenum">
              <a:rPr lang="en-US" smtClean="0"/>
              <a:pPr/>
              <a:t>155</a:t>
            </a:fld>
            <a:endParaRPr lang="en-US"/>
          </a:p>
        </p:txBody>
      </p:sp>
      <p:sp>
        <p:nvSpPr>
          <p:cNvPr id="8" name="Content Placeholder 2">
            <a:extLst>
              <a:ext uri="{FF2B5EF4-FFF2-40B4-BE49-F238E27FC236}">
                <a16:creationId xmlns:a16="http://schemas.microsoft.com/office/drawing/2014/main" id="{02692365-6853-6649-BD52-1B1A68259059}"/>
              </a:ext>
            </a:extLst>
          </p:cNvPr>
          <p:cNvSpPr txBox="1">
            <a:spLocks/>
          </p:cNvSpPr>
          <p:nvPr/>
        </p:nvSpPr>
        <p:spPr>
          <a:xfrm>
            <a:off x="347517" y="1418788"/>
            <a:ext cx="7039627" cy="526063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400"/>
              </a:spcBef>
            </a:pPr>
            <a:r>
              <a:rPr lang="en-US" sz="1400">
                <a:latin typeface="Courier New" panose="02070309020205020404" pitchFamily="49" charset="0"/>
                <a:cs typeface="Courier New" panose="02070309020205020404" pitchFamily="49" charset="0"/>
              </a:rPr>
              <a:t>#include &lt;</a:t>
            </a:r>
            <a:r>
              <a:rPr lang="en-US" sz="1400" err="1">
                <a:latin typeface="Courier New" panose="02070309020205020404" pitchFamily="49" charset="0"/>
                <a:cs typeface="Courier New" panose="02070309020205020404" pitchFamily="49" charset="0"/>
              </a:rPr>
              <a:t>Adafruit_GFX.h</a:t>
            </a:r>
            <a:r>
              <a:rPr lang="en-US" sz="1400">
                <a:latin typeface="Courier New" panose="02070309020205020404" pitchFamily="49" charset="0"/>
                <a:cs typeface="Courier New" panose="02070309020205020404" pitchFamily="49" charset="0"/>
              </a:rPr>
              <a:t>&gt;</a:t>
            </a:r>
          </a:p>
          <a:p>
            <a:pPr algn="l">
              <a:spcBef>
                <a:spcPts val="400"/>
              </a:spcBef>
            </a:pPr>
            <a:r>
              <a:rPr lang="en-US" sz="1400">
                <a:latin typeface="Courier New" panose="02070309020205020404" pitchFamily="49" charset="0"/>
                <a:cs typeface="Courier New" panose="02070309020205020404" pitchFamily="49" charset="0"/>
              </a:rPr>
              <a:t>#include &lt;</a:t>
            </a:r>
            <a:r>
              <a:rPr lang="en-US" sz="1400" err="1">
                <a:latin typeface="Courier New" panose="02070309020205020404" pitchFamily="49" charset="0"/>
                <a:cs typeface="Courier New" panose="02070309020205020404" pitchFamily="49" charset="0"/>
              </a:rPr>
              <a:t>Adafruit_TFTLCD.h</a:t>
            </a:r>
            <a:r>
              <a:rPr lang="en-US" sz="1400">
                <a:latin typeface="Courier New" panose="02070309020205020404" pitchFamily="49" charset="0"/>
                <a:cs typeface="Courier New" panose="02070309020205020404" pitchFamily="49" charset="0"/>
              </a:rPr>
              <a:t>&gt;</a:t>
            </a:r>
          </a:p>
          <a:p>
            <a:pPr algn="l">
              <a:spcBef>
                <a:spcPts val="400"/>
              </a:spcBef>
            </a:pPr>
            <a:r>
              <a:rPr lang="en-US" sz="1400">
                <a:latin typeface="Courier New" panose="02070309020205020404" pitchFamily="49" charset="0"/>
                <a:cs typeface="Courier New" panose="02070309020205020404" pitchFamily="49" charset="0"/>
              </a:rPr>
              <a:t>#include &lt;</a:t>
            </a:r>
            <a:r>
              <a:rPr lang="en-US" sz="1400" err="1">
                <a:latin typeface="Courier New" panose="02070309020205020404" pitchFamily="49" charset="0"/>
                <a:cs typeface="Courier New" panose="02070309020205020404" pitchFamily="49" charset="0"/>
              </a:rPr>
              <a:t>TouchScreen.h</a:t>
            </a:r>
            <a:r>
              <a:rPr lang="en-US" sz="1400">
                <a:latin typeface="Courier New" panose="02070309020205020404" pitchFamily="49" charset="0"/>
                <a:cs typeface="Courier New" panose="02070309020205020404" pitchFamily="49" charset="0"/>
              </a:rPr>
              <a:t>&gt;</a:t>
            </a:r>
          </a:p>
          <a:p>
            <a:pPr algn="l">
              <a:spcBef>
                <a:spcPts val="400"/>
              </a:spcBef>
            </a:pPr>
            <a:r>
              <a:rPr lang="en-US" sz="1400">
                <a:latin typeface="Courier New" panose="02070309020205020404" pitchFamily="49" charset="0"/>
                <a:cs typeface="Courier New" panose="02070309020205020404" pitchFamily="49" charset="0"/>
              </a:rPr>
              <a:t>#define LCD_CS A3     // Chip Select goes to Analog 3</a:t>
            </a:r>
          </a:p>
          <a:p>
            <a:pPr algn="l">
              <a:spcBef>
                <a:spcPts val="400"/>
              </a:spcBef>
            </a:pPr>
            <a:r>
              <a:rPr lang="en-US" sz="1400">
                <a:latin typeface="Courier New" panose="02070309020205020404" pitchFamily="49" charset="0"/>
                <a:cs typeface="Courier New" panose="02070309020205020404" pitchFamily="49" charset="0"/>
              </a:rPr>
              <a:t>#define LCD_CD A2     // Command/Data goes to Analog 2</a:t>
            </a:r>
          </a:p>
          <a:p>
            <a:pPr algn="l">
              <a:spcBef>
                <a:spcPts val="400"/>
              </a:spcBef>
            </a:pPr>
            <a:r>
              <a:rPr lang="en-US" sz="1400">
                <a:latin typeface="Courier New" panose="02070309020205020404" pitchFamily="49" charset="0"/>
                <a:cs typeface="Courier New" panose="02070309020205020404" pitchFamily="49" charset="0"/>
              </a:rPr>
              <a:t>#define LCD_WR A1     // LCD Write goes to Analog 1</a:t>
            </a:r>
          </a:p>
          <a:p>
            <a:pPr algn="l">
              <a:spcBef>
                <a:spcPts val="400"/>
              </a:spcBef>
            </a:pPr>
            <a:r>
              <a:rPr lang="en-US" sz="1400">
                <a:latin typeface="Courier New" panose="02070309020205020404" pitchFamily="49" charset="0"/>
                <a:cs typeface="Courier New" panose="02070309020205020404" pitchFamily="49" charset="0"/>
              </a:rPr>
              <a:t>#define LCD_RD A0     // LCD Read goes to Analog 0</a:t>
            </a:r>
          </a:p>
          <a:p>
            <a:pPr algn="l">
              <a:spcBef>
                <a:spcPts val="400"/>
              </a:spcBef>
            </a:pPr>
            <a:r>
              <a:rPr lang="en-US" sz="1400">
                <a:latin typeface="Courier New" panose="02070309020205020404" pitchFamily="49" charset="0"/>
                <a:cs typeface="Courier New" panose="02070309020205020404" pitchFamily="49" charset="0"/>
              </a:rPr>
              <a:t>#define LCD_RESET A4</a:t>
            </a:r>
          </a:p>
          <a:p>
            <a:pPr algn="l">
              <a:spcBef>
                <a:spcPts val="400"/>
              </a:spcBef>
            </a:pPr>
            <a:r>
              <a:rPr lang="en-US" sz="1400">
                <a:latin typeface="Courier New" panose="02070309020205020404" pitchFamily="49" charset="0"/>
                <a:cs typeface="Courier New" panose="02070309020205020404" pitchFamily="49" charset="0"/>
              </a:rPr>
              <a:t>#define BLUE 0x001F</a:t>
            </a:r>
          </a:p>
          <a:p>
            <a:pPr algn="l">
              <a:spcBef>
                <a:spcPts val="400"/>
              </a:spcBef>
            </a:pPr>
            <a:r>
              <a:rPr lang="en-US" sz="1400">
                <a:latin typeface="Courier New" panose="02070309020205020404" pitchFamily="49" charset="0"/>
                <a:cs typeface="Courier New" panose="02070309020205020404" pitchFamily="49" charset="0"/>
              </a:rPr>
              <a:t>#define WHITE 0xFFFF</a:t>
            </a:r>
          </a:p>
          <a:p>
            <a:pPr algn="l">
              <a:spcBef>
                <a:spcPts val="400"/>
              </a:spcBef>
            </a:pPr>
            <a:br>
              <a:rPr lang="en-US" sz="1400">
                <a:latin typeface="Courier New" panose="02070309020205020404" pitchFamily="49" charset="0"/>
                <a:cs typeface="Courier New" panose="02070309020205020404" pitchFamily="49" charset="0"/>
              </a:rPr>
            </a:br>
            <a:r>
              <a:rPr lang="en-US" sz="1400" err="1">
                <a:latin typeface="Courier New" panose="02070309020205020404" pitchFamily="49" charset="0"/>
                <a:cs typeface="Courier New" panose="02070309020205020404" pitchFamily="49" charset="0"/>
              </a:rPr>
              <a:t>Adafruit_TFTLCD</a:t>
            </a:r>
            <a:r>
              <a:rPr lang="en-US" sz="1400">
                <a:latin typeface="Courier New" panose="02070309020205020404" pitchFamily="49" charset="0"/>
                <a:cs typeface="Courier New" panose="02070309020205020404" pitchFamily="49" charset="0"/>
              </a:rPr>
              <a:t> </a:t>
            </a:r>
            <a:r>
              <a:rPr lang="en-US" sz="1400" err="1">
                <a:latin typeface="Courier New" panose="02070309020205020404" pitchFamily="49" charset="0"/>
                <a:cs typeface="Courier New" panose="02070309020205020404" pitchFamily="49" charset="0"/>
              </a:rPr>
              <a:t>tft</a:t>
            </a:r>
            <a:r>
              <a:rPr lang="en-US" sz="1400">
                <a:latin typeface="Courier New" panose="02070309020205020404" pitchFamily="49" charset="0"/>
                <a:cs typeface="Courier New" panose="02070309020205020404" pitchFamily="49" charset="0"/>
              </a:rPr>
              <a:t>(LCD_CS, LCD_CD, LCD_WR, LCD_RD, LCD_RESET);</a:t>
            </a:r>
          </a:p>
          <a:p>
            <a:pPr algn="l">
              <a:spcBef>
                <a:spcPts val="400"/>
              </a:spcBef>
            </a:pPr>
            <a:r>
              <a:rPr lang="en-US" sz="1400">
                <a:latin typeface="Courier New" panose="02070309020205020404" pitchFamily="49" charset="0"/>
                <a:cs typeface="Courier New" panose="02070309020205020404" pitchFamily="49" charset="0"/>
              </a:rPr>
              <a:t>void setup() {</a:t>
            </a:r>
          </a:p>
          <a:p>
            <a:pPr algn="l">
              <a:spcBef>
                <a:spcPts val="400"/>
              </a:spcBef>
            </a:pPr>
            <a:r>
              <a:rPr lang="en-US" sz="1400">
                <a:latin typeface="Courier New" panose="02070309020205020404" pitchFamily="49" charset="0"/>
                <a:cs typeface="Courier New" panose="02070309020205020404" pitchFamily="49" charset="0"/>
              </a:rPr>
              <a:t>  Serial.begin(9600);</a:t>
            </a:r>
          </a:p>
          <a:p>
            <a:pPr algn="l">
              <a:spcBef>
                <a:spcPts val="400"/>
              </a:spcBef>
            </a:pPr>
            <a:r>
              <a:rPr lang="en-US" sz="1400">
                <a:latin typeface="Courier New" panose="02070309020205020404" pitchFamily="49" charset="0"/>
                <a:cs typeface="Courier New" panose="02070309020205020404" pitchFamily="49" charset="0"/>
              </a:rPr>
              <a:t>  Serial.println("Starting...");</a:t>
            </a:r>
          </a:p>
          <a:p>
            <a:pPr algn="l">
              <a:spcBef>
                <a:spcPts val="400"/>
              </a:spcBef>
            </a:pPr>
            <a:r>
              <a:rPr lang="en-US" sz="1400">
                <a:latin typeface="Courier New" panose="02070309020205020404" pitchFamily="49" charset="0"/>
                <a:cs typeface="Courier New" panose="02070309020205020404" pitchFamily="49" charset="0"/>
              </a:rPr>
              <a:t>  </a:t>
            </a:r>
            <a:r>
              <a:rPr lang="en-US" sz="1400" err="1">
                <a:latin typeface="Courier New" panose="02070309020205020404" pitchFamily="49" charset="0"/>
                <a:cs typeface="Courier New" panose="02070309020205020404" pitchFamily="49" charset="0"/>
              </a:rPr>
              <a:t>tft.begin</a:t>
            </a:r>
            <a:r>
              <a:rPr lang="en-US" sz="1400">
                <a:latin typeface="Courier New" panose="02070309020205020404" pitchFamily="49" charset="0"/>
                <a:cs typeface="Courier New" panose="02070309020205020404" pitchFamily="49" charset="0"/>
              </a:rPr>
              <a:t>(0x9341);  // SDFP5408</a:t>
            </a:r>
          </a:p>
          <a:p>
            <a:pPr algn="l">
              <a:spcBef>
                <a:spcPts val="400"/>
              </a:spcBef>
            </a:pPr>
            <a:r>
              <a:rPr lang="en-US" sz="1400">
                <a:latin typeface="Courier New" panose="02070309020205020404" pitchFamily="49" charset="0"/>
                <a:cs typeface="Courier New" panose="02070309020205020404" pitchFamily="49" charset="0"/>
              </a:rPr>
              <a:t>}</a:t>
            </a:r>
            <a:br>
              <a:rPr lang="en-US" sz="1400">
                <a:latin typeface="Courier New" panose="02070309020205020404" pitchFamily="49" charset="0"/>
                <a:cs typeface="Courier New" panose="02070309020205020404" pitchFamily="49" charset="0"/>
              </a:rPr>
            </a:br>
            <a:endParaRPr lang="en-US" sz="1400">
              <a:latin typeface="Courier New" panose="02070309020205020404" pitchFamily="49" charset="0"/>
              <a:cs typeface="Courier New" panose="02070309020205020404" pitchFamily="49" charset="0"/>
            </a:endParaRPr>
          </a:p>
          <a:p>
            <a:pPr algn="l"/>
            <a:endParaRPr lang="en-US" sz="1400">
              <a:latin typeface="Courier New" panose="02070309020205020404" pitchFamily="49" charset="0"/>
              <a:cs typeface="Courier New" panose="02070309020205020404" pitchFamily="49" charset="0"/>
            </a:endParaRPr>
          </a:p>
        </p:txBody>
      </p:sp>
      <p:sp>
        <p:nvSpPr>
          <p:cNvPr id="9" name="Content Placeholder 2">
            <a:extLst>
              <a:ext uri="{FF2B5EF4-FFF2-40B4-BE49-F238E27FC236}">
                <a16:creationId xmlns:a16="http://schemas.microsoft.com/office/drawing/2014/main" id="{F9CF4027-5B15-2144-8DB1-9D336458AE18}"/>
              </a:ext>
            </a:extLst>
          </p:cNvPr>
          <p:cNvSpPr txBox="1">
            <a:spLocks/>
          </p:cNvSpPr>
          <p:nvPr/>
        </p:nvSpPr>
        <p:spPr>
          <a:xfrm>
            <a:off x="7673150" y="1459576"/>
            <a:ext cx="4211641" cy="526063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400"/>
              </a:spcBef>
            </a:pPr>
            <a:r>
              <a:rPr lang="en-US" sz="1400">
                <a:latin typeface="Courier New" panose="02070309020205020404" pitchFamily="49" charset="0"/>
                <a:cs typeface="Courier New" panose="02070309020205020404" pitchFamily="49" charset="0"/>
              </a:rPr>
              <a:t>void loop() {</a:t>
            </a:r>
          </a:p>
          <a:p>
            <a:pPr algn="l">
              <a:spcBef>
                <a:spcPts val="400"/>
              </a:spcBef>
            </a:pPr>
            <a:r>
              <a:rPr lang="en-US" sz="1400">
                <a:latin typeface="Courier New" panose="02070309020205020404" pitchFamily="49" charset="0"/>
                <a:cs typeface="Courier New" panose="02070309020205020404" pitchFamily="49" charset="0"/>
              </a:rPr>
              <a:t>  int k = 0;</a:t>
            </a:r>
          </a:p>
          <a:p>
            <a:pPr algn="l">
              <a:spcBef>
                <a:spcPts val="400"/>
              </a:spcBef>
            </a:pPr>
            <a:r>
              <a:rPr lang="en-US" sz="1400">
                <a:latin typeface="Courier New" panose="02070309020205020404" pitchFamily="49" charset="0"/>
                <a:cs typeface="Courier New" panose="02070309020205020404" pitchFamily="49" charset="0"/>
              </a:rPr>
              <a:t>  tft.fillScreen(WHITE);</a:t>
            </a:r>
          </a:p>
          <a:p>
            <a:pPr algn="l">
              <a:spcBef>
                <a:spcPts val="400"/>
              </a:spcBef>
            </a:pPr>
            <a:r>
              <a:rPr lang="en-US" sz="1400">
                <a:latin typeface="Courier New" panose="02070309020205020404" pitchFamily="49" charset="0"/>
                <a:cs typeface="Courier New" panose="02070309020205020404" pitchFamily="49" charset="0"/>
              </a:rPr>
              <a:t>  tft.setCursor(0, 2);</a:t>
            </a:r>
          </a:p>
          <a:p>
            <a:pPr algn="l">
              <a:spcBef>
                <a:spcPts val="400"/>
              </a:spcBef>
            </a:pPr>
            <a:r>
              <a:rPr lang="en-US" sz="1400">
                <a:latin typeface="Courier New" panose="02070309020205020404" pitchFamily="49" charset="0"/>
                <a:cs typeface="Courier New" panose="02070309020205020404" pitchFamily="49" charset="0"/>
              </a:rPr>
              <a:t>  tft.setTextColor(BLUE);</a:t>
            </a:r>
          </a:p>
          <a:p>
            <a:pPr algn="l">
              <a:spcBef>
                <a:spcPts val="400"/>
              </a:spcBef>
            </a:pPr>
            <a:r>
              <a:rPr lang="en-US" sz="1400">
                <a:latin typeface="Courier New" panose="02070309020205020404" pitchFamily="49" charset="0"/>
                <a:cs typeface="Courier New" panose="02070309020205020404" pitchFamily="49" charset="0"/>
              </a:rPr>
              <a:t>  tft.setTextSize(2);</a:t>
            </a:r>
          </a:p>
          <a:p>
            <a:pPr algn="l">
              <a:spcBef>
                <a:spcPts val="400"/>
              </a:spcBef>
            </a:pPr>
            <a:r>
              <a:rPr lang="en-US" sz="1400">
                <a:latin typeface="Courier New" panose="02070309020205020404" pitchFamily="49" charset="0"/>
                <a:cs typeface="Courier New" panose="02070309020205020404" pitchFamily="49" charset="0"/>
              </a:rPr>
              <a:t>  tft.println("hello world %d", k++);</a:t>
            </a:r>
          </a:p>
          <a:p>
            <a:pPr algn="l">
              <a:spcBef>
                <a:spcPts val="400"/>
              </a:spcBef>
            </a:pPr>
            <a:r>
              <a:rPr lang="en-US" sz="1400">
                <a:latin typeface="Courier New" panose="02070309020205020404" pitchFamily="49" charset="0"/>
                <a:cs typeface="Courier New" panose="02070309020205020404" pitchFamily="49" charset="0"/>
              </a:rPr>
              <a:t>  delay(2000);</a:t>
            </a:r>
          </a:p>
          <a:p>
            <a:pPr algn="l">
              <a:spcBef>
                <a:spcPts val="400"/>
              </a:spcBef>
            </a:pPr>
            <a:r>
              <a:rPr lang="en-US" sz="140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1977772284"/>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8214" y="45083"/>
            <a:ext cx="11350032" cy="868362"/>
          </a:xfrm>
        </p:spPr>
        <p:txBody>
          <a:bodyPr anchor="ctr">
            <a:normAutofit/>
          </a:bodyPr>
          <a:lstStyle/>
          <a:p>
            <a:pPr algn="ctr"/>
            <a:r>
              <a:rPr lang="en-US" sz="4400">
                <a:latin typeface="Arial" panose="020B0604020202020204" pitchFamily="34" charset="0"/>
                <a:cs typeface="Arial" panose="020B0604020202020204" pitchFamily="34" charset="0"/>
              </a:rPr>
              <a:t>Lab: Measure pressure</a:t>
            </a:r>
          </a:p>
        </p:txBody>
      </p:sp>
      <p:sp>
        <p:nvSpPr>
          <p:cNvPr id="3" name="Content Placeholder 2"/>
          <p:cNvSpPr>
            <a:spLocks noGrp="1"/>
          </p:cNvSpPr>
          <p:nvPr>
            <p:ph idx="1"/>
          </p:nvPr>
        </p:nvSpPr>
        <p:spPr>
          <a:xfrm>
            <a:off x="261796" y="1863969"/>
            <a:ext cx="11496450" cy="4360985"/>
          </a:xfrm>
        </p:spPr>
        <p:txBody>
          <a:bodyPr>
            <a:noAutofit/>
          </a:bodyPr>
          <a:lstStyle/>
          <a:p>
            <a:pPr marL="342900" indent="-342900" algn="l">
              <a:spcBef>
                <a:spcPts val="400"/>
              </a:spcBef>
              <a:buFont typeface="Arial" charset="0"/>
              <a:buChar char="•"/>
            </a:pPr>
            <a:r>
              <a:rPr lang="en-US" sz="2000" dirty="0">
                <a:latin typeface="Arial" charset="0"/>
                <a:ea typeface="Arial" charset="0"/>
                <a:cs typeface="Arial" charset="0"/>
              </a:rPr>
              <a:t>We will use the GY-65 (or </a:t>
            </a:r>
            <a:r>
              <a:rPr lang="en-US" sz="2000" dirty="0">
                <a:solidFill>
                  <a:srgbClr val="2282F0"/>
                </a:solidFill>
                <a:latin typeface="Arial" charset="0"/>
                <a:ea typeface="Arial" charset="0"/>
                <a:cs typeface="Arial" charset="0"/>
                <a:hlinkClick r:id="rId3">
                  <a:extLst>
                    <a:ext uri="{A12FA001-AC4F-418D-AE19-62706E023703}">
                      <ahyp:hlinkClr xmlns:ahyp="http://schemas.microsoft.com/office/drawing/2018/hyperlinkcolor" val="tx"/>
                    </a:ext>
                  </a:extLst>
                </a:hlinkClick>
              </a:rPr>
              <a:t>GY-68</a:t>
            </a:r>
            <a:r>
              <a:rPr lang="en-US" sz="2000" dirty="0">
                <a:latin typeface="Arial" charset="0"/>
                <a:ea typeface="Arial" charset="0"/>
                <a:cs typeface="Arial" charset="0"/>
              </a:rPr>
              <a:t>) to measure pressure, you can find the datasheet with pictures </a:t>
            </a:r>
            <a:r>
              <a:rPr lang="en-US" sz="2000" dirty="0">
                <a:solidFill>
                  <a:srgbClr val="2282F0"/>
                </a:solidFill>
                <a:latin typeface="Arial" charset="0"/>
                <a:ea typeface="Arial" charset="0"/>
                <a:cs typeface="Arial" charset="0"/>
                <a:hlinkClick r:id="rId3">
                  <a:extLst>
                    <a:ext uri="{A12FA001-AC4F-418D-AE19-62706E023703}">
                      <ahyp:hlinkClr xmlns:ahyp="http://schemas.microsoft.com/office/drawing/2018/hyperlinkcolor" val="tx"/>
                    </a:ext>
                  </a:extLst>
                </a:hlinkClick>
              </a:rPr>
              <a:t>here</a:t>
            </a:r>
            <a:r>
              <a:rPr lang="en-US" sz="2000" dirty="0">
                <a:latin typeface="Arial" charset="0"/>
                <a:ea typeface="Arial" charset="0"/>
                <a:cs typeface="Arial" charset="0"/>
              </a:rPr>
              <a:t>.   I’ve found a newer version is more accurate.  See </a:t>
            </a:r>
            <a:r>
              <a:rPr lang="en-US" sz="2000" dirty="0">
                <a:solidFill>
                  <a:srgbClr val="2282F0"/>
                </a:solidFill>
                <a:latin typeface="Arial" charset="0"/>
                <a:ea typeface="Arial" charset="0"/>
                <a:cs typeface="Arial" charset="0"/>
                <a:hlinkClick r:id="rId4">
                  <a:extLst>
                    <a:ext uri="{A12FA001-AC4F-418D-AE19-62706E023703}">
                      <ahyp:hlinkClr xmlns:ahyp="http://schemas.microsoft.com/office/drawing/2018/hyperlinkcolor" val="tx"/>
                    </a:ext>
                  </a:extLst>
                </a:hlinkClick>
              </a:rPr>
              <a:t>here</a:t>
            </a:r>
            <a:r>
              <a:rPr lang="en-US" sz="2000" dirty="0">
                <a:latin typeface="Arial" charset="0"/>
                <a:ea typeface="Arial" charset="0"/>
                <a:cs typeface="Arial" charset="0"/>
              </a:rPr>
              <a:t>.</a:t>
            </a:r>
          </a:p>
          <a:p>
            <a:pPr marL="342900" indent="-342900" algn="l">
              <a:spcBef>
                <a:spcPts val="400"/>
              </a:spcBef>
              <a:buFont typeface="Arial" charset="0"/>
              <a:buChar char="•"/>
            </a:pPr>
            <a:r>
              <a:rPr lang="en-US" sz="2000" dirty="0">
                <a:latin typeface="Arial" charset="0"/>
                <a:ea typeface="Arial" charset="0"/>
                <a:cs typeface="Arial" charset="0"/>
              </a:rPr>
              <a:t>The Bosch barometer is very accurate and gives both temperature and pressure.</a:t>
            </a:r>
          </a:p>
          <a:p>
            <a:pPr marL="342900" indent="-342900" algn="l">
              <a:spcBef>
                <a:spcPts val="400"/>
              </a:spcBef>
              <a:buFont typeface="Arial" charset="0"/>
              <a:buChar char="•"/>
            </a:pPr>
            <a:r>
              <a:rPr lang="en-US" sz="2000" dirty="0">
                <a:latin typeface="Arial" charset="0"/>
                <a:ea typeface="Arial" charset="0"/>
                <a:cs typeface="Arial" charset="0"/>
              </a:rPr>
              <a:t>You can use the pressure to calculate the altitude of the sensor.  The details are explained in the datasheet.  This could come in useful if you’re in a plane.</a:t>
            </a:r>
          </a:p>
          <a:p>
            <a:pPr marL="342900" indent="-342900" algn="l">
              <a:spcBef>
                <a:spcPts val="400"/>
              </a:spcBef>
              <a:buFont typeface="Arial" charset="0"/>
              <a:buChar char="•"/>
            </a:pPr>
            <a:r>
              <a:rPr lang="en-US" sz="2000" dirty="0">
                <a:latin typeface="Arial" charset="0"/>
                <a:ea typeface="Arial" charset="0"/>
                <a:cs typeface="Arial" charset="0"/>
              </a:rPr>
              <a:t>The sensor uses an I2C interface and each sensor comes with its own calibration data.</a:t>
            </a:r>
          </a:p>
          <a:p>
            <a:pPr marL="342900" indent="-342900" algn="l">
              <a:spcBef>
                <a:spcPts val="400"/>
              </a:spcBef>
              <a:buFont typeface="Arial" charset="0"/>
              <a:buChar char="•"/>
            </a:pPr>
            <a:r>
              <a:rPr lang="en-US" sz="2000" dirty="0">
                <a:latin typeface="Arial" charset="0"/>
                <a:ea typeface="Arial" charset="0"/>
                <a:cs typeface="Arial" charset="0"/>
              </a:rPr>
              <a:t>Wire the Arduino as shown.</a:t>
            </a:r>
          </a:p>
          <a:p>
            <a:pPr algn="l"/>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262222"/>
            <a:ext cx="2133600" cy="365125"/>
          </a:xfrm>
        </p:spPr>
        <p:txBody>
          <a:bodyPr/>
          <a:lstStyle/>
          <a:p>
            <a:fld id="{FA32F8ED-EEB4-4D51-9E8E-3B145D9B9811}" type="slidenum">
              <a:rPr lang="en-US" smtClean="0"/>
              <a:pPr/>
              <a:t>156</a:t>
            </a:fld>
            <a:endParaRPr lang="en-US"/>
          </a:p>
        </p:txBody>
      </p:sp>
      <p:sp>
        <p:nvSpPr>
          <p:cNvPr id="6" name="Rectangle 5">
            <a:extLst>
              <a:ext uri="{FF2B5EF4-FFF2-40B4-BE49-F238E27FC236}">
                <a16:creationId xmlns:a16="http://schemas.microsoft.com/office/drawing/2014/main" id="{D669531C-7390-274E-88A1-916F42CFFDE4}"/>
              </a:ext>
            </a:extLst>
          </p:cNvPr>
          <p:cNvSpPr/>
          <p:nvPr/>
        </p:nvSpPr>
        <p:spPr>
          <a:xfrm>
            <a:off x="8137476" y="4123407"/>
            <a:ext cx="1062951" cy="1902034"/>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DB37C49C-E262-D042-B13D-D7B502481FC7}"/>
              </a:ext>
            </a:extLst>
          </p:cNvPr>
          <p:cNvSpPr txBox="1"/>
          <p:nvPr/>
        </p:nvSpPr>
        <p:spPr>
          <a:xfrm>
            <a:off x="8309473" y="5686886"/>
            <a:ext cx="890954"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Arduino</a:t>
            </a:r>
          </a:p>
        </p:txBody>
      </p:sp>
      <p:sp>
        <p:nvSpPr>
          <p:cNvPr id="8" name="TextBox 7">
            <a:extLst>
              <a:ext uri="{FF2B5EF4-FFF2-40B4-BE49-F238E27FC236}">
                <a16:creationId xmlns:a16="http://schemas.microsoft.com/office/drawing/2014/main" id="{2C3AEB0C-A86E-3D45-8005-6CC02594FC4E}"/>
              </a:ext>
            </a:extLst>
          </p:cNvPr>
          <p:cNvSpPr txBox="1"/>
          <p:nvPr/>
        </p:nvSpPr>
        <p:spPr>
          <a:xfrm>
            <a:off x="8617311" y="4248542"/>
            <a:ext cx="738116"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3.3 V</a:t>
            </a:r>
          </a:p>
        </p:txBody>
      </p:sp>
      <p:sp>
        <p:nvSpPr>
          <p:cNvPr id="9" name="TextBox 8">
            <a:extLst>
              <a:ext uri="{FF2B5EF4-FFF2-40B4-BE49-F238E27FC236}">
                <a16:creationId xmlns:a16="http://schemas.microsoft.com/office/drawing/2014/main" id="{B9C05D94-BF71-B34B-BD70-B4AAD937C876}"/>
              </a:ext>
            </a:extLst>
          </p:cNvPr>
          <p:cNvSpPr txBox="1"/>
          <p:nvPr/>
        </p:nvSpPr>
        <p:spPr>
          <a:xfrm>
            <a:off x="8689781" y="5308290"/>
            <a:ext cx="539570"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a:t>
            </a:r>
          </a:p>
        </p:txBody>
      </p:sp>
      <p:sp>
        <p:nvSpPr>
          <p:cNvPr id="10" name="TextBox 9">
            <a:extLst>
              <a:ext uri="{FF2B5EF4-FFF2-40B4-BE49-F238E27FC236}">
                <a16:creationId xmlns:a16="http://schemas.microsoft.com/office/drawing/2014/main" id="{85E4A369-47EE-AE4C-AFDD-C420219158CB}"/>
              </a:ext>
            </a:extLst>
          </p:cNvPr>
          <p:cNvSpPr txBox="1"/>
          <p:nvPr/>
        </p:nvSpPr>
        <p:spPr>
          <a:xfrm>
            <a:off x="8802801" y="4601633"/>
            <a:ext cx="539570"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A5</a:t>
            </a:r>
          </a:p>
        </p:txBody>
      </p:sp>
      <p:sp>
        <p:nvSpPr>
          <p:cNvPr id="11" name="Rectangle 10">
            <a:extLst>
              <a:ext uri="{FF2B5EF4-FFF2-40B4-BE49-F238E27FC236}">
                <a16:creationId xmlns:a16="http://schemas.microsoft.com/office/drawing/2014/main" id="{40258213-EB76-524F-BA68-C73B040FCC35}"/>
              </a:ext>
            </a:extLst>
          </p:cNvPr>
          <p:cNvSpPr/>
          <p:nvPr/>
        </p:nvSpPr>
        <p:spPr>
          <a:xfrm>
            <a:off x="10840431" y="4123406"/>
            <a:ext cx="1062951" cy="1917959"/>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4DFE90FF-34BC-E04E-B5C3-CE681EE504FA}"/>
              </a:ext>
            </a:extLst>
          </p:cNvPr>
          <p:cNvSpPr txBox="1"/>
          <p:nvPr/>
        </p:nvSpPr>
        <p:spPr>
          <a:xfrm>
            <a:off x="11059806" y="5702812"/>
            <a:ext cx="890954" cy="338554"/>
          </a:xfrm>
          <a:prstGeom prst="rect">
            <a:avLst/>
          </a:prstGeom>
          <a:noFill/>
        </p:spPr>
        <p:txBody>
          <a:bodyPr wrap="square" rtlCol="0">
            <a:spAutoFit/>
          </a:bodyPr>
          <a:lstStyle/>
          <a:p>
            <a:pPr algn="r"/>
            <a:r>
              <a:rPr lang="en-US" sz="1600">
                <a:latin typeface="Arial" panose="020B0604020202020204" pitchFamily="34" charset="0"/>
                <a:cs typeface="Arial" panose="020B0604020202020204" pitchFamily="34" charset="0"/>
              </a:rPr>
              <a:t>GY-65</a:t>
            </a:r>
            <a:endParaRPr lang="en-US" sz="1400">
              <a:latin typeface="Arial" panose="020B0604020202020204" pitchFamily="34" charset="0"/>
              <a:cs typeface="Arial" panose="020B0604020202020204" pitchFamily="34" charset="0"/>
            </a:endParaRPr>
          </a:p>
        </p:txBody>
      </p:sp>
      <p:sp>
        <p:nvSpPr>
          <p:cNvPr id="13" name="TextBox 12">
            <a:extLst>
              <a:ext uri="{FF2B5EF4-FFF2-40B4-BE49-F238E27FC236}">
                <a16:creationId xmlns:a16="http://schemas.microsoft.com/office/drawing/2014/main" id="{80969816-ABB6-E446-A206-FF843D5FA2DF}"/>
              </a:ext>
            </a:extLst>
          </p:cNvPr>
          <p:cNvSpPr txBox="1"/>
          <p:nvPr/>
        </p:nvSpPr>
        <p:spPr>
          <a:xfrm>
            <a:off x="10863618" y="4209870"/>
            <a:ext cx="539570"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Vcc</a:t>
            </a:r>
          </a:p>
        </p:txBody>
      </p:sp>
      <p:sp>
        <p:nvSpPr>
          <p:cNvPr id="14" name="TextBox 13">
            <a:extLst>
              <a:ext uri="{FF2B5EF4-FFF2-40B4-BE49-F238E27FC236}">
                <a16:creationId xmlns:a16="http://schemas.microsoft.com/office/drawing/2014/main" id="{6C658439-DBC3-914D-A0A7-F6E1A3E32CDD}"/>
              </a:ext>
            </a:extLst>
          </p:cNvPr>
          <p:cNvSpPr txBox="1"/>
          <p:nvPr/>
        </p:nvSpPr>
        <p:spPr>
          <a:xfrm>
            <a:off x="10838594" y="4607934"/>
            <a:ext cx="738116"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SDA</a:t>
            </a:r>
          </a:p>
        </p:txBody>
      </p:sp>
      <p:sp>
        <p:nvSpPr>
          <p:cNvPr id="15" name="TextBox 14">
            <a:extLst>
              <a:ext uri="{FF2B5EF4-FFF2-40B4-BE49-F238E27FC236}">
                <a16:creationId xmlns:a16="http://schemas.microsoft.com/office/drawing/2014/main" id="{0B08DC1B-CE7E-334C-BAB7-032A2A141851}"/>
              </a:ext>
            </a:extLst>
          </p:cNvPr>
          <p:cNvSpPr txBox="1"/>
          <p:nvPr/>
        </p:nvSpPr>
        <p:spPr>
          <a:xfrm>
            <a:off x="10837016" y="4992349"/>
            <a:ext cx="619186"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SDL</a:t>
            </a:r>
          </a:p>
        </p:txBody>
      </p:sp>
      <p:sp>
        <p:nvSpPr>
          <p:cNvPr id="16" name="TextBox 15">
            <a:extLst>
              <a:ext uri="{FF2B5EF4-FFF2-40B4-BE49-F238E27FC236}">
                <a16:creationId xmlns:a16="http://schemas.microsoft.com/office/drawing/2014/main" id="{2098059F-6288-AD43-B02C-DB1D99EBCA42}"/>
              </a:ext>
            </a:extLst>
          </p:cNvPr>
          <p:cNvSpPr txBox="1"/>
          <p:nvPr/>
        </p:nvSpPr>
        <p:spPr>
          <a:xfrm>
            <a:off x="10825640" y="5322173"/>
            <a:ext cx="619186"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a:t>
            </a:r>
          </a:p>
        </p:txBody>
      </p:sp>
      <p:cxnSp>
        <p:nvCxnSpPr>
          <p:cNvPr id="17" name="Straight Connector 16">
            <a:extLst>
              <a:ext uri="{FF2B5EF4-FFF2-40B4-BE49-F238E27FC236}">
                <a16:creationId xmlns:a16="http://schemas.microsoft.com/office/drawing/2014/main" id="{8EC6EE2C-5BC9-844A-BF29-FF88CA057120}"/>
              </a:ext>
            </a:extLst>
          </p:cNvPr>
          <p:cNvCxnSpPr/>
          <p:nvPr/>
        </p:nvCxnSpPr>
        <p:spPr>
          <a:xfrm>
            <a:off x="9200427" y="4402430"/>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79571F8C-CA23-904D-B836-240785AFBBFF}"/>
              </a:ext>
            </a:extLst>
          </p:cNvPr>
          <p:cNvCxnSpPr/>
          <p:nvPr/>
        </p:nvCxnSpPr>
        <p:spPr>
          <a:xfrm>
            <a:off x="9202699" y="4773197"/>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D92FACE-6E20-D740-ACCF-5A14E1750336}"/>
              </a:ext>
            </a:extLst>
          </p:cNvPr>
          <p:cNvCxnSpPr/>
          <p:nvPr/>
        </p:nvCxnSpPr>
        <p:spPr>
          <a:xfrm>
            <a:off x="9210020" y="5458653"/>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3BEEF8AB-3CAB-B243-AFBC-6439C114F1EC}"/>
              </a:ext>
            </a:extLst>
          </p:cNvPr>
          <p:cNvCxnSpPr/>
          <p:nvPr/>
        </p:nvCxnSpPr>
        <p:spPr>
          <a:xfrm>
            <a:off x="9200427" y="5151066"/>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25E27F8B-C4CE-5F49-8CAE-B7852236D1A8}"/>
              </a:ext>
            </a:extLst>
          </p:cNvPr>
          <p:cNvSpPr txBox="1"/>
          <p:nvPr/>
        </p:nvSpPr>
        <p:spPr>
          <a:xfrm>
            <a:off x="8829941" y="4979501"/>
            <a:ext cx="539570"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A4</a:t>
            </a:r>
          </a:p>
        </p:txBody>
      </p:sp>
    </p:spTree>
    <p:extLst>
      <p:ext uri="{BB962C8B-B14F-4D97-AF65-F5344CB8AC3E}">
        <p14:creationId xmlns:p14="http://schemas.microsoft.com/office/powerpoint/2010/main" val="3145442378"/>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6400"/>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measure pressure</a:t>
            </a:r>
          </a:p>
        </p:txBody>
      </p:sp>
      <p:sp>
        <p:nvSpPr>
          <p:cNvPr id="3" name="Content Placeholder 2"/>
          <p:cNvSpPr>
            <a:spLocks noGrp="1"/>
          </p:cNvSpPr>
          <p:nvPr>
            <p:ph idx="1"/>
          </p:nvPr>
        </p:nvSpPr>
        <p:spPr>
          <a:xfrm>
            <a:off x="425884" y="1066908"/>
            <a:ext cx="11486367" cy="5523521"/>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gy-65 altitude, pressure, temp</a:t>
            </a:r>
          </a:p>
          <a:p>
            <a:pPr algn="l">
              <a:spcBef>
                <a:spcPts val="0"/>
              </a:spcBef>
            </a:pPr>
            <a:r>
              <a:rPr lang="en-US" sz="1600" dirty="0">
                <a:latin typeface="Courier New" panose="02070309020205020404" pitchFamily="49" charset="0"/>
                <a:ea typeface="Arial" charset="0"/>
                <a:cs typeface="Courier New" panose="02070309020205020404" pitchFamily="49" charset="0"/>
              </a:rPr>
              <a:t>// Manferdelli, Reference: https://</a:t>
            </a:r>
            <a:r>
              <a:rPr lang="en-US" sz="1600" dirty="0" err="1">
                <a:latin typeface="Courier New" panose="02070309020205020404" pitchFamily="49" charset="0"/>
                <a:ea typeface="Arial" charset="0"/>
                <a:cs typeface="Courier New" panose="02070309020205020404" pitchFamily="49" charset="0"/>
              </a:rPr>
              <a:t>www.sparkfun.com</a:t>
            </a:r>
            <a:r>
              <a:rPr lang="en-US" sz="1600" dirty="0">
                <a:latin typeface="Courier New" panose="02070309020205020404" pitchFamily="49" charset="0"/>
                <a:ea typeface="Arial" charset="0"/>
                <a:cs typeface="Courier New" panose="02070309020205020404" pitchFamily="49" charset="0"/>
              </a:rPr>
              <a:t>/tutorials/253</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#include &lt;</a:t>
            </a:r>
            <a:r>
              <a:rPr lang="en-US" sz="1600" dirty="0" err="1">
                <a:latin typeface="Courier New" panose="02070309020205020404" pitchFamily="49" charset="0"/>
                <a:ea typeface="Arial" charset="0"/>
                <a:cs typeface="Courier New" panose="02070309020205020404" pitchFamily="49" charset="0"/>
              </a:rPr>
              <a:t>Wire.h</a:t>
            </a:r>
            <a:r>
              <a:rPr lang="en-US" sz="1600" dirty="0">
                <a:latin typeface="Courier New" panose="02070309020205020404" pitchFamily="49" charset="0"/>
                <a:ea typeface="Arial" charset="0"/>
                <a:cs typeface="Courier New" panose="02070309020205020404" pitchFamily="49" charset="0"/>
              </a:rPr>
              <a:t>&gt;</a:t>
            </a:r>
          </a:p>
          <a:p>
            <a:pPr algn="l">
              <a:spcBef>
                <a:spcPts val="0"/>
              </a:spcBef>
            </a:pPr>
            <a:r>
              <a:rPr lang="en-US" sz="1600" dirty="0">
                <a:latin typeface="Courier New" panose="02070309020205020404" pitchFamily="49" charset="0"/>
                <a:ea typeface="Arial" charset="0"/>
                <a:cs typeface="Courier New" panose="02070309020205020404" pitchFamily="49" charset="0"/>
              </a:rPr>
              <a:t>typedef uint8_t byte;</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dataPin= 8;</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measurementDelay= 500;</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i2c_address= 0x77;</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tempDelay</a:t>
            </a:r>
            <a:r>
              <a:rPr lang="en-US" sz="1600" dirty="0">
                <a:latin typeface="Courier New" panose="02070309020205020404" pitchFamily="49" charset="0"/>
                <a:ea typeface="Arial" charset="0"/>
                <a:cs typeface="Courier New" panose="02070309020205020404" pitchFamily="49" charset="0"/>
              </a:rPr>
              <a:t>= 5;</a:t>
            </a:r>
          </a:p>
          <a:p>
            <a:pPr algn="l">
              <a:spcBef>
                <a:spcPts val="0"/>
              </a:spcBef>
            </a:pPr>
            <a:r>
              <a:rPr lang="en-US" sz="1600" dirty="0">
                <a:latin typeface="Courier New" panose="02070309020205020404" pitchFamily="49" charset="0"/>
                <a:ea typeface="Arial" charset="0"/>
                <a:cs typeface="Courier New" panose="02070309020205020404" pitchFamily="49" charset="0"/>
              </a:rPr>
              <a:t>struct </a:t>
            </a:r>
            <a:r>
              <a:rPr lang="en-US" sz="1600" dirty="0" err="1">
                <a:latin typeface="Courier New" panose="02070309020205020404" pitchFamily="49" charset="0"/>
                <a:ea typeface="Arial" charset="0"/>
                <a:cs typeface="Courier New" panose="02070309020205020404" pitchFamily="49" charset="0"/>
              </a:rPr>
              <a:t>calibration_data</a:t>
            </a: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int16_t ac1_;</a:t>
            </a:r>
          </a:p>
          <a:p>
            <a:pPr algn="l">
              <a:spcBef>
                <a:spcPts val="0"/>
              </a:spcBef>
            </a:pPr>
            <a:r>
              <a:rPr lang="en-US" sz="1600" dirty="0">
                <a:latin typeface="Courier New" panose="02070309020205020404" pitchFamily="49" charset="0"/>
                <a:ea typeface="Arial" charset="0"/>
                <a:cs typeface="Courier New" panose="02070309020205020404" pitchFamily="49" charset="0"/>
              </a:rPr>
              <a:t>  int16_t ac2_;</a:t>
            </a:r>
          </a:p>
          <a:p>
            <a:pPr algn="l">
              <a:spcBef>
                <a:spcPts val="0"/>
              </a:spcBef>
            </a:pPr>
            <a:r>
              <a:rPr lang="en-US" sz="1600" dirty="0">
                <a:latin typeface="Courier New" panose="02070309020205020404" pitchFamily="49" charset="0"/>
                <a:ea typeface="Arial" charset="0"/>
                <a:cs typeface="Courier New" panose="02070309020205020404" pitchFamily="49" charset="0"/>
              </a:rPr>
              <a:t>  int16_t ac3_;</a:t>
            </a:r>
          </a:p>
          <a:p>
            <a:pPr algn="l">
              <a:spcBef>
                <a:spcPts val="0"/>
              </a:spcBef>
            </a:pPr>
            <a:r>
              <a:rPr lang="en-US" sz="1600" dirty="0">
                <a:latin typeface="Courier New" panose="02070309020205020404" pitchFamily="49" charset="0"/>
                <a:ea typeface="Arial" charset="0"/>
                <a:cs typeface="Courier New" panose="02070309020205020404" pitchFamily="49" charset="0"/>
              </a:rPr>
              <a:t>  uint16_t ac4_;</a:t>
            </a:r>
          </a:p>
          <a:p>
            <a:pPr algn="l">
              <a:spcBef>
                <a:spcPts val="0"/>
              </a:spcBef>
            </a:pPr>
            <a:r>
              <a:rPr lang="en-US" sz="1600" dirty="0">
                <a:latin typeface="Courier New" panose="02070309020205020404" pitchFamily="49" charset="0"/>
                <a:ea typeface="Arial" charset="0"/>
                <a:cs typeface="Courier New" panose="02070309020205020404" pitchFamily="49" charset="0"/>
              </a:rPr>
              <a:t>  uint16_t ac5_;</a:t>
            </a:r>
          </a:p>
          <a:p>
            <a:pPr algn="l">
              <a:spcBef>
                <a:spcPts val="0"/>
              </a:spcBef>
            </a:pPr>
            <a:r>
              <a:rPr lang="en-US" sz="1600" dirty="0">
                <a:latin typeface="Courier New" panose="02070309020205020404" pitchFamily="49" charset="0"/>
                <a:ea typeface="Arial" charset="0"/>
                <a:cs typeface="Courier New" panose="02070309020205020404" pitchFamily="49" charset="0"/>
              </a:rPr>
              <a:t>  uint16_t ac6_;</a:t>
            </a:r>
          </a:p>
          <a:p>
            <a:pPr algn="l">
              <a:spcBef>
                <a:spcPts val="0"/>
              </a:spcBef>
            </a:pPr>
            <a:r>
              <a:rPr lang="en-US" sz="1600" dirty="0">
                <a:latin typeface="Courier New" panose="02070309020205020404" pitchFamily="49" charset="0"/>
                <a:ea typeface="Arial" charset="0"/>
                <a:cs typeface="Courier New" panose="02070309020205020404" pitchFamily="49" charset="0"/>
              </a:rPr>
              <a:t>  int16_t b1_;</a:t>
            </a:r>
          </a:p>
          <a:p>
            <a:pPr algn="l">
              <a:spcBef>
                <a:spcPts val="0"/>
              </a:spcBef>
            </a:pPr>
            <a:r>
              <a:rPr lang="en-US" sz="1600" dirty="0">
                <a:latin typeface="Courier New" panose="02070309020205020404" pitchFamily="49" charset="0"/>
                <a:ea typeface="Arial" charset="0"/>
                <a:cs typeface="Courier New" panose="02070309020205020404" pitchFamily="49" charset="0"/>
              </a:rPr>
              <a:t>  int16_t b2_;</a:t>
            </a:r>
          </a:p>
          <a:p>
            <a:pPr algn="l">
              <a:spcBef>
                <a:spcPts val="0"/>
              </a:spcBef>
            </a:pPr>
            <a:r>
              <a:rPr lang="en-US" sz="1600" dirty="0">
                <a:latin typeface="Courier New" panose="02070309020205020404" pitchFamily="49" charset="0"/>
                <a:ea typeface="Arial" charset="0"/>
                <a:cs typeface="Courier New" panose="02070309020205020404" pitchFamily="49" charset="0"/>
              </a:rPr>
              <a:t>  int16_t mb_;</a:t>
            </a:r>
          </a:p>
          <a:p>
            <a:pPr algn="l">
              <a:spcBef>
                <a:spcPts val="0"/>
              </a:spcBef>
            </a:pPr>
            <a:r>
              <a:rPr lang="en-US" sz="1600" dirty="0">
                <a:latin typeface="Courier New" panose="02070309020205020404" pitchFamily="49" charset="0"/>
                <a:ea typeface="Arial" charset="0"/>
                <a:cs typeface="Courier New" panose="02070309020205020404" pitchFamily="49" charset="0"/>
              </a:rPr>
              <a:t>  int16_t mc_;</a:t>
            </a:r>
          </a:p>
          <a:p>
            <a:pPr algn="l">
              <a:spcBef>
                <a:spcPts val="0"/>
              </a:spcBef>
            </a:pPr>
            <a:r>
              <a:rPr lang="en-US" sz="1600" dirty="0">
                <a:latin typeface="Courier New" panose="02070309020205020404" pitchFamily="49" charset="0"/>
                <a:ea typeface="Arial" charset="0"/>
                <a:cs typeface="Courier New" panose="02070309020205020404" pitchFamily="49" charset="0"/>
              </a:rPr>
              <a:t>  int16_t md_;</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 temps</a:t>
            </a:r>
          </a:p>
          <a:p>
            <a:pPr algn="l">
              <a:spcBef>
                <a:spcPts val="0"/>
              </a:spcBef>
            </a:pPr>
            <a:r>
              <a:rPr lang="en-US" sz="1600" dirty="0">
                <a:latin typeface="Courier New" panose="02070309020205020404" pitchFamily="49" charset="0"/>
                <a:ea typeface="Arial" charset="0"/>
                <a:cs typeface="Courier New" panose="02070309020205020404" pitchFamily="49" charset="0"/>
              </a:rPr>
              <a:t>  long b5_;</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157</a:t>
            </a:fld>
            <a:endParaRPr lang="en-US"/>
          </a:p>
        </p:txBody>
      </p:sp>
    </p:spTree>
    <p:extLst>
      <p:ext uri="{BB962C8B-B14F-4D97-AF65-F5344CB8AC3E}">
        <p14:creationId xmlns:p14="http://schemas.microsoft.com/office/powerpoint/2010/main" val="573699988"/>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25704"/>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measure pressure</a:t>
            </a:r>
          </a:p>
        </p:txBody>
      </p:sp>
      <p:sp>
        <p:nvSpPr>
          <p:cNvPr id="3" name="Content Placeholder 2"/>
          <p:cNvSpPr>
            <a:spLocks noGrp="1"/>
          </p:cNvSpPr>
          <p:nvPr>
            <p:ph idx="1"/>
          </p:nvPr>
        </p:nvSpPr>
        <p:spPr>
          <a:xfrm>
            <a:off x="288100" y="1202499"/>
            <a:ext cx="11135461" cy="5336414"/>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int16_t </a:t>
            </a:r>
            <a:r>
              <a:rPr lang="en-US" sz="1600" dirty="0" err="1">
                <a:latin typeface="Courier New" panose="02070309020205020404" pitchFamily="49" charset="0"/>
                <a:ea typeface="Arial" charset="0"/>
                <a:cs typeface="Courier New" panose="02070309020205020404" pitchFamily="49" charset="0"/>
              </a:rPr>
              <a:t>swap_bytes</a:t>
            </a:r>
            <a:r>
              <a:rPr lang="en-US" sz="1600" dirty="0">
                <a:latin typeface="Courier New" panose="02070309020205020404" pitchFamily="49" charset="0"/>
                <a:ea typeface="Arial" charset="0"/>
                <a:cs typeface="Courier New" panose="02070309020205020404" pitchFamily="49" charset="0"/>
              </a:rPr>
              <a:t>(int16_t in) {</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((in &lt;&lt; 8) &amp; 0xff00) | ((in &gt;&gt; 8) &amp; 0x00ff);</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int read_i2c(byte r, byte* buf, int size)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Wire.beginTransmission</a:t>
            </a:r>
            <a:r>
              <a:rPr lang="en-US" sz="1600" dirty="0">
                <a:latin typeface="Courier New" panose="02070309020205020404" pitchFamily="49" charset="0"/>
                <a:ea typeface="Arial" charset="0"/>
                <a:cs typeface="Courier New" panose="02070309020205020404" pitchFamily="49" charset="0"/>
              </a:rPr>
              <a:t>(i2c_address);</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Wire.write</a:t>
            </a:r>
            <a:r>
              <a:rPr lang="en-US" sz="1600" dirty="0">
                <a:latin typeface="Courier New" panose="02070309020205020404" pitchFamily="49" charset="0"/>
                <a:ea typeface="Arial" charset="0"/>
                <a:cs typeface="Courier New" panose="02070309020205020404" pitchFamily="49" charset="0"/>
              </a:rPr>
              <a:t>(r);</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Wire.endTransmission</a:t>
            </a:r>
            <a:r>
              <a:rPr lang="en-US" sz="1600" dirty="0">
                <a:latin typeface="Courier New" panose="02070309020205020404" pitchFamily="49" charset="0"/>
                <a:ea typeface="Arial" charset="0"/>
                <a:cs typeface="Courier New" panose="02070309020205020404" pitchFamily="49" charset="0"/>
              </a:rPr>
              <a:t>(false);</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Wire.requestFrom</a:t>
            </a:r>
            <a:r>
              <a:rPr lang="en-US" sz="1600" dirty="0">
                <a:latin typeface="Courier New" panose="02070309020205020404" pitchFamily="49" charset="0"/>
                <a:ea typeface="Arial" charset="0"/>
                <a:cs typeface="Courier New" panose="02070309020205020404" pitchFamily="49" charset="0"/>
              </a:rPr>
              <a:t>(i2c_address, size, true);</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int i= 0;</a:t>
            </a:r>
          </a:p>
          <a:p>
            <a:pPr algn="l">
              <a:spcBef>
                <a:spcPts val="0"/>
              </a:spcBef>
            </a:pPr>
            <a:r>
              <a:rPr lang="en-US" sz="1600" dirty="0">
                <a:latin typeface="Courier New" panose="02070309020205020404" pitchFamily="49" charset="0"/>
                <a:ea typeface="Arial" charset="0"/>
                <a:cs typeface="Courier New" panose="02070309020205020404" pitchFamily="49" charset="0"/>
              </a:rPr>
              <a:t>  while (</a:t>
            </a:r>
            <a:r>
              <a:rPr lang="en-US" sz="1600" dirty="0" err="1">
                <a:latin typeface="Courier New" panose="02070309020205020404" pitchFamily="49" charset="0"/>
                <a:ea typeface="Arial" charset="0"/>
                <a:cs typeface="Courier New" panose="02070309020205020404" pitchFamily="49" charset="0"/>
              </a:rPr>
              <a:t>Wire.available</a:t>
            </a:r>
            <a:r>
              <a:rPr lang="en-US" sz="1600" dirty="0">
                <a:latin typeface="Courier New" panose="02070309020205020404" pitchFamily="49" charset="0"/>
                <a:ea typeface="Arial" charset="0"/>
                <a:cs typeface="Courier New" panose="02070309020205020404" pitchFamily="49" charset="0"/>
              </a:rPr>
              <a:t>() &amp;&amp; i &lt; size) {</a:t>
            </a:r>
          </a:p>
          <a:p>
            <a:pPr algn="l">
              <a:spcBef>
                <a:spcPts val="0"/>
              </a:spcBef>
            </a:pPr>
            <a:r>
              <a:rPr lang="en-US" sz="1600" dirty="0">
                <a:latin typeface="Courier New" panose="02070309020205020404" pitchFamily="49" charset="0"/>
                <a:ea typeface="Arial" charset="0"/>
                <a:cs typeface="Courier New" panose="02070309020205020404" pitchFamily="49" charset="0"/>
              </a:rPr>
              <a:t>    buf[i++]= </a:t>
            </a:r>
            <a:r>
              <a:rPr lang="en-US" sz="1600" dirty="0" err="1">
                <a:latin typeface="Courier New" panose="02070309020205020404" pitchFamily="49" charset="0"/>
                <a:ea typeface="Arial" charset="0"/>
                <a:cs typeface="Courier New" panose="02070309020205020404" pitchFamily="49" charset="0"/>
              </a:rPr>
              <a:t>Wire.read</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i;</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byte read_i2c_byte(byte r)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Wire.beginTransmission</a:t>
            </a:r>
            <a:r>
              <a:rPr lang="en-US" sz="1600" dirty="0">
                <a:latin typeface="Courier New" panose="02070309020205020404" pitchFamily="49" charset="0"/>
                <a:ea typeface="Arial" charset="0"/>
                <a:cs typeface="Courier New" panose="02070309020205020404" pitchFamily="49" charset="0"/>
              </a:rPr>
              <a:t>(i2c_address);</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Wire.write</a:t>
            </a:r>
            <a:r>
              <a:rPr lang="en-US" sz="1600" dirty="0">
                <a:latin typeface="Courier New" panose="02070309020205020404" pitchFamily="49" charset="0"/>
                <a:ea typeface="Arial" charset="0"/>
                <a:cs typeface="Courier New" panose="02070309020205020404" pitchFamily="49" charset="0"/>
              </a:rPr>
              <a:t>(r);</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Wire.endTransmission</a:t>
            </a:r>
            <a:r>
              <a:rPr lang="en-US" sz="1600" dirty="0">
                <a:latin typeface="Courier New" panose="02070309020205020404" pitchFamily="49" charset="0"/>
                <a:ea typeface="Arial" charset="0"/>
                <a:cs typeface="Courier New" panose="02070309020205020404" pitchFamily="49" charset="0"/>
              </a:rPr>
              <a:t>(false);</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Wire.requestFrom</a:t>
            </a:r>
            <a:r>
              <a:rPr lang="en-US" sz="1600" dirty="0">
                <a:latin typeface="Courier New" panose="02070309020205020404" pitchFamily="49" charset="0"/>
                <a:ea typeface="Arial" charset="0"/>
                <a:cs typeface="Courier New" panose="02070309020205020404" pitchFamily="49" charset="0"/>
              </a:rPr>
              <a:t>(i2c_address, 1, true);</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if (</a:t>
            </a:r>
            <a:r>
              <a:rPr lang="en-US" sz="1600" dirty="0" err="1">
                <a:latin typeface="Courier New" panose="02070309020205020404" pitchFamily="49" charset="0"/>
                <a:ea typeface="Arial" charset="0"/>
                <a:cs typeface="Courier New" panose="02070309020205020404" pitchFamily="49" charset="0"/>
              </a:rPr>
              <a:t>Wire.available</a:t>
            </a: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a:t>
            </a:r>
            <a:r>
              <a:rPr lang="en-US" sz="1600" dirty="0" err="1">
                <a:latin typeface="Courier New" panose="02070309020205020404" pitchFamily="49" charset="0"/>
                <a:ea typeface="Arial" charset="0"/>
                <a:cs typeface="Courier New" panose="02070309020205020404" pitchFamily="49" charset="0"/>
              </a:rPr>
              <a:t>Wire.read</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158</a:t>
            </a:fld>
            <a:endParaRPr lang="en-US"/>
          </a:p>
        </p:txBody>
      </p:sp>
    </p:spTree>
    <p:extLst>
      <p:ext uri="{BB962C8B-B14F-4D97-AF65-F5344CB8AC3E}">
        <p14:creationId xmlns:p14="http://schemas.microsoft.com/office/powerpoint/2010/main" val="3603366931"/>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64893"/>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measure pressure</a:t>
            </a:r>
          </a:p>
        </p:txBody>
      </p:sp>
      <p:sp>
        <p:nvSpPr>
          <p:cNvPr id="3" name="Content Placeholder 2"/>
          <p:cNvSpPr>
            <a:spLocks noGrp="1"/>
          </p:cNvSpPr>
          <p:nvPr>
            <p:ph idx="1"/>
          </p:nvPr>
        </p:nvSpPr>
        <p:spPr>
          <a:xfrm>
            <a:off x="452963" y="1298555"/>
            <a:ext cx="11286073" cy="5498861"/>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void write_i2c(byte r, byte d)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Wire.beginTransmission</a:t>
            </a:r>
            <a:r>
              <a:rPr lang="en-US" sz="1600" dirty="0">
                <a:latin typeface="Courier New" panose="02070309020205020404" pitchFamily="49" charset="0"/>
                <a:ea typeface="Arial" charset="0"/>
                <a:cs typeface="Courier New" panose="02070309020205020404" pitchFamily="49" charset="0"/>
              </a:rPr>
              <a:t>(i2c_address);</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Wire.write</a:t>
            </a:r>
            <a:r>
              <a:rPr lang="en-US" sz="1600" dirty="0">
                <a:latin typeface="Courier New" panose="02070309020205020404" pitchFamily="49" charset="0"/>
                <a:ea typeface="Arial" charset="0"/>
                <a:cs typeface="Courier New" panose="02070309020205020404" pitchFamily="49" charset="0"/>
              </a:rPr>
              <a:t>(r);</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Wire.write</a:t>
            </a:r>
            <a:r>
              <a:rPr lang="en-US" sz="1600" dirty="0">
                <a:latin typeface="Courier New" panose="02070309020205020404" pitchFamily="49" charset="0"/>
                <a:ea typeface="Arial" charset="0"/>
                <a:cs typeface="Courier New" panose="02070309020205020404" pitchFamily="49" charset="0"/>
              </a:rPr>
              <a:t>(d);</a:t>
            </a:r>
          </a:p>
          <a:p>
            <a:pPr algn="l">
              <a:spcBef>
                <a:spcPts val="0"/>
              </a:spcBef>
            </a:pPr>
            <a:r>
              <a:rPr lang="en-US" sz="1600" dirty="0">
                <a:latin typeface="Courier New" panose="02070309020205020404" pitchFamily="49" charset="0"/>
                <a:ea typeface="Arial" charset="0"/>
                <a:cs typeface="Courier New" panose="02070309020205020404" pitchFamily="49" charset="0"/>
              </a:rPr>
              <a:t>  delay(</a:t>
            </a:r>
            <a:r>
              <a:rPr lang="en-US" sz="1600" dirty="0" err="1">
                <a:latin typeface="Courier New" panose="02070309020205020404" pitchFamily="49" charset="0"/>
                <a:ea typeface="Arial" charset="0"/>
                <a:cs typeface="Courier New" panose="02070309020205020404" pitchFamily="49" charset="0"/>
              </a:rPr>
              <a:t>tempDelay</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Wire.endTransmission</a:t>
            </a:r>
            <a:r>
              <a:rPr lang="en-US" sz="1600" dirty="0">
                <a:latin typeface="Courier New" panose="02070309020205020404" pitchFamily="49" charset="0"/>
                <a:ea typeface="Arial" charset="0"/>
                <a:cs typeface="Courier New" panose="02070309020205020404" pitchFamily="49" charset="0"/>
              </a:rPr>
              <a:t>(true);</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int read_i2c_int(byte address) {</a:t>
            </a:r>
          </a:p>
          <a:p>
            <a:pPr algn="l">
              <a:spcBef>
                <a:spcPts val="0"/>
              </a:spcBef>
            </a:pPr>
            <a:r>
              <a:rPr lang="en-US" sz="1600" dirty="0">
                <a:latin typeface="Courier New" panose="02070309020205020404" pitchFamily="49" charset="0"/>
                <a:ea typeface="Arial" charset="0"/>
                <a:cs typeface="Courier New" panose="02070309020205020404" pitchFamily="49" charset="0"/>
              </a:rPr>
              <a:t>  int16_t d;</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read_i2c(address, (byte*)&amp;d, </a:t>
            </a:r>
            <a:r>
              <a:rPr lang="en-US" sz="1600" dirty="0" err="1">
                <a:latin typeface="Courier New" panose="02070309020205020404" pitchFamily="49" charset="0"/>
                <a:ea typeface="Arial" charset="0"/>
                <a:cs typeface="Courier New" panose="02070309020205020404" pitchFamily="49" charset="0"/>
              </a:rPr>
              <a:t>sizeof</a:t>
            </a:r>
            <a:r>
              <a:rPr lang="en-US" sz="1600" dirty="0">
                <a:latin typeface="Courier New" panose="02070309020205020404" pitchFamily="49" charset="0"/>
                <a:ea typeface="Arial" charset="0"/>
                <a:cs typeface="Courier New" panose="02070309020205020404" pitchFamily="49" charset="0"/>
              </a:rPr>
              <a:t>(int16_t));</a:t>
            </a:r>
          </a:p>
          <a:p>
            <a:pPr algn="l">
              <a:spcBef>
                <a:spcPts val="0"/>
              </a:spcBef>
            </a:pPr>
            <a:r>
              <a:rPr lang="en-US" sz="1600" dirty="0">
                <a:latin typeface="Courier New" panose="02070309020205020404" pitchFamily="49" charset="0"/>
                <a:ea typeface="Arial" charset="0"/>
                <a:cs typeface="Courier New" panose="02070309020205020404" pitchFamily="49" charset="0"/>
              </a:rPr>
              <a:t>  d = </a:t>
            </a:r>
            <a:r>
              <a:rPr lang="en-US" sz="1600" dirty="0" err="1">
                <a:latin typeface="Courier New" panose="02070309020205020404" pitchFamily="49" charset="0"/>
                <a:ea typeface="Arial" charset="0"/>
                <a:cs typeface="Courier New" panose="02070309020205020404" pitchFamily="49" charset="0"/>
              </a:rPr>
              <a:t>swap_bytes</a:t>
            </a:r>
            <a:r>
              <a:rPr lang="en-US" sz="1600" dirty="0">
                <a:latin typeface="Courier New" panose="02070309020205020404" pitchFamily="49" charset="0"/>
                <a:ea typeface="Arial" charset="0"/>
                <a:cs typeface="Courier New" panose="02070309020205020404" pitchFamily="49" charset="0"/>
              </a:rPr>
              <a:t>(d);</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d;</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const double </a:t>
            </a:r>
            <a:r>
              <a:rPr lang="en-US" sz="1600" dirty="0" err="1">
                <a:latin typeface="Courier New" panose="02070309020205020404" pitchFamily="49" charset="0"/>
                <a:ea typeface="Arial" charset="0"/>
                <a:cs typeface="Courier New" panose="02070309020205020404" pitchFamily="49" charset="0"/>
              </a:rPr>
              <a:t>pressure_at_sea_level</a:t>
            </a:r>
            <a:r>
              <a:rPr lang="en-US" sz="1600" dirty="0">
                <a:latin typeface="Courier New" panose="02070309020205020404" pitchFamily="49" charset="0"/>
                <a:ea typeface="Arial" charset="0"/>
                <a:cs typeface="Courier New" panose="02070309020205020404" pitchFamily="49" charset="0"/>
              </a:rPr>
              <a:t>= 101325.0;  // Pa</a:t>
            </a:r>
          </a:p>
          <a:p>
            <a:pPr algn="l">
              <a:spcBef>
                <a:spcPts val="0"/>
              </a:spcBef>
            </a:pPr>
            <a:r>
              <a:rPr lang="en-US" sz="1600" dirty="0">
                <a:latin typeface="Courier New" panose="02070309020205020404" pitchFamily="49" charset="0"/>
                <a:ea typeface="Arial" charset="0"/>
                <a:cs typeface="Courier New" panose="02070309020205020404" pitchFamily="49" charset="0"/>
              </a:rPr>
              <a:t>void calibrate(</a:t>
            </a:r>
            <a:r>
              <a:rPr lang="en-US" sz="1600" dirty="0" err="1">
                <a:latin typeface="Courier New" panose="02070309020205020404" pitchFamily="49" charset="0"/>
                <a:ea typeface="Arial" charset="0"/>
                <a:cs typeface="Courier New" panose="02070309020205020404" pitchFamily="49" charset="0"/>
              </a:rPr>
              <a:t>calibration_data</a:t>
            </a:r>
            <a:r>
              <a:rPr lang="en-US" sz="1600" dirty="0">
                <a:latin typeface="Courier New" panose="02070309020205020404" pitchFamily="49" charset="0"/>
                <a:ea typeface="Arial" charset="0"/>
                <a:cs typeface="Courier New" panose="02070309020205020404" pitchFamily="49" charset="0"/>
              </a:rPr>
              <a:t>* d) {</a:t>
            </a:r>
          </a:p>
          <a:p>
            <a:pPr algn="l">
              <a:spcBef>
                <a:spcPts val="0"/>
              </a:spcBef>
            </a:pPr>
            <a:r>
              <a:rPr lang="en-US" sz="1600" dirty="0">
                <a:latin typeface="Courier New" panose="02070309020205020404" pitchFamily="49" charset="0"/>
                <a:ea typeface="Arial" charset="0"/>
                <a:cs typeface="Courier New" panose="02070309020205020404" pitchFamily="49" charset="0"/>
              </a:rPr>
              <a:t>  read_i2c(0xaa, (byte*)d, </a:t>
            </a:r>
            <a:r>
              <a:rPr lang="en-US" sz="1600" dirty="0" err="1">
                <a:latin typeface="Courier New" panose="02070309020205020404" pitchFamily="49" charset="0"/>
                <a:ea typeface="Arial" charset="0"/>
                <a:cs typeface="Courier New" panose="02070309020205020404" pitchFamily="49" charset="0"/>
              </a:rPr>
              <a:t>sizeof</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calibration_data</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int16_t* </a:t>
            </a:r>
            <a:r>
              <a:rPr lang="en-US" sz="1600" dirty="0" err="1">
                <a:latin typeface="Courier New" panose="02070309020205020404" pitchFamily="49" charset="0"/>
                <a:ea typeface="Arial" charset="0"/>
                <a:cs typeface="Courier New" panose="02070309020205020404" pitchFamily="49" charset="0"/>
              </a:rPr>
              <a:t>ip</a:t>
            </a:r>
            <a:r>
              <a:rPr lang="en-US" sz="1600" dirty="0">
                <a:latin typeface="Courier New" panose="02070309020205020404" pitchFamily="49" charset="0"/>
                <a:ea typeface="Arial" charset="0"/>
                <a:cs typeface="Courier New" panose="02070309020205020404" pitchFamily="49" charset="0"/>
              </a:rPr>
              <a:t> = (int16_t*)d;</a:t>
            </a:r>
          </a:p>
          <a:p>
            <a:pPr algn="l">
              <a:spcBef>
                <a:spcPts val="0"/>
              </a:spcBef>
            </a:pPr>
            <a:r>
              <a:rPr lang="en-US" sz="1600" dirty="0">
                <a:latin typeface="Courier New" panose="02070309020205020404" pitchFamily="49" charset="0"/>
                <a:ea typeface="Arial" charset="0"/>
                <a:cs typeface="Courier New" panose="02070309020205020404" pitchFamily="49" charset="0"/>
              </a:rPr>
              <a:t>  for (int i = 0; i &lt; 16; i++)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ip</a:t>
            </a:r>
            <a:r>
              <a:rPr lang="en-US" sz="1600" dirty="0">
                <a:latin typeface="Courier New" panose="02070309020205020404" pitchFamily="49" charset="0"/>
                <a:ea typeface="Arial" charset="0"/>
                <a:cs typeface="Courier New" panose="02070309020205020404" pitchFamily="49" charset="0"/>
              </a:rPr>
              <a:t>[i]= </a:t>
            </a:r>
            <a:r>
              <a:rPr lang="en-US" sz="1600" dirty="0" err="1">
                <a:latin typeface="Courier New" panose="02070309020205020404" pitchFamily="49" charset="0"/>
                <a:ea typeface="Arial" charset="0"/>
                <a:cs typeface="Courier New" panose="02070309020205020404" pitchFamily="49" charset="0"/>
              </a:rPr>
              <a:t>swap_bytes</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ip</a:t>
            </a:r>
            <a:r>
              <a:rPr lang="en-US" sz="1600" dirty="0">
                <a:latin typeface="Courier New" panose="02070309020205020404" pitchFamily="49" charset="0"/>
                <a:ea typeface="Arial" charset="0"/>
                <a:cs typeface="Courier New" panose="02070309020205020404" pitchFamily="49" charset="0"/>
              </a:rPr>
              <a:t>[i]);</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159</a:t>
            </a:fld>
            <a:endParaRPr lang="en-US"/>
          </a:p>
        </p:txBody>
      </p:sp>
    </p:spTree>
    <p:extLst>
      <p:ext uri="{BB962C8B-B14F-4D97-AF65-F5344CB8AC3E}">
        <p14:creationId xmlns:p14="http://schemas.microsoft.com/office/powerpoint/2010/main" val="11831825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9479"/>
            <a:ext cx="9859108" cy="868362"/>
          </a:xfrm>
        </p:spPr>
        <p:txBody>
          <a:bodyPr anchor="ctr">
            <a:normAutofit/>
          </a:bodyPr>
          <a:lstStyle/>
          <a:p>
            <a:pPr algn="ctr"/>
            <a:r>
              <a:rPr lang="en-US" sz="4400">
                <a:latin typeface="Arial" panose="020B0604020202020204" pitchFamily="34" charset="0"/>
                <a:cs typeface="Arial" panose="020B0604020202020204" pitchFamily="34" charset="0"/>
              </a:rPr>
              <a:t>Phasors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04800" y="1224643"/>
                <a:ext cx="11582400" cy="4663440"/>
              </a:xfrm>
            </p:spPr>
            <p:txBody>
              <a:bodyPr>
                <a:noAutofit/>
              </a:bodyPr>
              <a:lstStyle/>
              <a:p>
                <a:pPr marL="342900" indent="-342900" algn="l">
                  <a:buFont typeface="Arial" panose="020B0604020202020204" pitchFamily="34" charset="0"/>
                  <a:buChar char="•"/>
                </a:pPr>
                <a:r>
                  <a:rPr lang="en-US" sz="2000" dirty="0">
                    <a:latin typeface="Arial" charset="0"/>
                    <a:ea typeface="Arial" charset="0"/>
                    <a:cs typeface="Arial" charset="0"/>
                  </a:rPr>
                  <a:t>Phasors are complex number-based representations of signals without the frequency component.</a:t>
                </a:r>
              </a:p>
              <a:p>
                <a:pPr marL="342900" indent="-342900" algn="l">
                  <a:buFont typeface="Arial" panose="020B0604020202020204" pitchFamily="34" charset="0"/>
                  <a:buChar char="•"/>
                </a:pPr>
                <a:r>
                  <a:rPr lang="en-US" sz="2000" dirty="0">
                    <a:latin typeface="Arial" charset="0"/>
                    <a:ea typeface="Arial" charset="0"/>
                    <a:cs typeface="Arial" charset="0"/>
                  </a:rPr>
                  <a:t>If the signal is A cos(𝜔t+𝜙), the phasor representation is composed of, A, ⦣A where ⦣A= 𝜙 represented by </a:t>
                </a:r>
                <a:r>
                  <a:rPr lang="en-US" sz="2000" dirty="0" err="1">
                    <a:latin typeface="Arial" charset="0"/>
                    <a:ea typeface="Arial" charset="0"/>
                    <a:cs typeface="Arial" charset="0"/>
                  </a:rPr>
                  <a:t>Ae</a:t>
                </a:r>
                <a:r>
                  <a:rPr lang="en-US" sz="2000" baseline="30000" dirty="0" err="1">
                    <a:latin typeface="Arial" charset="0"/>
                    <a:ea typeface="Arial" charset="0"/>
                    <a:cs typeface="Arial" charset="0"/>
                  </a:rPr>
                  <a:t>i</a:t>
                </a:r>
                <a:r>
                  <a:rPr lang="en-US" sz="2000" baseline="30000" dirty="0">
                    <a:latin typeface="Arial" charset="0"/>
                    <a:ea typeface="Arial" charset="0"/>
                    <a:cs typeface="Arial" charset="0"/>
                  </a:rPr>
                  <a:t>𝜙</a:t>
                </a:r>
                <a:r>
                  <a:rPr lang="en-US" sz="2000" dirty="0">
                    <a:latin typeface="Arial" charset="0"/>
                    <a:ea typeface="Arial" charset="0"/>
                    <a:cs typeface="Arial" charset="0"/>
                  </a:rPr>
                  <a:t>.  By the way, sometimes we use i (and sometimes j) to represent </a:t>
                </a:r>
                <a14:m>
                  <m:oMath xmlns:m="http://schemas.openxmlformats.org/officeDocument/2006/math">
                    <m:rad>
                      <m:radPr>
                        <m:degHide m:val="on"/>
                        <m:ctrlPr>
                          <a:rPr lang="en-US" sz="2000" i="1" smtClean="0">
                            <a:latin typeface="Cambria Math" panose="02040503050406030204" pitchFamily="18" charset="0"/>
                            <a:cs typeface="Arial" charset="0"/>
                          </a:rPr>
                        </m:ctrlPr>
                      </m:radPr>
                      <m:deg/>
                      <m:e>
                        <m:r>
                          <a:rPr lang="en-US" sz="2000" b="0" i="1" smtClean="0">
                            <a:latin typeface="Cambria Math" panose="02040503050406030204" pitchFamily="18" charset="0"/>
                            <a:cs typeface="Arial" charset="0"/>
                          </a:rPr>
                          <m:t>−1</m:t>
                        </m:r>
                      </m:e>
                    </m:rad>
                  </m:oMath>
                </a14:m>
                <a:r>
                  <a:rPr lang="en-US" sz="2000" dirty="0">
                    <a:latin typeface="Arial" charset="0"/>
                    <a:ea typeface="Arial" charset="0"/>
                    <a:cs typeface="Arial" charset="0"/>
                  </a:rPr>
                  <a:t>.  Neither is great since i can be confused with current and j with current density.  Both can be confused with indexes.  Oh well.</a:t>
                </a:r>
              </a:p>
              <a:p>
                <a:pPr marL="342900" indent="-342900" algn="l">
                  <a:buFont typeface="Arial" panose="020B0604020202020204" pitchFamily="34" charset="0"/>
                  <a:buChar char="•"/>
                </a:pPr>
                <a:r>
                  <a:rPr lang="en-US" sz="2000" dirty="0">
                    <a:latin typeface="Arial" charset="0"/>
                    <a:ea typeface="Arial" charset="0"/>
                    <a:cs typeface="Arial" charset="0"/>
                  </a:rPr>
                  <a:t>We recover the frequency by multiplying by </a:t>
                </a:r>
                <a:r>
                  <a:rPr lang="en-US" sz="2000" dirty="0" err="1">
                    <a:latin typeface="Arial" charset="0"/>
                    <a:ea typeface="Arial" charset="0"/>
                    <a:cs typeface="Arial" charset="0"/>
                  </a:rPr>
                  <a:t>e</a:t>
                </a:r>
                <a:r>
                  <a:rPr lang="en-US" sz="2000" baseline="30000" dirty="0" err="1">
                    <a:latin typeface="Arial" charset="0"/>
                    <a:ea typeface="Arial" charset="0"/>
                    <a:cs typeface="Arial" charset="0"/>
                  </a:rPr>
                  <a:t>i</a:t>
                </a:r>
                <a:r>
                  <a:rPr lang="en-US" sz="2000" baseline="30000" dirty="0">
                    <a:latin typeface="Arial" charset="0"/>
                    <a:ea typeface="Arial" charset="0"/>
                    <a:cs typeface="Arial" charset="0"/>
                  </a:rPr>
                  <a:t>𝜔t</a:t>
                </a:r>
                <a:r>
                  <a:rPr lang="en-US" sz="2000" dirty="0">
                    <a:latin typeface="Arial" charset="0"/>
                    <a:ea typeface="Arial" charset="0"/>
                    <a:cs typeface="Arial" charset="0"/>
                  </a:rPr>
                  <a:t>.</a:t>
                </a:r>
              </a:p>
              <a:p>
                <a:pPr marL="342900" indent="-342900" algn="l">
                  <a:buFont typeface="Arial" panose="020B0604020202020204" pitchFamily="34" charset="0"/>
                  <a:buChar char="•"/>
                </a:pPr>
                <a:r>
                  <a:rPr lang="en-US" sz="2000" dirty="0">
                    <a:latin typeface="Arial" charset="0"/>
                    <a:ea typeface="Arial" charset="0"/>
                    <a:cs typeface="Arial" charset="0"/>
                  </a:rPr>
                  <a:t>So when representing a voltage, in phasor notation by V= V</a:t>
                </a:r>
                <a:r>
                  <a:rPr lang="en-US" sz="2000" baseline="-25000" dirty="0">
                    <a:latin typeface="Arial" charset="0"/>
                    <a:ea typeface="Arial" charset="0"/>
                    <a:cs typeface="Arial" charset="0"/>
                  </a:rPr>
                  <a:t>0</a:t>
                </a:r>
                <a:r>
                  <a:rPr lang="en-US" sz="2000" dirty="0">
                    <a:latin typeface="Arial" charset="0"/>
                    <a:ea typeface="Arial" charset="0"/>
                    <a:cs typeface="Arial" charset="0"/>
                  </a:rPr>
                  <a:t>e</a:t>
                </a:r>
                <a:r>
                  <a:rPr lang="en-US" sz="2000" baseline="30000" dirty="0">
                    <a:latin typeface="Arial" charset="0"/>
                    <a:ea typeface="Arial" charset="0"/>
                    <a:cs typeface="Arial" charset="0"/>
                  </a:rPr>
                  <a:t>i𝜙</a:t>
                </a:r>
                <a:r>
                  <a:rPr lang="en-US" sz="2000" dirty="0">
                    <a:latin typeface="Arial" charset="0"/>
                    <a:ea typeface="Arial" charset="0"/>
                    <a:cs typeface="Arial" charset="0"/>
                  </a:rPr>
                  <a:t>, we recover the actual wave form as Real-part-of(</a:t>
                </a:r>
                <a:r>
                  <a:rPr lang="en-US" sz="2000" dirty="0" err="1">
                    <a:latin typeface="Arial" charset="0"/>
                    <a:ea typeface="Arial" charset="0"/>
                    <a:cs typeface="Arial" charset="0"/>
                  </a:rPr>
                  <a:t>Ve</a:t>
                </a:r>
                <a:r>
                  <a:rPr lang="en-US" sz="2000" baseline="30000" dirty="0" err="1">
                    <a:latin typeface="Arial" charset="0"/>
                    <a:ea typeface="Arial" charset="0"/>
                    <a:cs typeface="Arial" charset="0"/>
                  </a:rPr>
                  <a:t>i</a:t>
                </a:r>
                <a:r>
                  <a:rPr lang="en-US" sz="2000" baseline="30000" dirty="0">
                    <a:latin typeface="Arial" charset="0"/>
                    <a:ea typeface="Arial" charset="0"/>
                    <a:cs typeface="Arial" charset="0"/>
                  </a:rPr>
                  <a:t>𝜔t</a:t>
                </a:r>
                <a:r>
                  <a:rPr lang="en-US" sz="2000" dirty="0">
                    <a:latin typeface="Arial" charset="0"/>
                    <a:ea typeface="Arial" charset="0"/>
                    <a:cs typeface="Arial" charset="0"/>
                  </a:rPr>
                  <a:t>).</a:t>
                </a:r>
              </a:p>
              <a:p>
                <a:pPr marL="342900" indent="-342900" algn="l">
                  <a:buFont typeface="Arial" panose="020B0604020202020204" pitchFamily="34" charset="0"/>
                  <a:buChar char="•"/>
                </a:pPr>
                <a:r>
                  <a:rPr lang="en-US" sz="2000" dirty="0">
                    <a:latin typeface="Arial" charset="0"/>
                    <a:ea typeface="Arial" charset="0"/>
                    <a:cs typeface="Arial" charset="0"/>
                  </a:rPr>
                  <a:t>Average power can be calculated from the phasor representation of a </a:t>
                </a:r>
                <a:r>
                  <a:rPr lang="en-US" sz="2000" i="1" dirty="0">
                    <a:latin typeface="Arial" charset="0"/>
                    <a:ea typeface="Arial" charset="0"/>
                    <a:cs typeface="Arial" charset="0"/>
                  </a:rPr>
                  <a:t>cosine wave </a:t>
                </a:r>
                <a:r>
                  <a:rPr lang="en-US" sz="2000" dirty="0">
                    <a:latin typeface="Arial" charset="0"/>
                    <a:ea typeface="Arial" charset="0"/>
                    <a:cs typeface="Arial" charset="0"/>
                  </a:rPr>
                  <a:t>as VI*/2.  Here * means complex conjugate.  </a:t>
                </a:r>
              </a:p>
              <a:p>
                <a:pPr marL="342900" indent="-342900" algn="l">
                  <a:buFont typeface="Arial" panose="020B0604020202020204" pitchFamily="34" charset="0"/>
                  <a:buChar char="•"/>
                </a:pPr>
                <a:r>
                  <a:rPr lang="en-US" sz="2000" dirty="0">
                    <a:latin typeface="Arial" charset="0"/>
                    <a:ea typeface="Arial" charset="0"/>
                    <a:cs typeface="Arial" charset="0"/>
                  </a:rPr>
                  <a:t>Where does the “2” come from?</a:t>
                </a:r>
              </a:p>
              <a:p>
                <a:pPr marL="800100" lvl="1" indent="-342900" algn="l">
                  <a:buFont typeface="Arial" panose="020B0604020202020204" pitchFamily="34" charset="0"/>
                  <a:buChar char="•"/>
                </a:pPr>
                <a:r>
                  <a:rPr lang="en-US" sz="1800" dirty="0">
                    <a:latin typeface="Arial" charset="0"/>
                    <a:ea typeface="Arial" charset="0"/>
                    <a:cs typeface="Arial" charset="0"/>
                  </a:rPr>
                  <a:t>Answer we need to integrate over the current and voltage cycle.</a:t>
                </a:r>
              </a:p>
              <a:p>
                <a:pPr marL="800100" lvl="1" indent="-342900" algn="l">
                  <a:buFont typeface="Arial" panose="020B0604020202020204" pitchFamily="34" charset="0"/>
                  <a:buChar char="•"/>
                </a:pPr>
                <a:r>
                  <a:rPr lang="en-US" sz="1800" dirty="0">
                    <a:latin typeface="Arial" charset="0"/>
                    <a:ea typeface="Arial" charset="0"/>
                    <a:cs typeface="Arial" charset="0"/>
                  </a:rPr>
                  <a:t>If “peak” voltage is V</a:t>
                </a:r>
                <a:r>
                  <a:rPr lang="en-US" sz="1800" baseline="-25000" dirty="0">
                    <a:latin typeface="Arial" charset="0"/>
                    <a:ea typeface="Arial" charset="0"/>
                    <a:cs typeface="Arial" charset="0"/>
                  </a:rPr>
                  <a:t>0</a:t>
                </a:r>
                <a:r>
                  <a:rPr lang="en-US" sz="1800" dirty="0">
                    <a:latin typeface="Arial" charset="0"/>
                    <a:ea typeface="Arial" charset="0"/>
                    <a:cs typeface="Arial" charset="0"/>
                  </a:rPr>
                  <a:t>, the “average” voltage is 0 but we care about the magnitude so we average over the square of the voltage and take the square root.  This is called the “root mean square” voltage and is denoted </a:t>
                </a:r>
                <a:r>
                  <a:rPr lang="en-US" sz="1800" dirty="0" err="1">
                    <a:latin typeface="Arial" charset="0"/>
                    <a:ea typeface="Arial" charset="0"/>
                    <a:cs typeface="Arial" charset="0"/>
                  </a:rPr>
                  <a:t>V</a:t>
                </a:r>
                <a:r>
                  <a:rPr lang="en-US" sz="1800" baseline="-25000" dirty="0" err="1">
                    <a:latin typeface="Arial" charset="0"/>
                    <a:ea typeface="Arial" charset="0"/>
                    <a:cs typeface="Arial" charset="0"/>
                  </a:rPr>
                  <a:t>rms</a:t>
                </a:r>
                <a:r>
                  <a:rPr lang="en-US" sz="1800" dirty="0">
                    <a:latin typeface="Arial" charset="0"/>
                    <a:ea typeface="Arial" charset="0"/>
                    <a:cs typeface="Arial" charset="0"/>
                  </a:rPr>
                  <a:t>.  Incidentally, your “house” voltage of 120 VAC is actually the root mean square voltage.</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04800" y="1224643"/>
                <a:ext cx="11582400" cy="4663440"/>
              </a:xfrm>
              <a:blipFill>
                <a:blip r:embed="rId3"/>
                <a:stretch>
                  <a:fillRect l="-439" t="-1359" r="-329" b="-6522"/>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16</a:t>
            </a:fld>
            <a:endParaRPr lang="en-US"/>
          </a:p>
        </p:txBody>
      </p:sp>
    </p:spTree>
    <p:extLst>
      <p:ext uri="{BB962C8B-B14F-4D97-AF65-F5344CB8AC3E}">
        <p14:creationId xmlns:p14="http://schemas.microsoft.com/office/powerpoint/2010/main" val="1300682143"/>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51830"/>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measure pressure</a:t>
            </a:r>
          </a:p>
        </p:txBody>
      </p:sp>
      <p:sp>
        <p:nvSpPr>
          <p:cNvPr id="3" name="Content Placeholder 2"/>
          <p:cNvSpPr>
            <a:spLocks noGrp="1"/>
          </p:cNvSpPr>
          <p:nvPr>
            <p:ph idx="1"/>
          </p:nvPr>
        </p:nvSpPr>
        <p:spPr>
          <a:xfrm>
            <a:off x="502023" y="1470212"/>
            <a:ext cx="11062447" cy="5387788"/>
          </a:xfrm>
        </p:spPr>
        <p:txBody>
          <a:bodyPr>
            <a:noAutofit/>
          </a:bodyPr>
          <a:lstStyle/>
          <a:p>
            <a:pPr algn="l">
              <a:spcBef>
                <a:spcPts val="0"/>
              </a:spcBef>
            </a:pPr>
            <a:r>
              <a:rPr lang="en-US" sz="1600">
                <a:latin typeface="Courier New" panose="02070309020205020404" pitchFamily="49" charset="0"/>
                <a:ea typeface="Arial" charset="0"/>
                <a:cs typeface="Courier New" panose="02070309020205020404" pitchFamily="49" charset="0"/>
              </a:rPr>
              <a:t>double </a:t>
            </a:r>
            <a:r>
              <a:rPr lang="en-US" sz="1600" err="1">
                <a:latin typeface="Courier New" panose="02070309020205020404" pitchFamily="49" charset="0"/>
                <a:ea typeface="Arial" charset="0"/>
                <a:cs typeface="Courier New" panose="02070309020205020404" pitchFamily="49" charset="0"/>
              </a:rPr>
              <a:t>calculate_altitude</a:t>
            </a:r>
            <a:r>
              <a:rPr lang="en-US" sz="1600">
                <a:latin typeface="Courier New" panose="02070309020205020404" pitchFamily="49" charset="0"/>
                <a:ea typeface="Arial" charset="0"/>
                <a:cs typeface="Courier New" panose="02070309020205020404" pitchFamily="49" charset="0"/>
              </a:rPr>
              <a:t>(long pressure) {</a:t>
            </a:r>
          </a:p>
          <a:p>
            <a:pPr algn="l">
              <a:spcBef>
                <a:spcPts val="0"/>
              </a:spcBef>
            </a:pPr>
            <a:r>
              <a:rPr lang="en-US" sz="1600">
                <a:latin typeface="Courier New" panose="02070309020205020404" pitchFamily="49" charset="0"/>
                <a:ea typeface="Arial" charset="0"/>
                <a:cs typeface="Courier New" panose="02070309020205020404" pitchFamily="49" charset="0"/>
              </a:rPr>
              <a:t>  double </a:t>
            </a:r>
            <a:r>
              <a:rPr lang="en-US" sz="1600" err="1">
                <a:latin typeface="Courier New" panose="02070309020205020404" pitchFamily="49" charset="0"/>
                <a:ea typeface="Arial" charset="0"/>
                <a:cs typeface="Courier New" panose="02070309020205020404" pitchFamily="49" charset="0"/>
              </a:rPr>
              <a:t>normalizedP</a:t>
            </a:r>
            <a:r>
              <a:rPr lang="en-US" sz="1600">
                <a:latin typeface="Courier New" panose="02070309020205020404" pitchFamily="49" charset="0"/>
                <a:ea typeface="Arial" charset="0"/>
                <a:cs typeface="Courier New" panose="02070309020205020404" pitchFamily="49" charset="0"/>
              </a:rPr>
              <a:t>= ((double)pressure)/ </a:t>
            </a:r>
            <a:r>
              <a:rPr lang="en-US" sz="1600" err="1">
                <a:latin typeface="Courier New" panose="02070309020205020404" pitchFamily="49" charset="0"/>
                <a:ea typeface="Arial" charset="0"/>
                <a:cs typeface="Courier New" panose="02070309020205020404" pitchFamily="49" charset="0"/>
              </a:rPr>
              <a:t>pressure_at_sea_level</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double a = (1.0 - pow(</a:t>
            </a:r>
            <a:r>
              <a:rPr lang="en-US" sz="1600" err="1">
                <a:latin typeface="Courier New" panose="02070309020205020404" pitchFamily="49" charset="0"/>
                <a:ea typeface="Arial" charset="0"/>
                <a:cs typeface="Courier New" panose="02070309020205020404" pitchFamily="49" charset="0"/>
              </a:rPr>
              <a:t>normalizedP</a:t>
            </a:r>
            <a:r>
              <a:rPr lang="en-US" sz="1600">
                <a:latin typeface="Courier New" panose="02070309020205020404" pitchFamily="49" charset="0"/>
                <a:ea typeface="Arial" charset="0"/>
                <a:cs typeface="Courier New" panose="02070309020205020404" pitchFamily="49" charset="0"/>
              </a:rPr>
              <a:t>, 1 / 5.255)) * 44330.0;</a:t>
            </a:r>
          </a:p>
          <a:p>
            <a:pPr algn="l">
              <a:spcBef>
                <a:spcPts val="0"/>
              </a:spcBef>
            </a:pPr>
            <a:r>
              <a:rPr lang="en-US" sz="1600">
                <a:latin typeface="Courier New" panose="02070309020205020404" pitchFamily="49" charset="0"/>
                <a:ea typeface="Arial" charset="0"/>
                <a:cs typeface="Courier New" panose="02070309020205020404" pitchFamily="49" charset="0"/>
              </a:rPr>
              <a:t>  return a;</a:t>
            </a:r>
          </a:p>
          <a:p>
            <a:pPr algn="l">
              <a:spcBef>
                <a:spcPts val="0"/>
              </a:spcBef>
            </a:pPr>
            <a:r>
              <a:rPr lang="en-US" sz="1600">
                <a:latin typeface="Courier New" panose="02070309020205020404" pitchFamily="49" charset="0"/>
                <a:ea typeface="Arial" charset="0"/>
                <a:cs typeface="Courier New" panose="02070309020205020404" pitchFamily="49" charset="0"/>
              </a:rPr>
              <a:t>}</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const long OSS = 1;</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long </a:t>
            </a:r>
            <a:r>
              <a:rPr lang="en-US" sz="1600" err="1">
                <a:latin typeface="Courier New" panose="02070309020205020404" pitchFamily="49" charset="0"/>
                <a:ea typeface="Arial" charset="0"/>
                <a:cs typeface="Courier New" panose="02070309020205020404" pitchFamily="49" charset="0"/>
              </a:rPr>
              <a:t>calculate_real_temperature</a:t>
            </a:r>
            <a:r>
              <a:rPr lang="en-US" sz="1600">
                <a:latin typeface="Courier New" panose="02070309020205020404" pitchFamily="49" charset="0"/>
                <a:ea typeface="Arial" charset="0"/>
                <a:cs typeface="Courier New" panose="02070309020205020404" pitchFamily="49" charset="0"/>
              </a:rPr>
              <a:t>(</a:t>
            </a:r>
            <a:r>
              <a:rPr lang="en-US" sz="1600" err="1">
                <a:latin typeface="Courier New" panose="02070309020205020404" pitchFamily="49" charset="0"/>
                <a:ea typeface="Arial" charset="0"/>
                <a:cs typeface="Courier New" panose="02070309020205020404" pitchFamily="49" charset="0"/>
              </a:rPr>
              <a:t>calibration_data</a:t>
            </a:r>
            <a:r>
              <a:rPr lang="en-US" sz="1600">
                <a:latin typeface="Courier New" panose="02070309020205020404" pitchFamily="49" charset="0"/>
                <a:ea typeface="Arial" charset="0"/>
                <a:cs typeface="Courier New" panose="02070309020205020404" pitchFamily="49" charset="0"/>
              </a:rPr>
              <a:t>&amp; cd, long raw) {</a:t>
            </a:r>
          </a:p>
          <a:p>
            <a:pPr algn="l">
              <a:spcBef>
                <a:spcPts val="0"/>
              </a:spcBef>
            </a:pPr>
            <a:r>
              <a:rPr lang="en-US" sz="1600">
                <a:latin typeface="Courier New" panose="02070309020205020404" pitchFamily="49" charset="0"/>
                <a:ea typeface="Arial" charset="0"/>
                <a:cs typeface="Courier New" panose="02070309020205020404" pitchFamily="49" charset="0"/>
              </a:rPr>
              <a:t>  long x1 = ((raw - ((long)cd.ac6_)) * ((long)cd.ac5_)) &gt;&gt; 15;</a:t>
            </a:r>
          </a:p>
          <a:p>
            <a:pPr algn="l">
              <a:spcBef>
                <a:spcPts val="0"/>
              </a:spcBef>
            </a:pPr>
            <a:r>
              <a:rPr lang="en-US" sz="1600">
                <a:latin typeface="Courier New" panose="02070309020205020404" pitchFamily="49" charset="0"/>
                <a:ea typeface="Arial" charset="0"/>
                <a:cs typeface="Courier New" panose="02070309020205020404" pitchFamily="49" charset="0"/>
              </a:rPr>
              <a:t>  long x2 = (((long)</a:t>
            </a:r>
            <a:r>
              <a:rPr lang="en-US" sz="1600" err="1">
                <a:latin typeface="Courier New" panose="02070309020205020404" pitchFamily="49" charset="0"/>
                <a:ea typeface="Arial" charset="0"/>
                <a:cs typeface="Courier New" panose="02070309020205020404" pitchFamily="49" charset="0"/>
              </a:rPr>
              <a:t>cd.mc</a:t>
            </a:r>
            <a:r>
              <a:rPr lang="en-US" sz="1600">
                <a:latin typeface="Courier New" panose="02070309020205020404" pitchFamily="49" charset="0"/>
                <a:ea typeface="Arial" charset="0"/>
                <a:cs typeface="Courier New" panose="02070309020205020404" pitchFamily="49" charset="0"/>
              </a:rPr>
              <a:t>_) &lt;&lt; 11) / (x1 + ((long)</a:t>
            </a:r>
            <a:r>
              <a:rPr lang="en-US" sz="1600" err="1">
                <a:latin typeface="Courier New" panose="02070309020205020404" pitchFamily="49" charset="0"/>
                <a:ea typeface="Arial" charset="0"/>
                <a:cs typeface="Courier New" panose="02070309020205020404" pitchFamily="49" charset="0"/>
              </a:rPr>
              <a:t>cd.md</a:t>
            </a:r>
            <a:r>
              <a:rPr lang="en-US" sz="1600">
                <a:latin typeface="Courier New" panose="02070309020205020404" pitchFamily="49" charset="0"/>
                <a:ea typeface="Arial" charset="0"/>
                <a:cs typeface="Courier New" panose="02070309020205020404" pitchFamily="49" charset="0"/>
              </a:rPr>
              <a:t>_));</a:t>
            </a:r>
          </a:p>
          <a:p>
            <a:pPr algn="l">
              <a:spcBef>
                <a:spcPts val="0"/>
              </a:spcBef>
            </a:pPr>
            <a:r>
              <a:rPr lang="en-US" sz="1600">
                <a:latin typeface="Courier New" panose="02070309020205020404" pitchFamily="49" charset="0"/>
                <a:ea typeface="Arial" charset="0"/>
                <a:cs typeface="Courier New" panose="02070309020205020404" pitchFamily="49" charset="0"/>
              </a:rPr>
              <a:t>  cd.b5_ = x1 + x2;</a:t>
            </a:r>
          </a:p>
          <a:p>
            <a:pPr algn="l">
              <a:spcBef>
                <a:spcPts val="0"/>
              </a:spcBef>
            </a:pPr>
            <a:r>
              <a:rPr lang="en-US" sz="1600">
                <a:latin typeface="Courier New" panose="02070309020205020404" pitchFamily="49" charset="0"/>
                <a:ea typeface="Arial" charset="0"/>
                <a:cs typeface="Courier New" panose="02070309020205020404" pitchFamily="49" charset="0"/>
              </a:rPr>
              <a:t>  long t = (cd.b5_ + 8) &gt;&gt; 4;</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Serial.println</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Serial.println</a:t>
            </a:r>
            <a:r>
              <a:rPr lang="en-US" sz="1600">
                <a:latin typeface="Courier New" panose="02070309020205020404" pitchFamily="49" charset="0"/>
                <a:ea typeface="Arial" charset="0"/>
                <a:cs typeface="Courier New" panose="02070309020205020404" pitchFamily="49" charset="0"/>
              </a:rPr>
              <a:t>("Real temperature");</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Serial.print</a:t>
            </a:r>
            <a:r>
              <a:rPr lang="en-US" sz="1600">
                <a:latin typeface="Courier New" panose="02070309020205020404" pitchFamily="49" charset="0"/>
                <a:ea typeface="Arial" charset="0"/>
                <a:cs typeface="Courier New" panose="02070309020205020404" pitchFamily="49" charset="0"/>
              </a:rPr>
              <a:t>("x1: ");</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Serial.println</a:t>
            </a:r>
            <a:r>
              <a:rPr lang="en-US" sz="1600">
                <a:latin typeface="Courier New" panose="02070309020205020404" pitchFamily="49" charset="0"/>
                <a:ea typeface="Arial" charset="0"/>
                <a:cs typeface="Courier New" panose="02070309020205020404" pitchFamily="49" charset="0"/>
              </a:rPr>
              <a:t>(x1);</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Serial.print</a:t>
            </a:r>
            <a:r>
              <a:rPr lang="en-US" sz="1600">
                <a:latin typeface="Courier New" panose="02070309020205020404" pitchFamily="49" charset="0"/>
                <a:ea typeface="Arial" charset="0"/>
                <a:cs typeface="Courier New" panose="02070309020205020404" pitchFamily="49" charset="0"/>
              </a:rPr>
              <a:t>("x2: ");</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Serial.println</a:t>
            </a:r>
            <a:r>
              <a:rPr lang="en-US" sz="1600">
                <a:latin typeface="Courier New" panose="02070309020205020404" pitchFamily="49" charset="0"/>
                <a:ea typeface="Arial" charset="0"/>
                <a:cs typeface="Courier New" panose="02070309020205020404" pitchFamily="49" charset="0"/>
              </a:rPr>
              <a:t>(x2);</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Serial.print</a:t>
            </a:r>
            <a:r>
              <a:rPr lang="en-US" sz="1600">
                <a:latin typeface="Courier New" panose="02070309020205020404" pitchFamily="49" charset="0"/>
                <a:ea typeface="Arial" charset="0"/>
                <a:cs typeface="Courier New" panose="02070309020205020404" pitchFamily="49" charset="0"/>
              </a:rPr>
              <a:t>("b5: ");</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Serial.println</a:t>
            </a:r>
            <a:r>
              <a:rPr lang="en-US" sz="1600">
                <a:latin typeface="Courier New" panose="02070309020205020404" pitchFamily="49" charset="0"/>
                <a:ea typeface="Arial" charset="0"/>
                <a:cs typeface="Courier New" panose="02070309020205020404" pitchFamily="49" charset="0"/>
              </a:rPr>
              <a:t>(cd.b5_);</a:t>
            </a:r>
          </a:p>
          <a:p>
            <a:pPr algn="l">
              <a:spcBef>
                <a:spcPts val="0"/>
              </a:spcBef>
            </a:pPr>
            <a:r>
              <a:rPr lang="en-US" sz="1600">
                <a:latin typeface="Courier New" panose="02070309020205020404" pitchFamily="49" charset="0"/>
                <a:ea typeface="Arial" charset="0"/>
                <a:cs typeface="Courier New" panose="02070309020205020404" pitchFamily="49" charset="0"/>
              </a:rPr>
              <a:t>  return t / 10;</a:t>
            </a:r>
          </a:p>
          <a:p>
            <a:pPr algn="l">
              <a:spcBef>
                <a:spcPts val="0"/>
              </a:spcBef>
            </a:pPr>
            <a:r>
              <a:rPr lang="en-US" sz="1600">
                <a:latin typeface="Courier New" panose="02070309020205020404" pitchFamily="49" charset="0"/>
                <a:ea typeface="Arial" charset="0"/>
                <a:cs typeface="Courier New" panose="02070309020205020404" pitchFamily="49" charset="0"/>
              </a:rPr>
              <a:t>}</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endParaRPr lang="en-US" sz="160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160</a:t>
            </a:fld>
            <a:endParaRPr lang="en-US"/>
          </a:p>
        </p:txBody>
      </p:sp>
    </p:spTree>
    <p:extLst>
      <p:ext uri="{BB962C8B-B14F-4D97-AF65-F5344CB8AC3E}">
        <p14:creationId xmlns:p14="http://schemas.microsoft.com/office/powerpoint/2010/main" val="2764806855"/>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64893"/>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measure pressure</a:t>
            </a:r>
          </a:p>
        </p:txBody>
      </p:sp>
      <p:sp>
        <p:nvSpPr>
          <p:cNvPr id="3" name="Content Placeholder 2"/>
          <p:cNvSpPr>
            <a:spLocks noGrp="1"/>
          </p:cNvSpPr>
          <p:nvPr>
            <p:ph idx="1"/>
          </p:nvPr>
        </p:nvSpPr>
        <p:spPr>
          <a:xfrm>
            <a:off x="976745" y="1317557"/>
            <a:ext cx="10238509" cy="5435839"/>
          </a:xfrm>
        </p:spPr>
        <p:txBody>
          <a:bodyPr>
            <a:noAutofit/>
          </a:bodyPr>
          <a:lstStyle/>
          <a:p>
            <a:pPr algn="l">
              <a:spcBef>
                <a:spcPts val="0"/>
              </a:spcBef>
            </a:pPr>
            <a:r>
              <a:rPr lang="en-US" sz="1600">
                <a:latin typeface="Courier New" panose="02070309020205020404" pitchFamily="49" charset="0"/>
                <a:ea typeface="Arial" charset="0"/>
                <a:cs typeface="Courier New" panose="02070309020205020404" pitchFamily="49" charset="0"/>
              </a:rPr>
              <a:t>long </a:t>
            </a:r>
            <a:r>
              <a:rPr lang="en-US" sz="1600" err="1">
                <a:latin typeface="Courier New" panose="02070309020205020404" pitchFamily="49" charset="0"/>
                <a:ea typeface="Arial" charset="0"/>
                <a:cs typeface="Courier New" panose="02070309020205020404" pitchFamily="49" charset="0"/>
              </a:rPr>
              <a:t>calculate_real_pressure</a:t>
            </a:r>
            <a:r>
              <a:rPr lang="en-US" sz="1600">
                <a:latin typeface="Courier New" panose="02070309020205020404" pitchFamily="49" charset="0"/>
                <a:ea typeface="Arial" charset="0"/>
                <a:cs typeface="Courier New" panose="02070309020205020404" pitchFamily="49" charset="0"/>
              </a:rPr>
              <a:t>(</a:t>
            </a:r>
            <a:r>
              <a:rPr lang="en-US" sz="1600" err="1">
                <a:latin typeface="Courier New" panose="02070309020205020404" pitchFamily="49" charset="0"/>
                <a:ea typeface="Arial" charset="0"/>
                <a:cs typeface="Courier New" panose="02070309020205020404" pitchFamily="49" charset="0"/>
              </a:rPr>
              <a:t>calibration_data</a:t>
            </a:r>
            <a:r>
              <a:rPr lang="en-US" sz="1600">
                <a:latin typeface="Courier New" panose="02070309020205020404" pitchFamily="49" charset="0"/>
                <a:ea typeface="Arial" charset="0"/>
                <a:cs typeface="Courier New" panose="02070309020205020404" pitchFamily="49" charset="0"/>
              </a:rPr>
              <a:t>&amp; cd, long raw) {</a:t>
            </a:r>
          </a:p>
          <a:p>
            <a:pPr algn="l">
              <a:spcBef>
                <a:spcPts val="0"/>
              </a:spcBef>
            </a:pPr>
            <a:r>
              <a:rPr lang="en-US" sz="1600">
                <a:latin typeface="Courier New" panose="02070309020205020404" pitchFamily="49" charset="0"/>
                <a:ea typeface="Arial" charset="0"/>
                <a:cs typeface="Courier New" panose="02070309020205020404" pitchFamily="49" charset="0"/>
              </a:rPr>
              <a:t>  long p;</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  long b6 = cd.b5_ - 4000;</a:t>
            </a:r>
          </a:p>
          <a:p>
            <a:pPr algn="l">
              <a:spcBef>
                <a:spcPts val="0"/>
              </a:spcBef>
            </a:pPr>
            <a:r>
              <a:rPr lang="en-US" sz="1600">
                <a:latin typeface="Courier New" panose="02070309020205020404" pitchFamily="49" charset="0"/>
                <a:ea typeface="Arial" charset="0"/>
                <a:cs typeface="Courier New" panose="02070309020205020404" pitchFamily="49" charset="0"/>
              </a:rPr>
              <a:t>  long x1 = (((long)cd.b2_) * ((b6 * b6) &gt;&gt; 12)) &gt;&gt; 11;</a:t>
            </a:r>
          </a:p>
          <a:p>
            <a:pPr algn="l">
              <a:spcBef>
                <a:spcPts val="0"/>
              </a:spcBef>
            </a:pPr>
            <a:r>
              <a:rPr lang="en-US" sz="1600">
                <a:latin typeface="Courier New" panose="02070309020205020404" pitchFamily="49" charset="0"/>
                <a:ea typeface="Arial" charset="0"/>
                <a:cs typeface="Courier New" panose="02070309020205020404" pitchFamily="49" charset="0"/>
              </a:rPr>
              <a:t>  long x2 = (((long)cd.ac2_) * b6) &gt;&gt; 11;</a:t>
            </a:r>
          </a:p>
          <a:p>
            <a:pPr algn="l">
              <a:spcBef>
                <a:spcPts val="0"/>
              </a:spcBef>
            </a:pPr>
            <a:r>
              <a:rPr lang="en-US" sz="1600">
                <a:latin typeface="Courier New" panose="02070309020205020404" pitchFamily="49" charset="0"/>
                <a:ea typeface="Arial" charset="0"/>
                <a:cs typeface="Courier New" panose="02070309020205020404" pitchFamily="49" charset="0"/>
              </a:rPr>
              <a:t>  long x3 = x1 + x2;</a:t>
            </a:r>
          </a:p>
          <a:p>
            <a:pPr algn="l">
              <a:spcBef>
                <a:spcPts val="0"/>
              </a:spcBef>
            </a:pPr>
            <a:r>
              <a:rPr lang="en-US" sz="1600">
                <a:latin typeface="Courier New" panose="02070309020205020404" pitchFamily="49" charset="0"/>
                <a:ea typeface="Arial" charset="0"/>
                <a:cs typeface="Courier New" panose="02070309020205020404" pitchFamily="49" charset="0"/>
              </a:rPr>
              <a:t>  long b3 = (((((long)cd.ac1_) * 4 + x3) &lt;&lt; OSS) + 2) / 4;</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  x1= (((long)cd.ac3_) * b6) &gt;&gt; 13;</a:t>
            </a:r>
          </a:p>
          <a:p>
            <a:pPr algn="l">
              <a:spcBef>
                <a:spcPts val="0"/>
              </a:spcBef>
            </a:pPr>
            <a:r>
              <a:rPr lang="en-US" sz="1600">
                <a:latin typeface="Courier New" panose="02070309020205020404" pitchFamily="49" charset="0"/>
                <a:ea typeface="Arial" charset="0"/>
                <a:cs typeface="Courier New" panose="02070309020205020404" pitchFamily="49" charset="0"/>
              </a:rPr>
              <a:t>  x2 = (((long)cd.b1_) * ((b6 * b6) &gt;&gt; 12)) &gt;&gt; 16;</a:t>
            </a:r>
          </a:p>
          <a:p>
            <a:pPr algn="l">
              <a:spcBef>
                <a:spcPts val="0"/>
              </a:spcBef>
            </a:pPr>
            <a:r>
              <a:rPr lang="en-US" sz="1600">
                <a:latin typeface="Courier New" panose="02070309020205020404" pitchFamily="49" charset="0"/>
                <a:ea typeface="Arial" charset="0"/>
                <a:cs typeface="Courier New" panose="02070309020205020404" pitchFamily="49" charset="0"/>
              </a:rPr>
              <a:t>  x3 = (x1 + x2 + 2) / 4;</a:t>
            </a:r>
          </a:p>
          <a:p>
            <a:pPr algn="l">
              <a:spcBef>
                <a:spcPts val="0"/>
              </a:spcBef>
            </a:pPr>
            <a:r>
              <a:rPr lang="en-US" sz="1600">
                <a:latin typeface="Courier New" panose="02070309020205020404" pitchFamily="49" charset="0"/>
                <a:ea typeface="Arial" charset="0"/>
                <a:cs typeface="Courier New" panose="02070309020205020404" pitchFamily="49" charset="0"/>
              </a:rPr>
              <a:t>  long b4 = (((long)cd.ac4_) * (x3 + 32768)) &gt;&gt; 15;</a:t>
            </a:r>
          </a:p>
          <a:p>
            <a:pPr algn="l">
              <a:spcBef>
                <a:spcPts val="0"/>
              </a:spcBef>
            </a:pPr>
            <a:r>
              <a:rPr lang="en-US" sz="1600">
                <a:latin typeface="Courier New" panose="02070309020205020404" pitchFamily="49" charset="0"/>
                <a:ea typeface="Arial" charset="0"/>
                <a:cs typeface="Courier New" panose="02070309020205020404" pitchFamily="49" charset="0"/>
              </a:rPr>
              <a:t>  long b7 = (raw - b3) * (50000 &gt;&gt; OSS);</a:t>
            </a:r>
          </a:p>
          <a:p>
            <a:pPr algn="l">
              <a:spcBef>
                <a:spcPts val="0"/>
              </a:spcBef>
            </a:pPr>
            <a:r>
              <a:rPr lang="en-US" sz="1600">
                <a:latin typeface="Courier New" panose="02070309020205020404" pitchFamily="49" charset="0"/>
                <a:ea typeface="Arial" charset="0"/>
                <a:cs typeface="Courier New" panose="02070309020205020404" pitchFamily="49" charset="0"/>
              </a:rPr>
              <a:t>  if (b7 &lt; 0x80000000UL)</a:t>
            </a:r>
          </a:p>
          <a:p>
            <a:pPr algn="l">
              <a:spcBef>
                <a:spcPts val="0"/>
              </a:spcBef>
            </a:pPr>
            <a:r>
              <a:rPr lang="en-US" sz="1600">
                <a:latin typeface="Courier New" panose="02070309020205020404" pitchFamily="49" charset="0"/>
                <a:ea typeface="Arial" charset="0"/>
                <a:cs typeface="Courier New" panose="02070309020205020404" pitchFamily="49" charset="0"/>
              </a:rPr>
              <a:t>    p = (b7 * 2) / b4;</a:t>
            </a:r>
          </a:p>
          <a:p>
            <a:pPr algn="l">
              <a:spcBef>
                <a:spcPts val="0"/>
              </a:spcBef>
            </a:pPr>
            <a:r>
              <a:rPr lang="en-US" sz="1600">
                <a:latin typeface="Courier New" panose="02070309020205020404" pitchFamily="49" charset="0"/>
                <a:ea typeface="Arial" charset="0"/>
                <a:cs typeface="Courier New" panose="02070309020205020404" pitchFamily="49" charset="0"/>
              </a:rPr>
              <a:t>  else</a:t>
            </a:r>
          </a:p>
          <a:p>
            <a:pPr algn="l">
              <a:spcBef>
                <a:spcPts val="0"/>
              </a:spcBef>
            </a:pPr>
            <a:r>
              <a:rPr lang="en-US" sz="1600">
                <a:latin typeface="Courier New" panose="02070309020205020404" pitchFamily="49" charset="0"/>
                <a:ea typeface="Arial" charset="0"/>
                <a:cs typeface="Courier New" panose="02070309020205020404" pitchFamily="49" charset="0"/>
              </a:rPr>
              <a:t>    p = (b7 / b4) * 2;</a:t>
            </a:r>
          </a:p>
          <a:p>
            <a:pPr algn="l">
              <a:spcBef>
                <a:spcPts val="0"/>
              </a:spcBef>
            </a:pPr>
            <a:r>
              <a:rPr lang="en-US" sz="1600">
                <a:latin typeface="Courier New" panose="02070309020205020404" pitchFamily="49" charset="0"/>
                <a:ea typeface="Arial" charset="0"/>
                <a:cs typeface="Courier New" panose="02070309020205020404" pitchFamily="49" charset="0"/>
              </a:rPr>
              <a:t>  x1 = (p &gt;&gt; 8) * (p &gt;&gt; 8);</a:t>
            </a:r>
          </a:p>
          <a:p>
            <a:pPr algn="l">
              <a:spcBef>
                <a:spcPts val="0"/>
              </a:spcBef>
            </a:pPr>
            <a:r>
              <a:rPr lang="en-US" sz="1600">
                <a:latin typeface="Courier New" panose="02070309020205020404" pitchFamily="49" charset="0"/>
                <a:ea typeface="Arial" charset="0"/>
                <a:cs typeface="Courier New" panose="02070309020205020404" pitchFamily="49" charset="0"/>
              </a:rPr>
              <a:t>  x1 = (x1 * 3038) &gt;&gt; 16;</a:t>
            </a:r>
          </a:p>
          <a:p>
            <a:pPr algn="l">
              <a:spcBef>
                <a:spcPts val="0"/>
              </a:spcBef>
            </a:pPr>
            <a:r>
              <a:rPr lang="en-US" sz="1600">
                <a:latin typeface="Courier New" panose="02070309020205020404" pitchFamily="49" charset="0"/>
                <a:ea typeface="Arial" charset="0"/>
                <a:cs typeface="Courier New" panose="02070309020205020404" pitchFamily="49" charset="0"/>
              </a:rPr>
              <a:t>  x2 = (-7357 * p) &gt;&gt; 16;</a:t>
            </a:r>
          </a:p>
          <a:p>
            <a:pPr algn="l">
              <a:spcBef>
                <a:spcPts val="0"/>
              </a:spcBef>
            </a:pPr>
            <a:r>
              <a:rPr lang="en-US" sz="1600">
                <a:latin typeface="Courier New" panose="02070309020205020404" pitchFamily="49" charset="0"/>
                <a:ea typeface="Arial" charset="0"/>
                <a:cs typeface="Courier New" panose="02070309020205020404" pitchFamily="49" charset="0"/>
              </a:rPr>
              <a:t>  p += (x1 + x2 + 3791) &gt;&gt; 4;</a:t>
            </a:r>
          </a:p>
          <a:p>
            <a:pPr algn="l">
              <a:spcBef>
                <a:spcPts val="0"/>
              </a:spcBef>
            </a:pPr>
            <a:r>
              <a:rPr lang="en-US" sz="1600">
                <a:latin typeface="Courier New" panose="02070309020205020404" pitchFamily="49" charset="0"/>
                <a:ea typeface="Arial" charset="0"/>
                <a:cs typeface="Courier New" panose="02070309020205020404" pitchFamily="49" charset="0"/>
              </a:rPr>
              <a:t>  return p;</a:t>
            </a:r>
          </a:p>
          <a:p>
            <a:pPr algn="l">
              <a:spcBef>
                <a:spcPts val="0"/>
              </a:spcBef>
            </a:pPr>
            <a:r>
              <a:rPr lang="en-US" sz="1600">
                <a:latin typeface="Courier New" panose="02070309020205020404" pitchFamily="49" charset="0"/>
                <a:ea typeface="Arial" charset="0"/>
                <a:cs typeface="Courier New" panose="02070309020205020404" pitchFamily="49" charset="0"/>
              </a:rPr>
              <a:t>}</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endParaRPr lang="en-US" sz="160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161</a:t>
            </a:fld>
            <a:endParaRPr lang="en-US"/>
          </a:p>
        </p:txBody>
      </p:sp>
    </p:spTree>
    <p:extLst>
      <p:ext uri="{BB962C8B-B14F-4D97-AF65-F5344CB8AC3E}">
        <p14:creationId xmlns:p14="http://schemas.microsoft.com/office/powerpoint/2010/main" val="3820165026"/>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6745" y="12641"/>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measure pressure</a:t>
            </a:r>
          </a:p>
        </p:txBody>
      </p:sp>
      <p:sp>
        <p:nvSpPr>
          <p:cNvPr id="3" name="Content Placeholder 2"/>
          <p:cNvSpPr>
            <a:spLocks noGrp="1"/>
          </p:cNvSpPr>
          <p:nvPr>
            <p:ph idx="1"/>
          </p:nvPr>
        </p:nvSpPr>
        <p:spPr>
          <a:xfrm>
            <a:off x="420711" y="1285637"/>
            <a:ext cx="10998333" cy="5435839"/>
          </a:xfrm>
        </p:spPr>
        <p:txBody>
          <a:bodyPr>
            <a:noAutofit/>
          </a:bodyPr>
          <a:lstStyle/>
          <a:p>
            <a:pPr algn="l">
              <a:spcBef>
                <a:spcPts val="0"/>
              </a:spcBef>
            </a:pPr>
            <a:r>
              <a:rPr lang="en-US" sz="1600">
                <a:latin typeface="Courier New" panose="02070309020205020404" pitchFamily="49" charset="0"/>
                <a:ea typeface="Arial" charset="0"/>
                <a:cs typeface="Courier New" panose="02070309020205020404" pitchFamily="49" charset="0"/>
              </a:rPr>
              <a:t>long </a:t>
            </a:r>
            <a:r>
              <a:rPr lang="en-US" sz="1600" err="1">
                <a:latin typeface="Courier New" panose="02070309020205020404" pitchFamily="49" charset="0"/>
                <a:ea typeface="Arial" charset="0"/>
                <a:cs typeface="Courier New" panose="02070309020205020404" pitchFamily="49" charset="0"/>
              </a:rPr>
              <a:t>raw_temperature</a:t>
            </a:r>
            <a:r>
              <a:rPr lang="en-US" sz="1600">
                <a:latin typeface="Courier New" panose="02070309020205020404" pitchFamily="49" charset="0"/>
                <a:ea typeface="Arial" charset="0"/>
                <a:cs typeface="Courier New" panose="02070309020205020404" pitchFamily="49" charset="0"/>
              </a:rPr>
              <a:t>() {</a:t>
            </a:r>
          </a:p>
          <a:p>
            <a:pPr algn="l">
              <a:spcBef>
                <a:spcPts val="0"/>
              </a:spcBef>
            </a:pPr>
            <a:r>
              <a:rPr lang="en-US" sz="1600">
                <a:latin typeface="Courier New" panose="02070309020205020404" pitchFamily="49" charset="0"/>
                <a:ea typeface="Arial" charset="0"/>
                <a:cs typeface="Courier New" panose="02070309020205020404" pitchFamily="49" charset="0"/>
              </a:rPr>
              <a:t>  write_i2c(0xf4, 0x2e);</a:t>
            </a:r>
          </a:p>
          <a:p>
            <a:pPr algn="l">
              <a:spcBef>
                <a:spcPts val="0"/>
              </a:spcBef>
            </a:pPr>
            <a:r>
              <a:rPr lang="en-US" sz="1600">
                <a:latin typeface="Courier New" panose="02070309020205020404" pitchFamily="49" charset="0"/>
                <a:ea typeface="Arial" charset="0"/>
                <a:cs typeface="Courier New" panose="02070309020205020404" pitchFamily="49" charset="0"/>
              </a:rPr>
              <a:t>  delay(</a:t>
            </a:r>
            <a:r>
              <a:rPr lang="en-US" sz="1600" err="1">
                <a:latin typeface="Courier New" panose="02070309020205020404" pitchFamily="49" charset="0"/>
                <a:ea typeface="Arial" charset="0"/>
                <a:cs typeface="Courier New" panose="02070309020205020404" pitchFamily="49" charset="0"/>
              </a:rPr>
              <a:t>tempDelay</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long t = read_i2c_int(0xf6);</a:t>
            </a:r>
          </a:p>
          <a:p>
            <a:pPr algn="l">
              <a:spcBef>
                <a:spcPts val="0"/>
              </a:spcBef>
            </a:pPr>
            <a:r>
              <a:rPr lang="en-US" sz="1600">
                <a:latin typeface="Courier New" panose="02070309020205020404" pitchFamily="49" charset="0"/>
                <a:ea typeface="Arial" charset="0"/>
                <a:cs typeface="Courier New" panose="02070309020205020404" pitchFamily="49" charset="0"/>
              </a:rPr>
              <a:t>  return t;</a:t>
            </a:r>
          </a:p>
          <a:p>
            <a:pPr algn="l">
              <a:spcBef>
                <a:spcPts val="0"/>
              </a:spcBef>
            </a:pPr>
            <a:r>
              <a:rPr lang="en-US" sz="1600">
                <a:latin typeface="Courier New" panose="02070309020205020404" pitchFamily="49" charset="0"/>
                <a:ea typeface="Arial" charset="0"/>
                <a:cs typeface="Courier New" panose="02070309020205020404" pitchFamily="49" charset="0"/>
              </a:rPr>
              <a:t>}</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long </a:t>
            </a:r>
            <a:r>
              <a:rPr lang="en-US" sz="1600" err="1">
                <a:latin typeface="Courier New" panose="02070309020205020404" pitchFamily="49" charset="0"/>
                <a:ea typeface="Arial" charset="0"/>
                <a:cs typeface="Courier New" panose="02070309020205020404" pitchFamily="49" charset="0"/>
              </a:rPr>
              <a:t>raw_pressure</a:t>
            </a:r>
            <a:r>
              <a:rPr lang="en-US" sz="1600">
                <a:latin typeface="Courier New" panose="02070309020205020404" pitchFamily="49" charset="0"/>
                <a:ea typeface="Arial" charset="0"/>
                <a:cs typeface="Courier New" panose="02070309020205020404" pitchFamily="49" charset="0"/>
              </a:rPr>
              <a:t>() {</a:t>
            </a:r>
          </a:p>
          <a:p>
            <a:pPr algn="l">
              <a:spcBef>
                <a:spcPts val="0"/>
              </a:spcBef>
            </a:pPr>
            <a:r>
              <a:rPr lang="en-US" sz="1600">
                <a:latin typeface="Courier New" panose="02070309020205020404" pitchFamily="49" charset="0"/>
                <a:ea typeface="Arial" charset="0"/>
                <a:cs typeface="Courier New" panose="02070309020205020404" pitchFamily="49" charset="0"/>
              </a:rPr>
              <a:t>  write_i2c(0xf4, 0x2e);</a:t>
            </a:r>
          </a:p>
          <a:p>
            <a:pPr algn="l">
              <a:spcBef>
                <a:spcPts val="0"/>
              </a:spcBef>
            </a:pPr>
            <a:r>
              <a:rPr lang="en-US" sz="1600">
                <a:latin typeface="Courier New" panose="02070309020205020404" pitchFamily="49" charset="0"/>
                <a:ea typeface="Arial" charset="0"/>
                <a:cs typeface="Courier New" panose="02070309020205020404" pitchFamily="49" charset="0"/>
              </a:rPr>
              <a:t>  delay(</a:t>
            </a:r>
            <a:r>
              <a:rPr lang="en-US" sz="1600" err="1">
                <a:latin typeface="Courier New" panose="02070309020205020404" pitchFamily="49" charset="0"/>
                <a:ea typeface="Arial" charset="0"/>
                <a:cs typeface="Courier New" panose="02070309020205020404" pitchFamily="49" charset="0"/>
              </a:rPr>
              <a:t>tempDelay</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byte </a:t>
            </a:r>
            <a:r>
              <a:rPr lang="en-US" sz="1600" err="1">
                <a:latin typeface="Courier New" panose="02070309020205020404" pitchFamily="49" charset="0"/>
                <a:ea typeface="Arial" charset="0"/>
                <a:cs typeface="Courier New" panose="02070309020205020404" pitchFamily="49" charset="0"/>
              </a:rPr>
              <a:t>msb</a:t>
            </a:r>
            <a:r>
              <a:rPr lang="en-US" sz="1600">
                <a:latin typeface="Courier New" panose="02070309020205020404" pitchFamily="49" charset="0"/>
                <a:ea typeface="Arial" charset="0"/>
                <a:cs typeface="Courier New" panose="02070309020205020404" pitchFamily="49" charset="0"/>
              </a:rPr>
              <a:t>= read_i2c_byte(0xf6);</a:t>
            </a:r>
          </a:p>
          <a:p>
            <a:pPr algn="l">
              <a:spcBef>
                <a:spcPts val="0"/>
              </a:spcBef>
            </a:pPr>
            <a:r>
              <a:rPr lang="en-US" sz="1600">
                <a:latin typeface="Courier New" panose="02070309020205020404" pitchFamily="49" charset="0"/>
                <a:ea typeface="Arial" charset="0"/>
                <a:cs typeface="Courier New" panose="02070309020205020404" pitchFamily="49" charset="0"/>
              </a:rPr>
              <a:t>  byte lsb1= read_i2c_byte(0xf7);</a:t>
            </a:r>
          </a:p>
          <a:p>
            <a:pPr algn="l">
              <a:spcBef>
                <a:spcPts val="0"/>
              </a:spcBef>
            </a:pPr>
            <a:r>
              <a:rPr lang="en-US" sz="1600">
                <a:latin typeface="Courier New" panose="02070309020205020404" pitchFamily="49" charset="0"/>
                <a:ea typeface="Arial" charset="0"/>
                <a:cs typeface="Courier New" panose="02070309020205020404" pitchFamily="49" charset="0"/>
              </a:rPr>
              <a:t>  byte lsb2= read_i2c_byte(0xf8);</a:t>
            </a:r>
          </a:p>
          <a:p>
            <a:pPr algn="l">
              <a:spcBef>
                <a:spcPts val="0"/>
              </a:spcBef>
            </a:pPr>
            <a:r>
              <a:rPr lang="en-US" sz="1600">
                <a:latin typeface="Courier New" panose="02070309020205020404" pitchFamily="49" charset="0"/>
                <a:ea typeface="Arial" charset="0"/>
                <a:cs typeface="Courier New" panose="02070309020205020404" pitchFamily="49" charset="0"/>
              </a:rPr>
              <a:t>  long rp = ((((long)</a:t>
            </a:r>
            <a:r>
              <a:rPr lang="en-US" sz="1600" err="1">
                <a:latin typeface="Courier New" panose="02070309020205020404" pitchFamily="49" charset="0"/>
                <a:ea typeface="Arial" charset="0"/>
                <a:cs typeface="Courier New" panose="02070309020205020404" pitchFamily="49" charset="0"/>
              </a:rPr>
              <a:t>msb</a:t>
            </a:r>
            <a:r>
              <a:rPr lang="en-US" sz="1600">
                <a:latin typeface="Courier New" panose="02070309020205020404" pitchFamily="49" charset="0"/>
                <a:ea typeface="Arial" charset="0"/>
                <a:cs typeface="Courier New" panose="02070309020205020404" pitchFamily="49" charset="0"/>
              </a:rPr>
              <a:t>) &lt;&lt; 16) + (((long)lsb1) &lt;&lt; 8) + ((long)lsb2)) &gt;&gt; (8 - OSS);</a:t>
            </a:r>
          </a:p>
          <a:p>
            <a:pPr algn="l">
              <a:spcBef>
                <a:spcPts val="0"/>
              </a:spcBef>
            </a:pPr>
            <a:r>
              <a:rPr lang="en-US" sz="1600">
                <a:latin typeface="Courier New" panose="02070309020205020404" pitchFamily="49" charset="0"/>
                <a:ea typeface="Arial" charset="0"/>
                <a:cs typeface="Courier New" panose="02070309020205020404" pitchFamily="49" charset="0"/>
              </a:rPr>
              <a:t>  return rp;</a:t>
            </a:r>
          </a:p>
          <a:p>
            <a:pPr algn="l">
              <a:spcBef>
                <a:spcPts val="0"/>
              </a:spcBef>
            </a:pPr>
            <a:r>
              <a:rPr lang="en-US" sz="1600">
                <a:latin typeface="Courier New" panose="02070309020205020404" pitchFamily="49" charset="0"/>
                <a:ea typeface="Arial" charset="0"/>
                <a:cs typeface="Courier New" panose="02070309020205020404" pitchFamily="49" charset="0"/>
              </a:rPr>
              <a:t>}</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long </a:t>
            </a:r>
            <a:r>
              <a:rPr lang="en-US" sz="1600" err="1">
                <a:latin typeface="Courier New" panose="02070309020205020404" pitchFamily="49" charset="0"/>
                <a:ea typeface="Arial" charset="0"/>
                <a:cs typeface="Courier New" panose="02070309020205020404" pitchFamily="49" charset="0"/>
              </a:rPr>
              <a:t>get_temperature</a:t>
            </a:r>
            <a:r>
              <a:rPr lang="en-US" sz="1600">
                <a:latin typeface="Courier New" panose="02070309020205020404" pitchFamily="49" charset="0"/>
                <a:ea typeface="Arial" charset="0"/>
                <a:cs typeface="Courier New" panose="02070309020205020404" pitchFamily="49" charset="0"/>
              </a:rPr>
              <a:t>(</a:t>
            </a:r>
            <a:r>
              <a:rPr lang="en-US" sz="1600" err="1">
                <a:latin typeface="Courier New" panose="02070309020205020404" pitchFamily="49" charset="0"/>
                <a:ea typeface="Arial" charset="0"/>
                <a:cs typeface="Courier New" panose="02070309020205020404" pitchFamily="49" charset="0"/>
              </a:rPr>
              <a:t>calibration_data</a:t>
            </a:r>
            <a:r>
              <a:rPr lang="en-US" sz="1600">
                <a:latin typeface="Courier New" panose="02070309020205020404" pitchFamily="49" charset="0"/>
                <a:ea typeface="Arial" charset="0"/>
                <a:cs typeface="Courier New" panose="02070309020205020404" pitchFamily="49" charset="0"/>
              </a:rPr>
              <a:t>&amp; cd) {</a:t>
            </a:r>
          </a:p>
          <a:p>
            <a:pPr algn="l">
              <a:spcBef>
                <a:spcPts val="0"/>
              </a:spcBef>
            </a:pPr>
            <a:r>
              <a:rPr lang="en-US" sz="1600">
                <a:latin typeface="Courier New" panose="02070309020205020404" pitchFamily="49" charset="0"/>
                <a:ea typeface="Arial" charset="0"/>
                <a:cs typeface="Courier New" panose="02070309020205020404" pitchFamily="49" charset="0"/>
              </a:rPr>
              <a:t>  long rt= </a:t>
            </a:r>
            <a:r>
              <a:rPr lang="en-US" sz="1600" err="1">
                <a:latin typeface="Courier New" panose="02070309020205020404" pitchFamily="49" charset="0"/>
                <a:ea typeface="Arial" charset="0"/>
                <a:cs typeface="Courier New" panose="02070309020205020404" pitchFamily="49" charset="0"/>
              </a:rPr>
              <a:t>raw_temperature</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Serial.print</a:t>
            </a:r>
            <a:r>
              <a:rPr lang="en-US" sz="1600">
                <a:latin typeface="Courier New" panose="02070309020205020404" pitchFamily="49" charset="0"/>
                <a:ea typeface="Arial" charset="0"/>
                <a:cs typeface="Courier New" panose="02070309020205020404" pitchFamily="49" charset="0"/>
              </a:rPr>
              <a:t>("Raw temperature: ");</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Serial.print</a:t>
            </a:r>
            <a:r>
              <a:rPr lang="en-US" sz="1600">
                <a:latin typeface="Courier New" panose="02070309020205020404" pitchFamily="49" charset="0"/>
                <a:ea typeface="Arial" charset="0"/>
                <a:cs typeface="Courier New" panose="02070309020205020404" pitchFamily="49" charset="0"/>
              </a:rPr>
              <a:t>(rt);</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Serial.println</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return </a:t>
            </a:r>
            <a:r>
              <a:rPr lang="en-US" sz="1600" err="1">
                <a:latin typeface="Courier New" panose="02070309020205020404" pitchFamily="49" charset="0"/>
                <a:ea typeface="Arial" charset="0"/>
                <a:cs typeface="Courier New" panose="02070309020205020404" pitchFamily="49" charset="0"/>
              </a:rPr>
              <a:t>calculate_real_temperature</a:t>
            </a:r>
            <a:r>
              <a:rPr lang="en-US" sz="1600">
                <a:latin typeface="Courier New" panose="02070309020205020404" pitchFamily="49" charset="0"/>
                <a:ea typeface="Arial" charset="0"/>
                <a:cs typeface="Courier New" panose="02070309020205020404" pitchFamily="49" charset="0"/>
              </a:rPr>
              <a:t>(cd, rt);</a:t>
            </a:r>
          </a:p>
          <a:p>
            <a:pPr algn="l">
              <a:spcBef>
                <a:spcPts val="0"/>
              </a:spcBef>
            </a:pPr>
            <a:r>
              <a:rPr lang="en-US" sz="1600">
                <a:latin typeface="Courier New" panose="02070309020205020404" pitchFamily="49" charset="0"/>
                <a:ea typeface="Arial" charset="0"/>
                <a:cs typeface="Courier New" panose="02070309020205020404" pitchFamily="49" charset="0"/>
              </a:rPr>
              <a:t>}</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endParaRPr lang="en-US" sz="160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162</a:t>
            </a:fld>
            <a:endParaRPr lang="en-US"/>
          </a:p>
        </p:txBody>
      </p:sp>
    </p:spTree>
    <p:extLst>
      <p:ext uri="{BB962C8B-B14F-4D97-AF65-F5344CB8AC3E}">
        <p14:creationId xmlns:p14="http://schemas.microsoft.com/office/powerpoint/2010/main" val="1270294868"/>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8588" y="37916"/>
            <a:ext cx="11277600"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measure pressure</a:t>
            </a:r>
          </a:p>
        </p:txBody>
      </p:sp>
      <p:sp>
        <p:nvSpPr>
          <p:cNvPr id="3" name="Content Placeholder 2"/>
          <p:cNvSpPr>
            <a:spLocks noGrp="1"/>
          </p:cNvSpPr>
          <p:nvPr>
            <p:ph idx="1"/>
          </p:nvPr>
        </p:nvSpPr>
        <p:spPr>
          <a:xfrm>
            <a:off x="495837" y="1259879"/>
            <a:ext cx="11277600" cy="5435839"/>
          </a:xfrm>
        </p:spPr>
        <p:txBody>
          <a:bodyPr>
            <a:noAutofit/>
          </a:bodyPr>
          <a:lstStyle/>
          <a:p>
            <a:pPr algn="l">
              <a:spcBef>
                <a:spcPts val="0"/>
              </a:spcBef>
            </a:pPr>
            <a:r>
              <a:rPr lang="en-US" sz="1600">
                <a:latin typeface="Courier New" panose="02070309020205020404" pitchFamily="49" charset="0"/>
                <a:ea typeface="Arial" charset="0"/>
                <a:cs typeface="Courier New" panose="02070309020205020404" pitchFamily="49" charset="0"/>
              </a:rPr>
              <a:t>long </a:t>
            </a:r>
            <a:r>
              <a:rPr lang="en-US" sz="1600" err="1">
                <a:latin typeface="Courier New" panose="02070309020205020404" pitchFamily="49" charset="0"/>
                <a:ea typeface="Arial" charset="0"/>
                <a:cs typeface="Courier New" panose="02070309020205020404" pitchFamily="49" charset="0"/>
              </a:rPr>
              <a:t>raw_temperature</a:t>
            </a:r>
            <a:r>
              <a:rPr lang="en-US" sz="1600">
                <a:latin typeface="Courier New" panose="02070309020205020404" pitchFamily="49" charset="0"/>
                <a:ea typeface="Arial" charset="0"/>
                <a:cs typeface="Courier New" panose="02070309020205020404" pitchFamily="49" charset="0"/>
              </a:rPr>
              <a:t>() {</a:t>
            </a:r>
          </a:p>
          <a:p>
            <a:pPr algn="l">
              <a:spcBef>
                <a:spcPts val="0"/>
              </a:spcBef>
            </a:pPr>
            <a:r>
              <a:rPr lang="en-US" sz="1600">
                <a:latin typeface="Courier New" panose="02070309020205020404" pitchFamily="49" charset="0"/>
                <a:ea typeface="Arial" charset="0"/>
                <a:cs typeface="Courier New" panose="02070309020205020404" pitchFamily="49" charset="0"/>
              </a:rPr>
              <a:t>  write_i2c(0xf4, 0x2e);</a:t>
            </a:r>
          </a:p>
          <a:p>
            <a:pPr algn="l">
              <a:spcBef>
                <a:spcPts val="0"/>
              </a:spcBef>
            </a:pPr>
            <a:r>
              <a:rPr lang="en-US" sz="1600">
                <a:latin typeface="Courier New" panose="02070309020205020404" pitchFamily="49" charset="0"/>
                <a:ea typeface="Arial" charset="0"/>
                <a:cs typeface="Courier New" panose="02070309020205020404" pitchFamily="49" charset="0"/>
              </a:rPr>
              <a:t>  delay(</a:t>
            </a:r>
            <a:r>
              <a:rPr lang="en-US" sz="1600" err="1">
                <a:latin typeface="Courier New" panose="02070309020205020404" pitchFamily="49" charset="0"/>
                <a:ea typeface="Arial" charset="0"/>
                <a:cs typeface="Courier New" panose="02070309020205020404" pitchFamily="49" charset="0"/>
              </a:rPr>
              <a:t>tempDelay</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long t = read_i2c_int(0xf6);</a:t>
            </a:r>
          </a:p>
          <a:p>
            <a:pPr algn="l">
              <a:spcBef>
                <a:spcPts val="0"/>
              </a:spcBef>
            </a:pPr>
            <a:r>
              <a:rPr lang="en-US" sz="1600">
                <a:latin typeface="Courier New" panose="02070309020205020404" pitchFamily="49" charset="0"/>
                <a:ea typeface="Arial" charset="0"/>
                <a:cs typeface="Courier New" panose="02070309020205020404" pitchFamily="49" charset="0"/>
              </a:rPr>
              <a:t>  return t;</a:t>
            </a:r>
          </a:p>
          <a:p>
            <a:pPr algn="l">
              <a:spcBef>
                <a:spcPts val="0"/>
              </a:spcBef>
            </a:pPr>
            <a:r>
              <a:rPr lang="en-US" sz="1600">
                <a:latin typeface="Courier New" panose="02070309020205020404" pitchFamily="49" charset="0"/>
                <a:ea typeface="Arial" charset="0"/>
                <a:cs typeface="Courier New" panose="02070309020205020404" pitchFamily="49" charset="0"/>
              </a:rPr>
              <a:t>}</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long </a:t>
            </a:r>
            <a:r>
              <a:rPr lang="en-US" sz="1600" err="1">
                <a:latin typeface="Courier New" panose="02070309020205020404" pitchFamily="49" charset="0"/>
                <a:ea typeface="Arial" charset="0"/>
                <a:cs typeface="Courier New" panose="02070309020205020404" pitchFamily="49" charset="0"/>
              </a:rPr>
              <a:t>raw_pressure</a:t>
            </a:r>
            <a:r>
              <a:rPr lang="en-US" sz="1600">
                <a:latin typeface="Courier New" panose="02070309020205020404" pitchFamily="49" charset="0"/>
                <a:ea typeface="Arial" charset="0"/>
                <a:cs typeface="Courier New" panose="02070309020205020404" pitchFamily="49" charset="0"/>
              </a:rPr>
              <a:t>() {</a:t>
            </a:r>
          </a:p>
          <a:p>
            <a:pPr algn="l">
              <a:spcBef>
                <a:spcPts val="0"/>
              </a:spcBef>
            </a:pPr>
            <a:r>
              <a:rPr lang="en-US" sz="1600">
                <a:latin typeface="Courier New" panose="02070309020205020404" pitchFamily="49" charset="0"/>
                <a:ea typeface="Arial" charset="0"/>
                <a:cs typeface="Courier New" panose="02070309020205020404" pitchFamily="49" charset="0"/>
              </a:rPr>
              <a:t>  write_i2c(0xf4, 0x2e);</a:t>
            </a:r>
          </a:p>
          <a:p>
            <a:pPr algn="l">
              <a:spcBef>
                <a:spcPts val="0"/>
              </a:spcBef>
            </a:pPr>
            <a:r>
              <a:rPr lang="en-US" sz="1600">
                <a:latin typeface="Courier New" panose="02070309020205020404" pitchFamily="49" charset="0"/>
                <a:ea typeface="Arial" charset="0"/>
                <a:cs typeface="Courier New" panose="02070309020205020404" pitchFamily="49" charset="0"/>
              </a:rPr>
              <a:t>  delay(</a:t>
            </a:r>
            <a:r>
              <a:rPr lang="en-US" sz="1600" err="1">
                <a:latin typeface="Courier New" panose="02070309020205020404" pitchFamily="49" charset="0"/>
                <a:ea typeface="Arial" charset="0"/>
                <a:cs typeface="Courier New" panose="02070309020205020404" pitchFamily="49" charset="0"/>
              </a:rPr>
              <a:t>tempDelay</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byte </a:t>
            </a:r>
            <a:r>
              <a:rPr lang="en-US" sz="1600" err="1">
                <a:latin typeface="Courier New" panose="02070309020205020404" pitchFamily="49" charset="0"/>
                <a:ea typeface="Arial" charset="0"/>
                <a:cs typeface="Courier New" panose="02070309020205020404" pitchFamily="49" charset="0"/>
              </a:rPr>
              <a:t>msb</a:t>
            </a:r>
            <a:r>
              <a:rPr lang="en-US" sz="1600">
                <a:latin typeface="Courier New" panose="02070309020205020404" pitchFamily="49" charset="0"/>
                <a:ea typeface="Arial" charset="0"/>
                <a:cs typeface="Courier New" panose="02070309020205020404" pitchFamily="49" charset="0"/>
              </a:rPr>
              <a:t>= read_i2c_byte(0xf6);</a:t>
            </a:r>
          </a:p>
          <a:p>
            <a:pPr algn="l">
              <a:spcBef>
                <a:spcPts val="0"/>
              </a:spcBef>
            </a:pPr>
            <a:r>
              <a:rPr lang="en-US" sz="1600">
                <a:latin typeface="Courier New" panose="02070309020205020404" pitchFamily="49" charset="0"/>
                <a:ea typeface="Arial" charset="0"/>
                <a:cs typeface="Courier New" panose="02070309020205020404" pitchFamily="49" charset="0"/>
              </a:rPr>
              <a:t>  byte lsb1= read_i2c_byte(0xf7);</a:t>
            </a:r>
          </a:p>
          <a:p>
            <a:pPr algn="l">
              <a:spcBef>
                <a:spcPts val="0"/>
              </a:spcBef>
            </a:pPr>
            <a:r>
              <a:rPr lang="en-US" sz="1600">
                <a:latin typeface="Courier New" panose="02070309020205020404" pitchFamily="49" charset="0"/>
                <a:ea typeface="Arial" charset="0"/>
                <a:cs typeface="Courier New" panose="02070309020205020404" pitchFamily="49" charset="0"/>
              </a:rPr>
              <a:t>  byte lsb2= read_i2c_byte(0xf8);</a:t>
            </a:r>
          </a:p>
          <a:p>
            <a:pPr algn="l">
              <a:spcBef>
                <a:spcPts val="0"/>
              </a:spcBef>
            </a:pPr>
            <a:r>
              <a:rPr lang="en-US" sz="1600">
                <a:latin typeface="Courier New" panose="02070309020205020404" pitchFamily="49" charset="0"/>
                <a:ea typeface="Arial" charset="0"/>
                <a:cs typeface="Courier New" panose="02070309020205020404" pitchFamily="49" charset="0"/>
              </a:rPr>
              <a:t>  long rp = ((((long)</a:t>
            </a:r>
            <a:r>
              <a:rPr lang="en-US" sz="1600" err="1">
                <a:latin typeface="Courier New" panose="02070309020205020404" pitchFamily="49" charset="0"/>
                <a:ea typeface="Arial" charset="0"/>
                <a:cs typeface="Courier New" panose="02070309020205020404" pitchFamily="49" charset="0"/>
              </a:rPr>
              <a:t>msb</a:t>
            </a:r>
            <a:r>
              <a:rPr lang="en-US" sz="1600">
                <a:latin typeface="Courier New" panose="02070309020205020404" pitchFamily="49" charset="0"/>
                <a:ea typeface="Arial" charset="0"/>
                <a:cs typeface="Courier New" panose="02070309020205020404" pitchFamily="49" charset="0"/>
              </a:rPr>
              <a:t>) &lt;&lt; 16) + (((long)lsb1) &lt;&lt; 8) + ((long)lsb2)) &gt;&gt; (8 - OSS);</a:t>
            </a:r>
          </a:p>
          <a:p>
            <a:pPr algn="l">
              <a:spcBef>
                <a:spcPts val="0"/>
              </a:spcBef>
            </a:pPr>
            <a:r>
              <a:rPr lang="en-US" sz="1600">
                <a:latin typeface="Courier New" panose="02070309020205020404" pitchFamily="49" charset="0"/>
                <a:ea typeface="Arial" charset="0"/>
                <a:cs typeface="Courier New" panose="02070309020205020404" pitchFamily="49" charset="0"/>
              </a:rPr>
              <a:t>  return rp;</a:t>
            </a:r>
          </a:p>
          <a:p>
            <a:pPr algn="l">
              <a:spcBef>
                <a:spcPts val="0"/>
              </a:spcBef>
            </a:pPr>
            <a:r>
              <a:rPr lang="en-US" sz="1600">
                <a:latin typeface="Courier New" panose="02070309020205020404" pitchFamily="49" charset="0"/>
                <a:ea typeface="Arial" charset="0"/>
                <a:cs typeface="Courier New" panose="02070309020205020404" pitchFamily="49" charset="0"/>
              </a:rPr>
              <a:t>}</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long </a:t>
            </a:r>
            <a:r>
              <a:rPr lang="en-US" sz="1600" err="1">
                <a:latin typeface="Courier New" panose="02070309020205020404" pitchFamily="49" charset="0"/>
                <a:ea typeface="Arial" charset="0"/>
                <a:cs typeface="Courier New" panose="02070309020205020404" pitchFamily="49" charset="0"/>
              </a:rPr>
              <a:t>get_temperature</a:t>
            </a:r>
            <a:r>
              <a:rPr lang="en-US" sz="1600">
                <a:latin typeface="Courier New" panose="02070309020205020404" pitchFamily="49" charset="0"/>
                <a:ea typeface="Arial" charset="0"/>
                <a:cs typeface="Courier New" panose="02070309020205020404" pitchFamily="49" charset="0"/>
              </a:rPr>
              <a:t>(</a:t>
            </a:r>
            <a:r>
              <a:rPr lang="en-US" sz="1600" err="1">
                <a:latin typeface="Courier New" panose="02070309020205020404" pitchFamily="49" charset="0"/>
                <a:ea typeface="Arial" charset="0"/>
                <a:cs typeface="Courier New" panose="02070309020205020404" pitchFamily="49" charset="0"/>
              </a:rPr>
              <a:t>calibration_data</a:t>
            </a:r>
            <a:r>
              <a:rPr lang="en-US" sz="1600">
                <a:latin typeface="Courier New" panose="02070309020205020404" pitchFamily="49" charset="0"/>
                <a:ea typeface="Arial" charset="0"/>
                <a:cs typeface="Courier New" panose="02070309020205020404" pitchFamily="49" charset="0"/>
              </a:rPr>
              <a:t>&amp; cd) {</a:t>
            </a:r>
          </a:p>
          <a:p>
            <a:pPr algn="l">
              <a:spcBef>
                <a:spcPts val="0"/>
              </a:spcBef>
            </a:pPr>
            <a:r>
              <a:rPr lang="en-US" sz="1600">
                <a:latin typeface="Courier New" panose="02070309020205020404" pitchFamily="49" charset="0"/>
                <a:ea typeface="Arial" charset="0"/>
                <a:cs typeface="Courier New" panose="02070309020205020404" pitchFamily="49" charset="0"/>
              </a:rPr>
              <a:t>  long rt= </a:t>
            </a:r>
            <a:r>
              <a:rPr lang="en-US" sz="1600" err="1">
                <a:latin typeface="Courier New" panose="02070309020205020404" pitchFamily="49" charset="0"/>
                <a:ea typeface="Arial" charset="0"/>
                <a:cs typeface="Courier New" panose="02070309020205020404" pitchFamily="49" charset="0"/>
              </a:rPr>
              <a:t>raw_temperature</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Serial.print</a:t>
            </a:r>
            <a:r>
              <a:rPr lang="en-US" sz="1600">
                <a:latin typeface="Courier New" panose="02070309020205020404" pitchFamily="49" charset="0"/>
                <a:ea typeface="Arial" charset="0"/>
                <a:cs typeface="Courier New" panose="02070309020205020404" pitchFamily="49" charset="0"/>
              </a:rPr>
              <a:t>("Raw temperature: ");</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Serial.print</a:t>
            </a:r>
            <a:r>
              <a:rPr lang="en-US" sz="1600">
                <a:latin typeface="Courier New" panose="02070309020205020404" pitchFamily="49" charset="0"/>
                <a:ea typeface="Arial" charset="0"/>
                <a:cs typeface="Courier New" panose="02070309020205020404" pitchFamily="49" charset="0"/>
              </a:rPr>
              <a:t>(rt);</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Serial.println</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return </a:t>
            </a:r>
            <a:r>
              <a:rPr lang="en-US" sz="1600" err="1">
                <a:latin typeface="Courier New" panose="02070309020205020404" pitchFamily="49" charset="0"/>
                <a:ea typeface="Arial" charset="0"/>
                <a:cs typeface="Courier New" panose="02070309020205020404" pitchFamily="49" charset="0"/>
              </a:rPr>
              <a:t>calculate_real_temperature</a:t>
            </a:r>
            <a:r>
              <a:rPr lang="en-US" sz="1600">
                <a:latin typeface="Courier New" panose="02070309020205020404" pitchFamily="49" charset="0"/>
                <a:ea typeface="Arial" charset="0"/>
                <a:cs typeface="Courier New" panose="02070309020205020404" pitchFamily="49" charset="0"/>
              </a:rPr>
              <a:t>(cd, rt);</a:t>
            </a:r>
          </a:p>
          <a:p>
            <a:pPr algn="l">
              <a:spcBef>
                <a:spcPts val="0"/>
              </a:spcBef>
            </a:pPr>
            <a:r>
              <a:rPr lang="en-US" sz="1600">
                <a:latin typeface="Courier New" panose="02070309020205020404" pitchFamily="49" charset="0"/>
                <a:ea typeface="Arial" charset="0"/>
                <a:cs typeface="Courier New" panose="02070309020205020404" pitchFamily="49" charset="0"/>
              </a:rPr>
              <a:t>}</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163</a:t>
            </a:fld>
            <a:endParaRPr lang="en-US"/>
          </a:p>
        </p:txBody>
      </p:sp>
    </p:spTree>
    <p:extLst>
      <p:ext uri="{BB962C8B-B14F-4D97-AF65-F5344CB8AC3E}">
        <p14:creationId xmlns:p14="http://schemas.microsoft.com/office/powerpoint/2010/main" val="343354942"/>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9007" y="77956"/>
            <a:ext cx="11834948"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measure pressure</a:t>
            </a:r>
          </a:p>
        </p:txBody>
      </p:sp>
      <p:sp>
        <p:nvSpPr>
          <p:cNvPr id="3" name="Content Placeholder 2"/>
          <p:cNvSpPr>
            <a:spLocks noGrp="1"/>
          </p:cNvSpPr>
          <p:nvPr>
            <p:ph idx="1"/>
          </p:nvPr>
        </p:nvSpPr>
        <p:spPr>
          <a:xfrm>
            <a:off x="534346" y="1695716"/>
            <a:ext cx="10852406" cy="4235537"/>
          </a:xfrm>
        </p:spPr>
        <p:txBody>
          <a:bodyPr>
            <a:noAutofit/>
          </a:bodyPr>
          <a:lstStyle/>
          <a:p>
            <a:pPr algn="l">
              <a:spcBef>
                <a:spcPts val="0"/>
              </a:spcBef>
            </a:pPr>
            <a:r>
              <a:rPr lang="en-US" sz="1600">
                <a:latin typeface="Courier New" panose="02070309020205020404" pitchFamily="49" charset="0"/>
                <a:ea typeface="Arial" charset="0"/>
                <a:cs typeface="Courier New" panose="02070309020205020404" pitchFamily="49" charset="0"/>
              </a:rPr>
              <a:t>long </a:t>
            </a:r>
            <a:r>
              <a:rPr lang="en-US" sz="1600" err="1">
                <a:latin typeface="Courier New" panose="02070309020205020404" pitchFamily="49" charset="0"/>
                <a:ea typeface="Arial" charset="0"/>
                <a:cs typeface="Courier New" panose="02070309020205020404" pitchFamily="49" charset="0"/>
              </a:rPr>
              <a:t>get_pressure</a:t>
            </a:r>
            <a:r>
              <a:rPr lang="en-US" sz="1600">
                <a:latin typeface="Courier New" panose="02070309020205020404" pitchFamily="49" charset="0"/>
                <a:ea typeface="Arial" charset="0"/>
                <a:cs typeface="Courier New" panose="02070309020205020404" pitchFamily="49" charset="0"/>
              </a:rPr>
              <a:t>(</a:t>
            </a:r>
            <a:r>
              <a:rPr lang="en-US" sz="1600" err="1">
                <a:latin typeface="Courier New" panose="02070309020205020404" pitchFamily="49" charset="0"/>
                <a:ea typeface="Arial" charset="0"/>
                <a:cs typeface="Courier New" panose="02070309020205020404" pitchFamily="49" charset="0"/>
              </a:rPr>
              <a:t>calibration_data</a:t>
            </a:r>
            <a:r>
              <a:rPr lang="en-US" sz="1600">
                <a:latin typeface="Courier New" panose="02070309020205020404" pitchFamily="49" charset="0"/>
                <a:ea typeface="Arial" charset="0"/>
                <a:cs typeface="Courier New" panose="02070309020205020404" pitchFamily="49" charset="0"/>
              </a:rPr>
              <a:t>&amp; cd) {</a:t>
            </a:r>
          </a:p>
          <a:p>
            <a:pPr algn="l">
              <a:spcBef>
                <a:spcPts val="0"/>
              </a:spcBef>
            </a:pPr>
            <a:r>
              <a:rPr lang="en-US" sz="1600">
                <a:latin typeface="Courier New" panose="02070309020205020404" pitchFamily="49" charset="0"/>
                <a:ea typeface="Arial" charset="0"/>
                <a:cs typeface="Courier New" panose="02070309020205020404" pitchFamily="49" charset="0"/>
              </a:rPr>
              <a:t>  long rp = </a:t>
            </a:r>
            <a:r>
              <a:rPr lang="en-US" sz="1600" err="1">
                <a:latin typeface="Courier New" panose="02070309020205020404" pitchFamily="49" charset="0"/>
                <a:ea typeface="Arial" charset="0"/>
                <a:cs typeface="Courier New" panose="02070309020205020404" pitchFamily="49" charset="0"/>
              </a:rPr>
              <a:t>raw_pressure</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long p = </a:t>
            </a:r>
            <a:r>
              <a:rPr lang="en-US" sz="1600" err="1">
                <a:latin typeface="Courier New" panose="02070309020205020404" pitchFamily="49" charset="0"/>
                <a:ea typeface="Arial" charset="0"/>
                <a:cs typeface="Courier New" panose="02070309020205020404" pitchFamily="49" charset="0"/>
              </a:rPr>
              <a:t>calculate_real_pressure</a:t>
            </a:r>
            <a:r>
              <a:rPr lang="en-US" sz="1600">
                <a:latin typeface="Courier New" panose="02070309020205020404" pitchFamily="49" charset="0"/>
                <a:ea typeface="Arial" charset="0"/>
                <a:cs typeface="Courier New" panose="02070309020205020404" pitchFamily="49" charset="0"/>
              </a:rPr>
              <a:t>(cd, rp);</a:t>
            </a:r>
          </a:p>
          <a:p>
            <a:pPr algn="l">
              <a:spcBef>
                <a:spcPts val="0"/>
              </a:spcBef>
            </a:pPr>
            <a:r>
              <a:rPr lang="en-US" sz="1600">
                <a:latin typeface="Courier New" panose="02070309020205020404" pitchFamily="49" charset="0"/>
                <a:ea typeface="Arial" charset="0"/>
                <a:cs typeface="Courier New" panose="02070309020205020404" pitchFamily="49" charset="0"/>
              </a:rPr>
              <a:t>  return p;</a:t>
            </a:r>
          </a:p>
          <a:p>
            <a:pPr algn="l">
              <a:spcBef>
                <a:spcPts val="0"/>
              </a:spcBef>
            </a:pPr>
            <a:r>
              <a:rPr lang="en-US" sz="1600">
                <a:latin typeface="Courier New" panose="02070309020205020404" pitchFamily="49" charset="0"/>
                <a:ea typeface="Arial" charset="0"/>
                <a:cs typeface="Courier New" panose="02070309020205020404" pitchFamily="49" charset="0"/>
              </a:rPr>
              <a:t>}</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void setup() {</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Serial.begin</a:t>
            </a:r>
            <a:r>
              <a:rPr lang="en-US" sz="1600">
                <a:latin typeface="Courier New" panose="02070309020205020404" pitchFamily="49" charset="0"/>
                <a:ea typeface="Arial" charset="0"/>
                <a:cs typeface="Courier New" panose="02070309020205020404" pitchFamily="49" charset="0"/>
              </a:rPr>
              <a:t>(9600);</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Wire.begin</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endParaRPr lang="en-US" sz="160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164</a:t>
            </a:fld>
            <a:endParaRPr lang="en-US"/>
          </a:p>
        </p:txBody>
      </p:sp>
    </p:spTree>
    <p:extLst>
      <p:ext uri="{BB962C8B-B14F-4D97-AF65-F5344CB8AC3E}">
        <p14:creationId xmlns:p14="http://schemas.microsoft.com/office/powerpoint/2010/main" val="1495065884"/>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0630" y="38767"/>
            <a:ext cx="11887200"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measure pressure</a:t>
            </a:r>
          </a:p>
        </p:txBody>
      </p:sp>
      <p:sp>
        <p:nvSpPr>
          <p:cNvPr id="3" name="Content Placeholder 2"/>
          <p:cNvSpPr>
            <a:spLocks noGrp="1"/>
          </p:cNvSpPr>
          <p:nvPr>
            <p:ph idx="1"/>
          </p:nvPr>
        </p:nvSpPr>
        <p:spPr>
          <a:xfrm>
            <a:off x="701862" y="1703651"/>
            <a:ext cx="10786093" cy="4475083"/>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void loop()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calibration_data</a:t>
            </a:r>
            <a:r>
              <a:rPr lang="en-US" sz="1600" dirty="0">
                <a:latin typeface="Courier New" panose="02070309020205020404" pitchFamily="49" charset="0"/>
                <a:ea typeface="Arial" charset="0"/>
                <a:cs typeface="Courier New" panose="02070309020205020404" pitchFamily="49" charset="0"/>
              </a:rPr>
              <a:t> cd;</a:t>
            </a:r>
          </a:p>
          <a:p>
            <a:pPr algn="l">
              <a:spcBef>
                <a:spcPts val="0"/>
              </a:spcBef>
            </a:pPr>
            <a:r>
              <a:rPr lang="en-US" sz="1600" dirty="0">
                <a:latin typeface="Courier New" panose="02070309020205020404" pitchFamily="49" charset="0"/>
                <a:ea typeface="Arial" charset="0"/>
                <a:cs typeface="Courier New" panose="02070309020205020404" pitchFamily="49" charset="0"/>
              </a:rPr>
              <a:t>  calibrate(&amp;cd);</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printCalibration</a:t>
            </a:r>
            <a:r>
              <a:rPr lang="en-US" sz="1600" dirty="0">
                <a:latin typeface="Courier New" panose="02070309020205020404" pitchFamily="49" charset="0"/>
                <a:ea typeface="Arial" charset="0"/>
                <a:cs typeface="Courier New" panose="02070309020205020404" pitchFamily="49" charset="0"/>
              </a:rPr>
              <a:t>(cd);</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double temperature= (double)</a:t>
            </a:r>
            <a:r>
              <a:rPr lang="en-US" sz="1600" dirty="0" err="1">
                <a:latin typeface="Courier New" panose="02070309020205020404" pitchFamily="49" charset="0"/>
                <a:ea typeface="Arial" charset="0"/>
                <a:cs typeface="Courier New" panose="02070309020205020404" pitchFamily="49" charset="0"/>
              </a:rPr>
              <a:t>get_temperature</a:t>
            </a:r>
            <a:r>
              <a:rPr lang="en-US" sz="1600" dirty="0">
                <a:latin typeface="Courier New" panose="02070309020205020404" pitchFamily="49" charset="0"/>
                <a:ea typeface="Arial" charset="0"/>
                <a:cs typeface="Courier New" panose="02070309020205020404" pitchFamily="49" charset="0"/>
              </a:rPr>
              <a:t>(cd);</a:t>
            </a:r>
          </a:p>
          <a:p>
            <a:pPr algn="l">
              <a:spcBef>
                <a:spcPts val="0"/>
              </a:spcBef>
            </a:pPr>
            <a:r>
              <a:rPr lang="en-US" sz="1600" dirty="0">
                <a:latin typeface="Courier New" panose="02070309020205020404" pitchFamily="49" charset="0"/>
                <a:ea typeface="Arial" charset="0"/>
                <a:cs typeface="Courier New" panose="02070309020205020404" pitchFamily="49" charset="0"/>
              </a:rPr>
              <a:t>  double pressure= (double)</a:t>
            </a:r>
            <a:r>
              <a:rPr lang="en-US" sz="1600" dirty="0" err="1">
                <a:latin typeface="Courier New" panose="02070309020205020404" pitchFamily="49" charset="0"/>
                <a:ea typeface="Arial" charset="0"/>
                <a:cs typeface="Courier New" panose="02070309020205020404" pitchFamily="49" charset="0"/>
              </a:rPr>
              <a:t>get_pressure</a:t>
            </a:r>
            <a:r>
              <a:rPr lang="en-US" sz="1600" dirty="0">
                <a:latin typeface="Courier New" panose="02070309020205020404" pitchFamily="49" charset="0"/>
                <a:ea typeface="Arial" charset="0"/>
                <a:cs typeface="Courier New" panose="02070309020205020404" pitchFamily="49" charset="0"/>
              </a:rPr>
              <a:t>(cd);</a:t>
            </a:r>
          </a:p>
          <a:p>
            <a:pPr algn="l">
              <a:spcBef>
                <a:spcPts val="0"/>
              </a:spcBef>
            </a:pPr>
            <a:r>
              <a:rPr lang="en-US" sz="1600" dirty="0">
                <a:latin typeface="Courier New" panose="02070309020205020404" pitchFamily="49" charset="0"/>
                <a:ea typeface="Arial" charset="0"/>
                <a:cs typeface="Courier New" panose="02070309020205020404" pitchFamily="49" charset="0"/>
              </a:rPr>
              <a:t>  double altitude= </a:t>
            </a:r>
            <a:r>
              <a:rPr lang="en-US" sz="1600" dirty="0" err="1">
                <a:latin typeface="Courier New" panose="02070309020205020404" pitchFamily="49" charset="0"/>
                <a:ea typeface="Arial" charset="0"/>
                <a:cs typeface="Courier New" panose="02070309020205020404" pitchFamily="49" charset="0"/>
              </a:rPr>
              <a:t>calculate_altitude</a:t>
            </a:r>
            <a:r>
              <a:rPr lang="en-US" sz="1600" dirty="0">
                <a:latin typeface="Courier New" panose="02070309020205020404" pitchFamily="49" charset="0"/>
                <a:ea typeface="Arial" charset="0"/>
                <a:cs typeface="Courier New" panose="02070309020205020404" pitchFamily="49" charset="0"/>
              </a:rPr>
              <a:t>(pressure);</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("Temperature (C):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(temperature);</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 pressure (Pa):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(pressure);</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 altitude (m):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(altitude);</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Serial.println</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delay(measurementDelay);</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165</a:t>
            </a:fld>
            <a:endParaRPr lang="en-US"/>
          </a:p>
        </p:txBody>
      </p:sp>
    </p:spTree>
    <p:extLst>
      <p:ext uri="{BB962C8B-B14F-4D97-AF65-F5344CB8AC3E}">
        <p14:creationId xmlns:p14="http://schemas.microsoft.com/office/powerpoint/2010/main" val="1047075114"/>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6274" y="143692"/>
            <a:ext cx="11939451" cy="868362"/>
          </a:xfrm>
        </p:spPr>
        <p:txBody>
          <a:bodyPr anchor="ctr">
            <a:normAutofit fontScale="90000"/>
          </a:bodyPr>
          <a:lstStyle/>
          <a:p>
            <a:pPr algn="ctr"/>
            <a:r>
              <a:rPr lang="en-US" sz="4400">
                <a:latin typeface="Arial" panose="020B0604020202020204" pitchFamily="34" charset="0"/>
                <a:cs typeface="Arial" panose="020B0604020202020204" pitchFamily="34" charset="0"/>
              </a:rPr>
              <a:t>Raspberry Pi code for measure pressure (bmp280)</a:t>
            </a:r>
          </a:p>
        </p:txBody>
      </p:sp>
      <p:sp>
        <p:nvSpPr>
          <p:cNvPr id="3" name="Content Placeholder 2"/>
          <p:cNvSpPr>
            <a:spLocks noGrp="1"/>
          </p:cNvSpPr>
          <p:nvPr>
            <p:ph idx="1"/>
          </p:nvPr>
        </p:nvSpPr>
        <p:spPr>
          <a:xfrm>
            <a:off x="465752" y="1906043"/>
            <a:ext cx="11260494" cy="4133589"/>
          </a:xfrm>
        </p:spPr>
        <p:txBody>
          <a:bodyPr>
            <a:noAutofit/>
          </a:bodyPr>
          <a:lstStyle/>
          <a:p>
            <a:pPr marL="342900" indent="-342900" algn="l">
              <a:spcBef>
                <a:spcPts val="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You can download a </a:t>
            </a:r>
            <a:r>
              <a:rPr lang="en-US" sz="2000" dirty="0">
                <a:solidFill>
                  <a:srgbClr val="2282F0"/>
                </a:solidFill>
                <a:latin typeface="Calibri" panose="020F0502020204030204" pitchFamily="34" charset="0"/>
                <a:ea typeface="Arial" charset="0"/>
                <a:cs typeface="Calibri" panose="020F0502020204030204" pitchFamily="34" charset="0"/>
                <a:hlinkClick r:id="rId3">
                  <a:extLst>
                    <a:ext uri="{A12FA001-AC4F-418D-AE19-62706E023703}">
                      <ahyp:hlinkClr xmlns:ahyp="http://schemas.microsoft.com/office/drawing/2018/hyperlinkcolor" val="tx"/>
                    </a:ext>
                  </a:extLst>
                </a:hlinkClick>
              </a:rPr>
              <a:t>support library </a:t>
            </a:r>
            <a:r>
              <a:rPr lang="en-US" sz="2000" dirty="0">
                <a:latin typeface="Calibri" panose="020F0502020204030204" pitchFamily="34" charset="0"/>
                <a:ea typeface="Arial" charset="0"/>
                <a:cs typeface="Calibri" panose="020F0502020204030204" pitchFamily="34" charset="0"/>
              </a:rPr>
              <a:t>for the Bosch BMP-280 but</a:t>
            </a:r>
            <a:r>
              <a:rPr lang="en-US" sz="2000" dirty="0">
                <a:solidFill>
                  <a:srgbClr val="2282F0"/>
                </a:solidFill>
                <a:latin typeface="Calibri" panose="020F0502020204030204" pitchFamily="34" charset="0"/>
                <a:ea typeface="Arial" charset="0"/>
                <a:cs typeface="Calibri" panose="020F0502020204030204" pitchFamily="34" charset="0"/>
              </a:rPr>
              <a:t> </a:t>
            </a:r>
            <a:r>
              <a:rPr lang="en-US" sz="2000" dirty="0">
                <a:latin typeface="Calibri" panose="020F0502020204030204" pitchFamily="34" charset="0"/>
                <a:ea typeface="Arial" charset="0"/>
                <a:cs typeface="Calibri" panose="020F0502020204030204" pitchFamily="34" charset="0"/>
              </a:rPr>
              <a:t>I had trouble getting it to work.   For one thing, when I ordered one, I got a different chip, the “BME-280,” which is electrically identical but has a humidity sensor.  It has a chip id the library doesn’t recognize.  Some BMP-280’s are labeled BME-280’s.</a:t>
            </a:r>
          </a:p>
          <a:p>
            <a:pPr marL="342900" indent="-342900" algn="l">
              <a:spcBef>
                <a:spcPts val="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I ended up writing my own interface library which is included in the Lab directories.</a:t>
            </a:r>
          </a:p>
          <a:p>
            <a:pPr marL="342900" indent="-342900" algn="l">
              <a:spcBef>
                <a:spcPts val="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The connections from the Raspberry Pi are the usual SDA, SCL pins (HDR 3, 5).  Vcc should be 3.3 volts, not 5v.</a:t>
            </a:r>
            <a:endParaRPr lang="en-US" sz="1600" dirty="0">
              <a:latin typeface="Courier New" panose="02070309020205020404" pitchFamily="49" charset="0"/>
              <a:ea typeface="Arial" charset="0"/>
              <a:cs typeface="Courier New" panose="02070309020205020404" pitchFamily="49" charset="0"/>
            </a:endParaRP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166</a:t>
            </a:fld>
            <a:endParaRPr lang="en-US"/>
          </a:p>
        </p:txBody>
      </p:sp>
    </p:spTree>
    <p:extLst>
      <p:ext uri="{BB962C8B-B14F-4D97-AF65-F5344CB8AC3E}">
        <p14:creationId xmlns:p14="http://schemas.microsoft.com/office/powerpoint/2010/main" val="946900653"/>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6274" y="143692"/>
            <a:ext cx="11939451" cy="868362"/>
          </a:xfrm>
        </p:spPr>
        <p:txBody>
          <a:bodyPr anchor="ctr">
            <a:normAutofit/>
          </a:bodyPr>
          <a:lstStyle/>
          <a:p>
            <a:pPr algn="ctr"/>
            <a:r>
              <a:rPr lang="en-US" sz="4400">
                <a:latin typeface="Arial" panose="020B0604020202020204" pitchFamily="34" charset="0"/>
                <a:cs typeface="Arial" panose="020B0604020202020204" pitchFamily="34" charset="0"/>
              </a:rPr>
              <a:t>Bmp-280 output</a:t>
            </a:r>
          </a:p>
        </p:txBody>
      </p:sp>
      <p:sp>
        <p:nvSpPr>
          <p:cNvPr id="3" name="Content Placeholder 2"/>
          <p:cNvSpPr>
            <a:spLocks noGrp="1"/>
          </p:cNvSpPr>
          <p:nvPr>
            <p:ph idx="1"/>
          </p:nvPr>
        </p:nvSpPr>
        <p:spPr>
          <a:xfrm>
            <a:off x="360319" y="1094984"/>
            <a:ext cx="5415641" cy="4668032"/>
          </a:xfrm>
        </p:spPr>
        <p:txBody>
          <a:bodyPr>
            <a:noAutofit/>
          </a:bodyPr>
          <a:lstStyle/>
          <a:p>
            <a:pPr algn="l" fontAlgn="base"/>
            <a:r>
              <a:rPr lang="en-US" sz="1800" dirty="0">
                <a:latin typeface="Calibri" panose="020F0502020204030204" pitchFamily="34" charset="0"/>
                <a:cs typeface="Calibri" panose="020F0502020204030204" pitchFamily="34" charset="0"/>
              </a:rPr>
              <a:t>chip id: 60</a:t>
            </a:r>
          </a:p>
          <a:p>
            <a:pPr algn="l" fontAlgn="base"/>
            <a:r>
              <a:rPr lang="en-US" sz="1800" dirty="0">
                <a:latin typeface="Calibri" panose="020F0502020204030204" pitchFamily="34" charset="0"/>
                <a:cs typeface="Calibri" panose="020F0502020204030204" pitchFamily="34" charset="0"/>
              </a:rPr>
              <a:t>Calibration data:</a:t>
            </a:r>
          </a:p>
          <a:p>
            <a:pPr algn="l" fontAlgn="base"/>
            <a:r>
              <a:rPr lang="en-US" sz="1800" dirty="0">
                <a:latin typeface="Calibri" panose="020F0502020204030204" pitchFamily="34" charset="0"/>
                <a:cs typeface="Calibri" panose="020F0502020204030204" pitchFamily="34" charset="0"/>
              </a:rPr>
              <a:t>t1: 6f11, t2: 68c9, t3: 32</a:t>
            </a:r>
          </a:p>
          <a:p>
            <a:pPr algn="l" fontAlgn="base"/>
            <a:r>
              <a:rPr lang="en-US" sz="1800" dirty="0">
                <a:latin typeface="Calibri" panose="020F0502020204030204" pitchFamily="34" charset="0"/>
                <a:cs typeface="Calibri" panose="020F0502020204030204" pitchFamily="34" charset="0"/>
              </a:rPr>
              <a:t>p1: 9322, p2: ffffd694, p3: bd0</a:t>
            </a:r>
          </a:p>
          <a:p>
            <a:pPr algn="l" fontAlgn="base"/>
            <a:r>
              <a:rPr lang="en-US" sz="1800" dirty="0">
                <a:latin typeface="Calibri" panose="020F0502020204030204" pitchFamily="34" charset="0"/>
                <a:cs typeface="Calibri" panose="020F0502020204030204" pitchFamily="34" charset="0"/>
              </a:rPr>
              <a:t>p4: 15f9, p5: 32, p6: fffffff9, p7: 0x02</a:t>
            </a:r>
            <a:br>
              <a:rPr lang="en-US" sz="1800" dirty="0">
                <a:latin typeface="Calibri" panose="020F0502020204030204" pitchFamily="34" charset="0"/>
                <a:cs typeface="Calibri" panose="020F0502020204030204" pitchFamily="34" charset="0"/>
              </a:rPr>
            </a:br>
            <a:r>
              <a:rPr lang="en-US" sz="1800" dirty="0">
                <a:latin typeface="Calibri" panose="020F0502020204030204" pitchFamily="34" charset="0"/>
                <a:cs typeface="Calibri" panose="020F0502020204030204" pitchFamily="34" charset="0"/>
              </a:rPr>
              <a:t>fine: 00</a:t>
            </a:r>
            <a:br>
              <a:rPr lang="en-US" sz="1800" dirty="0">
                <a:latin typeface="Calibri" panose="020F0502020204030204" pitchFamily="34" charset="0"/>
                <a:cs typeface="Calibri" panose="020F0502020204030204" pitchFamily="34" charset="0"/>
              </a:rPr>
            </a:br>
            <a:r>
              <a:rPr lang="en-US" sz="1800" dirty="0">
                <a:latin typeface="Calibri" panose="020F0502020204030204" pitchFamily="34" charset="0"/>
                <a:cs typeface="Calibri" panose="020F0502020204030204" pitchFamily="34" charset="0"/>
              </a:rPr>
              <a:t>get CNTRL: 00, MEAS: 00</a:t>
            </a:r>
            <a:br>
              <a:rPr lang="en-US" sz="1800" dirty="0">
                <a:latin typeface="Calibri" panose="020F0502020204030204" pitchFamily="34" charset="0"/>
                <a:cs typeface="Calibri" panose="020F0502020204030204" pitchFamily="34" charset="0"/>
              </a:rPr>
            </a:br>
            <a:r>
              <a:rPr lang="en-US" sz="1800" dirty="0">
                <a:latin typeface="Calibri" panose="020F0502020204030204" pitchFamily="34" charset="0"/>
                <a:cs typeface="Calibri" panose="020F0502020204030204" pitchFamily="34" charset="0"/>
              </a:rPr>
              <a:t>Config data before init:</a:t>
            </a:r>
            <a:br>
              <a:rPr lang="en-US" sz="1800" dirty="0">
                <a:latin typeface="Calibri" panose="020F0502020204030204" pitchFamily="34" charset="0"/>
                <a:cs typeface="Calibri" panose="020F0502020204030204" pitchFamily="34" charset="0"/>
              </a:rPr>
            </a:br>
            <a:r>
              <a:rPr lang="en-US" sz="1800" dirty="0">
                <a:latin typeface="Calibri" panose="020F0502020204030204" pitchFamily="34" charset="0"/>
                <a:cs typeface="Calibri" panose="020F0502020204030204" pitchFamily="34" charset="0"/>
              </a:rPr>
              <a:t>standby: 00, mode: 00filter: 00, </a:t>
            </a:r>
            <a:r>
              <a:rPr lang="en-US" sz="1800" dirty="0" err="1">
                <a:latin typeface="Calibri" panose="020F0502020204030204" pitchFamily="34" charset="0"/>
                <a:cs typeface="Calibri" panose="020F0502020204030204" pitchFamily="34" charset="0"/>
              </a:rPr>
              <a:t>odr</a:t>
            </a:r>
            <a:r>
              <a:rPr lang="en-US" sz="1800" dirty="0">
                <a:latin typeface="Calibri" panose="020F0502020204030204" pitchFamily="34" charset="0"/>
                <a:cs typeface="Calibri" panose="020F0502020204030204" pitchFamily="34" charset="0"/>
              </a:rPr>
              <a:t>: 08</a:t>
            </a:r>
            <a:br>
              <a:rPr lang="en-US" sz="1800" dirty="0">
                <a:latin typeface="Calibri" panose="020F0502020204030204" pitchFamily="34" charset="0"/>
                <a:cs typeface="Calibri" panose="020F0502020204030204" pitchFamily="34" charset="0"/>
              </a:rPr>
            </a:br>
            <a:r>
              <a:rPr lang="en-US" sz="1800" dirty="0" err="1">
                <a:latin typeface="Calibri" panose="020F0502020204030204" pitchFamily="34" charset="0"/>
                <a:cs typeface="Calibri" panose="020F0502020204030204" pitchFamily="34" charset="0"/>
              </a:rPr>
              <a:t>samp_temp</a:t>
            </a:r>
            <a:r>
              <a:rPr lang="en-US" sz="1800" dirty="0">
                <a:latin typeface="Calibri" panose="020F0502020204030204" pitchFamily="34" charset="0"/>
                <a:cs typeface="Calibri" panose="020F0502020204030204" pitchFamily="34" charset="0"/>
              </a:rPr>
              <a:t>: 00, </a:t>
            </a:r>
            <a:r>
              <a:rPr lang="en-US" sz="1800" dirty="0" err="1">
                <a:latin typeface="Calibri" panose="020F0502020204030204" pitchFamily="34" charset="0"/>
                <a:cs typeface="Calibri" panose="020F0502020204030204" pitchFamily="34" charset="0"/>
              </a:rPr>
              <a:t>samp_press</a:t>
            </a:r>
            <a:r>
              <a:rPr lang="en-US" sz="1800" dirty="0">
                <a:latin typeface="Calibri" panose="020F0502020204030204" pitchFamily="34" charset="0"/>
                <a:cs typeface="Calibri" panose="020F0502020204030204" pitchFamily="34" charset="0"/>
              </a:rPr>
              <a:t>: 00</a:t>
            </a:r>
            <a:br>
              <a:rPr lang="en-US" sz="1800" dirty="0">
                <a:latin typeface="Calibri" panose="020F0502020204030204" pitchFamily="34" charset="0"/>
                <a:cs typeface="Calibri" panose="020F0502020204030204" pitchFamily="34" charset="0"/>
              </a:rPr>
            </a:br>
            <a:r>
              <a:rPr lang="en-US" sz="1800" dirty="0">
                <a:latin typeface="Calibri" panose="020F0502020204030204" pitchFamily="34" charset="0"/>
                <a:cs typeface="Calibri" panose="020F0502020204030204" pitchFamily="34" charset="0"/>
              </a:rPr>
              <a:t>Config data after init</a:t>
            </a:r>
            <a:br>
              <a:rPr lang="en-US" sz="1800" dirty="0">
                <a:latin typeface="Calibri" panose="020F0502020204030204" pitchFamily="34" charset="0"/>
                <a:cs typeface="Calibri" panose="020F0502020204030204" pitchFamily="34" charset="0"/>
              </a:rPr>
            </a:br>
            <a:r>
              <a:rPr lang="en-US" sz="1800" dirty="0">
                <a:latin typeface="Calibri" panose="020F0502020204030204" pitchFamily="34" charset="0"/>
                <a:cs typeface="Calibri" panose="020F0502020204030204" pitchFamily="34" charset="0"/>
              </a:rPr>
              <a:t>standby: 04, mode: 03</a:t>
            </a:r>
            <a:br>
              <a:rPr lang="en-US" sz="1800" dirty="0">
                <a:latin typeface="Calibri" panose="020F0502020204030204" pitchFamily="34" charset="0"/>
                <a:cs typeface="Calibri" panose="020F0502020204030204" pitchFamily="34" charset="0"/>
              </a:rPr>
            </a:br>
            <a:r>
              <a:rPr lang="en-US" sz="1800" dirty="0">
                <a:latin typeface="Calibri" panose="020F0502020204030204" pitchFamily="34" charset="0"/>
                <a:cs typeface="Calibri" panose="020F0502020204030204" pitchFamily="34" charset="0"/>
              </a:rPr>
              <a:t>filter: 03, </a:t>
            </a:r>
            <a:r>
              <a:rPr lang="en-US" sz="1800" dirty="0" err="1">
                <a:latin typeface="Calibri" panose="020F0502020204030204" pitchFamily="34" charset="0"/>
                <a:cs typeface="Calibri" panose="020F0502020204030204" pitchFamily="34" charset="0"/>
              </a:rPr>
              <a:t>odr</a:t>
            </a:r>
            <a:r>
              <a:rPr lang="en-US" sz="1800" dirty="0">
                <a:latin typeface="Calibri" panose="020F0502020204030204" pitchFamily="34" charset="0"/>
                <a:cs typeface="Calibri" panose="020F0502020204030204" pitchFamily="34" charset="0"/>
              </a:rPr>
              <a:t>: 05</a:t>
            </a:r>
            <a:br>
              <a:rPr lang="en-US" sz="1800" dirty="0">
                <a:latin typeface="Calibri" panose="020F0502020204030204" pitchFamily="34" charset="0"/>
                <a:cs typeface="Calibri" panose="020F0502020204030204" pitchFamily="34" charset="0"/>
              </a:rPr>
            </a:br>
            <a:r>
              <a:rPr lang="en-US" sz="1800" dirty="0" err="1">
                <a:latin typeface="Calibri" panose="020F0502020204030204" pitchFamily="34" charset="0"/>
                <a:cs typeface="Calibri" panose="020F0502020204030204" pitchFamily="34" charset="0"/>
              </a:rPr>
              <a:t>samp_temp</a:t>
            </a:r>
            <a:r>
              <a:rPr lang="en-US" sz="1800" dirty="0">
                <a:latin typeface="Calibri" panose="020F0502020204030204" pitchFamily="34" charset="0"/>
                <a:cs typeface="Calibri" panose="020F0502020204030204" pitchFamily="34" charset="0"/>
              </a:rPr>
              <a:t>: 04, </a:t>
            </a:r>
            <a:r>
              <a:rPr lang="en-US" sz="1800" dirty="0" err="1">
                <a:latin typeface="Calibri" panose="020F0502020204030204" pitchFamily="34" charset="0"/>
                <a:cs typeface="Calibri" panose="020F0502020204030204" pitchFamily="34" charset="0"/>
              </a:rPr>
              <a:t>samp_press</a:t>
            </a:r>
            <a:r>
              <a:rPr lang="en-US" sz="1800" dirty="0">
                <a:latin typeface="Calibri" panose="020F0502020204030204" pitchFamily="34" charset="0"/>
                <a:cs typeface="Calibri" panose="020F0502020204030204" pitchFamily="34" charset="0"/>
              </a:rPr>
              <a:t>: 04</a:t>
            </a:r>
            <a:br>
              <a:rPr lang="en-US" sz="1800" dirty="0">
                <a:latin typeface="Calibri" panose="020F0502020204030204" pitchFamily="34" charset="0"/>
                <a:cs typeface="Calibri" panose="020F0502020204030204" pitchFamily="34" charset="0"/>
              </a:rPr>
            </a:br>
            <a:r>
              <a:rPr lang="en-US" sz="1800" dirty="0">
                <a:latin typeface="Calibri" panose="020F0502020204030204" pitchFamily="34" charset="0"/>
                <a:cs typeface="Calibri" panose="020F0502020204030204" pitchFamily="34" charset="0"/>
              </a:rPr>
              <a:t>set CNTRL: 93, MEAS: 8c</a:t>
            </a:r>
            <a:br>
              <a:rPr lang="en-US" sz="1800" dirty="0">
                <a:latin typeface="Calibri" panose="020F0502020204030204" pitchFamily="34" charset="0"/>
                <a:cs typeface="Calibri" panose="020F0502020204030204" pitchFamily="34" charset="0"/>
              </a:rPr>
            </a:br>
            <a:r>
              <a:rPr lang="en-US" sz="1800" dirty="0">
                <a:latin typeface="Calibri" panose="020F0502020204030204" pitchFamily="34" charset="0"/>
                <a:cs typeface="Calibri" panose="020F0502020204030204" pitchFamily="34" charset="0"/>
              </a:rPr>
              <a:t>get CNTRL: 93, MEAS: 8c</a:t>
            </a:r>
            <a:br>
              <a:rPr lang="en-US" sz="1800" dirty="0">
                <a:latin typeface="Calibri" panose="020F0502020204030204" pitchFamily="34" charset="0"/>
                <a:cs typeface="Calibri" panose="020F0502020204030204" pitchFamily="34" charset="0"/>
              </a:rPr>
            </a:br>
            <a:r>
              <a:rPr lang="en-US" sz="1800" dirty="0">
                <a:latin typeface="Calibri" panose="020F0502020204030204" pitchFamily="34" charset="0"/>
                <a:cs typeface="Calibri" panose="020F0502020204030204" pitchFamily="34" charset="0"/>
              </a:rPr>
              <a:t>Configuration data after set:</a:t>
            </a:r>
            <a:br>
              <a:rPr lang="en-US" sz="1800" dirty="0">
                <a:latin typeface="Calibri" panose="020F0502020204030204" pitchFamily="34" charset="0"/>
                <a:cs typeface="Calibri" panose="020F0502020204030204" pitchFamily="34" charset="0"/>
              </a:rPr>
            </a:br>
            <a:r>
              <a:rPr lang="en-US" sz="1800" dirty="0">
                <a:latin typeface="Calibri" panose="020F0502020204030204" pitchFamily="34" charset="0"/>
                <a:cs typeface="Calibri" panose="020F0502020204030204" pitchFamily="34" charset="0"/>
              </a:rPr>
              <a:t>standby: 04, mode: 03</a:t>
            </a:r>
            <a:br>
              <a:rPr lang="en-US" sz="1800" dirty="0">
                <a:latin typeface="Calibri" panose="020F0502020204030204" pitchFamily="34" charset="0"/>
                <a:cs typeface="Calibri" panose="020F0502020204030204" pitchFamily="34" charset="0"/>
              </a:rPr>
            </a:br>
            <a:r>
              <a:rPr lang="en-US" sz="1800" dirty="0">
                <a:latin typeface="Calibri" panose="020F0502020204030204" pitchFamily="34" charset="0"/>
                <a:cs typeface="Calibri" panose="020F0502020204030204" pitchFamily="34" charset="0"/>
              </a:rPr>
              <a:t>filter: 04, </a:t>
            </a:r>
            <a:r>
              <a:rPr lang="en-US" sz="1800" dirty="0" err="1">
                <a:latin typeface="Calibri" panose="020F0502020204030204" pitchFamily="34" charset="0"/>
                <a:cs typeface="Calibri" panose="020F0502020204030204" pitchFamily="34" charset="0"/>
              </a:rPr>
              <a:t>odr</a:t>
            </a:r>
            <a:r>
              <a:rPr lang="en-US" sz="1800" dirty="0">
                <a:latin typeface="Calibri" panose="020F0502020204030204" pitchFamily="34" charset="0"/>
                <a:cs typeface="Calibri" panose="020F0502020204030204" pitchFamily="34" charset="0"/>
              </a:rPr>
              <a:t>: 05</a:t>
            </a:r>
            <a:br>
              <a:rPr lang="en-US" sz="1800" dirty="0">
                <a:latin typeface="Calibri" panose="020F0502020204030204" pitchFamily="34" charset="0"/>
                <a:cs typeface="Calibri" panose="020F0502020204030204" pitchFamily="34" charset="0"/>
              </a:rPr>
            </a:br>
            <a:r>
              <a:rPr lang="en-US" sz="1800" dirty="0" err="1">
                <a:latin typeface="Calibri" panose="020F0502020204030204" pitchFamily="34" charset="0"/>
                <a:cs typeface="Calibri" panose="020F0502020204030204" pitchFamily="34" charset="0"/>
              </a:rPr>
              <a:t>samp_temp</a:t>
            </a:r>
            <a:r>
              <a:rPr lang="en-US" sz="1800" dirty="0">
                <a:latin typeface="Calibri" panose="020F0502020204030204" pitchFamily="34" charset="0"/>
                <a:cs typeface="Calibri" panose="020F0502020204030204" pitchFamily="34" charset="0"/>
              </a:rPr>
              <a:t>: 04, </a:t>
            </a:r>
            <a:r>
              <a:rPr lang="en-US" sz="1800" dirty="0" err="1">
                <a:latin typeface="Calibri" panose="020F0502020204030204" pitchFamily="34" charset="0"/>
                <a:cs typeface="Calibri" panose="020F0502020204030204" pitchFamily="34" charset="0"/>
              </a:rPr>
              <a:t>samp_press</a:t>
            </a:r>
            <a:r>
              <a:rPr lang="en-US" sz="1800" dirty="0">
                <a:latin typeface="Calibri" panose="020F0502020204030204" pitchFamily="34" charset="0"/>
                <a:cs typeface="Calibri" panose="020F0502020204030204" pitchFamily="34" charset="0"/>
              </a:rPr>
              <a:t>: 04</a:t>
            </a:r>
            <a:br>
              <a:rPr lang="en-US" sz="1800" dirty="0">
                <a:latin typeface="Calibri" panose="020F0502020204030204" pitchFamily="34" charset="0"/>
                <a:cs typeface="Calibri" panose="020F0502020204030204" pitchFamily="34" charset="0"/>
              </a:rPr>
            </a:br>
            <a:endParaRPr lang="en-US" sz="1800" dirty="0">
              <a:latin typeface="Calibri" panose="020F0502020204030204" pitchFamily="34" charset="0"/>
              <a:cs typeface="Calibri" panose="020F0502020204030204" pitchFamily="34" charset="0"/>
            </a:endParaRP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167</a:t>
            </a:fld>
            <a:endParaRPr lang="en-US"/>
          </a:p>
        </p:txBody>
      </p:sp>
      <p:sp>
        <p:nvSpPr>
          <p:cNvPr id="6" name="Content Placeholder 2">
            <a:extLst>
              <a:ext uri="{FF2B5EF4-FFF2-40B4-BE49-F238E27FC236}">
                <a16:creationId xmlns:a16="http://schemas.microsoft.com/office/drawing/2014/main" id="{C2713E66-9482-114C-A550-1D846DC79529}"/>
              </a:ext>
            </a:extLst>
          </p:cNvPr>
          <p:cNvSpPr txBox="1">
            <a:spLocks/>
          </p:cNvSpPr>
          <p:nvPr/>
        </p:nvSpPr>
        <p:spPr>
          <a:xfrm>
            <a:off x="6095999" y="1517826"/>
            <a:ext cx="5857601" cy="4668032"/>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fontAlgn="base"/>
            <a:r>
              <a:rPr lang="en-US" sz="1800">
                <a:latin typeface="Calibri" panose="020F0502020204030204" pitchFamily="34" charset="0"/>
                <a:cs typeface="Calibri" panose="020F0502020204030204" pitchFamily="34" charset="0"/>
              </a:rPr>
              <a:t>Sea level pressure: 1018.0000 (Pa)</a:t>
            </a:r>
            <a:br>
              <a:rPr lang="en-US" sz="1800">
                <a:latin typeface="Calibri" panose="020F0502020204030204" pitchFamily="34" charset="0"/>
                <a:cs typeface="Calibri" panose="020F0502020204030204" pitchFamily="34" charset="0"/>
              </a:rPr>
            </a:br>
            <a:endParaRPr lang="en-US" sz="1800">
              <a:latin typeface="Calibri" panose="020F0502020204030204" pitchFamily="34" charset="0"/>
              <a:cs typeface="Calibri" panose="020F0502020204030204" pitchFamily="34" charset="0"/>
            </a:endParaRPr>
          </a:p>
          <a:p>
            <a:pPr algn="l" fontAlgn="base"/>
            <a:r>
              <a:rPr lang="en-US" sz="1800">
                <a:latin typeface="Calibri" panose="020F0502020204030204" pitchFamily="34" charset="0"/>
                <a:cs typeface="Calibri" panose="020F0502020204030204" pitchFamily="34" charset="0"/>
              </a:rPr>
              <a:t>uncompensated temperature reading: 523358, 0x7fc5e</a:t>
            </a:r>
            <a:br>
              <a:rPr lang="en-US" sz="1800">
                <a:latin typeface="Calibri" panose="020F0502020204030204" pitchFamily="34" charset="0"/>
                <a:cs typeface="Calibri" panose="020F0502020204030204" pitchFamily="34" charset="0"/>
              </a:rPr>
            </a:br>
            <a:r>
              <a:rPr lang="en-US" sz="1800">
                <a:latin typeface="Calibri" panose="020F0502020204030204" pitchFamily="34" charset="0"/>
                <a:cs typeface="Calibri" panose="020F0502020204030204" pitchFamily="34" charset="0"/>
              </a:rPr>
              <a:t>uncompensated pressure reading: 344664, 0x54258</a:t>
            </a:r>
            <a:br>
              <a:rPr lang="en-US" sz="1800">
                <a:latin typeface="Calibri" panose="020F0502020204030204" pitchFamily="34" charset="0"/>
                <a:cs typeface="Calibri" panose="020F0502020204030204" pitchFamily="34" charset="0"/>
              </a:rPr>
            </a:br>
            <a:r>
              <a:rPr lang="en-US" sz="1800">
                <a:latin typeface="Calibri" panose="020F0502020204030204" pitchFamily="34" charset="0"/>
                <a:cs typeface="Calibri" panose="020F0502020204030204" pitchFamily="34" charset="0"/>
              </a:rPr>
              <a:t>Temperature:   21.89 (C), pressure: 1015.3782 (Pa), alt:  21.7491 (m)</a:t>
            </a:r>
            <a:br>
              <a:rPr lang="en-US" sz="1800">
                <a:latin typeface="Calibri" panose="020F0502020204030204" pitchFamily="34" charset="0"/>
                <a:cs typeface="Calibri" panose="020F0502020204030204" pitchFamily="34" charset="0"/>
              </a:rPr>
            </a:br>
            <a:endParaRPr lang="en-US" sz="1800">
              <a:latin typeface="Calibri" panose="020F0502020204030204" pitchFamily="34" charset="0"/>
              <a:cs typeface="Calibri" panose="020F0502020204030204" pitchFamily="34" charset="0"/>
            </a:endParaRPr>
          </a:p>
          <a:p>
            <a:pPr algn="l" fontAlgn="base"/>
            <a:r>
              <a:rPr lang="en-US" sz="1800">
                <a:latin typeface="Calibri" panose="020F0502020204030204" pitchFamily="34" charset="0"/>
                <a:cs typeface="Calibri" panose="020F0502020204030204" pitchFamily="34" charset="0"/>
              </a:rPr>
              <a:t>uncompensated temperature reading: 523374, 0x7fc6e</a:t>
            </a:r>
            <a:br>
              <a:rPr lang="en-US" sz="1800">
                <a:latin typeface="Calibri" panose="020F0502020204030204" pitchFamily="34" charset="0"/>
                <a:cs typeface="Calibri" panose="020F0502020204030204" pitchFamily="34" charset="0"/>
              </a:rPr>
            </a:br>
            <a:r>
              <a:rPr lang="en-US" sz="1800">
                <a:latin typeface="Calibri" panose="020F0502020204030204" pitchFamily="34" charset="0"/>
                <a:cs typeface="Calibri" panose="020F0502020204030204" pitchFamily="34" charset="0"/>
              </a:rPr>
              <a:t>uncompensated pressure reading: 344662, 0x54256</a:t>
            </a:r>
            <a:br>
              <a:rPr lang="en-US" sz="1800">
                <a:latin typeface="Calibri" panose="020F0502020204030204" pitchFamily="34" charset="0"/>
                <a:cs typeface="Calibri" panose="020F0502020204030204" pitchFamily="34" charset="0"/>
              </a:rPr>
            </a:br>
            <a:r>
              <a:rPr lang="en-US" sz="1800">
                <a:latin typeface="Calibri" panose="020F0502020204030204" pitchFamily="34" charset="0"/>
                <a:cs typeface="Calibri" panose="020F0502020204030204" pitchFamily="34" charset="0"/>
              </a:rPr>
              <a:t>Temperature:   21.89 (C), pressure: 1015.3846 (Pa), alt:  21.6958 (m)</a:t>
            </a:r>
            <a:br>
              <a:rPr lang="en-US" sz="1800">
                <a:latin typeface="Calibri" panose="020F0502020204030204" pitchFamily="34" charset="0"/>
                <a:cs typeface="Calibri" panose="020F0502020204030204" pitchFamily="34" charset="0"/>
              </a:rPr>
            </a:br>
            <a:endParaRPr lang="en-US" sz="1800">
              <a:latin typeface="Calibri" panose="020F0502020204030204" pitchFamily="34" charset="0"/>
              <a:cs typeface="Calibri" panose="020F0502020204030204" pitchFamily="34" charset="0"/>
            </a:endParaRPr>
          </a:p>
          <a:p>
            <a:pPr algn="l" fontAlgn="base"/>
            <a:r>
              <a:rPr lang="en-US" sz="1800">
                <a:latin typeface="Calibri" panose="020F0502020204030204" pitchFamily="34" charset="0"/>
                <a:cs typeface="Calibri" panose="020F0502020204030204" pitchFamily="34" charset="0"/>
              </a:rPr>
              <a:t>uncompensated temperature reading: 523387, 0x7fc7b</a:t>
            </a:r>
            <a:br>
              <a:rPr lang="en-US" sz="1800">
                <a:latin typeface="Calibri" panose="020F0502020204030204" pitchFamily="34" charset="0"/>
                <a:cs typeface="Calibri" panose="020F0502020204030204" pitchFamily="34" charset="0"/>
              </a:rPr>
            </a:br>
            <a:r>
              <a:rPr lang="en-US" sz="1800">
                <a:latin typeface="Calibri" panose="020F0502020204030204" pitchFamily="34" charset="0"/>
                <a:cs typeface="Calibri" panose="020F0502020204030204" pitchFamily="34" charset="0"/>
              </a:rPr>
              <a:t>uncompensated pressure reading: 344663, 0x54257</a:t>
            </a:r>
            <a:br>
              <a:rPr lang="en-US" sz="1800">
                <a:latin typeface="Calibri" panose="020F0502020204030204" pitchFamily="34" charset="0"/>
                <a:cs typeface="Calibri" panose="020F0502020204030204" pitchFamily="34" charset="0"/>
              </a:rPr>
            </a:br>
            <a:r>
              <a:rPr lang="en-US" sz="1800">
                <a:latin typeface="Calibri" panose="020F0502020204030204" pitchFamily="34" charset="0"/>
                <a:cs typeface="Calibri" panose="020F0502020204030204" pitchFamily="34" charset="0"/>
              </a:rPr>
              <a:t>Temperature:   21.90 (C), pressure: 1015.3782 (Pa), alt:  21.7491 (m)</a:t>
            </a:r>
            <a:br>
              <a:rPr lang="en-US" sz="1800">
                <a:latin typeface="Calibri" panose="020F0502020204030204" pitchFamily="34" charset="0"/>
                <a:cs typeface="Calibri" panose="020F0502020204030204" pitchFamily="34" charset="0"/>
              </a:rPr>
            </a:br>
            <a:endParaRPr lang="en-US" sz="1600">
              <a:latin typeface="Courier New" panose="02070309020205020404" pitchFamily="49" charset="0"/>
              <a:ea typeface="Arial" charset="0"/>
              <a:cs typeface="Courier New" panose="02070309020205020404" pitchFamily="49" charset="0"/>
            </a:endParaRPr>
          </a:p>
        </p:txBody>
      </p:sp>
    </p:spTree>
    <p:extLst>
      <p:ext uri="{BB962C8B-B14F-4D97-AF65-F5344CB8AC3E}">
        <p14:creationId xmlns:p14="http://schemas.microsoft.com/office/powerpoint/2010/main" val="1841030984"/>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8214" y="7170"/>
            <a:ext cx="11350032" cy="868362"/>
          </a:xfrm>
        </p:spPr>
        <p:txBody>
          <a:bodyPr anchor="ctr">
            <a:normAutofit/>
          </a:bodyPr>
          <a:lstStyle/>
          <a:p>
            <a:pPr algn="ctr"/>
            <a:r>
              <a:rPr lang="en-US" sz="4400">
                <a:latin typeface="Arial" panose="020B0604020202020204" pitchFamily="34" charset="0"/>
                <a:cs typeface="Arial" panose="020B0604020202020204" pitchFamily="34" charset="0"/>
              </a:rPr>
              <a:t>Lab: Hall Sensor</a:t>
            </a:r>
          </a:p>
        </p:txBody>
      </p:sp>
      <p:sp>
        <p:nvSpPr>
          <p:cNvPr id="3" name="Content Placeholder 2"/>
          <p:cNvSpPr>
            <a:spLocks noGrp="1"/>
          </p:cNvSpPr>
          <p:nvPr>
            <p:ph idx="1"/>
          </p:nvPr>
        </p:nvSpPr>
        <p:spPr>
          <a:xfrm>
            <a:off x="261796" y="1405549"/>
            <a:ext cx="11496450" cy="4819406"/>
          </a:xfrm>
        </p:spPr>
        <p:txBody>
          <a:bodyPr>
            <a:noAutofit/>
          </a:bodyPr>
          <a:lstStyle/>
          <a:p>
            <a:pPr marL="342900" indent="-342900" algn="l">
              <a:spcBef>
                <a:spcPts val="400"/>
              </a:spcBef>
              <a:buFont typeface="Arial" charset="0"/>
              <a:buChar char="•"/>
            </a:pPr>
            <a:r>
              <a:rPr lang="en-US" sz="2000" dirty="0">
                <a:latin typeface="Arial" charset="0"/>
                <a:ea typeface="Arial" charset="0"/>
                <a:cs typeface="Arial" charset="0"/>
              </a:rPr>
              <a:t>A </a:t>
            </a:r>
            <a:r>
              <a:rPr lang="en-US" sz="2000" dirty="0">
                <a:solidFill>
                  <a:srgbClr val="2282F0"/>
                </a:solidFill>
                <a:latin typeface="Arial" charset="0"/>
                <a:ea typeface="Arial" charset="0"/>
                <a:cs typeface="Arial" charset="0"/>
                <a:hlinkClick r:id="rId3">
                  <a:extLst>
                    <a:ext uri="{A12FA001-AC4F-418D-AE19-62706E023703}">
                      <ahyp:hlinkClr xmlns:ahyp="http://schemas.microsoft.com/office/drawing/2018/hyperlinkcolor" val="tx"/>
                    </a:ext>
                  </a:extLst>
                </a:hlinkClick>
              </a:rPr>
              <a:t>Hall sensor </a:t>
            </a:r>
            <a:r>
              <a:rPr lang="en-US" sz="2000" dirty="0">
                <a:latin typeface="Arial" charset="0"/>
                <a:ea typeface="Arial" charset="0"/>
                <a:cs typeface="Arial" charset="0"/>
              </a:rPr>
              <a:t>measures magnetic fields.  In the configuration below, when a magnetic field of the right polarity is present, the out terminal will go to ground.</a:t>
            </a:r>
          </a:p>
          <a:p>
            <a:pPr marL="342900" indent="-342900" algn="l">
              <a:spcBef>
                <a:spcPts val="400"/>
              </a:spcBef>
              <a:buFont typeface="Arial" charset="0"/>
              <a:buChar char="•"/>
            </a:pPr>
            <a:r>
              <a:rPr lang="en-US" sz="2000" dirty="0">
                <a:latin typeface="Arial" charset="0"/>
                <a:ea typeface="Arial" charset="0"/>
                <a:cs typeface="Arial" charset="0"/>
              </a:rPr>
              <a:t>You can find a tutorial and pictures </a:t>
            </a:r>
            <a:r>
              <a:rPr lang="en-US" sz="2000" dirty="0">
                <a:solidFill>
                  <a:srgbClr val="2282F0"/>
                </a:solidFill>
                <a:latin typeface="Arial" charset="0"/>
                <a:ea typeface="Arial" charset="0"/>
                <a:cs typeface="Arial" charset="0"/>
                <a:hlinkClick r:id="rId4">
                  <a:extLst>
                    <a:ext uri="{A12FA001-AC4F-418D-AE19-62706E023703}">
                      <ahyp:hlinkClr xmlns:ahyp="http://schemas.microsoft.com/office/drawing/2018/hyperlinkcolor" val="tx"/>
                    </a:ext>
                  </a:extLst>
                </a:hlinkClick>
              </a:rPr>
              <a:t>here</a:t>
            </a:r>
            <a:r>
              <a:rPr lang="en-US" sz="2000" dirty="0">
                <a:solidFill>
                  <a:srgbClr val="2282F0"/>
                </a:solidFill>
                <a:latin typeface="Arial" charset="0"/>
                <a:ea typeface="Arial" charset="0"/>
                <a:cs typeface="Arial" charset="0"/>
              </a:rPr>
              <a:t>.</a:t>
            </a:r>
            <a:endParaRPr lang="en-US" sz="2000" dirty="0">
              <a:latin typeface="Arial" charset="0"/>
              <a:ea typeface="Arial" charset="0"/>
              <a:cs typeface="Arial" charset="0"/>
            </a:endParaRPr>
          </a:p>
          <a:p>
            <a:pPr marL="342900" indent="-342900" algn="l">
              <a:spcBef>
                <a:spcPts val="400"/>
              </a:spcBef>
              <a:buFont typeface="Arial" charset="0"/>
              <a:buChar char="•"/>
            </a:pPr>
            <a:r>
              <a:rPr lang="en-US" sz="2000" dirty="0">
                <a:latin typeface="Arial" charset="0"/>
                <a:ea typeface="Arial" charset="0"/>
                <a:cs typeface="Arial" charset="0"/>
              </a:rPr>
              <a:t>Wire the Arduino as shown.  Code follows.</a:t>
            </a:r>
          </a:p>
          <a:p>
            <a:pPr algn="l"/>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168</a:t>
            </a:fld>
            <a:endParaRPr lang="en-US"/>
          </a:p>
        </p:txBody>
      </p:sp>
      <p:sp>
        <p:nvSpPr>
          <p:cNvPr id="6" name="Rectangle 5">
            <a:extLst>
              <a:ext uri="{FF2B5EF4-FFF2-40B4-BE49-F238E27FC236}">
                <a16:creationId xmlns:a16="http://schemas.microsoft.com/office/drawing/2014/main" id="{D669531C-7390-274E-88A1-916F42CFFDE4}"/>
              </a:ext>
            </a:extLst>
          </p:cNvPr>
          <p:cNvSpPr/>
          <p:nvPr/>
        </p:nvSpPr>
        <p:spPr>
          <a:xfrm>
            <a:off x="7349723" y="3854467"/>
            <a:ext cx="1164908" cy="2051192"/>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DB37C49C-E262-D042-B13D-D7B502481FC7}"/>
              </a:ext>
            </a:extLst>
          </p:cNvPr>
          <p:cNvSpPr txBox="1"/>
          <p:nvPr/>
        </p:nvSpPr>
        <p:spPr>
          <a:xfrm>
            <a:off x="7670170" y="5572929"/>
            <a:ext cx="890954" cy="338554"/>
          </a:xfrm>
          <a:prstGeom prst="rect">
            <a:avLst/>
          </a:prstGeom>
          <a:noFill/>
        </p:spPr>
        <p:txBody>
          <a:bodyPr wrap="square" rtlCol="0">
            <a:spAutoFit/>
          </a:bodyPr>
          <a:lstStyle/>
          <a:p>
            <a:pPr algn="r"/>
            <a:r>
              <a:rPr lang="en-US" sz="1600" dirty="0">
                <a:latin typeface="Arial" panose="020B0604020202020204" pitchFamily="34" charset="0"/>
                <a:cs typeface="Arial" panose="020B0604020202020204" pitchFamily="34" charset="0"/>
              </a:rPr>
              <a:t>Arduino</a:t>
            </a:r>
          </a:p>
        </p:txBody>
      </p:sp>
      <p:sp>
        <p:nvSpPr>
          <p:cNvPr id="8" name="TextBox 7">
            <a:extLst>
              <a:ext uri="{FF2B5EF4-FFF2-40B4-BE49-F238E27FC236}">
                <a16:creationId xmlns:a16="http://schemas.microsoft.com/office/drawing/2014/main" id="{2C3AEB0C-A86E-3D45-8005-6CC02594FC4E}"/>
              </a:ext>
            </a:extLst>
          </p:cNvPr>
          <p:cNvSpPr txBox="1"/>
          <p:nvPr/>
        </p:nvSpPr>
        <p:spPr>
          <a:xfrm>
            <a:off x="7931514" y="3979602"/>
            <a:ext cx="738116"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5 V</a:t>
            </a:r>
          </a:p>
        </p:txBody>
      </p:sp>
      <p:sp>
        <p:nvSpPr>
          <p:cNvPr id="9" name="TextBox 8">
            <a:extLst>
              <a:ext uri="{FF2B5EF4-FFF2-40B4-BE49-F238E27FC236}">
                <a16:creationId xmlns:a16="http://schemas.microsoft.com/office/drawing/2014/main" id="{B9C05D94-BF71-B34B-BD70-B4AAD937C876}"/>
              </a:ext>
            </a:extLst>
          </p:cNvPr>
          <p:cNvSpPr txBox="1"/>
          <p:nvPr/>
        </p:nvSpPr>
        <p:spPr>
          <a:xfrm>
            <a:off x="8003984" y="5130791"/>
            <a:ext cx="539570"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a:t>
            </a:r>
          </a:p>
        </p:txBody>
      </p:sp>
      <p:sp>
        <p:nvSpPr>
          <p:cNvPr id="10" name="TextBox 9">
            <a:extLst>
              <a:ext uri="{FF2B5EF4-FFF2-40B4-BE49-F238E27FC236}">
                <a16:creationId xmlns:a16="http://schemas.microsoft.com/office/drawing/2014/main" id="{85E4A369-47EE-AE4C-AFDD-C420219158CB}"/>
              </a:ext>
            </a:extLst>
          </p:cNvPr>
          <p:cNvSpPr txBox="1"/>
          <p:nvPr/>
        </p:nvSpPr>
        <p:spPr>
          <a:xfrm>
            <a:off x="8117004" y="4750706"/>
            <a:ext cx="539570"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A0</a:t>
            </a:r>
          </a:p>
        </p:txBody>
      </p:sp>
      <p:sp>
        <p:nvSpPr>
          <p:cNvPr id="11" name="Rectangle 10">
            <a:extLst>
              <a:ext uri="{FF2B5EF4-FFF2-40B4-BE49-F238E27FC236}">
                <a16:creationId xmlns:a16="http://schemas.microsoft.com/office/drawing/2014/main" id="{40258213-EB76-524F-BA68-C73B040FCC35}"/>
              </a:ext>
            </a:extLst>
          </p:cNvPr>
          <p:cNvSpPr/>
          <p:nvPr/>
        </p:nvSpPr>
        <p:spPr>
          <a:xfrm>
            <a:off x="10152369" y="3866868"/>
            <a:ext cx="1233790" cy="2051192"/>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4DFE90FF-34BC-E04E-B5C3-CE681EE504FA}"/>
              </a:ext>
            </a:extLst>
          </p:cNvPr>
          <p:cNvSpPr txBox="1"/>
          <p:nvPr/>
        </p:nvSpPr>
        <p:spPr>
          <a:xfrm>
            <a:off x="10219027" y="5588852"/>
            <a:ext cx="1233789" cy="338554"/>
          </a:xfrm>
          <a:prstGeom prst="rect">
            <a:avLst/>
          </a:prstGeom>
          <a:noFill/>
        </p:spPr>
        <p:txBody>
          <a:bodyPr wrap="square" rtlCol="0">
            <a:spAutoFit/>
          </a:bodyPr>
          <a:lstStyle/>
          <a:p>
            <a:pPr algn="r"/>
            <a:r>
              <a:rPr lang="en-US" sz="1600">
                <a:latin typeface="Arial" panose="020B0604020202020204" pitchFamily="34" charset="0"/>
                <a:cs typeface="Arial" panose="020B0604020202020204" pitchFamily="34" charset="0"/>
              </a:rPr>
              <a:t>Hall sensor</a:t>
            </a:r>
          </a:p>
        </p:txBody>
      </p:sp>
      <p:sp>
        <p:nvSpPr>
          <p:cNvPr id="13" name="TextBox 12">
            <a:extLst>
              <a:ext uri="{FF2B5EF4-FFF2-40B4-BE49-F238E27FC236}">
                <a16:creationId xmlns:a16="http://schemas.microsoft.com/office/drawing/2014/main" id="{80969816-ABB6-E446-A206-FF843D5FA2DF}"/>
              </a:ext>
            </a:extLst>
          </p:cNvPr>
          <p:cNvSpPr txBox="1"/>
          <p:nvPr/>
        </p:nvSpPr>
        <p:spPr>
          <a:xfrm>
            <a:off x="10177821" y="3940930"/>
            <a:ext cx="539570"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Vcc</a:t>
            </a:r>
          </a:p>
        </p:txBody>
      </p:sp>
      <p:sp>
        <p:nvSpPr>
          <p:cNvPr id="16" name="TextBox 15">
            <a:extLst>
              <a:ext uri="{FF2B5EF4-FFF2-40B4-BE49-F238E27FC236}">
                <a16:creationId xmlns:a16="http://schemas.microsoft.com/office/drawing/2014/main" id="{2098059F-6288-AD43-B02C-DB1D99EBCA42}"/>
              </a:ext>
            </a:extLst>
          </p:cNvPr>
          <p:cNvSpPr txBox="1"/>
          <p:nvPr/>
        </p:nvSpPr>
        <p:spPr>
          <a:xfrm>
            <a:off x="10139843" y="5144674"/>
            <a:ext cx="619186"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a:t>
            </a:r>
          </a:p>
        </p:txBody>
      </p:sp>
      <p:cxnSp>
        <p:nvCxnSpPr>
          <p:cNvPr id="17" name="Straight Connector 16">
            <a:extLst>
              <a:ext uri="{FF2B5EF4-FFF2-40B4-BE49-F238E27FC236}">
                <a16:creationId xmlns:a16="http://schemas.microsoft.com/office/drawing/2014/main" id="{8EC6EE2C-5BC9-844A-BF29-FF88CA057120}"/>
              </a:ext>
            </a:extLst>
          </p:cNvPr>
          <p:cNvCxnSpPr/>
          <p:nvPr/>
        </p:nvCxnSpPr>
        <p:spPr>
          <a:xfrm>
            <a:off x="8514630" y="4133490"/>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D92FACE-6E20-D740-ACCF-5A14E1750336}"/>
              </a:ext>
            </a:extLst>
          </p:cNvPr>
          <p:cNvCxnSpPr/>
          <p:nvPr/>
        </p:nvCxnSpPr>
        <p:spPr>
          <a:xfrm>
            <a:off x="8524223" y="5281154"/>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3A9071CD-E377-BE4C-B2BB-473C65827217}"/>
              </a:ext>
            </a:extLst>
          </p:cNvPr>
          <p:cNvSpPr txBox="1"/>
          <p:nvPr/>
        </p:nvSpPr>
        <p:spPr>
          <a:xfrm>
            <a:off x="10192327" y="4782083"/>
            <a:ext cx="539570"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out</a:t>
            </a:r>
          </a:p>
        </p:txBody>
      </p:sp>
      <p:cxnSp>
        <p:nvCxnSpPr>
          <p:cNvPr id="20" name="Straight Connector 19">
            <a:extLst>
              <a:ext uri="{FF2B5EF4-FFF2-40B4-BE49-F238E27FC236}">
                <a16:creationId xmlns:a16="http://schemas.microsoft.com/office/drawing/2014/main" id="{015A9EB5-94DB-E342-8FCF-F84DD61E86B7}"/>
              </a:ext>
            </a:extLst>
          </p:cNvPr>
          <p:cNvCxnSpPr/>
          <p:nvPr/>
        </p:nvCxnSpPr>
        <p:spPr>
          <a:xfrm>
            <a:off x="8528706" y="4899518"/>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4F0A40C3-9FF5-AE40-B0C0-4B2E026C8973}"/>
              </a:ext>
            </a:extLst>
          </p:cNvPr>
          <p:cNvPicPr>
            <a:picLocks noChangeAspect="1"/>
          </p:cNvPicPr>
          <p:nvPr/>
        </p:nvPicPr>
        <p:blipFill>
          <a:blip r:embed="rId5"/>
          <a:stretch>
            <a:fillRect/>
          </a:stretch>
        </p:blipFill>
        <p:spPr>
          <a:xfrm>
            <a:off x="1716227" y="3480226"/>
            <a:ext cx="3299909" cy="2425433"/>
          </a:xfrm>
          <a:prstGeom prst="rect">
            <a:avLst/>
          </a:prstGeom>
        </p:spPr>
      </p:pic>
      <p:sp>
        <p:nvSpPr>
          <p:cNvPr id="21" name="Freeform 12">
            <a:extLst>
              <a:ext uri="{FF2B5EF4-FFF2-40B4-BE49-F238E27FC236}">
                <a16:creationId xmlns:a16="http://schemas.microsoft.com/office/drawing/2014/main" id="{80EBE4F6-C929-5544-9AB3-04EABC7614F3}"/>
              </a:ext>
            </a:extLst>
          </p:cNvPr>
          <p:cNvSpPr>
            <a:spLocks noChangeAspect="1"/>
          </p:cNvSpPr>
          <p:nvPr/>
        </p:nvSpPr>
        <p:spPr bwMode="auto">
          <a:xfrm>
            <a:off x="9130247" y="4140462"/>
            <a:ext cx="152400" cy="7620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C4DE3E3C-9815-184A-B508-427B8DF18F79}"/>
              </a:ext>
            </a:extLst>
          </p:cNvPr>
          <p:cNvSpPr txBox="1"/>
          <p:nvPr/>
        </p:nvSpPr>
        <p:spPr>
          <a:xfrm>
            <a:off x="9269584" y="4415246"/>
            <a:ext cx="489236" cy="307777"/>
          </a:xfrm>
          <a:prstGeom prst="rect">
            <a:avLst/>
          </a:prstGeom>
          <a:noFill/>
        </p:spPr>
        <p:txBody>
          <a:bodyPr wrap="none" rtlCol="0">
            <a:spAutoFit/>
          </a:bodyPr>
          <a:lstStyle/>
          <a:p>
            <a:r>
              <a:rPr lang="en-US" sz="1400"/>
              <a:t>10K</a:t>
            </a:r>
            <a:endParaRPr lang="en-US"/>
          </a:p>
        </p:txBody>
      </p:sp>
      <p:sp>
        <p:nvSpPr>
          <p:cNvPr id="22" name="Oval 21">
            <a:extLst>
              <a:ext uri="{FF2B5EF4-FFF2-40B4-BE49-F238E27FC236}">
                <a16:creationId xmlns:a16="http://schemas.microsoft.com/office/drawing/2014/main" id="{5B5AC5E5-95F2-E946-9232-73D58C59C724}"/>
              </a:ext>
            </a:extLst>
          </p:cNvPr>
          <p:cNvSpPr/>
          <p:nvPr/>
        </p:nvSpPr>
        <p:spPr>
          <a:xfrm>
            <a:off x="9153879" y="407814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3" name="Oval 22">
            <a:extLst>
              <a:ext uri="{FF2B5EF4-FFF2-40B4-BE49-F238E27FC236}">
                <a16:creationId xmlns:a16="http://schemas.microsoft.com/office/drawing/2014/main" id="{519847F1-C92A-4D48-A22C-511BF6D663DC}"/>
              </a:ext>
            </a:extLst>
          </p:cNvPr>
          <p:cNvSpPr/>
          <p:nvPr/>
        </p:nvSpPr>
        <p:spPr>
          <a:xfrm>
            <a:off x="9147346" y="4844502"/>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 name="TextBox 14">
            <a:extLst>
              <a:ext uri="{FF2B5EF4-FFF2-40B4-BE49-F238E27FC236}">
                <a16:creationId xmlns:a16="http://schemas.microsoft.com/office/drawing/2014/main" id="{832B2BE4-4B3E-C349-B0F9-0D3325717525}"/>
              </a:ext>
            </a:extLst>
          </p:cNvPr>
          <p:cNvSpPr txBox="1"/>
          <p:nvPr/>
        </p:nvSpPr>
        <p:spPr>
          <a:xfrm>
            <a:off x="2631685" y="6202462"/>
            <a:ext cx="718274" cy="338554"/>
          </a:xfrm>
          <a:prstGeom prst="rect">
            <a:avLst/>
          </a:prstGeom>
          <a:noFill/>
        </p:spPr>
        <p:txBody>
          <a:bodyPr wrap="none" rtlCol="0">
            <a:spAutoFit/>
          </a:bodyPr>
          <a:lstStyle/>
          <a:p>
            <a:r>
              <a:rPr lang="en-US" sz="1600">
                <a:latin typeface="Calibri" panose="020F0502020204030204" pitchFamily="34" charset="0"/>
                <a:cs typeface="Calibri" panose="020F0502020204030204" pitchFamily="34" charset="0"/>
              </a:rPr>
              <a:t>Maker</a:t>
            </a:r>
            <a:endParaRPr lang="en-US">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862835691"/>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28852"/>
            <a:ext cx="12084422"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Hall sensor</a:t>
            </a:r>
          </a:p>
        </p:txBody>
      </p:sp>
      <p:sp>
        <p:nvSpPr>
          <p:cNvPr id="3" name="Content Placeholder 2"/>
          <p:cNvSpPr>
            <a:spLocks noGrp="1"/>
          </p:cNvSpPr>
          <p:nvPr>
            <p:ph idx="1"/>
          </p:nvPr>
        </p:nvSpPr>
        <p:spPr>
          <a:xfrm>
            <a:off x="484094" y="1219344"/>
            <a:ext cx="11170023" cy="5498861"/>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Hall sensor</a:t>
            </a:r>
          </a:p>
          <a:p>
            <a:pPr algn="l">
              <a:spcBef>
                <a:spcPts val="0"/>
              </a:spcBef>
            </a:pPr>
            <a:r>
              <a:rPr lang="en-US" sz="1600" dirty="0">
                <a:latin typeface="Courier New" panose="02070309020205020404" pitchFamily="49" charset="0"/>
                <a:ea typeface="Arial" charset="0"/>
                <a:cs typeface="Courier New" panose="02070309020205020404" pitchFamily="49" charset="0"/>
              </a:rPr>
              <a:t>// Manferdelli</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typedef uint8_t byte;</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dataPin= A0;</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measurementDelay= 500;</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setup()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Serial.begin</a:t>
            </a:r>
            <a:r>
              <a:rPr lang="en-US" sz="1600" dirty="0">
                <a:latin typeface="Courier New" panose="02070309020205020404" pitchFamily="49" charset="0"/>
                <a:ea typeface="Arial" charset="0"/>
                <a:cs typeface="Courier New" panose="02070309020205020404" pitchFamily="49" charset="0"/>
              </a:rPr>
              <a:t>(9600);</a:t>
            </a:r>
          </a:p>
          <a:p>
            <a:pPr algn="l">
              <a:spcBef>
                <a:spcPts val="0"/>
              </a:spcBef>
            </a:pPr>
            <a:r>
              <a:rPr lang="en-US" sz="1600" dirty="0">
                <a:latin typeface="Courier New" panose="02070309020205020404" pitchFamily="49" charset="0"/>
                <a:ea typeface="Arial" charset="0"/>
                <a:cs typeface="Courier New" panose="02070309020205020404" pitchFamily="49" charset="0"/>
              </a:rPr>
              <a:t>  pinMode(dataPin, INPUT);</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zero_field</a:t>
            </a:r>
            <a:r>
              <a:rPr lang="en-US" sz="1600" dirty="0">
                <a:latin typeface="Courier New" panose="02070309020205020404" pitchFamily="49" charset="0"/>
                <a:ea typeface="Arial" charset="0"/>
                <a:cs typeface="Courier New" panose="02070309020205020404" pitchFamily="49" charset="0"/>
              </a:rPr>
              <a:t>= 527;</a:t>
            </a:r>
          </a:p>
          <a:p>
            <a:pPr algn="l">
              <a:spcBef>
                <a:spcPts val="0"/>
              </a:spcBef>
            </a:pPr>
            <a:r>
              <a:rPr lang="en-US" sz="1600" dirty="0">
                <a:latin typeface="Courier New" panose="02070309020205020404" pitchFamily="49" charset="0"/>
                <a:ea typeface="Arial" charset="0"/>
                <a:cs typeface="Courier New" panose="02070309020205020404" pitchFamily="49" charset="0"/>
              </a:rPr>
              <a:t>void loop() {</a:t>
            </a:r>
          </a:p>
          <a:p>
            <a:pPr algn="l">
              <a:spcBef>
                <a:spcPts val="0"/>
              </a:spcBef>
            </a:pPr>
            <a:r>
              <a:rPr lang="en-US" sz="1600" dirty="0">
                <a:latin typeface="Courier New" panose="02070309020205020404" pitchFamily="49" charset="0"/>
                <a:ea typeface="Arial" charset="0"/>
                <a:cs typeface="Courier New" panose="02070309020205020404" pitchFamily="49" charset="0"/>
              </a:rPr>
              <a:t>  int </a:t>
            </a:r>
            <a:r>
              <a:rPr lang="en-US" sz="1600" dirty="0" err="1">
                <a:latin typeface="Courier New" panose="02070309020205020404" pitchFamily="49" charset="0"/>
                <a:ea typeface="Arial" charset="0"/>
                <a:cs typeface="Courier New" panose="02070309020205020404" pitchFamily="49" charset="0"/>
              </a:rPr>
              <a:t>field_strength</a:t>
            </a: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analogRead</a:t>
            </a:r>
            <a:r>
              <a:rPr lang="en-US" sz="1600" dirty="0">
                <a:latin typeface="Courier New" panose="02070309020205020404" pitchFamily="49" charset="0"/>
                <a:ea typeface="Arial" charset="0"/>
                <a:cs typeface="Courier New" panose="02070309020205020404" pitchFamily="49" charset="0"/>
              </a:rPr>
              <a:t>(dataPin);</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("Field: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field_strength</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int </a:t>
            </a:r>
            <a:r>
              <a:rPr lang="en-US" sz="1600" dirty="0" err="1">
                <a:latin typeface="Courier New" panose="02070309020205020404" pitchFamily="49" charset="0"/>
                <a:ea typeface="Arial" charset="0"/>
                <a:cs typeface="Courier New" panose="02070309020205020404" pitchFamily="49" charset="0"/>
              </a:rPr>
              <a:t>calibrated_field</a:t>
            </a:r>
            <a:r>
              <a:rPr lang="en-US" sz="1600" dirty="0">
                <a:latin typeface="Courier New" panose="02070309020205020404" pitchFamily="49" charset="0"/>
                <a:ea typeface="Arial" charset="0"/>
                <a:cs typeface="Courier New" panose="02070309020205020404" pitchFamily="49" charset="0"/>
              </a:rPr>
              <a:t> = </a:t>
            </a:r>
            <a:r>
              <a:rPr lang="en-US" sz="1600" dirty="0" err="1">
                <a:latin typeface="Courier New" panose="02070309020205020404" pitchFamily="49" charset="0"/>
                <a:ea typeface="Arial" charset="0"/>
                <a:cs typeface="Courier New" panose="02070309020205020404" pitchFamily="49" charset="0"/>
              </a:rPr>
              <a:t>field_strength</a:t>
            </a:r>
            <a:r>
              <a:rPr lang="en-US" sz="1600" dirty="0">
                <a:latin typeface="Courier New" panose="02070309020205020404" pitchFamily="49" charset="0"/>
                <a:ea typeface="Arial" charset="0"/>
                <a:cs typeface="Courier New" panose="02070309020205020404" pitchFamily="49" charset="0"/>
              </a:rPr>
              <a:t> - </a:t>
            </a:r>
            <a:r>
              <a:rPr lang="en-US" sz="1600" dirty="0" err="1">
                <a:latin typeface="Courier New" panose="02070309020205020404" pitchFamily="49" charset="0"/>
                <a:ea typeface="Arial" charset="0"/>
                <a:cs typeface="Courier New" panose="02070309020205020404" pitchFamily="49" charset="0"/>
              </a:rPr>
              <a:t>zero_field</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 calibrated field: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calibrated_field</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Serial.println</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delay(measurementDelay);</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169</a:t>
            </a:fld>
            <a:endParaRPr lang="en-US"/>
          </a:p>
        </p:txBody>
      </p:sp>
    </p:spTree>
    <p:extLst>
      <p:ext uri="{BB962C8B-B14F-4D97-AF65-F5344CB8AC3E}">
        <p14:creationId xmlns:p14="http://schemas.microsoft.com/office/powerpoint/2010/main" val="40644049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068" y="-16647"/>
            <a:ext cx="11939743" cy="868362"/>
          </a:xfrm>
        </p:spPr>
        <p:txBody>
          <a:bodyPr anchor="ctr">
            <a:normAutofit/>
          </a:bodyPr>
          <a:lstStyle/>
          <a:p>
            <a:pPr algn="ctr"/>
            <a:r>
              <a:rPr lang="en-US" sz="4400">
                <a:latin typeface="Arial" panose="020B0604020202020204" pitchFamily="34" charset="0"/>
                <a:cs typeface="Arial" panose="020B0604020202020204" pitchFamily="34" charset="0"/>
              </a:rPr>
              <a:t>Diodes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17</a:t>
            </a:fld>
            <a:endParaRPr lang="en-US"/>
          </a:p>
        </p:txBody>
      </p:sp>
      <p:sp>
        <p:nvSpPr>
          <p:cNvPr id="20" name="Content Placeholder 2">
            <a:extLst>
              <a:ext uri="{FF2B5EF4-FFF2-40B4-BE49-F238E27FC236}">
                <a16:creationId xmlns:a16="http://schemas.microsoft.com/office/drawing/2014/main" id="{5A86972E-594E-594E-BC61-382C6331AD80}"/>
              </a:ext>
            </a:extLst>
          </p:cNvPr>
          <p:cNvSpPr txBox="1">
            <a:spLocks/>
          </p:cNvSpPr>
          <p:nvPr/>
        </p:nvSpPr>
        <p:spPr>
          <a:xfrm>
            <a:off x="439420" y="2070055"/>
            <a:ext cx="11582400" cy="466344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a:latin typeface="Arial" charset="0"/>
                <a:ea typeface="Arial" charset="0"/>
                <a:cs typeface="Arial" charset="0"/>
              </a:rPr>
              <a:t>Symbol</a:t>
            </a:r>
          </a:p>
          <a:p>
            <a:pPr marL="342900" indent="-342900" algn="l">
              <a:buFont typeface="Arial" panose="020B0604020202020204" pitchFamily="34" charset="0"/>
              <a:buChar char="•"/>
            </a:pPr>
            <a:endParaRPr lang="en-US">
              <a:latin typeface="Arial" charset="0"/>
              <a:ea typeface="Arial" charset="0"/>
              <a:cs typeface="Arial" charset="0"/>
            </a:endParaRPr>
          </a:p>
          <a:p>
            <a:pPr marL="342900" indent="-342900" algn="l">
              <a:buFont typeface="Arial" panose="020B0604020202020204" pitchFamily="34" charset="0"/>
              <a:buChar char="•"/>
            </a:pPr>
            <a:endParaRPr lang="en-US">
              <a:latin typeface="Arial" charset="0"/>
              <a:ea typeface="Arial" charset="0"/>
              <a:cs typeface="Arial" charset="0"/>
            </a:endParaRPr>
          </a:p>
          <a:p>
            <a:pPr marL="342900" indent="-342900" algn="l">
              <a:buFont typeface="Arial" panose="020B0604020202020204" pitchFamily="34" charset="0"/>
              <a:buChar char="•"/>
            </a:pPr>
            <a:r>
              <a:rPr lang="en-US" sz="2000">
                <a:latin typeface="Arial" charset="0"/>
                <a:ea typeface="Arial" charset="0"/>
                <a:cs typeface="Arial" charset="0"/>
              </a:rPr>
              <a:t>Diodes are devices that allow current to flow only in one direction.  Silicon diodes, for example have, essentially infinite resistance if V</a:t>
            </a:r>
            <a:r>
              <a:rPr lang="en-US" sz="2000" baseline="-25000">
                <a:latin typeface="Arial" charset="0"/>
                <a:ea typeface="Arial" charset="0"/>
                <a:cs typeface="Arial" charset="0"/>
              </a:rPr>
              <a:t>ac</a:t>
            </a:r>
            <a:r>
              <a:rPr lang="en-US" sz="2000">
                <a:latin typeface="Arial" charset="0"/>
                <a:ea typeface="Arial" charset="0"/>
                <a:cs typeface="Arial" charset="0"/>
              </a:rPr>
              <a:t>&lt;0, that is if the cathode is at a higher potential than the anode and very low resistance if V</a:t>
            </a:r>
            <a:r>
              <a:rPr lang="en-US" sz="2000" baseline="-25000">
                <a:latin typeface="Arial" charset="0"/>
                <a:ea typeface="Arial" charset="0"/>
                <a:cs typeface="Arial" charset="0"/>
              </a:rPr>
              <a:t>ac</a:t>
            </a:r>
            <a:r>
              <a:rPr lang="en-US" sz="2000">
                <a:latin typeface="Arial" charset="0"/>
                <a:ea typeface="Arial" charset="0"/>
                <a:cs typeface="Arial" charset="0"/>
              </a:rPr>
              <a:t>&gt; .7V.</a:t>
            </a:r>
          </a:p>
          <a:p>
            <a:pPr marL="342900" indent="-342900" algn="l">
              <a:buFont typeface="Arial" panose="020B0604020202020204" pitchFamily="34" charset="0"/>
              <a:buChar char="•"/>
            </a:pPr>
            <a:r>
              <a:rPr lang="en-US" sz="2000">
                <a:latin typeface="Arial" charset="0"/>
                <a:ea typeface="Arial" charset="0"/>
                <a:cs typeface="Arial" charset="0"/>
              </a:rPr>
              <a:t>The cathode is usually labelled with a band.</a:t>
            </a:r>
          </a:p>
          <a:p>
            <a:pPr marL="342900" indent="-342900" algn="l">
              <a:buFont typeface="Arial" panose="020B0604020202020204" pitchFamily="34" charset="0"/>
              <a:buChar char="•"/>
            </a:pPr>
            <a:r>
              <a:rPr lang="en-US" sz="2000">
                <a:latin typeface="Arial" charset="0"/>
                <a:ea typeface="Arial" charset="0"/>
                <a:cs typeface="Arial" charset="0"/>
              </a:rPr>
              <a:t>There are several types of diodes (e.g.-Zener) with slightly different characteristics.</a:t>
            </a:r>
          </a:p>
          <a:p>
            <a:pPr marL="342900" indent="-342900" algn="l">
              <a:buFont typeface="Arial" panose="020B0604020202020204" pitchFamily="34" charset="0"/>
              <a:buChar char="•"/>
            </a:pPr>
            <a:r>
              <a:rPr lang="en-US" sz="2000">
                <a:latin typeface="Arial" charset="0"/>
                <a:ea typeface="Arial" charset="0"/>
                <a:cs typeface="Arial" charset="0"/>
              </a:rPr>
              <a:t>One recently popular diode (the last symbol above) is the light emitting diode which is a very efficient light source.</a:t>
            </a:r>
          </a:p>
          <a:p>
            <a:pPr algn="l"/>
            <a:r>
              <a:rPr lang="en-US">
                <a:latin typeface="Arial" charset="0"/>
                <a:ea typeface="Arial" charset="0"/>
                <a:cs typeface="Arial" charset="0"/>
              </a:rPr>
              <a:t>              </a:t>
            </a:r>
          </a:p>
        </p:txBody>
      </p:sp>
      <p:grpSp>
        <p:nvGrpSpPr>
          <p:cNvPr id="21" name="Group 218">
            <a:extLst>
              <a:ext uri="{FF2B5EF4-FFF2-40B4-BE49-F238E27FC236}">
                <a16:creationId xmlns:a16="http://schemas.microsoft.com/office/drawing/2014/main" id="{6402A0EB-0318-1B4A-B547-C3DD65AF4315}"/>
              </a:ext>
            </a:extLst>
          </p:cNvPr>
          <p:cNvGrpSpPr>
            <a:grpSpLocks/>
          </p:cNvGrpSpPr>
          <p:nvPr/>
        </p:nvGrpSpPr>
        <p:grpSpPr bwMode="auto">
          <a:xfrm>
            <a:off x="3006930" y="1936892"/>
            <a:ext cx="169863" cy="762000"/>
            <a:chOff x="5280" y="1200"/>
            <a:chExt cx="107" cy="480"/>
          </a:xfrm>
        </p:grpSpPr>
        <p:sp>
          <p:nvSpPr>
            <p:cNvPr id="22" name="Line 106">
              <a:extLst>
                <a:ext uri="{FF2B5EF4-FFF2-40B4-BE49-F238E27FC236}">
                  <a16:creationId xmlns:a16="http://schemas.microsoft.com/office/drawing/2014/main" id="{0C03FFFC-C567-E747-8724-B6944E71F8FB}"/>
                </a:ext>
              </a:extLst>
            </p:cNvPr>
            <p:cNvSpPr>
              <a:spLocks noChangeAspect="1" noChangeShapeType="1"/>
            </p:cNvSpPr>
            <p:nvPr/>
          </p:nvSpPr>
          <p:spPr bwMode="auto">
            <a:xfrm>
              <a:off x="5339"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3" name="Line 107">
              <a:extLst>
                <a:ext uri="{FF2B5EF4-FFF2-40B4-BE49-F238E27FC236}">
                  <a16:creationId xmlns:a16="http://schemas.microsoft.com/office/drawing/2014/main" id="{7E39A7E6-98C1-A74E-9B5D-D1B5C34AF931}"/>
                </a:ext>
              </a:extLst>
            </p:cNvPr>
            <p:cNvSpPr>
              <a:spLocks noChangeAspect="1" noChangeShapeType="1"/>
            </p:cNvSpPr>
            <p:nvPr/>
          </p:nvSpPr>
          <p:spPr bwMode="auto">
            <a:xfrm>
              <a:off x="5291"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4" name="Freeform 108">
              <a:extLst>
                <a:ext uri="{FF2B5EF4-FFF2-40B4-BE49-F238E27FC236}">
                  <a16:creationId xmlns:a16="http://schemas.microsoft.com/office/drawing/2014/main" id="{91910446-528B-D946-A468-EEBE05C74EC9}"/>
                </a:ext>
              </a:extLst>
            </p:cNvPr>
            <p:cNvSpPr>
              <a:spLocks noChangeAspect="1"/>
            </p:cNvSpPr>
            <p:nvPr/>
          </p:nvSpPr>
          <p:spPr bwMode="auto">
            <a:xfrm>
              <a:off x="5280" y="1392"/>
              <a:ext cx="96" cy="96"/>
            </a:xfrm>
            <a:custGeom>
              <a:avLst/>
              <a:gdLst>
                <a:gd name="T0" fmla="*/ 5 w 288"/>
                <a:gd name="T1" fmla="*/ 0 h 240"/>
                <a:gd name="T2" fmla="*/ 0 w 288"/>
                <a:gd name="T3" fmla="*/ 15 h 240"/>
                <a:gd name="T4" fmla="*/ 11 w 288"/>
                <a:gd name="T5" fmla="*/ 15 h 240"/>
                <a:gd name="T6" fmla="*/ 5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6350">
              <a:solidFill>
                <a:schemeClr val="tx1"/>
              </a:solidFill>
              <a:round/>
              <a:headEnd/>
              <a:tailEnd/>
            </a:ln>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5" name="Line 109">
              <a:extLst>
                <a:ext uri="{FF2B5EF4-FFF2-40B4-BE49-F238E27FC236}">
                  <a16:creationId xmlns:a16="http://schemas.microsoft.com/office/drawing/2014/main" id="{9C0F8595-9AD8-1C41-9925-1A3EED589D00}"/>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sp>
        <p:nvSpPr>
          <p:cNvPr id="46" name="TextBox 45">
            <a:extLst>
              <a:ext uri="{FF2B5EF4-FFF2-40B4-BE49-F238E27FC236}">
                <a16:creationId xmlns:a16="http://schemas.microsoft.com/office/drawing/2014/main" id="{23170F45-FA06-7349-A6B5-611840993746}"/>
              </a:ext>
            </a:extLst>
          </p:cNvPr>
          <p:cNvSpPr txBox="1"/>
          <p:nvPr/>
        </p:nvSpPr>
        <p:spPr>
          <a:xfrm>
            <a:off x="3261889" y="1740055"/>
            <a:ext cx="1298671" cy="338554"/>
          </a:xfrm>
          <a:prstGeom prst="rect">
            <a:avLst/>
          </a:prstGeom>
          <a:noFill/>
        </p:spPr>
        <p:txBody>
          <a:bodyPr wrap="square" rtlCol="0">
            <a:spAutoFit/>
          </a:bodyPr>
          <a:lstStyle/>
          <a:p>
            <a:r>
              <a:rPr lang="en-US" sz="1600">
                <a:latin typeface="Arial" panose="020B0604020202020204" pitchFamily="34" charset="0"/>
                <a:cs typeface="Arial" panose="020B0604020202020204" pitchFamily="34" charset="0"/>
              </a:rPr>
              <a:t>Cathode</a:t>
            </a:r>
          </a:p>
        </p:txBody>
      </p:sp>
      <p:sp>
        <p:nvSpPr>
          <p:cNvPr id="47" name="TextBox 46">
            <a:extLst>
              <a:ext uri="{FF2B5EF4-FFF2-40B4-BE49-F238E27FC236}">
                <a16:creationId xmlns:a16="http://schemas.microsoft.com/office/drawing/2014/main" id="{C1F05930-B833-4A4B-A58E-D8ED78406149}"/>
              </a:ext>
            </a:extLst>
          </p:cNvPr>
          <p:cNvSpPr txBox="1"/>
          <p:nvPr/>
        </p:nvSpPr>
        <p:spPr>
          <a:xfrm>
            <a:off x="3261888" y="2525805"/>
            <a:ext cx="1298671" cy="338554"/>
          </a:xfrm>
          <a:prstGeom prst="rect">
            <a:avLst/>
          </a:prstGeom>
          <a:noFill/>
        </p:spPr>
        <p:txBody>
          <a:bodyPr wrap="square" rtlCol="0">
            <a:spAutoFit/>
          </a:bodyPr>
          <a:lstStyle/>
          <a:p>
            <a:r>
              <a:rPr lang="en-US" sz="1600">
                <a:latin typeface="Arial" panose="020B0604020202020204" pitchFamily="34" charset="0"/>
                <a:cs typeface="Arial" panose="020B0604020202020204" pitchFamily="34" charset="0"/>
              </a:rPr>
              <a:t>Anode</a:t>
            </a:r>
          </a:p>
        </p:txBody>
      </p:sp>
      <p:cxnSp>
        <p:nvCxnSpPr>
          <p:cNvPr id="52" name="Straight Arrow Connector 51">
            <a:extLst>
              <a:ext uri="{FF2B5EF4-FFF2-40B4-BE49-F238E27FC236}">
                <a16:creationId xmlns:a16="http://schemas.microsoft.com/office/drawing/2014/main" id="{C9ECC496-F150-3940-8574-344CA7C6A630}"/>
              </a:ext>
            </a:extLst>
          </p:cNvPr>
          <p:cNvCxnSpPr>
            <a:cxnSpLocks/>
          </p:cNvCxnSpPr>
          <p:nvPr/>
        </p:nvCxnSpPr>
        <p:spPr>
          <a:xfrm flipV="1">
            <a:off x="2487366" y="2013138"/>
            <a:ext cx="545739" cy="175728"/>
          </a:xfrm>
          <a:prstGeom prst="straightConnector1">
            <a:avLst/>
          </a:prstGeom>
          <a:ln w="254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EBA0FB96-6622-2543-8BC2-21E5B50C48DC}"/>
              </a:ext>
            </a:extLst>
          </p:cNvPr>
          <p:cNvSpPr txBox="1"/>
          <p:nvPr/>
        </p:nvSpPr>
        <p:spPr>
          <a:xfrm>
            <a:off x="2334371" y="2190322"/>
            <a:ext cx="632709" cy="338554"/>
          </a:xfrm>
          <a:prstGeom prst="rect">
            <a:avLst/>
          </a:prstGeom>
          <a:noFill/>
        </p:spPr>
        <p:txBody>
          <a:bodyPr wrap="square" rtlCol="0">
            <a:spAutoFit/>
          </a:bodyPr>
          <a:lstStyle/>
          <a:p>
            <a:r>
              <a:rPr lang="en-US" sz="1600">
                <a:latin typeface="Arial" panose="020B0604020202020204" pitchFamily="34" charset="0"/>
                <a:cs typeface="Arial" panose="020B0604020202020204" pitchFamily="34" charset="0"/>
              </a:rPr>
              <a:t>v</a:t>
            </a:r>
            <a:r>
              <a:rPr lang="en-US" sz="1600" baseline="-25000">
                <a:latin typeface="Arial" panose="020B0604020202020204" pitchFamily="34" charset="0"/>
                <a:cs typeface="Arial" panose="020B0604020202020204" pitchFamily="34" charset="0"/>
              </a:rPr>
              <a:t>ac</a:t>
            </a:r>
          </a:p>
        </p:txBody>
      </p:sp>
      <p:cxnSp>
        <p:nvCxnSpPr>
          <p:cNvPr id="54" name="Straight Arrow Connector 53">
            <a:extLst>
              <a:ext uri="{FF2B5EF4-FFF2-40B4-BE49-F238E27FC236}">
                <a16:creationId xmlns:a16="http://schemas.microsoft.com/office/drawing/2014/main" id="{799DD690-394F-8446-B94F-65389494A2C5}"/>
              </a:ext>
            </a:extLst>
          </p:cNvPr>
          <p:cNvCxnSpPr>
            <a:cxnSpLocks/>
          </p:cNvCxnSpPr>
          <p:nvPr/>
        </p:nvCxnSpPr>
        <p:spPr>
          <a:xfrm>
            <a:off x="2487366" y="2588724"/>
            <a:ext cx="545739" cy="106358"/>
          </a:xfrm>
          <a:prstGeom prst="straightConnector1">
            <a:avLst/>
          </a:prstGeom>
          <a:ln w="25400">
            <a:solidFill>
              <a:schemeClr val="tx2"/>
            </a:solidFill>
            <a:tailEnd type="triangle"/>
          </a:ln>
        </p:spPr>
        <p:style>
          <a:lnRef idx="1">
            <a:schemeClr val="accent1"/>
          </a:lnRef>
          <a:fillRef idx="0">
            <a:schemeClr val="accent1"/>
          </a:fillRef>
          <a:effectRef idx="0">
            <a:schemeClr val="accent1"/>
          </a:effectRef>
          <a:fontRef idx="minor">
            <a:schemeClr val="tx1"/>
          </a:fontRef>
        </p:style>
      </p:cxnSp>
      <p:pic>
        <p:nvPicPr>
          <p:cNvPr id="2049" name="Picture 1" descr="page22image2566290464">
            <a:extLst>
              <a:ext uri="{FF2B5EF4-FFF2-40B4-BE49-F238E27FC236}">
                <a16:creationId xmlns:a16="http://schemas.microsoft.com/office/drawing/2014/main" id="{8EE97E5F-C384-C44F-BE17-C3E3A3FB03B7}"/>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6160770" y="1491338"/>
            <a:ext cx="1587500" cy="171450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page96image2528923696">
            <a:extLst>
              <a:ext uri="{FF2B5EF4-FFF2-40B4-BE49-F238E27FC236}">
                <a16:creationId xmlns:a16="http://schemas.microsoft.com/office/drawing/2014/main" id="{6B6ABD71-F0C3-6341-A037-EBD7C89AB7BE}"/>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5246370" y="1923460"/>
            <a:ext cx="165100" cy="10287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3F2DFE06-B93E-454A-8625-F5B46FAB08E8}"/>
              </a:ext>
            </a:extLst>
          </p:cNvPr>
          <p:cNvSpPr txBox="1"/>
          <p:nvPr/>
        </p:nvSpPr>
        <p:spPr>
          <a:xfrm>
            <a:off x="3807913" y="1236501"/>
            <a:ext cx="2595582" cy="338554"/>
          </a:xfrm>
          <a:prstGeom prst="rect">
            <a:avLst/>
          </a:prstGeom>
          <a:noFill/>
        </p:spPr>
        <p:txBody>
          <a:bodyPr wrap="none" rtlCol="0">
            <a:spAutoFit/>
          </a:bodyPr>
          <a:lstStyle/>
          <a:p>
            <a:r>
              <a:rPr lang="en-US" sz="1600"/>
              <a:t>Credit: Make Electronics</a:t>
            </a:r>
          </a:p>
        </p:txBody>
      </p:sp>
      <p:pic>
        <p:nvPicPr>
          <p:cNvPr id="4" name="Picture 3">
            <a:extLst>
              <a:ext uri="{FF2B5EF4-FFF2-40B4-BE49-F238E27FC236}">
                <a16:creationId xmlns:a16="http://schemas.microsoft.com/office/drawing/2014/main" id="{D25F174C-991A-8740-9CC2-476F43A8D13C}"/>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9099390" y="432421"/>
            <a:ext cx="2457605" cy="2457605"/>
          </a:xfrm>
          <a:prstGeom prst="rect">
            <a:avLst/>
          </a:prstGeom>
        </p:spPr>
      </p:pic>
      <p:sp>
        <p:nvSpPr>
          <p:cNvPr id="6" name="TextBox 5">
            <a:extLst>
              <a:ext uri="{FF2B5EF4-FFF2-40B4-BE49-F238E27FC236}">
                <a16:creationId xmlns:a16="http://schemas.microsoft.com/office/drawing/2014/main" id="{F0384960-A955-BA4F-93ED-23B98876F197}"/>
              </a:ext>
            </a:extLst>
          </p:cNvPr>
          <p:cNvSpPr txBox="1"/>
          <p:nvPr/>
        </p:nvSpPr>
        <p:spPr>
          <a:xfrm>
            <a:off x="9366069" y="2952160"/>
            <a:ext cx="938077" cy="307777"/>
          </a:xfrm>
          <a:prstGeom prst="rect">
            <a:avLst/>
          </a:prstGeom>
          <a:noFill/>
        </p:spPr>
        <p:txBody>
          <a:bodyPr wrap="none" rtlCol="0">
            <a:spAutoFit/>
          </a:bodyPr>
          <a:lstStyle/>
          <a:p>
            <a:r>
              <a:rPr lang="en-US" sz="1400"/>
              <a:t>Sparkfun</a:t>
            </a:r>
          </a:p>
        </p:txBody>
      </p:sp>
    </p:spTree>
    <p:extLst>
      <p:ext uri="{BB962C8B-B14F-4D97-AF65-F5344CB8AC3E}">
        <p14:creationId xmlns:p14="http://schemas.microsoft.com/office/powerpoint/2010/main" val="3692133091"/>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81104"/>
            <a:ext cx="10238509" cy="868362"/>
          </a:xfrm>
        </p:spPr>
        <p:txBody>
          <a:bodyPr anchor="ctr">
            <a:normAutofit/>
          </a:bodyPr>
          <a:lstStyle/>
          <a:p>
            <a:pPr algn="ctr"/>
            <a:r>
              <a:rPr lang="en-US" sz="4400">
                <a:latin typeface="Arial" panose="020B0604020202020204" pitchFamily="34" charset="0"/>
                <a:cs typeface="Arial" panose="020B0604020202020204" pitchFamily="34" charset="0"/>
              </a:rPr>
              <a:t>Raspberry Pi code for Hall sensor</a:t>
            </a:r>
          </a:p>
        </p:txBody>
      </p:sp>
      <p:sp>
        <p:nvSpPr>
          <p:cNvPr id="3" name="Content Placeholder 2"/>
          <p:cNvSpPr>
            <a:spLocks noGrp="1"/>
          </p:cNvSpPr>
          <p:nvPr>
            <p:ph idx="1"/>
          </p:nvPr>
        </p:nvSpPr>
        <p:spPr>
          <a:xfrm>
            <a:off x="214641" y="1107501"/>
            <a:ext cx="6720634" cy="5248850"/>
          </a:xfrm>
        </p:spPr>
        <p:txBody>
          <a:bodyPr>
            <a:noAutofit/>
          </a:bodyPr>
          <a:lstStyle/>
          <a:p>
            <a:pPr marL="285750" indent="-285750" algn="l">
              <a:spcBef>
                <a:spcPts val="0"/>
              </a:spcBef>
              <a:buFont typeface="Arial" panose="020B0604020202020204" pitchFamily="34" charset="0"/>
              <a:buChar char="•"/>
            </a:pPr>
            <a:r>
              <a:rPr lang="en-US" sz="2000" dirty="0">
                <a:latin typeface="Arial" panose="020B0604020202020204" pitchFamily="34" charset="0"/>
                <a:ea typeface="Arial" charset="0"/>
                <a:cs typeface="Arial" panose="020B0604020202020204" pitchFamily="34" charset="0"/>
              </a:rPr>
              <a:t>Use PCF8591 ADC and I2C interface described earlier.</a:t>
            </a:r>
          </a:p>
          <a:p>
            <a:pPr marL="285750" indent="-285750" algn="l">
              <a:spcBef>
                <a:spcPts val="0"/>
              </a:spcBef>
              <a:buFont typeface="Arial" panose="020B0604020202020204" pitchFamily="34" charset="0"/>
              <a:buChar char="•"/>
            </a:pPr>
            <a:endParaRPr lang="en-US" sz="2000" dirty="0">
              <a:latin typeface="Arial" panose="020B0604020202020204" pitchFamily="34" charset="0"/>
              <a:ea typeface="Arial" charset="0"/>
              <a:cs typeface="Arial" panose="020B0604020202020204" pitchFamily="34" charset="0"/>
            </a:endParaRPr>
          </a:p>
          <a:p>
            <a:pPr algn="l">
              <a:spcBef>
                <a:spcPts val="0"/>
              </a:spcBef>
            </a:pPr>
            <a:r>
              <a:rPr lang="en-US" sz="1400" dirty="0">
                <a:latin typeface="Courier New" panose="02070309020205020404" pitchFamily="49" charset="0"/>
                <a:ea typeface="Arial" charset="0"/>
                <a:cs typeface="Courier New" panose="02070309020205020404" pitchFamily="49" charset="0"/>
              </a:rPr>
              <a:t>// Manferdelli</a:t>
            </a:r>
          </a:p>
          <a:p>
            <a:pPr algn="l">
              <a:spcBef>
                <a:spcPts val="0"/>
              </a:spcBef>
            </a:pPr>
            <a:r>
              <a:rPr lang="en-US" sz="1400" dirty="0">
                <a:latin typeface="Courier New" panose="02070309020205020404" pitchFamily="49" charset="0"/>
                <a:ea typeface="Arial" charset="0"/>
                <a:cs typeface="Courier New" panose="02070309020205020404" pitchFamily="49" charset="0"/>
              </a:rPr>
              <a:t>//   Raspberry Pi read hall sensor</a:t>
            </a:r>
          </a:p>
          <a:p>
            <a:pPr algn="l">
              <a:spcBef>
                <a:spcPts val="0"/>
              </a:spcBef>
            </a:pPr>
            <a:endParaRPr lang="en-US" sz="1400" dirty="0">
              <a:latin typeface="Courier New" panose="02070309020205020404" pitchFamily="49" charset="0"/>
              <a:ea typeface="Arial" charset="0"/>
              <a:cs typeface="Courier New" panose="02070309020205020404" pitchFamily="49" charset="0"/>
            </a:endParaRPr>
          </a:p>
          <a:p>
            <a:pPr algn="l">
              <a:spcBef>
                <a:spcPts val="0"/>
              </a:spcBef>
            </a:pPr>
            <a:r>
              <a:rPr lang="en-US" sz="1400" dirty="0">
                <a:latin typeface="Courier New" panose="02070309020205020404" pitchFamily="49" charset="0"/>
                <a:ea typeface="Arial" charset="0"/>
                <a:cs typeface="Courier New" panose="02070309020205020404" pitchFamily="49" charset="0"/>
              </a:rPr>
              <a:t>#include &lt;</a:t>
            </a:r>
            <a:r>
              <a:rPr lang="en-US" sz="1400" dirty="0" err="1">
                <a:latin typeface="Courier New" panose="02070309020205020404" pitchFamily="49" charset="0"/>
                <a:ea typeface="Arial" charset="0"/>
                <a:cs typeface="Courier New" panose="02070309020205020404" pitchFamily="49" charset="0"/>
              </a:rPr>
              <a:t>stdio.h</a:t>
            </a:r>
            <a:r>
              <a:rPr lang="en-US" sz="1400" dirty="0">
                <a:latin typeface="Courier New" panose="02070309020205020404" pitchFamily="49" charset="0"/>
                <a:ea typeface="Arial" charset="0"/>
                <a:cs typeface="Courier New" panose="02070309020205020404" pitchFamily="49" charset="0"/>
              </a:rPr>
              <a:t>&gt;</a:t>
            </a:r>
          </a:p>
          <a:p>
            <a:pPr algn="l">
              <a:spcBef>
                <a:spcPts val="0"/>
              </a:spcBef>
            </a:pPr>
            <a:r>
              <a:rPr lang="en-US" sz="1400" dirty="0">
                <a:latin typeface="Courier New" panose="02070309020205020404" pitchFamily="49" charset="0"/>
                <a:ea typeface="Arial" charset="0"/>
                <a:cs typeface="Courier New" panose="02070309020205020404" pitchFamily="49" charset="0"/>
              </a:rPr>
              <a:t>#include &lt;wiringPi.h&gt;</a:t>
            </a:r>
          </a:p>
          <a:p>
            <a:pPr algn="l">
              <a:spcBef>
                <a:spcPts val="0"/>
              </a:spcBef>
            </a:pPr>
            <a:r>
              <a:rPr lang="en-US" sz="1400" dirty="0">
                <a:latin typeface="Courier New" panose="02070309020205020404" pitchFamily="49" charset="0"/>
                <a:ea typeface="Arial" charset="0"/>
                <a:cs typeface="Courier New" panose="02070309020205020404" pitchFamily="49" charset="0"/>
              </a:rPr>
              <a:t>#include &lt;pcf8591.h&gt;</a:t>
            </a:r>
          </a:p>
          <a:p>
            <a:pPr algn="l">
              <a:spcBef>
                <a:spcPts val="0"/>
              </a:spcBef>
            </a:pPr>
            <a:endParaRPr lang="en-US" sz="1400" dirty="0">
              <a:latin typeface="Courier New" panose="02070309020205020404" pitchFamily="49" charset="0"/>
              <a:ea typeface="Arial" charset="0"/>
              <a:cs typeface="Courier New" panose="02070309020205020404" pitchFamily="49" charset="0"/>
            </a:endParaRPr>
          </a:p>
          <a:p>
            <a:pPr algn="l">
              <a:spcBef>
                <a:spcPts val="0"/>
              </a:spcBef>
            </a:pPr>
            <a:r>
              <a:rPr lang="en-US" sz="1400" dirty="0">
                <a:latin typeface="Courier New" panose="02070309020205020404" pitchFamily="49" charset="0"/>
                <a:ea typeface="Arial" charset="0"/>
                <a:cs typeface="Courier New" panose="02070309020205020404" pitchFamily="49" charset="0"/>
              </a:rPr>
              <a:t>const int base = 120;</a:t>
            </a:r>
          </a:p>
          <a:p>
            <a:pPr algn="l">
              <a:spcBef>
                <a:spcPts val="0"/>
              </a:spcBef>
            </a:pPr>
            <a:r>
              <a:rPr lang="en-US" sz="1400" dirty="0">
                <a:latin typeface="Courier New" panose="02070309020205020404" pitchFamily="49" charset="0"/>
                <a:ea typeface="Arial" charset="0"/>
                <a:cs typeface="Courier New" panose="02070309020205020404" pitchFamily="49" charset="0"/>
              </a:rPr>
              <a:t>const int i2c_address = 0x48;</a:t>
            </a:r>
          </a:p>
          <a:p>
            <a:pPr algn="l">
              <a:spcBef>
                <a:spcPts val="0"/>
              </a:spcBef>
            </a:pPr>
            <a:r>
              <a:rPr lang="en-US" sz="1400" dirty="0">
                <a:latin typeface="Courier New" panose="02070309020205020404" pitchFamily="49" charset="0"/>
                <a:ea typeface="Arial" charset="0"/>
                <a:cs typeface="Courier New" panose="02070309020205020404" pitchFamily="49" charset="0"/>
              </a:rPr>
              <a:t>// const int </a:t>
            </a:r>
            <a:r>
              <a:rPr lang="en-US" sz="1400" dirty="0" err="1">
                <a:latin typeface="Courier New" panose="02070309020205020404" pitchFamily="49" charset="0"/>
                <a:ea typeface="Arial" charset="0"/>
                <a:cs typeface="Courier New" panose="02070309020205020404" pitchFamily="49" charset="0"/>
              </a:rPr>
              <a:t>zero_field</a:t>
            </a:r>
            <a:r>
              <a:rPr lang="en-US" sz="1400" dirty="0">
                <a:latin typeface="Courier New" panose="02070309020205020404" pitchFamily="49" charset="0"/>
                <a:ea typeface="Arial" charset="0"/>
                <a:cs typeface="Courier New" panose="02070309020205020404" pitchFamily="49" charset="0"/>
              </a:rPr>
              <a:t> = 527;</a:t>
            </a:r>
          </a:p>
          <a:p>
            <a:pPr algn="l">
              <a:spcBef>
                <a:spcPts val="0"/>
              </a:spcBef>
            </a:pPr>
            <a:r>
              <a:rPr lang="en-US" sz="1400" dirty="0">
                <a:latin typeface="Courier New" panose="02070309020205020404" pitchFamily="49" charset="0"/>
                <a:ea typeface="Arial" charset="0"/>
                <a:cs typeface="Courier New" panose="02070309020205020404" pitchFamily="49" charset="0"/>
              </a:rPr>
              <a:t>const int </a:t>
            </a:r>
            <a:r>
              <a:rPr lang="en-US" sz="1400" dirty="0" err="1">
                <a:latin typeface="Courier New" panose="02070309020205020404" pitchFamily="49" charset="0"/>
                <a:ea typeface="Arial" charset="0"/>
                <a:cs typeface="Courier New" panose="02070309020205020404" pitchFamily="49" charset="0"/>
              </a:rPr>
              <a:t>zero_field</a:t>
            </a:r>
            <a:r>
              <a:rPr lang="en-US" sz="1400" dirty="0">
                <a:latin typeface="Courier New" panose="02070309020205020404" pitchFamily="49" charset="0"/>
                <a:ea typeface="Arial" charset="0"/>
                <a:cs typeface="Courier New" panose="02070309020205020404" pitchFamily="49" charset="0"/>
              </a:rPr>
              <a:t> = 7;  //this is better for 3.3v</a:t>
            </a:r>
          </a:p>
          <a:p>
            <a:pPr algn="l">
              <a:spcBef>
                <a:spcPts val="0"/>
              </a:spcBef>
            </a:pPr>
            <a:r>
              <a:rPr lang="en-US" sz="1400" dirty="0">
                <a:latin typeface="Courier New" panose="02070309020205020404" pitchFamily="49" charset="0"/>
                <a:ea typeface="Arial" charset="0"/>
                <a:cs typeface="Courier New" panose="02070309020205020404" pitchFamily="49" charset="0"/>
              </a:rPr>
              <a:t>const int </a:t>
            </a:r>
            <a:r>
              <a:rPr lang="en-US" sz="1400" dirty="0" err="1">
                <a:latin typeface="Courier New" panose="02070309020205020404" pitchFamily="49" charset="0"/>
                <a:ea typeface="Arial" charset="0"/>
                <a:cs typeface="Courier New" panose="02070309020205020404" pitchFamily="49" charset="0"/>
              </a:rPr>
              <a:t>measurement_delay</a:t>
            </a:r>
            <a:r>
              <a:rPr lang="en-US" sz="1400" dirty="0">
                <a:latin typeface="Courier New" panose="02070309020205020404" pitchFamily="49" charset="0"/>
                <a:ea typeface="Arial" charset="0"/>
                <a:cs typeface="Courier New" panose="02070309020205020404" pitchFamily="49" charset="0"/>
              </a:rPr>
              <a:t> = 500;</a:t>
            </a:r>
          </a:p>
          <a:p>
            <a:pPr algn="l">
              <a:spcBef>
                <a:spcPts val="0"/>
              </a:spcBef>
            </a:pPr>
            <a:endParaRPr lang="en-US" sz="1400" dirty="0">
              <a:latin typeface="Courier New" panose="02070309020205020404" pitchFamily="49" charset="0"/>
              <a:ea typeface="Arial" charset="0"/>
              <a:cs typeface="Courier New" panose="02070309020205020404" pitchFamily="49" charset="0"/>
            </a:endParaRPr>
          </a:p>
          <a:p>
            <a:pPr algn="l">
              <a:spcBef>
                <a:spcPts val="0"/>
              </a:spcBef>
            </a:pPr>
            <a:r>
              <a:rPr lang="en-US" sz="1400" dirty="0">
                <a:latin typeface="Courier New" panose="02070309020205020404" pitchFamily="49" charset="0"/>
                <a:ea typeface="Arial" charset="0"/>
                <a:cs typeface="Courier New" panose="02070309020205020404" pitchFamily="49" charset="0"/>
              </a:rPr>
              <a:t>// PCF Connections</a:t>
            </a:r>
          </a:p>
          <a:p>
            <a:pPr algn="l">
              <a:spcBef>
                <a:spcPts val="0"/>
              </a:spcBef>
            </a:pPr>
            <a:r>
              <a:rPr lang="en-US" sz="1400" dirty="0">
                <a:latin typeface="Courier New" panose="02070309020205020404" pitchFamily="49" charset="0"/>
                <a:ea typeface="Arial" charset="0"/>
                <a:cs typeface="Courier New" panose="02070309020205020404" pitchFamily="49" charset="0"/>
              </a:rPr>
              <a:t>//    PCF         RP</a:t>
            </a:r>
          </a:p>
          <a:p>
            <a:pPr algn="l">
              <a:spcBef>
                <a:spcPts val="0"/>
              </a:spcBef>
            </a:pPr>
            <a:r>
              <a:rPr lang="en-US" sz="1400" dirty="0">
                <a:latin typeface="Courier New" panose="02070309020205020404" pitchFamily="49" charset="0"/>
                <a:ea typeface="Arial" charset="0"/>
                <a:cs typeface="Courier New" panose="02070309020205020404" pitchFamily="49" charset="0"/>
              </a:rPr>
              <a:t>//    1(ain0)     analog-signal</a:t>
            </a:r>
          </a:p>
          <a:p>
            <a:pPr algn="l">
              <a:spcBef>
                <a:spcPts val="0"/>
              </a:spcBef>
            </a:pPr>
            <a:r>
              <a:rPr lang="en-US" sz="1400" dirty="0">
                <a:latin typeface="Courier New" panose="02070309020205020404" pitchFamily="49" charset="0"/>
                <a:ea typeface="Arial" charset="0"/>
                <a:cs typeface="Courier New" panose="02070309020205020404" pitchFamily="49" charset="0"/>
              </a:rPr>
              <a:t>//    5, 6, 7, 8  gnd (pin 6)</a:t>
            </a:r>
          </a:p>
          <a:p>
            <a:pPr algn="l">
              <a:spcBef>
                <a:spcPts val="0"/>
              </a:spcBef>
            </a:pPr>
            <a:r>
              <a:rPr lang="en-US" sz="1400" dirty="0">
                <a:latin typeface="Courier New" panose="02070309020205020404" pitchFamily="49" charset="0"/>
                <a:ea typeface="Arial" charset="0"/>
                <a:cs typeface="Courier New" panose="02070309020205020404" pitchFamily="49" charset="0"/>
              </a:rPr>
              <a:t>//    16          3.3 (pin 1)</a:t>
            </a:r>
          </a:p>
          <a:p>
            <a:pPr algn="l">
              <a:spcBef>
                <a:spcPts val="0"/>
              </a:spcBef>
            </a:pPr>
            <a:r>
              <a:rPr lang="en-US" sz="1400" dirty="0">
                <a:latin typeface="Courier New" panose="02070309020205020404" pitchFamily="49" charset="0"/>
                <a:ea typeface="Arial" charset="0"/>
                <a:cs typeface="Courier New" panose="02070309020205020404" pitchFamily="49" charset="0"/>
              </a:rPr>
              <a:t>//    14          3.3v</a:t>
            </a:r>
          </a:p>
          <a:p>
            <a:pPr algn="l">
              <a:spcBef>
                <a:spcPts val="0"/>
              </a:spcBef>
            </a:pPr>
            <a:r>
              <a:rPr lang="en-US" sz="1400" dirty="0">
                <a:latin typeface="Courier New" panose="02070309020205020404" pitchFamily="49" charset="0"/>
                <a:ea typeface="Arial" charset="0"/>
                <a:cs typeface="Courier New" panose="02070309020205020404" pitchFamily="49" charset="0"/>
              </a:rPr>
              <a:t>//    13          gnd</a:t>
            </a:r>
          </a:p>
          <a:p>
            <a:pPr algn="l">
              <a:spcBef>
                <a:spcPts val="0"/>
              </a:spcBef>
            </a:pPr>
            <a:r>
              <a:rPr lang="en-US" sz="1400" dirty="0">
                <a:latin typeface="Courier New" panose="02070309020205020404" pitchFamily="49" charset="0"/>
                <a:ea typeface="Arial" charset="0"/>
                <a:cs typeface="Courier New" panose="02070309020205020404" pitchFamily="49" charset="0"/>
              </a:rPr>
              <a:t>//    12          gnd</a:t>
            </a:r>
          </a:p>
          <a:p>
            <a:pPr algn="l">
              <a:spcBef>
                <a:spcPts val="0"/>
              </a:spcBef>
            </a:pPr>
            <a:r>
              <a:rPr lang="en-US" sz="1400" dirty="0">
                <a:latin typeface="Courier New" panose="02070309020205020404" pitchFamily="49" charset="0"/>
                <a:ea typeface="Arial" charset="0"/>
                <a:cs typeface="Courier New" panose="02070309020205020404" pitchFamily="49" charset="0"/>
              </a:rPr>
              <a:t>//    10(scl)     5 (scl)</a:t>
            </a:r>
          </a:p>
          <a:p>
            <a:pPr algn="l">
              <a:spcBef>
                <a:spcPts val="0"/>
              </a:spcBef>
            </a:pPr>
            <a:r>
              <a:rPr lang="en-US" sz="1400" dirty="0">
                <a:latin typeface="Courier New" panose="02070309020205020404" pitchFamily="49" charset="0"/>
                <a:ea typeface="Arial" charset="0"/>
                <a:cs typeface="Courier New" panose="02070309020205020404" pitchFamily="49" charset="0"/>
              </a:rPr>
              <a:t>//    9(sda)      3 (sda)</a:t>
            </a:r>
          </a:p>
          <a:p>
            <a:pPr algn="l">
              <a:spcBef>
                <a:spcPts val="0"/>
              </a:spcBef>
            </a:pPr>
            <a:endParaRPr lang="en-US" sz="14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170</a:t>
            </a:fld>
            <a:endParaRPr lang="en-US"/>
          </a:p>
        </p:txBody>
      </p:sp>
      <p:sp>
        <p:nvSpPr>
          <p:cNvPr id="6" name="Content Placeholder 2">
            <a:extLst>
              <a:ext uri="{FF2B5EF4-FFF2-40B4-BE49-F238E27FC236}">
                <a16:creationId xmlns:a16="http://schemas.microsoft.com/office/drawing/2014/main" id="{3791BF0E-B116-A140-965D-6076BAA629D3}"/>
              </a:ext>
            </a:extLst>
          </p:cNvPr>
          <p:cNvSpPr txBox="1">
            <a:spLocks/>
          </p:cNvSpPr>
          <p:nvPr/>
        </p:nvSpPr>
        <p:spPr>
          <a:xfrm>
            <a:off x="5817809" y="1924827"/>
            <a:ext cx="7271658" cy="443152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0"/>
              </a:spcBef>
            </a:pPr>
            <a:r>
              <a:rPr lang="en-US" sz="1400" dirty="0">
                <a:latin typeface="Courier New" panose="02070309020205020404" pitchFamily="49" charset="0"/>
                <a:ea typeface="Arial" charset="0"/>
                <a:cs typeface="Courier New" panose="02070309020205020404" pitchFamily="49" charset="0"/>
              </a:rPr>
              <a:t>int main(int an, char** av) {</a:t>
            </a:r>
          </a:p>
          <a:p>
            <a:pPr algn="l">
              <a:spcBef>
                <a:spcPts val="0"/>
              </a:spcBef>
            </a:pPr>
            <a:r>
              <a:rPr lang="en-US" sz="1400" dirty="0">
                <a:latin typeface="Courier New" panose="02070309020205020404" pitchFamily="49" charset="0"/>
                <a:ea typeface="Arial" charset="0"/>
                <a:cs typeface="Courier New" panose="02070309020205020404" pitchFamily="49" charset="0"/>
              </a:rPr>
              <a:t>  int strength = 0;</a:t>
            </a:r>
          </a:p>
          <a:p>
            <a:pPr algn="l">
              <a:spcBef>
                <a:spcPts val="0"/>
              </a:spcBef>
            </a:pPr>
            <a:endParaRPr lang="en-US" sz="1400" dirty="0">
              <a:latin typeface="Courier New" panose="02070309020205020404" pitchFamily="49" charset="0"/>
              <a:ea typeface="Arial" charset="0"/>
              <a:cs typeface="Courier New" panose="02070309020205020404" pitchFamily="49" charset="0"/>
            </a:endParaRPr>
          </a:p>
          <a:p>
            <a:pPr algn="l">
              <a:spcBef>
                <a:spcPts val="0"/>
              </a:spcBef>
            </a:pPr>
            <a:r>
              <a:rPr lang="en-US" sz="1400" dirty="0">
                <a:latin typeface="Courier New" panose="02070309020205020404" pitchFamily="49" charset="0"/>
                <a:ea typeface="Arial" charset="0"/>
                <a:cs typeface="Courier New" panose="02070309020205020404" pitchFamily="49" charset="0"/>
              </a:rPr>
              <a:t>  if (wiringPiSetup() &lt; 0) {</a:t>
            </a:r>
          </a:p>
          <a:p>
            <a:pPr algn="l">
              <a:spcBef>
                <a:spcPts val="0"/>
              </a:spcBef>
            </a:pPr>
            <a:r>
              <a:rPr lang="en-US" sz="1400" dirty="0">
                <a:latin typeface="Courier New" panose="02070309020205020404" pitchFamily="49" charset="0"/>
                <a:ea typeface="Arial" charset="0"/>
                <a:cs typeface="Courier New" panose="02070309020205020404" pitchFamily="49" charset="0"/>
              </a:rPr>
              <a:t>    printf("Can't initialize wiringPi\n");</a:t>
            </a:r>
          </a:p>
          <a:p>
            <a:pPr algn="l">
              <a:spcBef>
                <a:spcPts val="0"/>
              </a:spcBef>
            </a:pPr>
            <a:r>
              <a:rPr lang="en-US" sz="1400" dirty="0">
                <a:latin typeface="Courier New" panose="02070309020205020404" pitchFamily="49" charset="0"/>
                <a:ea typeface="Arial" charset="0"/>
                <a:cs typeface="Courier New" panose="02070309020205020404" pitchFamily="49" charset="0"/>
              </a:rPr>
              <a:t>    return 1;</a:t>
            </a:r>
          </a:p>
          <a:p>
            <a:pPr algn="l">
              <a:spcBef>
                <a:spcPts val="0"/>
              </a:spcBef>
            </a:pPr>
            <a:r>
              <a:rPr lang="en-US" sz="1400" dirty="0">
                <a:latin typeface="Courier New" panose="02070309020205020404" pitchFamily="49" charset="0"/>
                <a:ea typeface="Arial" charset="0"/>
                <a:cs typeface="Courier New" panose="02070309020205020404" pitchFamily="49" charset="0"/>
              </a:rPr>
              <a:t>  }</a:t>
            </a:r>
          </a:p>
          <a:p>
            <a:pPr algn="l">
              <a:spcBef>
                <a:spcPts val="0"/>
              </a:spcBef>
            </a:pPr>
            <a:r>
              <a:rPr lang="en-US" sz="1400" dirty="0">
                <a:latin typeface="Courier New" panose="02070309020205020404" pitchFamily="49" charset="0"/>
                <a:ea typeface="Arial" charset="0"/>
                <a:cs typeface="Courier New" panose="02070309020205020404" pitchFamily="49" charset="0"/>
              </a:rPr>
              <a:t>  pcf8591Setup(base, i2c_address);</a:t>
            </a:r>
          </a:p>
          <a:p>
            <a:pPr algn="l">
              <a:spcBef>
                <a:spcPts val="0"/>
              </a:spcBef>
            </a:pPr>
            <a:endParaRPr lang="en-US" sz="1400" dirty="0">
              <a:latin typeface="Courier New" panose="02070309020205020404" pitchFamily="49" charset="0"/>
              <a:ea typeface="Arial" charset="0"/>
              <a:cs typeface="Courier New" panose="02070309020205020404" pitchFamily="49" charset="0"/>
            </a:endParaRPr>
          </a:p>
          <a:p>
            <a:pPr algn="l">
              <a:spcBef>
                <a:spcPts val="0"/>
              </a:spcBef>
            </a:pPr>
            <a:r>
              <a:rPr lang="en-US" sz="1400" dirty="0">
                <a:latin typeface="Courier New" panose="02070309020205020404" pitchFamily="49" charset="0"/>
                <a:ea typeface="Arial" charset="0"/>
                <a:cs typeface="Courier New" panose="02070309020205020404" pitchFamily="49" charset="0"/>
              </a:rPr>
              <a:t>  for(;;) {</a:t>
            </a:r>
          </a:p>
          <a:p>
            <a:pPr algn="l">
              <a:spcBef>
                <a:spcPts val="0"/>
              </a:spcBef>
            </a:pPr>
            <a:r>
              <a:rPr lang="en-US" sz="1400" dirty="0">
                <a:latin typeface="Courier New" panose="02070309020205020404" pitchFamily="49" charset="0"/>
                <a:ea typeface="Arial" charset="0"/>
                <a:cs typeface="Courier New" panose="02070309020205020404" pitchFamily="49" charset="0"/>
              </a:rPr>
              <a:t>    strength = </a:t>
            </a:r>
            <a:r>
              <a:rPr lang="en-US" sz="1400" dirty="0" err="1">
                <a:latin typeface="Courier New" panose="02070309020205020404" pitchFamily="49" charset="0"/>
                <a:ea typeface="Arial" charset="0"/>
                <a:cs typeface="Courier New" panose="02070309020205020404" pitchFamily="49" charset="0"/>
              </a:rPr>
              <a:t>analogRead</a:t>
            </a:r>
            <a:r>
              <a:rPr lang="en-US" sz="1400" dirty="0">
                <a:latin typeface="Courier New" panose="02070309020205020404" pitchFamily="49" charset="0"/>
                <a:ea typeface="Arial" charset="0"/>
                <a:cs typeface="Courier New" panose="02070309020205020404" pitchFamily="49" charset="0"/>
              </a:rPr>
              <a:t>(base);</a:t>
            </a:r>
          </a:p>
          <a:p>
            <a:pPr algn="l">
              <a:spcBef>
                <a:spcPts val="0"/>
              </a:spcBef>
            </a:pPr>
            <a:r>
              <a:rPr lang="en-US" sz="1400" dirty="0">
                <a:latin typeface="Courier New" panose="02070309020205020404" pitchFamily="49" charset="0"/>
                <a:ea typeface="Arial" charset="0"/>
                <a:cs typeface="Courier New" panose="02070309020205020404" pitchFamily="49" charset="0"/>
              </a:rPr>
              <a:t>    int </a:t>
            </a:r>
            <a:r>
              <a:rPr lang="en-US" sz="1400" dirty="0" err="1">
                <a:latin typeface="Courier New" panose="02070309020205020404" pitchFamily="49" charset="0"/>
                <a:ea typeface="Arial" charset="0"/>
                <a:cs typeface="Courier New" panose="02070309020205020404" pitchFamily="49" charset="0"/>
              </a:rPr>
              <a:t>calibrated_strength</a:t>
            </a:r>
            <a:r>
              <a:rPr lang="en-US" sz="1400" dirty="0">
                <a:latin typeface="Courier New" panose="02070309020205020404" pitchFamily="49" charset="0"/>
                <a:ea typeface="Arial" charset="0"/>
                <a:cs typeface="Courier New" panose="02070309020205020404" pitchFamily="49" charset="0"/>
              </a:rPr>
              <a:t> = strength - </a:t>
            </a:r>
            <a:r>
              <a:rPr lang="en-US" sz="1400" dirty="0" err="1">
                <a:latin typeface="Courier New" panose="02070309020205020404" pitchFamily="49" charset="0"/>
                <a:ea typeface="Arial" charset="0"/>
                <a:cs typeface="Courier New" panose="02070309020205020404" pitchFamily="49" charset="0"/>
              </a:rPr>
              <a:t>zero_field</a:t>
            </a:r>
            <a:r>
              <a:rPr lang="en-US" sz="1400" dirty="0">
                <a:latin typeface="Courier New" panose="02070309020205020404" pitchFamily="49" charset="0"/>
                <a:ea typeface="Arial" charset="0"/>
                <a:cs typeface="Courier New" panose="02070309020205020404" pitchFamily="49" charset="0"/>
              </a:rPr>
              <a:t>;</a:t>
            </a:r>
          </a:p>
          <a:p>
            <a:pPr algn="l">
              <a:spcBef>
                <a:spcPts val="0"/>
              </a:spcBef>
            </a:pPr>
            <a:r>
              <a:rPr lang="en-US" sz="1400" dirty="0">
                <a:latin typeface="Courier New" panose="02070309020205020404" pitchFamily="49" charset="0"/>
                <a:ea typeface="Arial" charset="0"/>
                <a:cs typeface="Courier New" panose="02070309020205020404" pitchFamily="49" charset="0"/>
              </a:rPr>
              <a:t>    printf("Strength: %d, calibrated measurement: %d\n",</a:t>
            </a:r>
          </a:p>
          <a:p>
            <a:pPr algn="l">
              <a:spcBef>
                <a:spcPts val="0"/>
              </a:spcBef>
            </a:pPr>
            <a:r>
              <a:rPr lang="en-US" sz="1400" dirty="0">
                <a:latin typeface="Courier New" panose="02070309020205020404" pitchFamily="49" charset="0"/>
                <a:ea typeface="Arial" charset="0"/>
                <a:cs typeface="Courier New" panose="02070309020205020404" pitchFamily="49" charset="0"/>
              </a:rPr>
              <a:t>            strength, </a:t>
            </a:r>
            <a:r>
              <a:rPr lang="en-US" sz="1400" dirty="0" err="1">
                <a:latin typeface="Courier New" panose="02070309020205020404" pitchFamily="49" charset="0"/>
                <a:ea typeface="Arial" charset="0"/>
                <a:cs typeface="Courier New" panose="02070309020205020404" pitchFamily="49" charset="0"/>
              </a:rPr>
              <a:t>calibrated_strength</a:t>
            </a:r>
            <a:r>
              <a:rPr lang="en-US" sz="1400" dirty="0">
                <a:latin typeface="Courier New" panose="02070309020205020404" pitchFamily="49" charset="0"/>
                <a:ea typeface="Arial" charset="0"/>
                <a:cs typeface="Courier New" panose="02070309020205020404" pitchFamily="49" charset="0"/>
              </a:rPr>
              <a:t>);</a:t>
            </a:r>
          </a:p>
          <a:p>
            <a:pPr algn="l">
              <a:spcBef>
                <a:spcPts val="0"/>
              </a:spcBef>
            </a:pPr>
            <a:r>
              <a:rPr lang="en-US" sz="1400" dirty="0">
                <a:latin typeface="Courier New" panose="02070309020205020404" pitchFamily="49" charset="0"/>
                <a:ea typeface="Arial" charset="0"/>
                <a:cs typeface="Courier New" panose="02070309020205020404" pitchFamily="49" charset="0"/>
              </a:rPr>
              <a:t>    delay(</a:t>
            </a:r>
            <a:r>
              <a:rPr lang="en-US" sz="1400" dirty="0" err="1">
                <a:latin typeface="Courier New" panose="02070309020205020404" pitchFamily="49" charset="0"/>
                <a:ea typeface="Arial" charset="0"/>
                <a:cs typeface="Courier New" panose="02070309020205020404" pitchFamily="49" charset="0"/>
              </a:rPr>
              <a:t>measurement_delay</a:t>
            </a:r>
            <a:r>
              <a:rPr lang="en-US" sz="1400" dirty="0">
                <a:latin typeface="Courier New" panose="02070309020205020404" pitchFamily="49" charset="0"/>
                <a:ea typeface="Arial" charset="0"/>
                <a:cs typeface="Courier New" panose="02070309020205020404" pitchFamily="49" charset="0"/>
              </a:rPr>
              <a:t>);</a:t>
            </a:r>
          </a:p>
          <a:p>
            <a:pPr algn="l">
              <a:spcBef>
                <a:spcPts val="0"/>
              </a:spcBef>
            </a:pPr>
            <a:r>
              <a:rPr lang="en-US" sz="1400" dirty="0">
                <a:latin typeface="Courier New" panose="02070309020205020404" pitchFamily="49" charset="0"/>
                <a:ea typeface="Arial" charset="0"/>
                <a:cs typeface="Courier New" panose="02070309020205020404" pitchFamily="49" charset="0"/>
              </a:rPr>
              <a:t>  }</a:t>
            </a:r>
          </a:p>
          <a:p>
            <a:pPr algn="l">
              <a:spcBef>
                <a:spcPts val="0"/>
              </a:spcBef>
            </a:pPr>
            <a:r>
              <a:rPr lang="en-US" sz="1400" dirty="0">
                <a:latin typeface="Courier New" panose="02070309020205020404" pitchFamily="49" charset="0"/>
                <a:ea typeface="Arial" charset="0"/>
                <a:cs typeface="Courier New" panose="02070309020205020404" pitchFamily="49" charset="0"/>
              </a:rPr>
              <a:t>  return 0;</a:t>
            </a:r>
          </a:p>
          <a:p>
            <a:pPr algn="l">
              <a:spcBef>
                <a:spcPts val="0"/>
              </a:spcBef>
            </a:pPr>
            <a:r>
              <a:rPr lang="en-US" sz="1400" dirty="0">
                <a:latin typeface="Courier New" panose="02070309020205020404" pitchFamily="49" charset="0"/>
                <a:ea typeface="Arial" charset="0"/>
                <a:cs typeface="Courier New" panose="02070309020205020404" pitchFamily="49" charset="0"/>
              </a:rPr>
              <a:t>}</a:t>
            </a:r>
            <a:endParaRPr lang="en-US" sz="1600" dirty="0">
              <a:latin typeface="Courier New" panose="02070309020205020404" pitchFamily="49" charset="0"/>
              <a:ea typeface="Arial" charset="0"/>
              <a:cs typeface="Courier New" panose="02070309020205020404" pitchFamily="49" charset="0"/>
            </a:endParaRP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Tree>
    <p:extLst>
      <p:ext uri="{BB962C8B-B14F-4D97-AF65-F5344CB8AC3E}">
        <p14:creationId xmlns:p14="http://schemas.microsoft.com/office/powerpoint/2010/main" val="653269854"/>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1797" y="136524"/>
            <a:ext cx="11723374" cy="868362"/>
          </a:xfrm>
        </p:spPr>
        <p:txBody>
          <a:bodyPr anchor="ctr">
            <a:normAutofit/>
          </a:bodyPr>
          <a:lstStyle/>
          <a:p>
            <a:pPr algn="ctr"/>
            <a:r>
              <a:rPr lang="en-US" sz="4400">
                <a:latin typeface="Arial" panose="020B0604020202020204" pitchFamily="34" charset="0"/>
                <a:cs typeface="Arial" panose="020B0604020202020204" pitchFamily="34" charset="0"/>
              </a:rPr>
              <a:t>Lab: Vibration sensor</a:t>
            </a:r>
          </a:p>
        </p:txBody>
      </p:sp>
      <p:sp>
        <p:nvSpPr>
          <p:cNvPr id="3" name="Content Placeholder 2"/>
          <p:cNvSpPr>
            <a:spLocks noGrp="1"/>
          </p:cNvSpPr>
          <p:nvPr>
            <p:ph idx="1"/>
          </p:nvPr>
        </p:nvSpPr>
        <p:spPr>
          <a:xfrm>
            <a:off x="261796" y="1668287"/>
            <a:ext cx="11496449" cy="4556668"/>
          </a:xfrm>
        </p:spPr>
        <p:txBody>
          <a:bodyPr>
            <a:noAutofit/>
          </a:bodyPr>
          <a:lstStyle/>
          <a:p>
            <a:pPr marL="342900" indent="-342900" algn="l">
              <a:buFont typeface="Arial" charset="0"/>
              <a:buChar char="•"/>
            </a:pPr>
            <a:r>
              <a:rPr lang="en-US" sz="2000" dirty="0">
                <a:latin typeface="Arial" charset="0"/>
                <a:ea typeface="Arial" charset="0"/>
                <a:cs typeface="Arial" charset="0"/>
              </a:rPr>
              <a:t>You can find pictures of the vibration sensor and a tutorial </a:t>
            </a:r>
            <a:r>
              <a:rPr lang="en-US" sz="2000" dirty="0">
                <a:solidFill>
                  <a:srgbClr val="2282F0"/>
                </a:solidFill>
                <a:latin typeface="Arial" charset="0"/>
                <a:ea typeface="Arial" charset="0"/>
                <a:cs typeface="Arial" charset="0"/>
                <a:hlinkClick r:id="rId3">
                  <a:extLst>
                    <a:ext uri="{A12FA001-AC4F-418D-AE19-62706E023703}">
                      <ahyp:hlinkClr xmlns:ahyp="http://schemas.microsoft.com/office/drawing/2018/hyperlinkcolor" val="tx"/>
                    </a:ext>
                  </a:extLst>
                </a:hlinkClick>
              </a:rPr>
              <a:t>here</a:t>
            </a:r>
            <a:r>
              <a:rPr lang="en-US" sz="2000" dirty="0">
                <a:latin typeface="Arial" charset="0"/>
                <a:ea typeface="Arial" charset="0"/>
                <a:cs typeface="Arial" charset="0"/>
              </a:rPr>
              <a:t>.  The vibration sensor is a switch that is normally off, vibration causes  it to conduct.</a:t>
            </a:r>
          </a:p>
          <a:p>
            <a:pPr marL="342900" indent="-342900" algn="l">
              <a:buFont typeface="Arial" charset="0"/>
              <a:buChar char="•"/>
            </a:pPr>
            <a:r>
              <a:rPr lang="en-US" sz="2000" dirty="0">
                <a:latin typeface="Arial" charset="0"/>
                <a:ea typeface="Arial" charset="0"/>
                <a:cs typeface="Arial" charset="0"/>
              </a:rPr>
              <a:t>Wire the </a:t>
            </a:r>
            <a:r>
              <a:rPr lang="en-US" sz="2000" dirty="0">
                <a:solidFill>
                  <a:srgbClr val="2282F0"/>
                </a:solidFill>
                <a:latin typeface="Arial" charset="0"/>
                <a:ea typeface="Arial" charset="0"/>
                <a:cs typeface="Arial" charset="0"/>
                <a:hlinkClick r:id="rId4">
                  <a:extLst>
                    <a:ext uri="{A12FA001-AC4F-418D-AE19-62706E023703}">
                      <ahyp:hlinkClr xmlns:ahyp="http://schemas.microsoft.com/office/drawing/2018/hyperlinkcolor" val="tx"/>
                    </a:ext>
                  </a:extLst>
                </a:hlinkClick>
              </a:rPr>
              <a:t>vibration sensor</a:t>
            </a:r>
            <a:r>
              <a:rPr lang="en-US" sz="2000" dirty="0">
                <a:latin typeface="Arial" charset="0"/>
                <a:ea typeface="Arial" charset="0"/>
                <a:cs typeface="Arial" charset="0"/>
              </a:rPr>
              <a:t> and the Arduino as shown.</a:t>
            </a:r>
          </a:p>
          <a:p>
            <a:pPr algn="l"/>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171</a:t>
            </a:fld>
            <a:endParaRPr lang="en-US"/>
          </a:p>
        </p:txBody>
      </p:sp>
      <p:sp>
        <p:nvSpPr>
          <p:cNvPr id="6" name="Rectangle 5">
            <a:extLst>
              <a:ext uri="{FF2B5EF4-FFF2-40B4-BE49-F238E27FC236}">
                <a16:creationId xmlns:a16="http://schemas.microsoft.com/office/drawing/2014/main" id="{D669531C-7390-274E-88A1-916F42CFFDE4}"/>
              </a:ext>
            </a:extLst>
          </p:cNvPr>
          <p:cNvSpPr/>
          <p:nvPr/>
        </p:nvSpPr>
        <p:spPr>
          <a:xfrm>
            <a:off x="7395413" y="3854466"/>
            <a:ext cx="1119217" cy="2258215"/>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DB37C49C-E262-D042-B13D-D7B502481FC7}"/>
              </a:ext>
            </a:extLst>
          </p:cNvPr>
          <p:cNvSpPr txBox="1"/>
          <p:nvPr/>
        </p:nvSpPr>
        <p:spPr>
          <a:xfrm>
            <a:off x="7623676" y="5727910"/>
            <a:ext cx="890954" cy="338554"/>
          </a:xfrm>
          <a:prstGeom prst="rect">
            <a:avLst/>
          </a:prstGeom>
          <a:noFill/>
        </p:spPr>
        <p:txBody>
          <a:bodyPr wrap="square" rtlCol="0">
            <a:spAutoFit/>
          </a:bodyPr>
          <a:lstStyle/>
          <a:p>
            <a:pPr algn="r"/>
            <a:r>
              <a:rPr lang="en-US" sz="1600" dirty="0">
                <a:latin typeface="Arial" panose="020B0604020202020204" pitchFamily="34" charset="0"/>
                <a:cs typeface="Arial" panose="020B0604020202020204" pitchFamily="34" charset="0"/>
              </a:rPr>
              <a:t>Arduino</a:t>
            </a:r>
          </a:p>
        </p:txBody>
      </p:sp>
      <p:sp>
        <p:nvSpPr>
          <p:cNvPr id="8" name="TextBox 7">
            <a:extLst>
              <a:ext uri="{FF2B5EF4-FFF2-40B4-BE49-F238E27FC236}">
                <a16:creationId xmlns:a16="http://schemas.microsoft.com/office/drawing/2014/main" id="{2C3AEB0C-A86E-3D45-8005-6CC02594FC4E}"/>
              </a:ext>
            </a:extLst>
          </p:cNvPr>
          <p:cNvSpPr txBox="1"/>
          <p:nvPr/>
        </p:nvSpPr>
        <p:spPr>
          <a:xfrm>
            <a:off x="7981618" y="3929498"/>
            <a:ext cx="738116"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5 V</a:t>
            </a:r>
          </a:p>
        </p:txBody>
      </p:sp>
      <p:sp>
        <p:nvSpPr>
          <p:cNvPr id="9" name="TextBox 8">
            <a:extLst>
              <a:ext uri="{FF2B5EF4-FFF2-40B4-BE49-F238E27FC236}">
                <a16:creationId xmlns:a16="http://schemas.microsoft.com/office/drawing/2014/main" id="{B9C05D94-BF71-B34B-BD70-B4AAD937C876}"/>
              </a:ext>
            </a:extLst>
          </p:cNvPr>
          <p:cNvSpPr txBox="1"/>
          <p:nvPr/>
        </p:nvSpPr>
        <p:spPr>
          <a:xfrm>
            <a:off x="8003984" y="5039350"/>
            <a:ext cx="539570"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a:t>
            </a:r>
          </a:p>
        </p:txBody>
      </p:sp>
      <p:sp>
        <p:nvSpPr>
          <p:cNvPr id="11" name="Rectangle 10">
            <a:extLst>
              <a:ext uri="{FF2B5EF4-FFF2-40B4-BE49-F238E27FC236}">
                <a16:creationId xmlns:a16="http://schemas.microsoft.com/office/drawing/2014/main" id="{40258213-EB76-524F-BA68-C73B040FCC35}"/>
              </a:ext>
            </a:extLst>
          </p:cNvPr>
          <p:cNvSpPr/>
          <p:nvPr/>
        </p:nvSpPr>
        <p:spPr>
          <a:xfrm>
            <a:off x="10154634" y="3854466"/>
            <a:ext cx="1231525" cy="2258235"/>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4DFE90FF-34BC-E04E-B5C3-CE681EE504FA}"/>
              </a:ext>
            </a:extLst>
          </p:cNvPr>
          <p:cNvSpPr txBox="1"/>
          <p:nvPr/>
        </p:nvSpPr>
        <p:spPr>
          <a:xfrm>
            <a:off x="10404679" y="5542358"/>
            <a:ext cx="984272" cy="584775"/>
          </a:xfrm>
          <a:prstGeom prst="rect">
            <a:avLst/>
          </a:prstGeom>
          <a:noFill/>
        </p:spPr>
        <p:txBody>
          <a:bodyPr wrap="square" rtlCol="0">
            <a:spAutoFit/>
          </a:bodyPr>
          <a:lstStyle/>
          <a:p>
            <a:pPr algn="r"/>
            <a:r>
              <a:rPr lang="en-US" sz="1600">
                <a:latin typeface="Arial" panose="020B0604020202020204" pitchFamily="34" charset="0"/>
                <a:cs typeface="Arial" panose="020B0604020202020204" pitchFamily="34" charset="0"/>
              </a:rPr>
              <a:t>Vibration sensor</a:t>
            </a:r>
          </a:p>
        </p:txBody>
      </p:sp>
      <p:sp>
        <p:nvSpPr>
          <p:cNvPr id="13" name="TextBox 12">
            <a:extLst>
              <a:ext uri="{FF2B5EF4-FFF2-40B4-BE49-F238E27FC236}">
                <a16:creationId xmlns:a16="http://schemas.microsoft.com/office/drawing/2014/main" id="{80969816-ABB6-E446-A206-FF843D5FA2DF}"/>
              </a:ext>
            </a:extLst>
          </p:cNvPr>
          <p:cNvSpPr txBox="1"/>
          <p:nvPr/>
        </p:nvSpPr>
        <p:spPr>
          <a:xfrm>
            <a:off x="10177821" y="3940930"/>
            <a:ext cx="539570"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Vcc</a:t>
            </a:r>
          </a:p>
        </p:txBody>
      </p:sp>
      <p:sp>
        <p:nvSpPr>
          <p:cNvPr id="16" name="TextBox 15">
            <a:extLst>
              <a:ext uri="{FF2B5EF4-FFF2-40B4-BE49-F238E27FC236}">
                <a16:creationId xmlns:a16="http://schemas.microsoft.com/office/drawing/2014/main" id="{2098059F-6288-AD43-B02C-DB1D99EBCA42}"/>
              </a:ext>
            </a:extLst>
          </p:cNvPr>
          <p:cNvSpPr txBox="1"/>
          <p:nvPr/>
        </p:nvSpPr>
        <p:spPr>
          <a:xfrm>
            <a:off x="10139843" y="5053233"/>
            <a:ext cx="619186"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a:t>
            </a:r>
          </a:p>
        </p:txBody>
      </p:sp>
      <p:cxnSp>
        <p:nvCxnSpPr>
          <p:cNvPr id="17" name="Straight Connector 16">
            <a:extLst>
              <a:ext uri="{FF2B5EF4-FFF2-40B4-BE49-F238E27FC236}">
                <a16:creationId xmlns:a16="http://schemas.microsoft.com/office/drawing/2014/main" id="{8EC6EE2C-5BC9-844A-BF29-FF88CA057120}"/>
              </a:ext>
            </a:extLst>
          </p:cNvPr>
          <p:cNvCxnSpPr/>
          <p:nvPr/>
        </p:nvCxnSpPr>
        <p:spPr>
          <a:xfrm>
            <a:off x="8514630" y="4133490"/>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D92FACE-6E20-D740-ACCF-5A14E1750336}"/>
              </a:ext>
            </a:extLst>
          </p:cNvPr>
          <p:cNvCxnSpPr/>
          <p:nvPr/>
        </p:nvCxnSpPr>
        <p:spPr>
          <a:xfrm>
            <a:off x="8524223" y="5189713"/>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C20795B-524E-9D42-94D6-3246BE310AEF}"/>
              </a:ext>
            </a:extLst>
          </p:cNvPr>
          <p:cNvCxnSpPr/>
          <p:nvPr/>
        </p:nvCxnSpPr>
        <p:spPr>
          <a:xfrm>
            <a:off x="8513333" y="4590997"/>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6223D8B0-DCB7-C44A-85B6-8868CA6D1453}"/>
              </a:ext>
            </a:extLst>
          </p:cNvPr>
          <p:cNvSpPr txBox="1"/>
          <p:nvPr/>
        </p:nvSpPr>
        <p:spPr>
          <a:xfrm>
            <a:off x="8003387" y="4457457"/>
            <a:ext cx="738116"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D8</a:t>
            </a:r>
          </a:p>
        </p:txBody>
      </p:sp>
      <p:sp>
        <p:nvSpPr>
          <p:cNvPr id="20" name="TextBox 19">
            <a:extLst>
              <a:ext uri="{FF2B5EF4-FFF2-40B4-BE49-F238E27FC236}">
                <a16:creationId xmlns:a16="http://schemas.microsoft.com/office/drawing/2014/main" id="{CD31E138-0494-D247-99A6-0A0794636F69}"/>
              </a:ext>
            </a:extLst>
          </p:cNvPr>
          <p:cNvSpPr txBox="1"/>
          <p:nvPr/>
        </p:nvSpPr>
        <p:spPr>
          <a:xfrm>
            <a:off x="10199591" y="4403575"/>
            <a:ext cx="539570"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out</a:t>
            </a:r>
          </a:p>
        </p:txBody>
      </p:sp>
      <p:pic>
        <p:nvPicPr>
          <p:cNvPr id="2049" name="Picture 1" descr="page191image13154112">
            <a:extLst>
              <a:ext uri="{FF2B5EF4-FFF2-40B4-BE49-F238E27FC236}">
                <a16:creationId xmlns:a16="http://schemas.microsoft.com/office/drawing/2014/main" id="{26FD425F-68D3-944F-BF16-CF5FD97F7D58}"/>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1574799" y="3285062"/>
            <a:ext cx="660400" cy="14732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5C2D608-6606-8E4E-89F0-D7B8E98B6FD6}"/>
              </a:ext>
            </a:extLst>
          </p:cNvPr>
          <p:cNvSpPr txBox="1"/>
          <p:nvPr/>
        </p:nvSpPr>
        <p:spPr>
          <a:xfrm>
            <a:off x="1136469" y="5347127"/>
            <a:ext cx="962956" cy="338554"/>
          </a:xfrm>
          <a:prstGeom prst="rect">
            <a:avLst/>
          </a:prstGeom>
          <a:noFill/>
        </p:spPr>
        <p:txBody>
          <a:bodyPr wrap="none" rtlCol="0">
            <a:spAutoFit/>
          </a:bodyPr>
          <a:lstStyle/>
          <a:p>
            <a:r>
              <a:rPr lang="en-US" sz="1600" dirty="0">
                <a:latin typeface="Calibri" panose="020F0502020204030204" pitchFamily="34" charset="0"/>
                <a:cs typeface="Calibri" panose="020F0502020204030204" pitchFamily="34" charset="0"/>
              </a:rPr>
              <a:t>Freenove</a:t>
            </a:r>
            <a:endParaRPr 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390623042"/>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9817" y="28852"/>
            <a:ext cx="11887200"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vibration</a:t>
            </a:r>
          </a:p>
        </p:txBody>
      </p:sp>
      <p:sp>
        <p:nvSpPr>
          <p:cNvPr id="3" name="Content Placeholder 2"/>
          <p:cNvSpPr>
            <a:spLocks noGrp="1"/>
          </p:cNvSpPr>
          <p:nvPr>
            <p:ph idx="1"/>
          </p:nvPr>
        </p:nvSpPr>
        <p:spPr>
          <a:xfrm>
            <a:off x="522514" y="1040052"/>
            <a:ext cx="10829109" cy="5498861"/>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Vibration</a:t>
            </a:r>
          </a:p>
          <a:p>
            <a:pPr algn="l">
              <a:spcBef>
                <a:spcPts val="0"/>
              </a:spcBef>
            </a:pPr>
            <a:r>
              <a:rPr lang="en-US" sz="1600" dirty="0">
                <a:latin typeface="Courier New" panose="02070309020205020404" pitchFamily="49" charset="0"/>
                <a:ea typeface="Arial" charset="0"/>
                <a:cs typeface="Courier New" panose="02070309020205020404" pitchFamily="49" charset="0"/>
              </a:rPr>
              <a:t>// Manferdelli</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typedef uint8_t byte;</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dataPin= 2;</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measurementDelay= 20;</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volatile int state = -1;</a:t>
            </a:r>
          </a:p>
          <a:p>
            <a:pPr algn="l">
              <a:spcBef>
                <a:spcPts val="0"/>
              </a:spcBef>
            </a:pPr>
            <a:r>
              <a:rPr lang="en-US" sz="1600" dirty="0">
                <a:latin typeface="Courier New" panose="02070309020205020404" pitchFamily="49" charset="0"/>
                <a:ea typeface="Arial" charset="0"/>
                <a:cs typeface="Courier New" panose="02070309020205020404" pitchFamily="49" charset="0"/>
              </a:rPr>
              <a:t>void trigger() {</a:t>
            </a:r>
          </a:p>
          <a:p>
            <a:pPr algn="l">
              <a:spcBef>
                <a:spcPts val="0"/>
              </a:spcBef>
            </a:pPr>
            <a:r>
              <a:rPr lang="en-US" sz="1600" dirty="0">
                <a:latin typeface="Courier New" panose="02070309020205020404" pitchFamily="49" charset="0"/>
                <a:ea typeface="Arial" charset="0"/>
                <a:cs typeface="Courier New" panose="02070309020205020404" pitchFamily="49" charset="0"/>
              </a:rPr>
              <a:t>  state= 1;</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setup()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Serial.begin</a:t>
            </a:r>
            <a:r>
              <a:rPr lang="en-US" sz="1600" dirty="0">
                <a:latin typeface="Courier New" panose="02070309020205020404" pitchFamily="49" charset="0"/>
                <a:ea typeface="Arial" charset="0"/>
                <a:cs typeface="Courier New" panose="02070309020205020404" pitchFamily="49" charset="0"/>
              </a:rPr>
              <a:t>(9600);</a:t>
            </a:r>
          </a:p>
          <a:p>
            <a:pPr algn="l">
              <a:spcBef>
                <a:spcPts val="0"/>
              </a:spcBef>
            </a:pPr>
            <a:r>
              <a:rPr lang="en-US" sz="1600" dirty="0">
                <a:latin typeface="Courier New" panose="02070309020205020404" pitchFamily="49" charset="0"/>
                <a:ea typeface="Arial" charset="0"/>
                <a:cs typeface="Courier New" panose="02070309020205020404" pitchFamily="49" charset="0"/>
              </a:rPr>
              <a:t>  attachInterrupt(dataPin, trigger, RISING);</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loop() {</a:t>
            </a:r>
          </a:p>
          <a:p>
            <a:pPr algn="l">
              <a:spcBef>
                <a:spcPts val="0"/>
              </a:spcBef>
            </a:pPr>
            <a:r>
              <a:rPr lang="en-US" sz="1600" dirty="0">
                <a:latin typeface="Courier New" panose="02070309020205020404" pitchFamily="49" charset="0"/>
                <a:ea typeface="Arial" charset="0"/>
                <a:cs typeface="Courier New" panose="02070309020205020404" pitchFamily="49" charset="0"/>
              </a:rPr>
              <a:t>  if (state == 1)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Serial.println</a:t>
            </a:r>
            <a:r>
              <a:rPr lang="en-US" sz="1600" dirty="0">
                <a:latin typeface="Courier New" panose="02070309020205020404" pitchFamily="49" charset="0"/>
                <a:ea typeface="Arial" charset="0"/>
                <a:cs typeface="Courier New" panose="02070309020205020404" pitchFamily="49" charset="0"/>
              </a:rPr>
              <a:t>("Vibration detected");</a:t>
            </a:r>
          </a:p>
          <a:p>
            <a:pPr algn="l">
              <a:spcBef>
                <a:spcPts val="0"/>
              </a:spcBef>
            </a:pPr>
            <a:r>
              <a:rPr lang="en-US" sz="1600" dirty="0">
                <a:latin typeface="Courier New" panose="02070309020205020404" pitchFamily="49" charset="0"/>
                <a:ea typeface="Arial" charset="0"/>
                <a:cs typeface="Courier New" panose="02070309020205020404" pitchFamily="49" charset="0"/>
              </a:rPr>
              <a:t>    delay(1);</a:t>
            </a:r>
          </a:p>
          <a:p>
            <a:pPr algn="l">
              <a:spcBef>
                <a:spcPts val="0"/>
              </a:spcBef>
            </a:pPr>
            <a:r>
              <a:rPr lang="en-US" sz="1600" dirty="0">
                <a:latin typeface="Courier New" panose="02070309020205020404" pitchFamily="49" charset="0"/>
                <a:ea typeface="Arial" charset="0"/>
                <a:cs typeface="Courier New" panose="02070309020205020404" pitchFamily="49" charset="0"/>
              </a:rPr>
              <a:t>    state= 0;</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delay(measurementDelay);</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172</a:t>
            </a:fld>
            <a:endParaRPr lang="en-US"/>
          </a:p>
        </p:txBody>
      </p:sp>
    </p:spTree>
    <p:extLst>
      <p:ext uri="{BB962C8B-B14F-4D97-AF65-F5344CB8AC3E}">
        <p14:creationId xmlns:p14="http://schemas.microsoft.com/office/powerpoint/2010/main" val="2009686780"/>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4" y="205904"/>
            <a:ext cx="11756033" cy="868362"/>
          </a:xfrm>
        </p:spPr>
        <p:txBody>
          <a:bodyPr anchor="ctr">
            <a:normAutofit/>
          </a:bodyPr>
          <a:lstStyle/>
          <a:p>
            <a:pPr algn="ctr"/>
            <a:r>
              <a:rPr lang="en-US" sz="4400">
                <a:latin typeface="Arial" panose="020B0604020202020204" pitchFamily="34" charset="0"/>
                <a:cs typeface="Arial" panose="020B0604020202020204" pitchFamily="34" charset="0"/>
              </a:rPr>
              <a:t>Lab: Tilt sensor</a:t>
            </a:r>
          </a:p>
        </p:txBody>
      </p:sp>
      <p:sp>
        <p:nvSpPr>
          <p:cNvPr id="3" name="Content Placeholder 2"/>
          <p:cNvSpPr>
            <a:spLocks noGrp="1"/>
          </p:cNvSpPr>
          <p:nvPr>
            <p:ph idx="1"/>
          </p:nvPr>
        </p:nvSpPr>
        <p:spPr>
          <a:xfrm>
            <a:off x="261796" y="1863969"/>
            <a:ext cx="11496450" cy="4360985"/>
          </a:xfrm>
        </p:spPr>
        <p:txBody>
          <a:bodyPr>
            <a:noAutofit/>
          </a:bodyPr>
          <a:lstStyle/>
          <a:p>
            <a:pPr marL="342900" indent="-342900" algn="l">
              <a:buFont typeface="Arial" charset="0"/>
              <a:buChar char="•"/>
            </a:pPr>
            <a:r>
              <a:rPr lang="en-US" sz="2000" dirty="0">
                <a:latin typeface="Arial" charset="0"/>
                <a:ea typeface="Arial" charset="0"/>
                <a:cs typeface="Arial" charset="0"/>
              </a:rPr>
              <a:t>You can find pictures of the tilt sensor and a tutorial </a:t>
            </a:r>
            <a:r>
              <a:rPr lang="en-US" sz="2000" dirty="0">
                <a:solidFill>
                  <a:srgbClr val="2282F0"/>
                </a:solidFill>
                <a:latin typeface="Arial" charset="0"/>
                <a:ea typeface="Arial" charset="0"/>
                <a:cs typeface="Arial" charset="0"/>
                <a:hlinkClick r:id="rId3">
                  <a:extLst>
                    <a:ext uri="{A12FA001-AC4F-418D-AE19-62706E023703}">
                      <ahyp:hlinkClr xmlns:ahyp="http://schemas.microsoft.com/office/drawing/2018/hyperlinkcolor" val="tx"/>
                    </a:ext>
                  </a:extLst>
                </a:hlinkClick>
              </a:rPr>
              <a:t>here</a:t>
            </a:r>
            <a:r>
              <a:rPr lang="en-US" sz="2000" dirty="0">
                <a:latin typeface="Arial" charset="0"/>
                <a:ea typeface="Arial" charset="0"/>
                <a:cs typeface="Arial" charset="0"/>
              </a:rPr>
              <a:t>.  The resistance of the tilt sensor increases with the angle of inclination from level.  You can test this with a meter.</a:t>
            </a:r>
          </a:p>
          <a:p>
            <a:pPr marL="342900" indent="-342900" algn="l">
              <a:buFont typeface="Arial" charset="0"/>
              <a:buChar char="•"/>
            </a:pPr>
            <a:r>
              <a:rPr lang="en-US" sz="2000" dirty="0">
                <a:latin typeface="Arial" charset="0"/>
                <a:ea typeface="Arial" charset="0"/>
                <a:cs typeface="Arial" charset="0"/>
              </a:rPr>
              <a:t>Wire the </a:t>
            </a:r>
            <a:r>
              <a:rPr lang="en-US" sz="2000" dirty="0">
                <a:solidFill>
                  <a:srgbClr val="2282F0"/>
                </a:solidFill>
                <a:latin typeface="Arial" charset="0"/>
                <a:ea typeface="Arial" charset="0"/>
                <a:cs typeface="Arial" charset="0"/>
                <a:hlinkClick r:id="rId4">
                  <a:extLst>
                    <a:ext uri="{A12FA001-AC4F-418D-AE19-62706E023703}">
                      <ahyp:hlinkClr xmlns:ahyp="http://schemas.microsoft.com/office/drawing/2018/hyperlinkcolor" val="tx"/>
                    </a:ext>
                  </a:extLst>
                </a:hlinkClick>
              </a:rPr>
              <a:t>tilt sensor</a:t>
            </a:r>
            <a:r>
              <a:rPr lang="en-US" sz="2000" dirty="0">
                <a:latin typeface="Arial" charset="0"/>
                <a:ea typeface="Arial" charset="0"/>
                <a:cs typeface="Arial" charset="0"/>
              </a:rPr>
              <a:t> and the Arduino as shown.</a:t>
            </a:r>
          </a:p>
          <a:p>
            <a:pPr algn="l"/>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173</a:t>
            </a:fld>
            <a:endParaRPr lang="en-US"/>
          </a:p>
        </p:txBody>
      </p:sp>
      <p:sp>
        <p:nvSpPr>
          <p:cNvPr id="6" name="Rectangle 5">
            <a:extLst>
              <a:ext uri="{FF2B5EF4-FFF2-40B4-BE49-F238E27FC236}">
                <a16:creationId xmlns:a16="http://schemas.microsoft.com/office/drawing/2014/main" id="{D669531C-7390-274E-88A1-916F42CFFDE4}"/>
              </a:ext>
            </a:extLst>
          </p:cNvPr>
          <p:cNvSpPr/>
          <p:nvPr/>
        </p:nvSpPr>
        <p:spPr>
          <a:xfrm>
            <a:off x="7451679" y="3854467"/>
            <a:ext cx="1062951" cy="1902034"/>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DB37C49C-E262-D042-B13D-D7B502481FC7}"/>
              </a:ext>
            </a:extLst>
          </p:cNvPr>
          <p:cNvSpPr txBox="1"/>
          <p:nvPr/>
        </p:nvSpPr>
        <p:spPr>
          <a:xfrm>
            <a:off x="7623676" y="5417946"/>
            <a:ext cx="890954"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Arduino</a:t>
            </a:r>
          </a:p>
        </p:txBody>
      </p:sp>
      <p:sp>
        <p:nvSpPr>
          <p:cNvPr id="8" name="TextBox 7">
            <a:extLst>
              <a:ext uri="{FF2B5EF4-FFF2-40B4-BE49-F238E27FC236}">
                <a16:creationId xmlns:a16="http://schemas.microsoft.com/office/drawing/2014/main" id="{2C3AEB0C-A86E-3D45-8005-6CC02594FC4E}"/>
              </a:ext>
            </a:extLst>
          </p:cNvPr>
          <p:cNvSpPr txBox="1"/>
          <p:nvPr/>
        </p:nvSpPr>
        <p:spPr>
          <a:xfrm>
            <a:off x="7931514" y="3979602"/>
            <a:ext cx="738116"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5 V</a:t>
            </a:r>
          </a:p>
        </p:txBody>
      </p:sp>
      <p:sp>
        <p:nvSpPr>
          <p:cNvPr id="9" name="TextBox 8">
            <a:extLst>
              <a:ext uri="{FF2B5EF4-FFF2-40B4-BE49-F238E27FC236}">
                <a16:creationId xmlns:a16="http://schemas.microsoft.com/office/drawing/2014/main" id="{B9C05D94-BF71-B34B-BD70-B4AAD937C876}"/>
              </a:ext>
            </a:extLst>
          </p:cNvPr>
          <p:cNvSpPr txBox="1"/>
          <p:nvPr/>
        </p:nvSpPr>
        <p:spPr>
          <a:xfrm>
            <a:off x="8003984" y="5039350"/>
            <a:ext cx="539570"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a:t>
            </a:r>
          </a:p>
        </p:txBody>
      </p:sp>
      <p:sp>
        <p:nvSpPr>
          <p:cNvPr id="11" name="Rectangle 10">
            <a:extLst>
              <a:ext uri="{FF2B5EF4-FFF2-40B4-BE49-F238E27FC236}">
                <a16:creationId xmlns:a16="http://schemas.microsoft.com/office/drawing/2014/main" id="{40258213-EB76-524F-BA68-C73B040FCC35}"/>
              </a:ext>
            </a:extLst>
          </p:cNvPr>
          <p:cNvSpPr/>
          <p:nvPr/>
        </p:nvSpPr>
        <p:spPr>
          <a:xfrm>
            <a:off x="10154635" y="3854466"/>
            <a:ext cx="1301492" cy="1917959"/>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4DFE90FF-34BC-E04E-B5C3-CE681EE504FA}"/>
              </a:ext>
            </a:extLst>
          </p:cNvPr>
          <p:cNvSpPr txBox="1"/>
          <p:nvPr/>
        </p:nvSpPr>
        <p:spPr>
          <a:xfrm>
            <a:off x="10072842" y="5402426"/>
            <a:ext cx="1419978" cy="338554"/>
          </a:xfrm>
          <a:prstGeom prst="rect">
            <a:avLst/>
          </a:prstGeom>
          <a:noFill/>
        </p:spPr>
        <p:txBody>
          <a:bodyPr wrap="square" rtlCol="0">
            <a:spAutoFit/>
          </a:bodyPr>
          <a:lstStyle/>
          <a:p>
            <a:pPr algn="r"/>
            <a:r>
              <a:rPr lang="en-US" sz="1600">
                <a:latin typeface="Arial" panose="020B0604020202020204" pitchFamily="34" charset="0"/>
                <a:cs typeface="Arial" panose="020B0604020202020204" pitchFamily="34" charset="0"/>
              </a:rPr>
              <a:t>Tilt sensor</a:t>
            </a:r>
          </a:p>
        </p:txBody>
      </p:sp>
      <p:sp>
        <p:nvSpPr>
          <p:cNvPr id="13" name="TextBox 12">
            <a:extLst>
              <a:ext uri="{FF2B5EF4-FFF2-40B4-BE49-F238E27FC236}">
                <a16:creationId xmlns:a16="http://schemas.microsoft.com/office/drawing/2014/main" id="{80969816-ABB6-E446-A206-FF843D5FA2DF}"/>
              </a:ext>
            </a:extLst>
          </p:cNvPr>
          <p:cNvSpPr txBox="1"/>
          <p:nvPr/>
        </p:nvSpPr>
        <p:spPr>
          <a:xfrm>
            <a:off x="10177821" y="3940930"/>
            <a:ext cx="539570"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Vcc</a:t>
            </a:r>
          </a:p>
        </p:txBody>
      </p:sp>
      <p:sp>
        <p:nvSpPr>
          <p:cNvPr id="16" name="TextBox 15">
            <a:extLst>
              <a:ext uri="{FF2B5EF4-FFF2-40B4-BE49-F238E27FC236}">
                <a16:creationId xmlns:a16="http://schemas.microsoft.com/office/drawing/2014/main" id="{2098059F-6288-AD43-B02C-DB1D99EBCA42}"/>
              </a:ext>
            </a:extLst>
          </p:cNvPr>
          <p:cNvSpPr txBox="1"/>
          <p:nvPr/>
        </p:nvSpPr>
        <p:spPr>
          <a:xfrm>
            <a:off x="10139843" y="5053233"/>
            <a:ext cx="619186"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a:t>
            </a:r>
          </a:p>
        </p:txBody>
      </p:sp>
      <p:cxnSp>
        <p:nvCxnSpPr>
          <p:cNvPr id="17" name="Straight Connector 16">
            <a:extLst>
              <a:ext uri="{FF2B5EF4-FFF2-40B4-BE49-F238E27FC236}">
                <a16:creationId xmlns:a16="http://schemas.microsoft.com/office/drawing/2014/main" id="{8EC6EE2C-5BC9-844A-BF29-FF88CA057120}"/>
              </a:ext>
            </a:extLst>
          </p:cNvPr>
          <p:cNvCxnSpPr/>
          <p:nvPr/>
        </p:nvCxnSpPr>
        <p:spPr>
          <a:xfrm>
            <a:off x="8514630" y="4133490"/>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D92FACE-6E20-D740-ACCF-5A14E1750336}"/>
              </a:ext>
            </a:extLst>
          </p:cNvPr>
          <p:cNvCxnSpPr/>
          <p:nvPr/>
        </p:nvCxnSpPr>
        <p:spPr>
          <a:xfrm>
            <a:off x="8524223" y="5189713"/>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AE495AA-2757-9549-A33F-629D65241EB9}"/>
              </a:ext>
            </a:extLst>
          </p:cNvPr>
          <p:cNvCxnSpPr/>
          <p:nvPr/>
        </p:nvCxnSpPr>
        <p:spPr>
          <a:xfrm>
            <a:off x="8503740" y="4726763"/>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57B82E92-36E0-C543-A788-F15B48937680}"/>
              </a:ext>
            </a:extLst>
          </p:cNvPr>
          <p:cNvSpPr txBox="1"/>
          <p:nvPr/>
        </p:nvSpPr>
        <p:spPr>
          <a:xfrm>
            <a:off x="7953282" y="4540219"/>
            <a:ext cx="738116"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D2</a:t>
            </a:r>
          </a:p>
        </p:txBody>
      </p:sp>
      <p:sp>
        <p:nvSpPr>
          <p:cNvPr id="20" name="TextBox 19">
            <a:extLst>
              <a:ext uri="{FF2B5EF4-FFF2-40B4-BE49-F238E27FC236}">
                <a16:creationId xmlns:a16="http://schemas.microsoft.com/office/drawing/2014/main" id="{191A31A2-246E-FF48-94F3-FD1D99645545}"/>
              </a:ext>
            </a:extLst>
          </p:cNvPr>
          <p:cNvSpPr txBox="1"/>
          <p:nvPr/>
        </p:nvSpPr>
        <p:spPr>
          <a:xfrm>
            <a:off x="10194269" y="4552489"/>
            <a:ext cx="619186"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out</a:t>
            </a:r>
          </a:p>
        </p:txBody>
      </p:sp>
    </p:spTree>
    <p:extLst>
      <p:ext uri="{BB962C8B-B14F-4D97-AF65-F5344CB8AC3E}">
        <p14:creationId xmlns:p14="http://schemas.microsoft.com/office/powerpoint/2010/main" val="3542743540"/>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07230"/>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Tilt sensor</a:t>
            </a:r>
          </a:p>
        </p:txBody>
      </p:sp>
      <p:sp>
        <p:nvSpPr>
          <p:cNvPr id="3" name="Content Placeholder 2"/>
          <p:cNvSpPr>
            <a:spLocks noGrp="1"/>
          </p:cNvSpPr>
          <p:nvPr>
            <p:ph idx="1"/>
          </p:nvPr>
        </p:nvSpPr>
        <p:spPr>
          <a:xfrm>
            <a:off x="394448" y="1320372"/>
            <a:ext cx="11156576" cy="5373501"/>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Tilt</a:t>
            </a:r>
          </a:p>
          <a:p>
            <a:pPr algn="l">
              <a:spcBef>
                <a:spcPts val="0"/>
              </a:spcBef>
            </a:pPr>
            <a:r>
              <a:rPr lang="en-US" sz="1600" dirty="0">
                <a:latin typeface="Courier New" panose="02070309020205020404" pitchFamily="49" charset="0"/>
                <a:ea typeface="Arial" charset="0"/>
                <a:cs typeface="Courier New" panose="02070309020205020404" pitchFamily="49" charset="0"/>
              </a:rPr>
              <a:t>// Manferdelli</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typedef uint8_t byte;</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dataPin= 8;</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measurementDelay= 500;</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setup()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Serial.begin</a:t>
            </a:r>
            <a:r>
              <a:rPr lang="en-US" sz="1600" dirty="0">
                <a:latin typeface="Courier New" panose="02070309020205020404" pitchFamily="49" charset="0"/>
                <a:ea typeface="Arial" charset="0"/>
                <a:cs typeface="Courier New" panose="02070309020205020404" pitchFamily="49" charset="0"/>
              </a:rPr>
              <a:t>(9600);</a:t>
            </a:r>
          </a:p>
          <a:p>
            <a:pPr algn="l">
              <a:spcBef>
                <a:spcPts val="0"/>
              </a:spcBef>
            </a:pPr>
            <a:r>
              <a:rPr lang="en-US" sz="1600" dirty="0">
                <a:latin typeface="Courier New" panose="02070309020205020404" pitchFamily="49" charset="0"/>
                <a:ea typeface="Arial" charset="0"/>
                <a:cs typeface="Courier New" panose="02070309020205020404" pitchFamily="49" charset="0"/>
              </a:rPr>
              <a:t>  pinMode(dataPin, INPUT);</a:t>
            </a:r>
          </a:p>
          <a:p>
            <a:pPr algn="l">
              <a:spcBef>
                <a:spcPts val="0"/>
              </a:spcBef>
            </a:pPr>
            <a:r>
              <a:rPr lang="en-US" sz="1600" dirty="0">
                <a:latin typeface="Courier New" panose="02070309020205020404" pitchFamily="49" charset="0"/>
                <a:ea typeface="Arial" charset="0"/>
                <a:cs typeface="Courier New" panose="02070309020205020404" pitchFamily="49" charset="0"/>
              </a:rPr>
              <a:t>  digitalWrite(dataPin, HIGH);  // Why?</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loop() {</a:t>
            </a:r>
          </a:p>
          <a:p>
            <a:pPr algn="l">
              <a:spcBef>
                <a:spcPts val="0"/>
              </a:spcBef>
            </a:pPr>
            <a:r>
              <a:rPr lang="en-US" sz="1600" dirty="0">
                <a:latin typeface="Courier New" panose="02070309020205020404" pitchFamily="49" charset="0"/>
                <a:ea typeface="Arial" charset="0"/>
                <a:cs typeface="Courier New" panose="02070309020205020404" pitchFamily="49" charset="0"/>
              </a:rPr>
              <a:t>  int tilted= digitalRead(dataPin);</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Serial.println</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if (tilted == 0)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Serial.println</a:t>
            </a:r>
            <a:r>
              <a:rPr lang="en-US" sz="1600" dirty="0">
                <a:latin typeface="Courier New" panose="02070309020205020404" pitchFamily="49" charset="0"/>
                <a:ea typeface="Arial" charset="0"/>
                <a:cs typeface="Courier New" panose="02070309020205020404" pitchFamily="49" charset="0"/>
              </a:rPr>
              <a:t>("Tilted");</a:t>
            </a:r>
          </a:p>
          <a:p>
            <a:pPr algn="l">
              <a:spcBef>
                <a:spcPts val="0"/>
              </a:spcBef>
            </a:pPr>
            <a:r>
              <a:rPr lang="en-US" sz="1600" dirty="0">
                <a:latin typeface="Courier New" panose="02070309020205020404" pitchFamily="49" charset="0"/>
                <a:ea typeface="Arial" charset="0"/>
                <a:cs typeface="Courier New" panose="02070309020205020404" pitchFamily="49" charset="0"/>
              </a:rPr>
              <a:t>  } else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Serial.println</a:t>
            </a:r>
            <a:r>
              <a:rPr lang="en-US" sz="1600" dirty="0">
                <a:latin typeface="Courier New" panose="02070309020205020404" pitchFamily="49" charset="0"/>
                <a:ea typeface="Arial" charset="0"/>
                <a:cs typeface="Courier New" panose="02070309020205020404" pitchFamily="49" charset="0"/>
              </a:rPr>
              <a:t>("Not tilted");</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delay(measurementDelay);</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174</a:t>
            </a:fld>
            <a:endParaRPr lang="en-US"/>
          </a:p>
        </p:txBody>
      </p:sp>
    </p:spTree>
    <p:extLst>
      <p:ext uri="{BB962C8B-B14F-4D97-AF65-F5344CB8AC3E}">
        <p14:creationId xmlns:p14="http://schemas.microsoft.com/office/powerpoint/2010/main" val="1335915180"/>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1796" y="162650"/>
            <a:ext cx="11347818" cy="868362"/>
          </a:xfrm>
        </p:spPr>
        <p:txBody>
          <a:bodyPr anchor="ctr">
            <a:normAutofit/>
          </a:bodyPr>
          <a:lstStyle/>
          <a:p>
            <a:pPr algn="ctr"/>
            <a:r>
              <a:rPr lang="en-US" sz="4400">
                <a:latin typeface="Arial" panose="020B0604020202020204" pitchFamily="34" charset="0"/>
                <a:cs typeface="Arial" panose="020B0604020202020204" pitchFamily="34" charset="0"/>
              </a:rPr>
              <a:t>Lab: LCD-1602 display</a:t>
            </a:r>
          </a:p>
        </p:txBody>
      </p:sp>
      <p:sp>
        <p:nvSpPr>
          <p:cNvPr id="3" name="Content Placeholder 2"/>
          <p:cNvSpPr>
            <a:spLocks noGrp="1"/>
          </p:cNvSpPr>
          <p:nvPr>
            <p:ph idx="1"/>
          </p:nvPr>
        </p:nvSpPr>
        <p:spPr>
          <a:xfrm>
            <a:off x="494319" y="1680915"/>
            <a:ext cx="11496450" cy="4360985"/>
          </a:xfrm>
        </p:spPr>
        <p:txBody>
          <a:bodyPr>
            <a:noAutofit/>
          </a:bodyPr>
          <a:lstStyle/>
          <a:p>
            <a:pPr marL="342900" indent="-342900" algn="l">
              <a:buFont typeface="Arial" charset="0"/>
              <a:buChar char="•"/>
            </a:pPr>
            <a:r>
              <a:rPr lang="en-US" sz="2000" dirty="0">
                <a:latin typeface="Arial" charset="0"/>
                <a:ea typeface="Arial" charset="0"/>
                <a:cs typeface="Arial" charset="0"/>
              </a:rPr>
              <a:t>You can find pictures of the display and a tutorial in the Freenove manual </a:t>
            </a:r>
            <a:r>
              <a:rPr lang="en-US" sz="2000" dirty="0">
                <a:solidFill>
                  <a:srgbClr val="2282F0"/>
                </a:solidFill>
                <a:latin typeface="Arial" charset="0"/>
                <a:ea typeface="Arial" charset="0"/>
                <a:cs typeface="Arial" charset="0"/>
                <a:hlinkClick r:id="rId3">
                  <a:extLst>
                    <a:ext uri="{A12FA001-AC4F-418D-AE19-62706E023703}">
                      <ahyp:hlinkClr xmlns:ahyp="http://schemas.microsoft.com/office/drawing/2018/hyperlinkcolor" val="tx"/>
                    </a:ext>
                  </a:extLst>
                </a:hlinkClick>
              </a:rPr>
              <a:t>here</a:t>
            </a:r>
            <a:r>
              <a:rPr lang="en-US" sz="2000" dirty="0">
                <a:latin typeface="Arial" charset="0"/>
                <a:ea typeface="Arial" charset="0"/>
                <a:cs typeface="Arial" charset="0"/>
              </a:rPr>
              <a:t>.  We wire it directly but you can also buy LCD-1602 modules with I</a:t>
            </a:r>
            <a:r>
              <a:rPr lang="en-US" sz="2000" baseline="30000" dirty="0">
                <a:latin typeface="Arial" charset="0"/>
                <a:ea typeface="Arial" charset="0"/>
                <a:cs typeface="Arial" charset="0"/>
              </a:rPr>
              <a:t>2</a:t>
            </a:r>
            <a:r>
              <a:rPr lang="en-US" sz="2000" dirty="0">
                <a:latin typeface="Arial" charset="0"/>
                <a:ea typeface="Arial" charset="0"/>
                <a:cs typeface="Arial" charset="0"/>
              </a:rPr>
              <a:t>C interfaces which saves lots of pins.</a:t>
            </a:r>
          </a:p>
          <a:p>
            <a:pPr marL="342900" indent="-342900" algn="l">
              <a:buFont typeface="Arial" charset="0"/>
              <a:buChar char="•"/>
            </a:pPr>
            <a:r>
              <a:rPr lang="en-US" sz="2000" dirty="0">
                <a:latin typeface="Arial" charset="0"/>
                <a:ea typeface="Arial" charset="0"/>
                <a:cs typeface="Arial" charset="0"/>
              </a:rPr>
              <a:t>The </a:t>
            </a:r>
            <a:r>
              <a:rPr lang="en-US" sz="2000" dirty="0">
                <a:solidFill>
                  <a:srgbClr val="2282F0"/>
                </a:solidFill>
                <a:latin typeface="Arial" charset="0"/>
                <a:ea typeface="Arial" charset="0"/>
                <a:cs typeface="Arial" charset="0"/>
                <a:hlinkClick r:id="rId4">
                  <a:extLst>
                    <a:ext uri="{A12FA001-AC4F-418D-AE19-62706E023703}">
                      <ahyp:hlinkClr xmlns:ahyp="http://schemas.microsoft.com/office/drawing/2018/hyperlinkcolor" val="tx"/>
                    </a:ext>
                  </a:extLst>
                </a:hlinkClick>
              </a:rPr>
              <a:t>LCD 1602 </a:t>
            </a:r>
            <a:r>
              <a:rPr lang="en-US" sz="2000" dirty="0">
                <a:latin typeface="Arial" charset="0"/>
                <a:ea typeface="Arial" charset="0"/>
                <a:cs typeface="Arial" charset="0"/>
              </a:rPr>
              <a:t>display wiring is complicated, so we don’t do it graphically.</a:t>
            </a:r>
          </a:p>
          <a:p>
            <a:pPr marL="800100" lvl="1" indent="-342900" algn="l">
              <a:spcBef>
                <a:spcPts val="0"/>
              </a:spcBef>
              <a:buFont typeface="Arial" panose="020B0604020202020204" pitchFamily="34" charset="0"/>
              <a:buChar char="•"/>
            </a:pPr>
            <a:r>
              <a:rPr lang="en-US" sz="1800" dirty="0">
                <a:latin typeface="Arial" panose="020B0604020202020204" pitchFamily="34" charset="0"/>
                <a:ea typeface="Arial" charset="0"/>
                <a:cs typeface="Arial" panose="020B0604020202020204" pitchFamily="34" charset="0"/>
              </a:rPr>
              <a:t>LCD RS pin to digital pin 12</a:t>
            </a:r>
          </a:p>
          <a:p>
            <a:pPr marL="800100" lvl="1" indent="-342900" algn="l">
              <a:spcBef>
                <a:spcPts val="0"/>
              </a:spcBef>
              <a:buFont typeface="Arial" panose="020B0604020202020204" pitchFamily="34" charset="0"/>
              <a:buChar char="•"/>
            </a:pPr>
            <a:r>
              <a:rPr lang="en-US" sz="1800" dirty="0">
                <a:latin typeface="Arial" panose="020B0604020202020204" pitchFamily="34" charset="0"/>
                <a:ea typeface="Arial" charset="0"/>
                <a:cs typeface="Arial" panose="020B0604020202020204" pitchFamily="34" charset="0"/>
              </a:rPr>
              <a:t>LCD Enable pin to digital pin 11</a:t>
            </a:r>
          </a:p>
          <a:p>
            <a:pPr marL="800100" lvl="1" indent="-342900" algn="l">
              <a:spcBef>
                <a:spcPts val="0"/>
              </a:spcBef>
              <a:buFont typeface="Arial" panose="020B0604020202020204" pitchFamily="34" charset="0"/>
              <a:buChar char="•"/>
            </a:pPr>
            <a:r>
              <a:rPr lang="en-US" sz="1800" dirty="0">
                <a:latin typeface="Arial" panose="020B0604020202020204" pitchFamily="34" charset="0"/>
                <a:ea typeface="Arial" charset="0"/>
                <a:cs typeface="Arial" panose="020B0604020202020204" pitchFamily="34" charset="0"/>
              </a:rPr>
              <a:t>LCD D4 pin to digital pin 5</a:t>
            </a:r>
          </a:p>
          <a:p>
            <a:pPr marL="800100" lvl="1" indent="-342900" algn="l">
              <a:spcBef>
                <a:spcPts val="0"/>
              </a:spcBef>
              <a:buFont typeface="Arial" panose="020B0604020202020204" pitchFamily="34" charset="0"/>
              <a:buChar char="•"/>
            </a:pPr>
            <a:r>
              <a:rPr lang="en-US" sz="1800" dirty="0">
                <a:latin typeface="Arial" panose="020B0604020202020204" pitchFamily="34" charset="0"/>
                <a:ea typeface="Arial" charset="0"/>
                <a:cs typeface="Arial" panose="020B0604020202020204" pitchFamily="34" charset="0"/>
              </a:rPr>
              <a:t>LCD D5 pin to digital pin 4</a:t>
            </a:r>
          </a:p>
          <a:p>
            <a:pPr marL="800100" lvl="1" indent="-342900" algn="l">
              <a:spcBef>
                <a:spcPts val="0"/>
              </a:spcBef>
              <a:buFont typeface="Arial" panose="020B0604020202020204" pitchFamily="34" charset="0"/>
              <a:buChar char="•"/>
            </a:pPr>
            <a:r>
              <a:rPr lang="en-US" sz="1800" dirty="0">
                <a:latin typeface="Arial" panose="020B0604020202020204" pitchFamily="34" charset="0"/>
                <a:ea typeface="Arial" charset="0"/>
                <a:cs typeface="Arial" panose="020B0604020202020204" pitchFamily="34" charset="0"/>
              </a:rPr>
              <a:t>LCD D6 pin to digital pin 3</a:t>
            </a:r>
          </a:p>
          <a:p>
            <a:pPr marL="800100" lvl="1" indent="-342900" algn="l">
              <a:spcBef>
                <a:spcPts val="0"/>
              </a:spcBef>
              <a:buFont typeface="Arial" panose="020B0604020202020204" pitchFamily="34" charset="0"/>
              <a:buChar char="•"/>
            </a:pPr>
            <a:r>
              <a:rPr lang="en-US" sz="1800" dirty="0">
                <a:latin typeface="Arial" panose="020B0604020202020204" pitchFamily="34" charset="0"/>
                <a:ea typeface="Arial" charset="0"/>
                <a:cs typeface="Arial" panose="020B0604020202020204" pitchFamily="34" charset="0"/>
              </a:rPr>
              <a:t>LCD D7 pin to digital pin 2</a:t>
            </a:r>
          </a:p>
          <a:p>
            <a:pPr marL="800100" lvl="1" indent="-342900" algn="l">
              <a:spcBef>
                <a:spcPts val="0"/>
              </a:spcBef>
              <a:buFont typeface="Arial" panose="020B0604020202020204" pitchFamily="34" charset="0"/>
              <a:buChar char="•"/>
            </a:pPr>
            <a:r>
              <a:rPr lang="en-US" sz="1800" dirty="0">
                <a:latin typeface="Arial" panose="020B0604020202020204" pitchFamily="34" charset="0"/>
                <a:ea typeface="Arial" charset="0"/>
                <a:cs typeface="Arial" panose="020B0604020202020204" pitchFamily="34" charset="0"/>
              </a:rPr>
              <a:t>LCD R/W pin to ground</a:t>
            </a:r>
          </a:p>
          <a:p>
            <a:pPr marL="800100" lvl="1" indent="-342900" algn="l">
              <a:spcBef>
                <a:spcPts val="0"/>
              </a:spcBef>
              <a:buFont typeface="Arial" panose="020B0604020202020204" pitchFamily="34" charset="0"/>
              <a:buChar char="•"/>
            </a:pPr>
            <a:r>
              <a:rPr lang="en-US" sz="1800" dirty="0">
                <a:latin typeface="Arial" panose="020B0604020202020204" pitchFamily="34" charset="0"/>
                <a:ea typeface="Arial" charset="0"/>
                <a:cs typeface="Arial" panose="020B0604020202020204" pitchFamily="34" charset="0"/>
              </a:rPr>
              <a:t>LCD VSS pin to ground</a:t>
            </a:r>
          </a:p>
          <a:p>
            <a:pPr marL="800100" lvl="1" indent="-342900" algn="l">
              <a:spcBef>
                <a:spcPts val="0"/>
              </a:spcBef>
              <a:buFont typeface="Arial" panose="020B0604020202020204" pitchFamily="34" charset="0"/>
              <a:buChar char="•"/>
            </a:pPr>
            <a:r>
              <a:rPr lang="en-US" sz="1800" dirty="0">
                <a:latin typeface="Arial" panose="020B0604020202020204" pitchFamily="34" charset="0"/>
                <a:ea typeface="Arial" charset="0"/>
                <a:cs typeface="Arial" panose="020B0604020202020204" pitchFamily="34" charset="0"/>
              </a:rPr>
              <a:t>LCD VCC pin to 5V</a:t>
            </a:r>
          </a:p>
          <a:p>
            <a:pPr marL="800100" lvl="1" indent="-342900" algn="l">
              <a:spcBef>
                <a:spcPts val="0"/>
              </a:spcBef>
              <a:buFont typeface="Arial" panose="020B0604020202020204" pitchFamily="34" charset="0"/>
              <a:buChar char="•"/>
            </a:pPr>
            <a:r>
              <a:rPr lang="en-US" sz="1800" dirty="0">
                <a:latin typeface="Arial" panose="020B0604020202020204" pitchFamily="34" charset="0"/>
                <a:ea typeface="Arial" charset="0"/>
                <a:cs typeface="Arial" panose="020B0604020202020204" pitchFamily="34" charset="0"/>
              </a:rPr>
              <a:t>10K resistor: ends to +5V and ground</a:t>
            </a:r>
          </a:p>
          <a:p>
            <a:pPr marL="800100" lvl="1" indent="-342900" algn="l">
              <a:spcBef>
                <a:spcPts val="0"/>
              </a:spcBef>
              <a:buFont typeface="Arial" panose="020B0604020202020204" pitchFamily="34" charset="0"/>
              <a:buChar char="•"/>
            </a:pPr>
            <a:r>
              <a:rPr lang="en-US" sz="1800" dirty="0">
                <a:latin typeface="Arial" panose="020B0604020202020204" pitchFamily="34" charset="0"/>
                <a:ea typeface="Arial" charset="0"/>
                <a:cs typeface="Arial" panose="020B0604020202020204" pitchFamily="34" charset="0"/>
              </a:rPr>
              <a:t>wiper to LCD VO pin (pin 3)</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175</a:t>
            </a:fld>
            <a:endParaRPr lang="en-US"/>
          </a:p>
        </p:txBody>
      </p:sp>
      <p:pic>
        <p:nvPicPr>
          <p:cNvPr id="4" name="Picture 3">
            <a:extLst>
              <a:ext uri="{FF2B5EF4-FFF2-40B4-BE49-F238E27FC236}">
                <a16:creationId xmlns:a16="http://schemas.microsoft.com/office/drawing/2014/main" id="{6459E70A-71AB-9844-946A-1D3B5E1509DB}"/>
              </a:ext>
            </a:extLst>
          </p:cNvPr>
          <p:cNvPicPr>
            <a:picLocks noChangeAspect="1"/>
          </p:cNvPicPr>
          <p:nvPr/>
        </p:nvPicPr>
        <p:blipFill>
          <a:blip r:embed="rId5"/>
          <a:stretch>
            <a:fillRect/>
          </a:stretch>
        </p:blipFill>
        <p:spPr>
          <a:xfrm>
            <a:off x="7262812" y="2914650"/>
            <a:ext cx="4929188" cy="3943350"/>
          </a:xfrm>
          <a:prstGeom prst="rect">
            <a:avLst/>
          </a:prstGeom>
        </p:spPr>
      </p:pic>
    </p:spTree>
    <p:extLst>
      <p:ext uri="{BB962C8B-B14F-4D97-AF65-F5344CB8AC3E}">
        <p14:creationId xmlns:p14="http://schemas.microsoft.com/office/powerpoint/2010/main" val="2069213857"/>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0629" y="77839"/>
            <a:ext cx="11848011"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LCD display</a:t>
            </a:r>
          </a:p>
        </p:txBody>
      </p:sp>
      <p:sp>
        <p:nvSpPr>
          <p:cNvPr id="3" name="Content Placeholder 2"/>
          <p:cNvSpPr>
            <a:spLocks noGrp="1"/>
          </p:cNvSpPr>
          <p:nvPr>
            <p:ph idx="1"/>
          </p:nvPr>
        </p:nvSpPr>
        <p:spPr>
          <a:xfrm>
            <a:off x="497541" y="1175861"/>
            <a:ext cx="10824883" cy="5441430"/>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LCD display</a:t>
            </a:r>
          </a:p>
          <a:p>
            <a:pPr algn="l">
              <a:spcBef>
                <a:spcPts val="0"/>
              </a:spcBef>
            </a:pPr>
            <a:r>
              <a:rPr lang="en-US" sz="1600" dirty="0">
                <a:latin typeface="Courier New" panose="02070309020205020404" pitchFamily="49" charset="0"/>
                <a:ea typeface="Arial" charset="0"/>
                <a:cs typeface="Courier New" panose="02070309020205020404" pitchFamily="49" charset="0"/>
              </a:rPr>
              <a:t>// Manferdelli</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a:t>
            </a:r>
            <a:r>
              <a:rPr lang="en-US" sz="1600" dirty="0" err="1">
                <a:latin typeface="Courier New" panose="02070309020205020404" pitchFamily="49" charset="0"/>
                <a:ea typeface="Arial" charset="0"/>
                <a:cs typeface="Courier New" panose="02070309020205020404" pitchFamily="49" charset="0"/>
              </a:rPr>
              <a:t>LiquidCrystal.h</a:t>
            </a:r>
            <a:r>
              <a:rPr lang="en-US" sz="1600" dirty="0">
                <a:latin typeface="Courier New" panose="02070309020205020404" pitchFamily="49" charset="0"/>
                <a:ea typeface="Arial" charset="0"/>
                <a:cs typeface="Courier New" panose="02070309020205020404" pitchFamily="49" charset="0"/>
              </a:rPr>
              <a:t>&gt;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typedef uint8_t byte;</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16x2 LCD display.  The </a:t>
            </a:r>
            <a:r>
              <a:rPr lang="en-US" sz="1600" dirty="0" err="1">
                <a:latin typeface="Courier New" panose="02070309020205020404" pitchFamily="49" charset="0"/>
                <a:ea typeface="Arial" charset="0"/>
                <a:cs typeface="Courier New" panose="02070309020205020404" pitchFamily="49" charset="0"/>
              </a:rPr>
              <a:t>LiquidCrystal</a:t>
            </a:r>
            <a:r>
              <a:rPr lang="en-US" sz="1600" dirty="0">
                <a:latin typeface="Courier New" panose="02070309020205020404" pitchFamily="49" charset="0"/>
                <a:ea typeface="Arial" charset="0"/>
                <a:cs typeface="Courier New" panose="02070309020205020404" pitchFamily="49" charset="0"/>
              </a:rPr>
              <a:t> library works with all LCD displays </a:t>
            </a:r>
          </a:p>
          <a:p>
            <a:pPr algn="l">
              <a:spcBef>
                <a:spcPts val="0"/>
              </a:spcBef>
            </a:pPr>
            <a:r>
              <a:rPr lang="en-US" sz="1600" dirty="0">
                <a:latin typeface="Courier New" panose="02070309020205020404" pitchFamily="49" charset="0"/>
                <a:ea typeface="Arial" charset="0"/>
                <a:cs typeface="Courier New" panose="02070309020205020404" pitchFamily="49" charset="0"/>
              </a:rPr>
              <a:t>//  that are compatible with the Hitachi HD44780 driver.</a:t>
            </a:r>
          </a:p>
          <a:p>
            <a:pPr algn="l">
              <a:spcBef>
                <a:spcPts val="0"/>
              </a:spcBef>
            </a:pPr>
            <a:r>
              <a:rPr lang="en-US" sz="1600" dirty="0">
                <a:latin typeface="Courier New" panose="02070309020205020404" pitchFamily="49" charset="0"/>
                <a:ea typeface="Arial" charset="0"/>
                <a:cs typeface="Courier New" panose="02070309020205020404" pitchFamily="49" charset="0"/>
              </a:rPr>
              <a:t>// LCD RS pin to digital pin 12</a:t>
            </a:r>
          </a:p>
          <a:p>
            <a:pPr algn="l">
              <a:spcBef>
                <a:spcPts val="0"/>
              </a:spcBef>
            </a:pPr>
            <a:r>
              <a:rPr lang="en-US" sz="1600" dirty="0">
                <a:latin typeface="Courier New" panose="02070309020205020404" pitchFamily="49" charset="0"/>
                <a:ea typeface="Arial" charset="0"/>
                <a:cs typeface="Courier New" panose="02070309020205020404" pitchFamily="49" charset="0"/>
              </a:rPr>
              <a:t>// LCD Enable pin to digital pin 11</a:t>
            </a:r>
          </a:p>
          <a:p>
            <a:pPr algn="l">
              <a:spcBef>
                <a:spcPts val="0"/>
              </a:spcBef>
            </a:pPr>
            <a:r>
              <a:rPr lang="en-US" sz="1600" dirty="0">
                <a:latin typeface="Courier New" panose="02070309020205020404" pitchFamily="49" charset="0"/>
                <a:ea typeface="Arial" charset="0"/>
                <a:cs typeface="Courier New" panose="02070309020205020404" pitchFamily="49" charset="0"/>
              </a:rPr>
              <a:t>// LCD D4 pin to digital pin 5</a:t>
            </a:r>
          </a:p>
          <a:p>
            <a:pPr algn="l">
              <a:spcBef>
                <a:spcPts val="0"/>
              </a:spcBef>
            </a:pPr>
            <a:r>
              <a:rPr lang="en-US" sz="1600" dirty="0">
                <a:latin typeface="Courier New" panose="02070309020205020404" pitchFamily="49" charset="0"/>
                <a:ea typeface="Arial" charset="0"/>
                <a:cs typeface="Courier New" panose="02070309020205020404" pitchFamily="49" charset="0"/>
              </a:rPr>
              <a:t>// LCD D5 pin to digital pin 4</a:t>
            </a:r>
          </a:p>
          <a:p>
            <a:pPr algn="l">
              <a:spcBef>
                <a:spcPts val="0"/>
              </a:spcBef>
            </a:pPr>
            <a:r>
              <a:rPr lang="en-US" sz="1600" dirty="0">
                <a:latin typeface="Courier New" panose="02070309020205020404" pitchFamily="49" charset="0"/>
                <a:ea typeface="Arial" charset="0"/>
                <a:cs typeface="Courier New" panose="02070309020205020404" pitchFamily="49" charset="0"/>
              </a:rPr>
              <a:t>// LCD D6 pin to digital pin 3</a:t>
            </a:r>
          </a:p>
          <a:p>
            <a:pPr algn="l">
              <a:spcBef>
                <a:spcPts val="0"/>
              </a:spcBef>
            </a:pPr>
            <a:r>
              <a:rPr lang="en-US" sz="1600" dirty="0">
                <a:latin typeface="Courier New" panose="02070309020205020404" pitchFamily="49" charset="0"/>
                <a:ea typeface="Arial" charset="0"/>
                <a:cs typeface="Courier New" panose="02070309020205020404" pitchFamily="49" charset="0"/>
              </a:rPr>
              <a:t>// LCD D7 pin to digital pin 2</a:t>
            </a:r>
          </a:p>
          <a:p>
            <a:pPr algn="l">
              <a:spcBef>
                <a:spcPts val="0"/>
              </a:spcBef>
            </a:pPr>
            <a:r>
              <a:rPr lang="en-US" sz="1600" dirty="0">
                <a:latin typeface="Courier New" panose="02070309020205020404" pitchFamily="49" charset="0"/>
                <a:ea typeface="Arial" charset="0"/>
                <a:cs typeface="Courier New" panose="02070309020205020404" pitchFamily="49" charset="0"/>
              </a:rPr>
              <a:t>// LCD R/W pin to ground</a:t>
            </a:r>
          </a:p>
          <a:p>
            <a:pPr algn="l">
              <a:spcBef>
                <a:spcPts val="0"/>
              </a:spcBef>
            </a:pPr>
            <a:r>
              <a:rPr lang="en-US" sz="1600" dirty="0">
                <a:latin typeface="Courier New" panose="02070309020205020404" pitchFamily="49" charset="0"/>
                <a:ea typeface="Arial" charset="0"/>
                <a:cs typeface="Courier New" panose="02070309020205020404" pitchFamily="49" charset="0"/>
              </a:rPr>
              <a:t>// LCD VSS pin to ground</a:t>
            </a:r>
          </a:p>
          <a:p>
            <a:pPr algn="l">
              <a:spcBef>
                <a:spcPts val="0"/>
              </a:spcBef>
            </a:pPr>
            <a:r>
              <a:rPr lang="en-US" sz="1600" dirty="0">
                <a:latin typeface="Courier New" panose="02070309020205020404" pitchFamily="49" charset="0"/>
                <a:ea typeface="Arial" charset="0"/>
                <a:cs typeface="Courier New" panose="02070309020205020404" pitchFamily="49" charset="0"/>
              </a:rPr>
              <a:t>// LCD VCC pin to 5V</a:t>
            </a:r>
          </a:p>
          <a:p>
            <a:pPr algn="l">
              <a:spcBef>
                <a:spcPts val="0"/>
              </a:spcBef>
            </a:pPr>
            <a:r>
              <a:rPr lang="en-US" sz="1600" dirty="0">
                <a:latin typeface="Courier New" panose="02070309020205020404" pitchFamily="49" charset="0"/>
                <a:ea typeface="Arial" charset="0"/>
                <a:cs typeface="Courier New" panose="02070309020205020404" pitchFamily="49" charset="0"/>
              </a:rPr>
              <a:t>// 10K resistor: ends to +5V and ground</a:t>
            </a:r>
          </a:p>
          <a:p>
            <a:pPr algn="l">
              <a:spcBef>
                <a:spcPts val="0"/>
              </a:spcBef>
            </a:pPr>
            <a:r>
              <a:rPr lang="en-US" sz="1600" dirty="0">
                <a:latin typeface="Courier New" panose="02070309020205020404" pitchFamily="49" charset="0"/>
                <a:ea typeface="Arial" charset="0"/>
                <a:cs typeface="Courier New" panose="02070309020205020404" pitchFamily="49" charset="0"/>
              </a:rPr>
              <a:t>// wiper to LCD VO pin (pin 3)</a:t>
            </a:r>
          </a:p>
          <a:p>
            <a:pPr algn="l">
              <a:spcBef>
                <a:spcPts val="0"/>
              </a:spcBef>
            </a:pPr>
            <a:r>
              <a:rPr lang="en-US" sz="1600" dirty="0">
                <a:latin typeface="Courier New" panose="02070309020205020404" pitchFamily="49" charset="0"/>
                <a:ea typeface="Arial" charset="0"/>
                <a:cs typeface="Courier New" panose="02070309020205020404" pitchFamily="49" charset="0"/>
              </a:rPr>
              <a:t>// See: http://</a:t>
            </a:r>
            <a:r>
              <a:rPr lang="en-US" sz="1600" dirty="0" err="1">
                <a:latin typeface="Courier New" panose="02070309020205020404" pitchFamily="49" charset="0"/>
                <a:ea typeface="Arial" charset="0"/>
                <a:cs typeface="Courier New" panose="02070309020205020404" pitchFamily="49" charset="0"/>
              </a:rPr>
              <a:t>www.arduino.cc</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en</a:t>
            </a:r>
            <a:r>
              <a:rPr lang="en-US" sz="1600" dirty="0">
                <a:latin typeface="Courier New" panose="02070309020205020404" pitchFamily="49" charset="0"/>
                <a:ea typeface="Arial" charset="0"/>
                <a:cs typeface="Courier New" panose="02070309020205020404" pitchFamily="49" charset="0"/>
              </a:rPr>
              <a:t>/Tutorial/</a:t>
            </a:r>
            <a:r>
              <a:rPr lang="en-US" sz="1600" dirty="0" err="1">
                <a:latin typeface="Courier New" panose="02070309020205020404" pitchFamily="49" charset="0"/>
                <a:ea typeface="Arial" charset="0"/>
                <a:cs typeface="Courier New" panose="02070309020205020404" pitchFamily="49" charset="0"/>
              </a:rPr>
              <a:t>LiquidCrystalHelloWorld</a:t>
            </a:r>
            <a:endParaRPr lang="en-US" sz="1600" dirty="0">
              <a:latin typeface="Courier New" panose="02070309020205020404" pitchFamily="49" charset="0"/>
              <a:ea typeface="Arial" charset="0"/>
              <a:cs typeface="Courier New" panose="02070309020205020404" pitchFamily="49" charset="0"/>
            </a:endParaRP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rs</a:t>
            </a:r>
            <a:r>
              <a:rPr lang="en-US" sz="1600" dirty="0">
                <a:latin typeface="Courier New" panose="02070309020205020404" pitchFamily="49" charset="0"/>
                <a:ea typeface="Arial" charset="0"/>
                <a:cs typeface="Courier New" panose="02070309020205020404" pitchFamily="49" charset="0"/>
              </a:rPr>
              <a:t> = 12, </a:t>
            </a:r>
            <a:r>
              <a:rPr lang="en-US" sz="1600" dirty="0" err="1">
                <a:latin typeface="Courier New" panose="02070309020205020404" pitchFamily="49" charset="0"/>
                <a:ea typeface="Arial" charset="0"/>
                <a:cs typeface="Courier New" panose="02070309020205020404" pitchFamily="49" charset="0"/>
              </a:rPr>
              <a:t>en</a:t>
            </a:r>
            <a:r>
              <a:rPr lang="en-US" sz="1600" dirty="0">
                <a:latin typeface="Courier New" panose="02070309020205020404" pitchFamily="49" charset="0"/>
                <a:ea typeface="Arial" charset="0"/>
                <a:cs typeface="Courier New" panose="02070309020205020404" pitchFamily="49" charset="0"/>
              </a:rPr>
              <a:t> = 11, d4 = 5, d5 = 4, d6 = 3, d7 = 2;</a:t>
            </a:r>
          </a:p>
          <a:p>
            <a:pPr algn="l">
              <a:spcBef>
                <a:spcPts val="0"/>
              </a:spcBef>
            </a:pPr>
            <a:r>
              <a:rPr lang="en-US" sz="1600" dirty="0" err="1">
                <a:latin typeface="Courier New" panose="02070309020205020404" pitchFamily="49" charset="0"/>
                <a:ea typeface="Arial" charset="0"/>
                <a:cs typeface="Courier New" panose="02070309020205020404" pitchFamily="49" charset="0"/>
              </a:rPr>
              <a:t>LiquidCrystal</a:t>
            </a: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lcd</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rs</a:t>
            </a: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en</a:t>
            </a:r>
            <a:r>
              <a:rPr lang="en-US" sz="1600" dirty="0">
                <a:latin typeface="Courier New" panose="02070309020205020404" pitchFamily="49" charset="0"/>
                <a:ea typeface="Arial" charset="0"/>
                <a:cs typeface="Courier New" panose="02070309020205020404" pitchFamily="49" charset="0"/>
              </a:rPr>
              <a:t>, d4, d5, d6, d7);</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176</a:t>
            </a:fld>
            <a:endParaRPr lang="en-US"/>
          </a:p>
        </p:txBody>
      </p:sp>
    </p:spTree>
    <p:extLst>
      <p:ext uri="{BB962C8B-B14F-4D97-AF65-F5344CB8AC3E}">
        <p14:creationId xmlns:p14="http://schemas.microsoft.com/office/powerpoint/2010/main" val="309658860"/>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6745" y="65315"/>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LCD display</a:t>
            </a:r>
          </a:p>
        </p:txBody>
      </p:sp>
      <p:sp>
        <p:nvSpPr>
          <p:cNvPr id="3" name="Content Placeholder 2"/>
          <p:cNvSpPr>
            <a:spLocks noGrp="1"/>
          </p:cNvSpPr>
          <p:nvPr>
            <p:ph idx="1"/>
          </p:nvPr>
        </p:nvSpPr>
        <p:spPr>
          <a:xfrm>
            <a:off x="452715" y="1509713"/>
            <a:ext cx="11286567" cy="5029200"/>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void setup() {</a:t>
            </a:r>
          </a:p>
          <a:p>
            <a:pPr algn="l">
              <a:spcBef>
                <a:spcPts val="0"/>
              </a:spcBef>
            </a:pPr>
            <a:r>
              <a:rPr lang="en-US" sz="1600" dirty="0">
                <a:latin typeface="Courier New" panose="02070309020205020404" pitchFamily="49" charset="0"/>
                <a:ea typeface="Arial" charset="0"/>
                <a:cs typeface="Courier New" panose="02070309020205020404" pitchFamily="49" charset="0"/>
              </a:rPr>
              <a:t>  Serial.begin(9600);</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lcd.begin</a:t>
            </a:r>
            <a:r>
              <a:rPr lang="en-US" sz="1600" dirty="0">
                <a:latin typeface="Courier New" panose="02070309020205020404" pitchFamily="49" charset="0"/>
                <a:ea typeface="Arial" charset="0"/>
                <a:cs typeface="Courier New" panose="02070309020205020404" pitchFamily="49" charset="0"/>
              </a:rPr>
              <a:t>(16, 2);</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lcd.clear</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lcd.leftToRight</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lcd.setCursor</a:t>
            </a:r>
            <a:r>
              <a:rPr lang="en-US" sz="1600" dirty="0">
                <a:latin typeface="Courier New" panose="02070309020205020404" pitchFamily="49" charset="0"/>
                <a:ea typeface="Arial" charset="0"/>
                <a:cs typeface="Courier New" panose="02070309020205020404" pitchFamily="49" charset="0"/>
              </a:rPr>
              <a:t>(0, 1);</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lcd.write</a:t>
            </a:r>
            <a:r>
              <a:rPr lang="en-US" sz="1600" dirty="0">
                <a:latin typeface="Courier New" panose="02070309020205020404" pitchFamily="49" charset="0"/>
                <a:ea typeface="Arial" charset="0"/>
                <a:cs typeface="Courier New" panose="02070309020205020404" pitchFamily="49" charset="0"/>
              </a:rPr>
              <a:t>("Hello, John");</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lcd.setCursor</a:t>
            </a:r>
            <a:r>
              <a:rPr lang="en-US" sz="1600" dirty="0">
                <a:latin typeface="Courier New" panose="02070309020205020404" pitchFamily="49" charset="0"/>
                <a:ea typeface="Arial" charset="0"/>
                <a:cs typeface="Courier New" panose="02070309020205020404" pitchFamily="49" charset="0"/>
              </a:rPr>
              <a:t>(0, 0);</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lcd.write</a:t>
            </a:r>
            <a:r>
              <a:rPr lang="en-US" sz="1600" dirty="0">
                <a:latin typeface="Courier New" panose="02070309020205020404" pitchFamily="49" charset="0"/>
                <a:ea typeface="Arial" charset="0"/>
                <a:cs typeface="Courier New" panose="02070309020205020404" pitchFamily="49" charset="0"/>
              </a:rPr>
              <a:t>("0123456789abcdef");</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loop() {</a:t>
            </a:r>
          </a:p>
          <a:p>
            <a:pPr algn="l">
              <a:spcBef>
                <a:spcPts val="0"/>
              </a:spcBef>
            </a:pPr>
            <a:r>
              <a:rPr lang="en-US" sz="1600" dirty="0">
                <a:latin typeface="Courier New" panose="02070309020205020404" pitchFamily="49" charset="0"/>
                <a:ea typeface="Arial" charset="0"/>
                <a:cs typeface="Courier New" panose="02070309020205020404" pitchFamily="49" charset="0"/>
              </a:rPr>
              <a:t>  // set the cursor to column 0, line 1 line 1 is the second row</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lcd.setCursor</a:t>
            </a:r>
            <a:r>
              <a:rPr lang="en-US" sz="1600" dirty="0">
                <a:latin typeface="Courier New" panose="02070309020205020404" pitchFamily="49" charset="0"/>
                <a:ea typeface="Arial" charset="0"/>
                <a:cs typeface="Courier New" panose="02070309020205020404" pitchFamily="49" charset="0"/>
              </a:rPr>
              <a:t>(0, 1);</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lcd.print</a:t>
            </a:r>
            <a:r>
              <a:rPr lang="en-US" sz="1600" dirty="0">
                <a:latin typeface="Courier New" panose="02070309020205020404" pitchFamily="49" charset="0"/>
                <a:ea typeface="Arial" charset="0"/>
                <a:cs typeface="Courier New" panose="02070309020205020404" pitchFamily="49" charset="0"/>
              </a:rPr>
              <a:t>(millis() / 1000);</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177</a:t>
            </a:fld>
            <a:endParaRPr lang="en-US"/>
          </a:p>
        </p:txBody>
      </p:sp>
    </p:spTree>
    <p:extLst>
      <p:ext uri="{BB962C8B-B14F-4D97-AF65-F5344CB8AC3E}">
        <p14:creationId xmlns:p14="http://schemas.microsoft.com/office/powerpoint/2010/main" val="3258986541"/>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1796" y="162650"/>
            <a:ext cx="11347818" cy="868362"/>
          </a:xfrm>
        </p:spPr>
        <p:txBody>
          <a:bodyPr anchor="ctr">
            <a:normAutofit/>
          </a:bodyPr>
          <a:lstStyle/>
          <a:p>
            <a:pPr algn="ctr"/>
            <a:r>
              <a:rPr lang="en-US" sz="4400" dirty="0">
                <a:latin typeface="Arial" panose="020B0604020202020204" pitchFamily="34" charset="0"/>
                <a:cs typeface="Arial" panose="020B0604020202020204" pitchFamily="34" charset="0"/>
              </a:rPr>
              <a:t>Lab: RP LCD-1602 display</a:t>
            </a:r>
          </a:p>
        </p:txBody>
      </p:sp>
      <p:sp>
        <p:nvSpPr>
          <p:cNvPr id="3" name="Content Placeholder 2"/>
          <p:cNvSpPr>
            <a:spLocks noGrp="1"/>
          </p:cNvSpPr>
          <p:nvPr>
            <p:ph idx="1"/>
          </p:nvPr>
        </p:nvSpPr>
        <p:spPr>
          <a:xfrm>
            <a:off x="494319" y="1680915"/>
            <a:ext cx="11496450" cy="4360985"/>
          </a:xfrm>
        </p:spPr>
        <p:txBody>
          <a:bodyPr>
            <a:noAutofit/>
          </a:bodyPr>
          <a:lstStyle/>
          <a:p>
            <a:pPr marL="342900" indent="-342900" algn="l">
              <a:buFont typeface="Arial" charset="0"/>
              <a:buChar char="•"/>
            </a:pPr>
            <a:r>
              <a:rPr lang="en-US" sz="2000" dirty="0">
                <a:latin typeface="Arial" charset="0"/>
                <a:ea typeface="Arial" charset="0"/>
                <a:cs typeface="Arial" charset="0"/>
              </a:rPr>
              <a:t>We connect the Raspberry Pi to the 1602 via a I2C connection (so your 1602 needs an i2c interface)</a:t>
            </a:r>
          </a:p>
          <a:p>
            <a:pPr marL="342900" indent="-342900" algn="l">
              <a:buFont typeface="Arial" charset="0"/>
              <a:buChar char="•"/>
            </a:pPr>
            <a:r>
              <a:rPr lang="en-US" sz="2000" dirty="0">
                <a:latin typeface="Arial" charset="0"/>
                <a:ea typeface="Arial" charset="0"/>
                <a:cs typeface="Arial" charset="0"/>
              </a:rPr>
              <a:t>The connection from the RP use the same SDA, SCL connections (HDR 3, 5).</a:t>
            </a:r>
          </a:p>
          <a:p>
            <a:pPr marL="342900" indent="-342900" algn="l">
              <a:buFont typeface="Arial" charset="0"/>
              <a:buChar char="•"/>
            </a:pPr>
            <a:r>
              <a:rPr lang="en-US" sz="2000" dirty="0">
                <a:latin typeface="Arial" charset="0"/>
                <a:ea typeface="Arial" charset="0"/>
                <a:cs typeface="Arial" charset="0"/>
              </a:rPr>
              <a:t>The 1602 requires a 5-volt voltage source.</a:t>
            </a:r>
            <a:endParaRPr lang="en-US" sz="1800" dirty="0">
              <a:latin typeface="Arial" panose="020B0604020202020204" pitchFamily="34" charset="0"/>
              <a:ea typeface="Arial" charset="0"/>
              <a:cs typeface="Arial" panose="020B0604020202020204" pitchFamily="34"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178</a:t>
            </a:fld>
            <a:endParaRPr lang="en-US" dirty="0"/>
          </a:p>
        </p:txBody>
      </p:sp>
    </p:spTree>
    <p:extLst>
      <p:ext uri="{BB962C8B-B14F-4D97-AF65-F5344CB8AC3E}">
        <p14:creationId xmlns:p14="http://schemas.microsoft.com/office/powerpoint/2010/main" val="1965972377"/>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6755" y="114850"/>
            <a:ext cx="11834948" cy="868362"/>
          </a:xfrm>
        </p:spPr>
        <p:txBody>
          <a:bodyPr anchor="ctr">
            <a:normAutofit/>
          </a:bodyPr>
          <a:lstStyle/>
          <a:p>
            <a:pPr algn="ctr"/>
            <a:r>
              <a:rPr lang="en-US" sz="4400" dirty="0">
                <a:latin typeface="Arial" panose="020B0604020202020204" pitchFamily="34" charset="0"/>
                <a:cs typeface="Arial" panose="020B0604020202020204" pitchFamily="34" charset="0"/>
              </a:rPr>
              <a:t>Raspberry Pi code for LCD display (using I2C)</a:t>
            </a:r>
          </a:p>
        </p:txBody>
      </p:sp>
      <p:sp>
        <p:nvSpPr>
          <p:cNvPr id="3" name="Content Placeholder 2"/>
          <p:cNvSpPr>
            <a:spLocks noGrp="1"/>
          </p:cNvSpPr>
          <p:nvPr>
            <p:ph idx="1"/>
          </p:nvPr>
        </p:nvSpPr>
        <p:spPr>
          <a:xfrm>
            <a:off x="390369" y="1337456"/>
            <a:ext cx="11286567" cy="5029200"/>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Manferdelli</a:t>
            </a:r>
          </a:p>
          <a:p>
            <a:pPr algn="l">
              <a:spcBef>
                <a:spcPts val="0"/>
              </a:spcBef>
            </a:pPr>
            <a:r>
              <a:rPr lang="en-US" sz="1600" dirty="0">
                <a:latin typeface="Courier New" panose="02070309020205020404" pitchFamily="49" charset="0"/>
                <a:ea typeface="Arial" charset="0"/>
                <a:cs typeface="Courier New" panose="02070309020205020404" pitchFamily="49" charset="0"/>
              </a:rPr>
              <a:t>//    Raspberry Pi, i2c-lcd</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#include &lt;stdio.h&gt;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&lt;stdlib.h&gt;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&lt;stdint.h&gt;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&lt;string.h&gt;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&lt;wiringPi.h&gt;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&lt;wiringPiI2C.h&gt;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#ifndef byte</a:t>
            </a:r>
          </a:p>
          <a:p>
            <a:pPr algn="l">
              <a:spcBef>
                <a:spcPts val="0"/>
              </a:spcBef>
            </a:pPr>
            <a:r>
              <a:rPr lang="en-US" sz="1600" dirty="0">
                <a:latin typeface="Courier New" panose="02070309020205020404" pitchFamily="49" charset="0"/>
                <a:ea typeface="Arial" charset="0"/>
                <a:cs typeface="Courier New" panose="02070309020205020404" pitchFamily="49" charset="0"/>
              </a:rPr>
              <a:t>typedef unsigned char byte;</a:t>
            </a:r>
          </a:p>
          <a:p>
            <a:pPr algn="l">
              <a:spcBef>
                <a:spcPts val="0"/>
              </a:spcBef>
            </a:pPr>
            <a:r>
              <a:rPr lang="en-US" sz="1600" dirty="0">
                <a:latin typeface="Courier New" panose="02070309020205020404" pitchFamily="49" charset="0"/>
                <a:ea typeface="Arial" charset="0"/>
                <a:cs typeface="Courier New" panose="02070309020205020404" pitchFamily="49" charset="0"/>
              </a:rPr>
              <a:t>#endif</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const byte lcd_i2c_address = 0x27;</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Connection </a:t>
            </a:r>
          </a:p>
          <a:p>
            <a:pPr algn="l">
              <a:spcBef>
                <a:spcPts val="0"/>
              </a:spcBef>
            </a:pPr>
            <a:r>
              <a:rPr lang="en-US" sz="1600" dirty="0">
                <a:latin typeface="Courier New" panose="02070309020205020404" pitchFamily="49" charset="0"/>
                <a:ea typeface="Arial" charset="0"/>
                <a:cs typeface="Courier New" panose="02070309020205020404" pitchFamily="49" charset="0"/>
              </a:rPr>
              <a:t>//      RP          I2c IF</a:t>
            </a:r>
          </a:p>
          <a:p>
            <a:pPr algn="l">
              <a:spcBef>
                <a:spcPts val="0"/>
              </a:spcBef>
            </a:pPr>
            <a:r>
              <a:rPr lang="en-US" sz="1600" dirty="0">
                <a:latin typeface="Courier New" panose="02070309020205020404" pitchFamily="49" charset="0"/>
                <a:ea typeface="Arial" charset="0"/>
                <a:cs typeface="Courier New" panose="02070309020205020404" pitchFamily="49" charset="0"/>
              </a:rPr>
              <a:t>//      gnd(HDR 6)  Gnd</a:t>
            </a:r>
          </a:p>
          <a:p>
            <a:pPr algn="l">
              <a:spcBef>
                <a:spcPts val="0"/>
              </a:spcBef>
            </a:pPr>
            <a:r>
              <a:rPr lang="en-US" sz="1600" dirty="0">
                <a:latin typeface="Courier New" panose="02070309020205020404" pitchFamily="49" charset="0"/>
                <a:ea typeface="Arial" charset="0"/>
                <a:cs typeface="Courier New" panose="02070309020205020404" pitchFamily="49" charset="0"/>
              </a:rPr>
              <a:t>//      scl(HDR 5)  scl</a:t>
            </a:r>
          </a:p>
          <a:p>
            <a:pPr algn="l">
              <a:spcBef>
                <a:spcPts val="0"/>
              </a:spcBef>
            </a:pPr>
            <a:r>
              <a:rPr lang="en-US" sz="1600" dirty="0">
                <a:latin typeface="Courier New" panose="02070309020205020404" pitchFamily="49" charset="0"/>
                <a:ea typeface="Arial" charset="0"/>
                <a:cs typeface="Courier New" panose="02070309020205020404" pitchFamily="49" charset="0"/>
              </a:rPr>
              <a:t>//      5v (HDR 1)  Vcc</a:t>
            </a:r>
          </a:p>
          <a:p>
            <a:pPr algn="l">
              <a:spcBef>
                <a:spcPts val="0"/>
              </a:spcBef>
            </a:pPr>
            <a:r>
              <a:rPr lang="en-US" sz="1600" dirty="0">
                <a:latin typeface="Courier New" panose="02070309020205020404" pitchFamily="49" charset="0"/>
                <a:ea typeface="Arial" charset="0"/>
                <a:cs typeface="Courier New" panose="02070309020205020404" pitchFamily="49" charset="0"/>
              </a:rPr>
              <a:t>//      sda(HDR 3)  sda</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179</a:t>
            </a:fld>
            <a:endParaRPr lang="en-US" dirty="0"/>
          </a:p>
        </p:txBody>
      </p:sp>
    </p:spTree>
    <p:extLst>
      <p:ext uri="{BB962C8B-B14F-4D97-AF65-F5344CB8AC3E}">
        <p14:creationId xmlns:p14="http://schemas.microsoft.com/office/powerpoint/2010/main" val="40757240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1263" y="20374"/>
            <a:ext cx="11534492" cy="868362"/>
          </a:xfrm>
        </p:spPr>
        <p:txBody>
          <a:bodyPr anchor="ctr">
            <a:normAutofit/>
          </a:bodyPr>
          <a:lstStyle/>
          <a:p>
            <a:pPr algn="ctr"/>
            <a:r>
              <a:rPr lang="en-US" sz="4400">
                <a:latin typeface="Arial" panose="020B0604020202020204" pitchFamily="34" charset="0"/>
                <a:cs typeface="Arial" panose="020B0604020202020204" pitchFamily="34" charset="0"/>
              </a:rPr>
              <a:t>Bipolar Junction Transistors (BJT)</a:t>
            </a:r>
          </a:p>
        </p:txBody>
      </p:sp>
      <p:sp>
        <p:nvSpPr>
          <p:cNvPr id="3" name="Content Placeholder 2"/>
          <p:cNvSpPr>
            <a:spLocks noGrp="1"/>
          </p:cNvSpPr>
          <p:nvPr>
            <p:ph idx="1"/>
          </p:nvPr>
        </p:nvSpPr>
        <p:spPr>
          <a:xfrm>
            <a:off x="566041" y="1205558"/>
            <a:ext cx="11035409" cy="2406321"/>
          </a:xfrm>
        </p:spPr>
        <p:txBody>
          <a:bodyPr>
            <a:noAutofit/>
          </a:bodyPr>
          <a:lstStyle/>
          <a:p>
            <a:pPr marL="342900" indent="-342900" algn="l">
              <a:buFont typeface="Arial" panose="020B0604020202020204" pitchFamily="34" charset="0"/>
              <a:buChar char="•"/>
            </a:pPr>
            <a:r>
              <a:rPr lang="en-US">
                <a:latin typeface="Arial" charset="0"/>
                <a:ea typeface="Arial" charset="0"/>
                <a:cs typeface="Arial" charset="0"/>
              </a:rPr>
              <a:t>Symbol   PNP                             NPN</a:t>
            </a:r>
          </a:p>
          <a:p>
            <a:pPr marL="342900" indent="-342900" algn="l">
              <a:buFont typeface="Arial" panose="020B0604020202020204" pitchFamily="34" charset="0"/>
              <a:buChar char="•"/>
            </a:pPr>
            <a:endParaRPr lang="en-US">
              <a:latin typeface="Arial" charset="0"/>
              <a:ea typeface="Arial" charset="0"/>
              <a:cs typeface="Arial" charset="0"/>
            </a:endParaRPr>
          </a:p>
          <a:p>
            <a:pPr marL="342900" indent="-342900" algn="l">
              <a:buFont typeface="Arial" panose="020B0604020202020204" pitchFamily="34" charset="0"/>
              <a:buChar char="•"/>
            </a:pPr>
            <a:r>
              <a:rPr lang="en-US" sz="2000">
                <a:latin typeface="Arial" charset="0"/>
                <a:ea typeface="Arial" charset="0"/>
                <a:cs typeface="Arial" charset="0"/>
              </a:rPr>
              <a:t>Transistors are 3 terminal non-linear devices.  They are constructed of one thin layer of semiconductor (Si) sandwiched by two thicker layers.  In the case of an NPN transistor the middle layer is “doped” to have a slight excess of hole (positive charge carriers) and the outer layers are doped to have an excess of electrons (negative charge carriers).</a:t>
            </a:r>
          </a:p>
          <a:p>
            <a:pPr marL="342900" indent="-342900" algn="l">
              <a:buFont typeface="Arial" panose="020B0604020202020204" pitchFamily="34" charset="0"/>
              <a:buChar char="•"/>
            </a:pPr>
            <a:r>
              <a:rPr lang="en-US" sz="2000">
                <a:latin typeface="Arial" charset="0"/>
                <a:ea typeface="Arial" charset="0"/>
                <a:cs typeface="Arial" charset="0"/>
              </a:rPr>
              <a:t>BJT’s have three operating regions that depend on the potential differences between the terminals.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18</a:t>
            </a:fld>
            <a:endParaRPr lang="en-US"/>
          </a:p>
        </p:txBody>
      </p:sp>
      <p:grpSp>
        <p:nvGrpSpPr>
          <p:cNvPr id="48" name="Group 449">
            <a:extLst>
              <a:ext uri="{FF2B5EF4-FFF2-40B4-BE49-F238E27FC236}">
                <a16:creationId xmlns:a16="http://schemas.microsoft.com/office/drawing/2014/main" id="{F3B518B6-FB5F-614F-86AD-44FA27814D8B}"/>
              </a:ext>
            </a:extLst>
          </p:cNvPr>
          <p:cNvGrpSpPr>
            <a:grpSpLocks/>
          </p:cNvGrpSpPr>
          <p:nvPr/>
        </p:nvGrpSpPr>
        <p:grpSpPr bwMode="auto">
          <a:xfrm>
            <a:off x="3490489" y="1099068"/>
            <a:ext cx="641350" cy="914400"/>
            <a:chOff x="3167" y="1123"/>
            <a:chExt cx="404" cy="576"/>
          </a:xfrm>
        </p:grpSpPr>
        <p:grpSp>
          <p:nvGrpSpPr>
            <p:cNvPr id="49" name="Group 380">
              <a:extLst>
                <a:ext uri="{FF2B5EF4-FFF2-40B4-BE49-F238E27FC236}">
                  <a16:creationId xmlns:a16="http://schemas.microsoft.com/office/drawing/2014/main" id="{6FF28CBD-8A85-024D-8D3F-35711AD342C8}"/>
                </a:ext>
              </a:extLst>
            </p:cNvPr>
            <p:cNvGrpSpPr>
              <a:grpSpLocks/>
            </p:cNvGrpSpPr>
            <p:nvPr/>
          </p:nvGrpSpPr>
          <p:grpSpPr bwMode="auto">
            <a:xfrm>
              <a:off x="3167" y="1123"/>
              <a:ext cx="404" cy="576"/>
              <a:chOff x="115" y="1987"/>
              <a:chExt cx="404" cy="576"/>
            </a:xfrm>
          </p:grpSpPr>
          <p:sp>
            <p:nvSpPr>
              <p:cNvPr id="51" name="Oval 381">
                <a:extLst>
                  <a:ext uri="{FF2B5EF4-FFF2-40B4-BE49-F238E27FC236}">
                    <a16:creationId xmlns:a16="http://schemas.microsoft.com/office/drawing/2014/main" id="{3E6AFD25-74EA-6440-B8D0-5DD73AEDA07A}"/>
                  </a:ext>
                </a:extLst>
              </p:cNvPr>
              <p:cNvSpPr>
                <a:spLocks noChangeArrowheads="1"/>
              </p:cNvSpPr>
              <p:nvPr/>
            </p:nvSpPr>
            <p:spPr bwMode="auto">
              <a:xfrm>
                <a:off x="173" y="2102"/>
                <a:ext cx="346" cy="346"/>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52" name="Line 382">
                <a:extLst>
                  <a:ext uri="{FF2B5EF4-FFF2-40B4-BE49-F238E27FC236}">
                    <a16:creationId xmlns:a16="http://schemas.microsoft.com/office/drawing/2014/main" id="{F845EA5E-BE3D-D346-8DF3-01D45CB9CA49}"/>
                  </a:ext>
                </a:extLst>
              </p:cNvPr>
              <p:cNvSpPr>
                <a:spLocks noChangeShapeType="1"/>
              </p:cNvSpPr>
              <p:nvPr/>
            </p:nvSpPr>
            <p:spPr bwMode="auto">
              <a:xfrm>
                <a:off x="346" y="1987"/>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53" name="Line 383">
                <a:extLst>
                  <a:ext uri="{FF2B5EF4-FFF2-40B4-BE49-F238E27FC236}">
                    <a16:creationId xmlns:a16="http://schemas.microsoft.com/office/drawing/2014/main" id="{23346C15-2070-EB4F-B26C-73DAEC687DB1}"/>
                  </a:ext>
                </a:extLst>
              </p:cNvPr>
              <p:cNvSpPr>
                <a:spLocks noChangeShapeType="1"/>
              </p:cNvSpPr>
              <p:nvPr/>
            </p:nvSpPr>
            <p:spPr bwMode="auto">
              <a:xfrm>
                <a:off x="346" y="239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54" name="Line 384">
                <a:extLst>
                  <a:ext uri="{FF2B5EF4-FFF2-40B4-BE49-F238E27FC236}">
                    <a16:creationId xmlns:a16="http://schemas.microsoft.com/office/drawing/2014/main" id="{05299976-5695-B147-80AB-CBF68E49E83A}"/>
                  </a:ext>
                </a:extLst>
              </p:cNvPr>
              <p:cNvSpPr>
                <a:spLocks noChangeShapeType="1"/>
              </p:cNvSpPr>
              <p:nvPr/>
            </p:nvSpPr>
            <p:spPr bwMode="auto">
              <a:xfrm>
                <a:off x="288" y="2160"/>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55" name="Line 385">
                <a:extLst>
                  <a:ext uri="{FF2B5EF4-FFF2-40B4-BE49-F238E27FC236}">
                    <a16:creationId xmlns:a16="http://schemas.microsoft.com/office/drawing/2014/main" id="{0B6CF37C-86E2-2143-A11F-A0529E76512A}"/>
                  </a:ext>
                </a:extLst>
              </p:cNvPr>
              <p:cNvSpPr>
                <a:spLocks noChangeShapeType="1"/>
              </p:cNvSpPr>
              <p:nvPr/>
            </p:nvSpPr>
            <p:spPr bwMode="auto">
              <a:xfrm>
                <a:off x="288" y="2333"/>
                <a:ext cx="58" cy="5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sp>
            <p:nvSpPr>
              <p:cNvPr id="56" name="Line 386">
                <a:extLst>
                  <a:ext uri="{FF2B5EF4-FFF2-40B4-BE49-F238E27FC236}">
                    <a16:creationId xmlns:a16="http://schemas.microsoft.com/office/drawing/2014/main" id="{5A0DCF5F-A569-BC4B-B7B7-E0387DD56196}"/>
                  </a:ext>
                </a:extLst>
              </p:cNvPr>
              <p:cNvSpPr>
                <a:spLocks noChangeShapeType="1"/>
              </p:cNvSpPr>
              <p:nvPr/>
            </p:nvSpPr>
            <p:spPr bwMode="auto">
              <a:xfrm flipH="1">
                <a:off x="288" y="2160"/>
                <a:ext cx="58" cy="57"/>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sp>
            <p:nvSpPr>
              <p:cNvPr id="57" name="Line 387">
                <a:extLst>
                  <a:ext uri="{FF2B5EF4-FFF2-40B4-BE49-F238E27FC236}">
                    <a16:creationId xmlns:a16="http://schemas.microsoft.com/office/drawing/2014/main" id="{B259D8FA-163A-6343-AC6C-DB679F47E087}"/>
                  </a:ext>
                </a:extLst>
              </p:cNvPr>
              <p:cNvSpPr>
                <a:spLocks noChangeShapeType="1"/>
              </p:cNvSpPr>
              <p:nvPr/>
            </p:nvSpPr>
            <p:spPr bwMode="auto">
              <a:xfrm flipH="1">
                <a:off x="115" y="2275"/>
                <a:ext cx="17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grpSp>
        <p:sp>
          <p:nvSpPr>
            <p:cNvPr id="50" name="Freeform 448">
              <a:extLst>
                <a:ext uri="{FF2B5EF4-FFF2-40B4-BE49-F238E27FC236}">
                  <a16:creationId xmlns:a16="http://schemas.microsoft.com/office/drawing/2014/main" id="{6F061209-FCE5-5444-8563-F331322FC84A}"/>
                </a:ext>
              </a:extLst>
            </p:cNvPr>
            <p:cNvSpPr>
              <a:spLocks/>
            </p:cNvSpPr>
            <p:nvPr/>
          </p:nvSpPr>
          <p:spPr bwMode="auto">
            <a:xfrm>
              <a:off x="3168" y="1123"/>
              <a:ext cx="230" cy="576"/>
            </a:xfrm>
            <a:custGeom>
              <a:avLst/>
              <a:gdLst>
                <a:gd name="T0" fmla="*/ 0 w 230"/>
                <a:gd name="T1" fmla="*/ 288 h 576"/>
                <a:gd name="T2" fmla="*/ 230 w 230"/>
                <a:gd name="T3" fmla="*/ 576 h 576"/>
                <a:gd name="T4" fmla="*/ 230 w 230"/>
                <a:gd name="T5" fmla="*/ 0 h 576"/>
                <a:gd name="T6" fmla="*/ 0 w 230"/>
                <a:gd name="T7" fmla="*/ 288 h 576"/>
                <a:gd name="T8" fmla="*/ 0 60000 65536"/>
                <a:gd name="T9" fmla="*/ 0 60000 65536"/>
                <a:gd name="T10" fmla="*/ 0 60000 65536"/>
                <a:gd name="T11" fmla="*/ 0 60000 65536"/>
                <a:gd name="T12" fmla="*/ 0 w 230"/>
                <a:gd name="T13" fmla="*/ 0 h 576"/>
                <a:gd name="T14" fmla="*/ 230 w 230"/>
                <a:gd name="T15" fmla="*/ 576 h 576"/>
              </a:gdLst>
              <a:ahLst/>
              <a:cxnLst>
                <a:cxn ang="T8">
                  <a:pos x="T0" y="T1"/>
                </a:cxn>
                <a:cxn ang="T9">
                  <a:pos x="T2" y="T3"/>
                </a:cxn>
                <a:cxn ang="T10">
                  <a:pos x="T4" y="T5"/>
                </a:cxn>
                <a:cxn ang="T11">
                  <a:pos x="T6" y="T7"/>
                </a:cxn>
              </a:cxnLst>
              <a:rect l="T12" t="T13" r="T14" b="T15"/>
              <a:pathLst>
                <a:path w="230" h="576">
                  <a:moveTo>
                    <a:pt x="0" y="288"/>
                  </a:moveTo>
                  <a:lnTo>
                    <a:pt x="230" y="576"/>
                  </a:lnTo>
                  <a:lnTo>
                    <a:pt x="230" y="0"/>
                  </a:lnTo>
                  <a:lnTo>
                    <a:pt x="0" y="288"/>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grpSp>
        <p:nvGrpSpPr>
          <p:cNvPr id="58" name="Group 451">
            <a:extLst>
              <a:ext uri="{FF2B5EF4-FFF2-40B4-BE49-F238E27FC236}">
                <a16:creationId xmlns:a16="http://schemas.microsoft.com/office/drawing/2014/main" id="{67F323BA-B777-2A48-8D46-FB8194E18DCD}"/>
              </a:ext>
            </a:extLst>
          </p:cNvPr>
          <p:cNvGrpSpPr>
            <a:grpSpLocks/>
          </p:cNvGrpSpPr>
          <p:nvPr/>
        </p:nvGrpSpPr>
        <p:grpSpPr bwMode="auto">
          <a:xfrm>
            <a:off x="6405241" y="1165543"/>
            <a:ext cx="642938" cy="914400"/>
            <a:chOff x="3802" y="1123"/>
            <a:chExt cx="405" cy="576"/>
          </a:xfrm>
        </p:grpSpPr>
        <p:grpSp>
          <p:nvGrpSpPr>
            <p:cNvPr id="59" name="Group 372">
              <a:extLst>
                <a:ext uri="{FF2B5EF4-FFF2-40B4-BE49-F238E27FC236}">
                  <a16:creationId xmlns:a16="http://schemas.microsoft.com/office/drawing/2014/main" id="{5CC597F0-2523-3D4F-A7B2-EF210CF10704}"/>
                </a:ext>
              </a:extLst>
            </p:cNvPr>
            <p:cNvGrpSpPr>
              <a:grpSpLocks/>
            </p:cNvGrpSpPr>
            <p:nvPr/>
          </p:nvGrpSpPr>
          <p:grpSpPr bwMode="auto">
            <a:xfrm>
              <a:off x="3803" y="1123"/>
              <a:ext cx="404" cy="576"/>
              <a:chOff x="691" y="1872"/>
              <a:chExt cx="404" cy="576"/>
            </a:xfrm>
          </p:grpSpPr>
          <p:sp>
            <p:nvSpPr>
              <p:cNvPr id="61" name="Oval 373">
                <a:extLst>
                  <a:ext uri="{FF2B5EF4-FFF2-40B4-BE49-F238E27FC236}">
                    <a16:creationId xmlns:a16="http://schemas.microsoft.com/office/drawing/2014/main" id="{264AEEDF-E366-6940-886B-9231DE58C015}"/>
                  </a:ext>
                </a:extLst>
              </p:cNvPr>
              <p:cNvSpPr>
                <a:spLocks noChangeArrowheads="1"/>
              </p:cNvSpPr>
              <p:nvPr/>
            </p:nvSpPr>
            <p:spPr bwMode="auto">
              <a:xfrm>
                <a:off x="749" y="1987"/>
                <a:ext cx="346" cy="346"/>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62" name="Line 374">
                <a:extLst>
                  <a:ext uri="{FF2B5EF4-FFF2-40B4-BE49-F238E27FC236}">
                    <a16:creationId xmlns:a16="http://schemas.microsoft.com/office/drawing/2014/main" id="{402CD623-A862-E442-8F0A-7CCC773D0052}"/>
                  </a:ext>
                </a:extLst>
              </p:cNvPr>
              <p:cNvSpPr>
                <a:spLocks noChangeShapeType="1"/>
              </p:cNvSpPr>
              <p:nvPr/>
            </p:nvSpPr>
            <p:spPr bwMode="auto">
              <a:xfrm>
                <a:off x="922" y="1872"/>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63" name="Line 375">
                <a:extLst>
                  <a:ext uri="{FF2B5EF4-FFF2-40B4-BE49-F238E27FC236}">
                    <a16:creationId xmlns:a16="http://schemas.microsoft.com/office/drawing/2014/main" id="{267A0D9C-9BC5-EB4A-BF2C-75DAA723C64B}"/>
                  </a:ext>
                </a:extLst>
              </p:cNvPr>
              <p:cNvSpPr>
                <a:spLocks noChangeShapeType="1"/>
              </p:cNvSpPr>
              <p:nvPr/>
            </p:nvSpPr>
            <p:spPr bwMode="auto">
              <a:xfrm>
                <a:off x="922" y="2275"/>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64" name="Line 376">
                <a:extLst>
                  <a:ext uri="{FF2B5EF4-FFF2-40B4-BE49-F238E27FC236}">
                    <a16:creationId xmlns:a16="http://schemas.microsoft.com/office/drawing/2014/main" id="{9EFD16C1-2AA1-404D-8600-479D9AA3778C}"/>
                  </a:ext>
                </a:extLst>
              </p:cNvPr>
              <p:cNvSpPr>
                <a:spLocks noChangeShapeType="1"/>
              </p:cNvSpPr>
              <p:nvPr/>
            </p:nvSpPr>
            <p:spPr bwMode="auto">
              <a:xfrm>
                <a:off x="864" y="2045"/>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65" name="Line 377">
                <a:extLst>
                  <a:ext uri="{FF2B5EF4-FFF2-40B4-BE49-F238E27FC236}">
                    <a16:creationId xmlns:a16="http://schemas.microsoft.com/office/drawing/2014/main" id="{2F1DA569-BA56-9946-B6DB-18AE4E42944B}"/>
                  </a:ext>
                </a:extLst>
              </p:cNvPr>
              <p:cNvSpPr>
                <a:spLocks noChangeShapeType="1"/>
              </p:cNvSpPr>
              <p:nvPr/>
            </p:nvSpPr>
            <p:spPr bwMode="auto">
              <a:xfrm>
                <a:off x="864" y="2218"/>
                <a:ext cx="58" cy="57"/>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sp>
            <p:nvSpPr>
              <p:cNvPr id="66" name="Line 378">
                <a:extLst>
                  <a:ext uri="{FF2B5EF4-FFF2-40B4-BE49-F238E27FC236}">
                    <a16:creationId xmlns:a16="http://schemas.microsoft.com/office/drawing/2014/main" id="{035E1219-3ADA-AB4A-A675-CA73D81A30C5}"/>
                  </a:ext>
                </a:extLst>
              </p:cNvPr>
              <p:cNvSpPr>
                <a:spLocks noChangeShapeType="1"/>
              </p:cNvSpPr>
              <p:nvPr/>
            </p:nvSpPr>
            <p:spPr bwMode="auto">
              <a:xfrm flipH="1">
                <a:off x="864" y="2045"/>
                <a:ext cx="58" cy="5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sp>
            <p:nvSpPr>
              <p:cNvPr id="67" name="Line 379">
                <a:extLst>
                  <a:ext uri="{FF2B5EF4-FFF2-40B4-BE49-F238E27FC236}">
                    <a16:creationId xmlns:a16="http://schemas.microsoft.com/office/drawing/2014/main" id="{ACF2477B-A560-784E-A05D-87363B1DC06E}"/>
                  </a:ext>
                </a:extLst>
              </p:cNvPr>
              <p:cNvSpPr>
                <a:spLocks noChangeShapeType="1"/>
              </p:cNvSpPr>
              <p:nvPr/>
            </p:nvSpPr>
            <p:spPr bwMode="auto">
              <a:xfrm flipH="1">
                <a:off x="691" y="2160"/>
                <a:ext cx="17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grpSp>
        <p:sp>
          <p:nvSpPr>
            <p:cNvPr id="60" name="Freeform 450">
              <a:extLst>
                <a:ext uri="{FF2B5EF4-FFF2-40B4-BE49-F238E27FC236}">
                  <a16:creationId xmlns:a16="http://schemas.microsoft.com/office/drawing/2014/main" id="{6E3511C8-D0F7-1D43-BAF0-DF997260BE53}"/>
                </a:ext>
              </a:extLst>
            </p:cNvPr>
            <p:cNvSpPr>
              <a:spLocks/>
            </p:cNvSpPr>
            <p:nvPr/>
          </p:nvSpPr>
          <p:spPr bwMode="auto">
            <a:xfrm>
              <a:off x="3802" y="1123"/>
              <a:ext cx="230" cy="576"/>
            </a:xfrm>
            <a:custGeom>
              <a:avLst/>
              <a:gdLst>
                <a:gd name="T0" fmla="*/ 230 w 230"/>
                <a:gd name="T1" fmla="*/ 0 h 576"/>
                <a:gd name="T2" fmla="*/ 0 w 230"/>
                <a:gd name="T3" fmla="*/ 288 h 576"/>
                <a:gd name="T4" fmla="*/ 230 w 230"/>
                <a:gd name="T5" fmla="*/ 576 h 576"/>
                <a:gd name="T6" fmla="*/ 230 w 230"/>
                <a:gd name="T7" fmla="*/ 0 h 576"/>
                <a:gd name="T8" fmla="*/ 0 60000 65536"/>
                <a:gd name="T9" fmla="*/ 0 60000 65536"/>
                <a:gd name="T10" fmla="*/ 0 60000 65536"/>
                <a:gd name="T11" fmla="*/ 0 60000 65536"/>
                <a:gd name="T12" fmla="*/ 0 w 230"/>
                <a:gd name="T13" fmla="*/ 0 h 576"/>
                <a:gd name="T14" fmla="*/ 230 w 230"/>
                <a:gd name="T15" fmla="*/ 576 h 576"/>
              </a:gdLst>
              <a:ahLst/>
              <a:cxnLst>
                <a:cxn ang="T8">
                  <a:pos x="T0" y="T1"/>
                </a:cxn>
                <a:cxn ang="T9">
                  <a:pos x="T2" y="T3"/>
                </a:cxn>
                <a:cxn ang="T10">
                  <a:pos x="T4" y="T5"/>
                </a:cxn>
                <a:cxn ang="T11">
                  <a:pos x="T6" y="T7"/>
                </a:cxn>
              </a:cxnLst>
              <a:rect l="T12" t="T13" r="T14" b="T15"/>
              <a:pathLst>
                <a:path w="230" h="576">
                  <a:moveTo>
                    <a:pt x="230" y="0"/>
                  </a:moveTo>
                  <a:lnTo>
                    <a:pt x="0" y="288"/>
                  </a:lnTo>
                  <a:lnTo>
                    <a:pt x="230" y="576"/>
                  </a:lnTo>
                  <a:lnTo>
                    <a:pt x="23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sp>
        <p:nvSpPr>
          <p:cNvPr id="4" name="TextBox 3">
            <a:extLst>
              <a:ext uri="{FF2B5EF4-FFF2-40B4-BE49-F238E27FC236}">
                <a16:creationId xmlns:a16="http://schemas.microsoft.com/office/drawing/2014/main" id="{3C4CD228-DFEE-B046-9AE5-A3505E8446A0}"/>
              </a:ext>
            </a:extLst>
          </p:cNvPr>
          <p:cNvSpPr txBox="1"/>
          <p:nvPr/>
        </p:nvSpPr>
        <p:spPr>
          <a:xfrm>
            <a:off x="3947689" y="959485"/>
            <a:ext cx="1298671" cy="338554"/>
          </a:xfrm>
          <a:prstGeom prst="rect">
            <a:avLst/>
          </a:prstGeom>
          <a:noFill/>
        </p:spPr>
        <p:txBody>
          <a:bodyPr wrap="square" rtlCol="0">
            <a:spAutoFit/>
          </a:bodyPr>
          <a:lstStyle/>
          <a:p>
            <a:r>
              <a:rPr lang="en-US" sz="1600">
                <a:latin typeface="Arial" panose="020B0604020202020204" pitchFamily="34" charset="0"/>
                <a:cs typeface="Arial" panose="020B0604020202020204" pitchFamily="34" charset="0"/>
              </a:rPr>
              <a:t>Emitter (e)</a:t>
            </a:r>
          </a:p>
        </p:txBody>
      </p:sp>
      <p:sp>
        <p:nvSpPr>
          <p:cNvPr id="68" name="TextBox 67">
            <a:extLst>
              <a:ext uri="{FF2B5EF4-FFF2-40B4-BE49-F238E27FC236}">
                <a16:creationId xmlns:a16="http://schemas.microsoft.com/office/drawing/2014/main" id="{5D2B9BB5-7A4C-3C40-87E9-BFA4815E0CE8}"/>
              </a:ext>
            </a:extLst>
          </p:cNvPr>
          <p:cNvSpPr txBox="1"/>
          <p:nvPr/>
        </p:nvSpPr>
        <p:spPr>
          <a:xfrm>
            <a:off x="4077229" y="1763395"/>
            <a:ext cx="1523469" cy="338554"/>
          </a:xfrm>
          <a:prstGeom prst="rect">
            <a:avLst/>
          </a:prstGeom>
          <a:noFill/>
        </p:spPr>
        <p:txBody>
          <a:bodyPr wrap="square" rtlCol="0">
            <a:spAutoFit/>
          </a:bodyPr>
          <a:lstStyle/>
          <a:p>
            <a:r>
              <a:rPr lang="en-US" sz="1600">
                <a:latin typeface="Arial" panose="020B0604020202020204" pitchFamily="34" charset="0"/>
                <a:cs typeface="Arial" panose="020B0604020202020204" pitchFamily="34" charset="0"/>
              </a:rPr>
              <a:t>Collector (c)</a:t>
            </a:r>
          </a:p>
        </p:txBody>
      </p:sp>
      <p:sp>
        <p:nvSpPr>
          <p:cNvPr id="69" name="TextBox 68">
            <a:extLst>
              <a:ext uri="{FF2B5EF4-FFF2-40B4-BE49-F238E27FC236}">
                <a16:creationId xmlns:a16="http://schemas.microsoft.com/office/drawing/2014/main" id="{4C6E40C8-BFDF-F44F-B816-F487BB48DF95}"/>
              </a:ext>
            </a:extLst>
          </p:cNvPr>
          <p:cNvSpPr txBox="1"/>
          <p:nvPr/>
        </p:nvSpPr>
        <p:spPr>
          <a:xfrm>
            <a:off x="2737592" y="1515773"/>
            <a:ext cx="1523469" cy="338554"/>
          </a:xfrm>
          <a:prstGeom prst="rect">
            <a:avLst/>
          </a:prstGeom>
          <a:noFill/>
        </p:spPr>
        <p:txBody>
          <a:bodyPr wrap="square" rtlCol="0">
            <a:spAutoFit/>
          </a:bodyPr>
          <a:lstStyle/>
          <a:p>
            <a:r>
              <a:rPr lang="en-US" sz="1600">
                <a:latin typeface="Arial" panose="020B0604020202020204" pitchFamily="34" charset="0"/>
                <a:cs typeface="Arial" panose="020B0604020202020204" pitchFamily="34" charset="0"/>
              </a:rPr>
              <a:t>Base (b)</a:t>
            </a:r>
          </a:p>
        </p:txBody>
      </p:sp>
      <p:sp>
        <p:nvSpPr>
          <p:cNvPr id="70" name="TextBox 69">
            <a:extLst>
              <a:ext uri="{FF2B5EF4-FFF2-40B4-BE49-F238E27FC236}">
                <a16:creationId xmlns:a16="http://schemas.microsoft.com/office/drawing/2014/main" id="{FB33C01A-04C1-8F42-9681-697A4002EA2F}"/>
              </a:ext>
            </a:extLst>
          </p:cNvPr>
          <p:cNvSpPr txBox="1"/>
          <p:nvPr/>
        </p:nvSpPr>
        <p:spPr>
          <a:xfrm>
            <a:off x="6853651" y="1775855"/>
            <a:ext cx="1298671" cy="338554"/>
          </a:xfrm>
          <a:prstGeom prst="rect">
            <a:avLst/>
          </a:prstGeom>
          <a:noFill/>
        </p:spPr>
        <p:txBody>
          <a:bodyPr wrap="square" rtlCol="0">
            <a:spAutoFit/>
          </a:bodyPr>
          <a:lstStyle/>
          <a:p>
            <a:r>
              <a:rPr lang="en-US" sz="1600">
                <a:latin typeface="Arial" panose="020B0604020202020204" pitchFamily="34" charset="0"/>
                <a:cs typeface="Arial" panose="020B0604020202020204" pitchFamily="34" charset="0"/>
              </a:rPr>
              <a:t>Emitter (e)</a:t>
            </a:r>
          </a:p>
        </p:txBody>
      </p:sp>
      <p:sp>
        <p:nvSpPr>
          <p:cNvPr id="71" name="TextBox 70">
            <a:extLst>
              <a:ext uri="{FF2B5EF4-FFF2-40B4-BE49-F238E27FC236}">
                <a16:creationId xmlns:a16="http://schemas.microsoft.com/office/drawing/2014/main" id="{8FF657D9-A82A-A54C-A339-06935B40C346}"/>
              </a:ext>
            </a:extLst>
          </p:cNvPr>
          <p:cNvSpPr txBox="1"/>
          <p:nvPr/>
        </p:nvSpPr>
        <p:spPr>
          <a:xfrm>
            <a:off x="7201849" y="1090468"/>
            <a:ext cx="1523469" cy="338554"/>
          </a:xfrm>
          <a:prstGeom prst="rect">
            <a:avLst/>
          </a:prstGeom>
          <a:noFill/>
        </p:spPr>
        <p:txBody>
          <a:bodyPr wrap="square" rtlCol="0">
            <a:spAutoFit/>
          </a:bodyPr>
          <a:lstStyle/>
          <a:p>
            <a:r>
              <a:rPr lang="en-US" sz="1600">
                <a:latin typeface="Arial" panose="020B0604020202020204" pitchFamily="34" charset="0"/>
                <a:cs typeface="Arial" panose="020B0604020202020204" pitchFamily="34" charset="0"/>
              </a:rPr>
              <a:t>Collector (c)</a:t>
            </a:r>
          </a:p>
        </p:txBody>
      </p:sp>
      <p:sp>
        <p:nvSpPr>
          <p:cNvPr id="72" name="TextBox 71">
            <a:extLst>
              <a:ext uri="{FF2B5EF4-FFF2-40B4-BE49-F238E27FC236}">
                <a16:creationId xmlns:a16="http://schemas.microsoft.com/office/drawing/2014/main" id="{39669895-E61A-0E4F-923F-9CB33535ED07}"/>
              </a:ext>
            </a:extLst>
          </p:cNvPr>
          <p:cNvSpPr txBox="1"/>
          <p:nvPr/>
        </p:nvSpPr>
        <p:spPr>
          <a:xfrm>
            <a:off x="5736062" y="1702463"/>
            <a:ext cx="1523469" cy="338554"/>
          </a:xfrm>
          <a:prstGeom prst="rect">
            <a:avLst/>
          </a:prstGeom>
          <a:noFill/>
        </p:spPr>
        <p:txBody>
          <a:bodyPr wrap="square" rtlCol="0">
            <a:spAutoFit/>
          </a:bodyPr>
          <a:lstStyle/>
          <a:p>
            <a:r>
              <a:rPr lang="en-US" sz="1600">
                <a:latin typeface="Arial" panose="020B0604020202020204" pitchFamily="34" charset="0"/>
                <a:cs typeface="Arial" panose="020B0604020202020204" pitchFamily="34" charset="0"/>
              </a:rPr>
              <a:t>Base (b)</a:t>
            </a:r>
          </a:p>
        </p:txBody>
      </p:sp>
      <p:graphicFrame>
        <p:nvGraphicFramePr>
          <p:cNvPr id="73" name="Table 72">
            <a:extLst>
              <a:ext uri="{FF2B5EF4-FFF2-40B4-BE49-F238E27FC236}">
                <a16:creationId xmlns:a16="http://schemas.microsoft.com/office/drawing/2014/main" id="{C8B5B554-F9E3-9A48-B6A8-3AADDDA7CF07}"/>
              </a:ext>
            </a:extLst>
          </p:cNvPr>
          <p:cNvGraphicFramePr>
            <a:graphicFrameLocks noGrp="1"/>
          </p:cNvGraphicFramePr>
          <p:nvPr>
            <p:extLst>
              <p:ext uri="{D42A27DB-BD31-4B8C-83A1-F6EECF244321}">
                <p14:modId xmlns:p14="http://schemas.microsoft.com/office/powerpoint/2010/main" val="1292090936"/>
              </p:ext>
            </p:extLst>
          </p:nvPr>
        </p:nvGraphicFramePr>
        <p:xfrm>
          <a:off x="1025236" y="4023693"/>
          <a:ext cx="9673245" cy="2103120"/>
        </p:xfrm>
        <a:graphic>
          <a:graphicData uri="http://schemas.openxmlformats.org/drawingml/2006/table">
            <a:tbl>
              <a:tblPr firstRow="1" bandRow="1">
                <a:tableStyleId>{00A15C55-8517-42AA-B614-E9B94910E393}</a:tableStyleId>
              </a:tblPr>
              <a:tblGrid>
                <a:gridCol w="3224415">
                  <a:extLst>
                    <a:ext uri="{9D8B030D-6E8A-4147-A177-3AD203B41FA5}">
                      <a16:colId xmlns:a16="http://schemas.microsoft.com/office/drawing/2014/main" val="1349572036"/>
                    </a:ext>
                  </a:extLst>
                </a:gridCol>
                <a:gridCol w="1391357">
                  <a:extLst>
                    <a:ext uri="{9D8B030D-6E8A-4147-A177-3AD203B41FA5}">
                      <a16:colId xmlns:a16="http://schemas.microsoft.com/office/drawing/2014/main" val="2010348260"/>
                    </a:ext>
                  </a:extLst>
                </a:gridCol>
                <a:gridCol w="1645335">
                  <a:extLst>
                    <a:ext uri="{9D8B030D-6E8A-4147-A177-3AD203B41FA5}">
                      <a16:colId xmlns:a16="http://schemas.microsoft.com/office/drawing/2014/main" val="453190340"/>
                    </a:ext>
                  </a:extLst>
                </a:gridCol>
                <a:gridCol w="2009738">
                  <a:extLst>
                    <a:ext uri="{9D8B030D-6E8A-4147-A177-3AD203B41FA5}">
                      <a16:colId xmlns:a16="http://schemas.microsoft.com/office/drawing/2014/main" val="3775128046"/>
                    </a:ext>
                  </a:extLst>
                </a:gridCol>
                <a:gridCol w="1402400">
                  <a:extLst>
                    <a:ext uri="{9D8B030D-6E8A-4147-A177-3AD203B41FA5}">
                      <a16:colId xmlns:a16="http://schemas.microsoft.com/office/drawing/2014/main" val="1456692762"/>
                    </a:ext>
                  </a:extLst>
                </a:gridCol>
              </a:tblGrid>
              <a:tr h="340812">
                <a:tc>
                  <a:txBody>
                    <a:bodyPr/>
                    <a:lstStyle/>
                    <a:p>
                      <a:r>
                        <a:rPr lang="en-US">
                          <a:solidFill>
                            <a:schemeClr val="tx1"/>
                          </a:solidFill>
                          <a:latin typeface="Arial" panose="020B0604020202020204" pitchFamily="34" charset="0"/>
                          <a:cs typeface="Arial" panose="020B0604020202020204" pitchFamily="34" charset="0"/>
                        </a:rPr>
                        <a:t>Region</a:t>
                      </a:r>
                    </a:p>
                  </a:txBody>
                  <a:tcPr/>
                </a:tc>
                <a:tc>
                  <a:txBody>
                    <a:bodyPr/>
                    <a:lstStyle/>
                    <a:p>
                      <a:r>
                        <a:rPr lang="en-US">
                          <a:solidFill>
                            <a:schemeClr val="tx1"/>
                          </a:solidFill>
                          <a:latin typeface="Arial" panose="020B0604020202020204" pitchFamily="34" charset="0"/>
                          <a:cs typeface="Arial" panose="020B0604020202020204" pitchFamily="34" charset="0"/>
                        </a:rPr>
                        <a:t>V</a:t>
                      </a:r>
                      <a:r>
                        <a:rPr lang="en-US" baseline="-25000">
                          <a:solidFill>
                            <a:schemeClr val="tx1"/>
                          </a:solidFill>
                          <a:latin typeface="Arial" panose="020B0604020202020204" pitchFamily="34" charset="0"/>
                          <a:cs typeface="Arial" panose="020B0604020202020204" pitchFamily="34" charset="0"/>
                        </a:rPr>
                        <a:t>be</a:t>
                      </a:r>
                    </a:p>
                  </a:txBody>
                  <a:tcPr/>
                </a:tc>
                <a:tc>
                  <a:txBody>
                    <a:bodyPr/>
                    <a:lstStyle/>
                    <a:p>
                      <a:r>
                        <a:rPr lang="en-US">
                          <a:solidFill>
                            <a:schemeClr val="tx1"/>
                          </a:solidFill>
                          <a:latin typeface="Arial" panose="020B0604020202020204" pitchFamily="34" charset="0"/>
                          <a:cs typeface="Arial" panose="020B0604020202020204" pitchFamily="34" charset="0"/>
                        </a:rPr>
                        <a:t>V</a:t>
                      </a:r>
                      <a:r>
                        <a:rPr lang="en-US" baseline="-25000">
                          <a:solidFill>
                            <a:schemeClr val="tx1"/>
                          </a:solidFill>
                          <a:latin typeface="Arial" panose="020B0604020202020204" pitchFamily="34" charset="0"/>
                          <a:cs typeface="Arial" panose="020B0604020202020204" pitchFamily="34" charset="0"/>
                        </a:rPr>
                        <a:t>bc</a:t>
                      </a:r>
                    </a:p>
                  </a:txBody>
                  <a:tcPr/>
                </a:tc>
                <a:tc>
                  <a:txBody>
                    <a:bodyPr/>
                    <a:lstStyle/>
                    <a:p>
                      <a:r>
                        <a:rPr lang="en-US">
                          <a:solidFill>
                            <a:schemeClr val="tx1"/>
                          </a:solidFill>
                          <a:latin typeface="Arial" panose="020B0604020202020204" pitchFamily="34" charset="0"/>
                          <a:cs typeface="Arial" panose="020B0604020202020204" pitchFamily="34" charset="0"/>
                        </a:rPr>
                        <a:t>V</a:t>
                      </a:r>
                      <a:r>
                        <a:rPr lang="en-US" baseline="-25000">
                          <a:solidFill>
                            <a:schemeClr val="tx1"/>
                          </a:solidFill>
                          <a:latin typeface="Arial" panose="020B0604020202020204" pitchFamily="34" charset="0"/>
                          <a:cs typeface="Arial" panose="020B0604020202020204" pitchFamily="34" charset="0"/>
                        </a:rPr>
                        <a:t>ce</a:t>
                      </a:r>
                    </a:p>
                  </a:txBody>
                  <a:tcPr/>
                </a:tc>
                <a:tc>
                  <a:txBody>
                    <a:bodyPr/>
                    <a:lstStyle/>
                    <a:p>
                      <a:r>
                        <a:rPr lang="en-US">
                          <a:solidFill>
                            <a:schemeClr val="tx1"/>
                          </a:solidFill>
                          <a:latin typeface="Arial" panose="020B0604020202020204" pitchFamily="34" charset="0"/>
                          <a:cs typeface="Arial" panose="020B0604020202020204" pitchFamily="34" charset="0"/>
                        </a:rPr>
                        <a:t>i</a:t>
                      </a:r>
                      <a:r>
                        <a:rPr lang="en-US" baseline="-25000">
                          <a:solidFill>
                            <a:schemeClr val="tx1"/>
                          </a:solidFill>
                          <a:latin typeface="Arial" panose="020B0604020202020204" pitchFamily="34" charset="0"/>
                          <a:cs typeface="Arial" panose="020B0604020202020204" pitchFamily="34" charset="0"/>
                        </a:rPr>
                        <a:t>c</a:t>
                      </a:r>
                    </a:p>
                  </a:txBody>
                  <a:tcPr/>
                </a:tc>
                <a:extLst>
                  <a:ext uri="{0D108BD9-81ED-4DB2-BD59-A6C34878D82A}">
                    <a16:rowId xmlns:a16="http://schemas.microsoft.com/office/drawing/2014/main" val="2158227813"/>
                  </a:ext>
                </a:extLst>
              </a:tr>
              <a:tr h="340812">
                <a:tc>
                  <a:txBody>
                    <a:bodyPr/>
                    <a:lstStyle/>
                    <a:p>
                      <a:r>
                        <a:rPr lang="en-US">
                          <a:solidFill>
                            <a:schemeClr val="tx1"/>
                          </a:solidFill>
                          <a:latin typeface="Arial" panose="020B0604020202020204" pitchFamily="34" charset="0"/>
                          <a:cs typeface="Arial" panose="020B0604020202020204" pitchFamily="34" charset="0"/>
                        </a:rPr>
                        <a:t>Active</a:t>
                      </a:r>
                    </a:p>
                  </a:txBody>
                  <a:tcPr/>
                </a:tc>
                <a:tc>
                  <a:txBody>
                    <a:bodyPr/>
                    <a:lstStyle/>
                    <a:p>
                      <a:r>
                        <a:rPr lang="en-US" baseline="0">
                          <a:solidFill>
                            <a:schemeClr val="tx1"/>
                          </a:solidFill>
                          <a:latin typeface="Arial" panose="020B0604020202020204" pitchFamily="34" charset="0"/>
                          <a:cs typeface="Arial" panose="020B0604020202020204" pitchFamily="34" charset="0"/>
                        </a:rPr>
                        <a:t>≧V</a:t>
                      </a:r>
                      <a:r>
                        <a:rPr lang="en-US" baseline="-25000">
                          <a:solidFill>
                            <a:schemeClr val="tx1"/>
                          </a:solidFill>
                          <a:latin typeface="Arial" panose="020B0604020202020204" pitchFamily="34" charset="0"/>
                          <a:cs typeface="Arial" panose="020B0604020202020204" pitchFamily="34" charset="0"/>
                        </a:rPr>
                        <a:t>f</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a:solidFill>
                            <a:schemeClr val="tx1"/>
                          </a:solidFill>
                          <a:latin typeface="Arial" panose="020B0604020202020204" pitchFamily="34" charset="0"/>
                          <a:cs typeface="Arial" panose="020B0604020202020204" pitchFamily="34" charset="0"/>
                        </a:rPr>
                        <a:t>&lt;V</a:t>
                      </a:r>
                      <a:r>
                        <a:rPr lang="en-US" baseline="-25000">
                          <a:solidFill>
                            <a:schemeClr val="tx1"/>
                          </a:solidFill>
                          <a:latin typeface="Arial" panose="020B0604020202020204" pitchFamily="34" charset="0"/>
                          <a:cs typeface="Arial" panose="020B0604020202020204" pitchFamily="34" charset="0"/>
                        </a:rPr>
                        <a:t>f</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a:solidFill>
                            <a:schemeClr val="tx1"/>
                          </a:solidFill>
                          <a:latin typeface="Arial" panose="020B0604020202020204" pitchFamily="34" charset="0"/>
                          <a:cs typeface="Arial" panose="020B0604020202020204" pitchFamily="34" charset="0"/>
                        </a:rPr>
                        <a:t>&gt;V</a:t>
                      </a:r>
                      <a:r>
                        <a:rPr lang="en-US" baseline="-25000">
                          <a:solidFill>
                            <a:schemeClr val="tx1"/>
                          </a:solidFill>
                          <a:latin typeface="Arial" panose="020B0604020202020204" pitchFamily="34" charset="0"/>
                          <a:cs typeface="Arial" panose="020B0604020202020204" pitchFamily="34" charset="0"/>
                        </a:rPr>
                        <a:t>s</a:t>
                      </a:r>
                    </a:p>
                  </a:txBody>
                  <a:tcPr/>
                </a:tc>
                <a:tc>
                  <a:txBody>
                    <a:bodyPr/>
                    <a:lstStyle/>
                    <a:p>
                      <a:r>
                        <a:rPr lang="en-US" baseline="0">
                          <a:solidFill>
                            <a:schemeClr val="tx1"/>
                          </a:solidFill>
                          <a:latin typeface="Arial" panose="020B0604020202020204" pitchFamily="34" charset="0"/>
                          <a:cs typeface="Arial" panose="020B0604020202020204" pitchFamily="34" charset="0"/>
                        </a:rPr>
                        <a:t>𝛽i</a:t>
                      </a:r>
                      <a:r>
                        <a:rPr lang="en-US" baseline="-25000">
                          <a:solidFill>
                            <a:schemeClr val="tx1"/>
                          </a:solidFill>
                          <a:latin typeface="Arial" panose="020B0604020202020204" pitchFamily="34" charset="0"/>
                          <a:cs typeface="Arial" panose="020B0604020202020204" pitchFamily="34" charset="0"/>
                        </a:rPr>
                        <a:t>b</a:t>
                      </a:r>
                    </a:p>
                  </a:txBody>
                  <a:tcPr/>
                </a:tc>
                <a:extLst>
                  <a:ext uri="{0D108BD9-81ED-4DB2-BD59-A6C34878D82A}">
                    <a16:rowId xmlns:a16="http://schemas.microsoft.com/office/drawing/2014/main" val="3669328284"/>
                  </a:ext>
                </a:extLst>
              </a:tr>
              <a:tr h="336143">
                <a:tc>
                  <a:txBody>
                    <a:bodyPr/>
                    <a:lstStyle/>
                    <a:p>
                      <a:r>
                        <a:rPr lang="en-US">
                          <a:solidFill>
                            <a:schemeClr val="tx1"/>
                          </a:solidFill>
                          <a:latin typeface="Arial" panose="020B0604020202020204" pitchFamily="34" charset="0"/>
                          <a:cs typeface="Arial" panose="020B0604020202020204" pitchFamily="34" charset="0"/>
                        </a:rPr>
                        <a:t>Reverse active</a:t>
                      </a:r>
                    </a:p>
                  </a:txBody>
                  <a:tcPr/>
                </a:tc>
                <a:tc>
                  <a:txBody>
                    <a:bodyPr/>
                    <a:lstStyle/>
                    <a:p>
                      <a:r>
                        <a:rPr lang="en-US" baseline="0">
                          <a:solidFill>
                            <a:schemeClr val="tx1"/>
                          </a:solidFill>
                          <a:latin typeface="Arial" panose="020B0604020202020204" pitchFamily="34" charset="0"/>
                          <a:cs typeface="Arial" panose="020B0604020202020204" pitchFamily="34" charset="0"/>
                        </a:rPr>
                        <a:t>&lt;V</a:t>
                      </a:r>
                      <a:r>
                        <a:rPr lang="en-US" baseline="-25000">
                          <a:solidFill>
                            <a:schemeClr val="tx1"/>
                          </a:solidFill>
                          <a:latin typeface="Arial" panose="020B0604020202020204" pitchFamily="34" charset="0"/>
                          <a:cs typeface="Arial" panose="020B0604020202020204" pitchFamily="34" charset="0"/>
                        </a:rPr>
                        <a:t>f</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a:solidFill>
                            <a:schemeClr val="tx1"/>
                          </a:solidFill>
                          <a:latin typeface="Arial" panose="020B0604020202020204" pitchFamily="34" charset="0"/>
                          <a:cs typeface="Arial" panose="020B0604020202020204" pitchFamily="34" charset="0"/>
                        </a:rPr>
                        <a:t>≧V</a:t>
                      </a:r>
                      <a:r>
                        <a:rPr lang="en-US" baseline="-25000">
                          <a:solidFill>
                            <a:schemeClr val="tx1"/>
                          </a:solidFill>
                          <a:latin typeface="Arial" panose="020B0604020202020204" pitchFamily="34" charset="0"/>
                          <a:cs typeface="Arial" panose="020B0604020202020204" pitchFamily="34" charset="0"/>
                        </a:rPr>
                        <a:t>f</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a:solidFill>
                            <a:schemeClr val="tx1"/>
                          </a:solidFill>
                          <a:latin typeface="Arial" panose="020B0604020202020204" pitchFamily="34" charset="0"/>
                          <a:cs typeface="Arial" panose="020B0604020202020204" pitchFamily="34" charset="0"/>
                        </a:rPr>
                        <a:t>&lt;-V</a:t>
                      </a:r>
                      <a:r>
                        <a:rPr lang="en-US" baseline="-25000">
                          <a:solidFill>
                            <a:schemeClr val="tx1"/>
                          </a:solidFill>
                          <a:latin typeface="Arial" panose="020B0604020202020204" pitchFamily="34" charset="0"/>
                          <a:cs typeface="Arial" panose="020B0604020202020204" pitchFamily="34" charset="0"/>
                        </a:rPr>
                        <a:t>s</a:t>
                      </a:r>
                    </a:p>
                  </a:txBody>
                  <a:tcPr/>
                </a:tc>
                <a:tc>
                  <a:txBody>
                    <a:bodyPr/>
                    <a:lstStyle/>
                    <a:p>
                      <a:r>
                        <a:rPr lang="en-US" baseline="0">
                          <a:solidFill>
                            <a:schemeClr val="tx1"/>
                          </a:solidFill>
                          <a:latin typeface="Arial" panose="020B0604020202020204" pitchFamily="34" charset="0"/>
                          <a:cs typeface="Arial" panose="020B0604020202020204" pitchFamily="34" charset="0"/>
                        </a:rPr>
                        <a:t>-(𝛽</a:t>
                      </a:r>
                      <a:r>
                        <a:rPr lang="en-US" baseline="-25000">
                          <a:solidFill>
                            <a:schemeClr val="tx1"/>
                          </a:solidFill>
                          <a:latin typeface="Arial" panose="020B0604020202020204" pitchFamily="34" charset="0"/>
                          <a:cs typeface="Arial" panose="020B0604020202020204" pitchFamily="34" charset="0"/>
                        </a:rPr>
                        <a:t>r</a:t>
                      </a:r>
                      <a:r>
                        <a:rPr lang="en-US" baseline="0">
                          <a:solidFill>
                            <a:schemeClr val="tx1"/>
                          </a:solidFill>
                          <a:latin typeface="Arial" panose="020B0604020202020204" pitchFamily="34" charset="0"/>
                          <a:cs typeface="Arial" panose="020B0604020202020204" pitchFamily="34" charset="0"/>
                        </a:rPr>
                        <a:t>+1)i</a:t>
                      </a:r>
                      <a:r>
                        <a:rPr lang="en-US" baseline="-25000">
                          <a:solidFill>
                            <a:schemeClr val="tx1"/>
                          </a:solidFill>
                          <a:latin typeface="Arial" panose="020B0604020202020204" pitchFamily="34" charset="0"/>
                          <a:cs typeface="Arial" panose="020B0604020202020204" pitchFamily="34" charset="0"/>
                        </a:rPr>
                        <a:t>b</a:t>
                      </a:r>
                      <a:endParaRPr lang="en-US" b="1" baseline="-25000">
                        <a:solidFill>
                          <a:schemeClr val="tx1"/>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569634663"/>
                  </a:ext>
                </a:extLst>
              </a:tr>
              <a:tr h="588251">
                <a:tc>
                  <a:txBody>
                    <a:bodyPr/>
                    <a:lstStyle/>
                    <a:p>
                      <a:r>
                        <a:rPr lang="en-US">
                          <a:solidFill>
                            <a:schemeClr val="tx1"/>
                          </a:solidFill>
                          <a:latin typeface="Arial" panose="020B0604020202020204" pitchFamily="34" charset="0"/>
                          <a:cs typeface="Arial" panose="020B0604020202020204" pitchFamily="34" charset="0"/>
                        </a:rPr>
                        <a:t>Saturated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a:solidFill>
                            <a:schemeClr val="tx1"/>
                          </a:solidFill>
                          <a:latin typeface="Arial" panose="020B0604020202020204" pitchFamily="34" charset="0"/>
                          <a:cs typeface="Arial" panose="020B0604020202020204" pitchFamily="34" charset="0"/>
                        </a:rPr>
                        <a:t>≧V</a:t>
                      </a:r>
                      <a:r>
                        <a:rPr lang="en-US" baseline="-25000">
                          <a:solidFill>
                            <a:schemeClr val="tx1"/>
                          </a:solidFill>
                          <a:latin typeface="Arial" panose="020B0604020202020204" pitchFamily="34" charset="0"/>
                          <a:cs typeface="Arial" panose="020B0604020202020204" pitchFamily="34" charset="0"/>
                        </a:rPr>
                        <a:t>f</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a:solidFill>
                            <a:schemeClr val="tx1"/>
                          </a:solidFill>
                          <a:latin typeface="Arial" panose="020B0604020202020204" pitchFamily="34" charset="0"/>
                          <a:cs typeface="Arial" panose="020B0604020202020204" pitchFamily="34" charset="0"/>
                        </a:rPr>
                        <a:t>≧V</a:t>
                      </a:r>
                      <a:r>
                        <a:rPr lang="en-US" baseline="-25000">
                          <a:solidFill>
                            <a:schemeClr val="tx1"/>
                          </a:solidFill>
                          <a:latin typeface="Arial" panose="020B0604020202020204" pitchFamily="34" charset="0"/>
                          <a:cs typeface="Arial" panose="020B0604020202020204" pitchFamily="34" charset="0"/>
                        </a:rPr>
                        <a:t>f</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a:solidFill>
                            <a:schemeClr val="tx1"/>
                          </a:solidFill>
                          <a:latin typeface="Arial" panose="020B0604020202020204" pitchFamily="34" charset="0"/>
                          <a:cs typeface="Arial" panose="020B0604020202020204" pitchFamily="34" charset="0"/>
                        </a:rPr>
                        <a:t>&gt;-V</a:t>
                      </a:r>
                      <a:r>
                        <a:rPr lang="en-US" baseline="-25000">
                          <a:solidFill>
                            <a:schemeClr val="tx1"/>
                          </a:solidFill>
                          <a:latin typeface="Arial" panose="020B0604020202020204" pitchFamily="34" charset="0"/>
                          <a:cs typeface="Arial" panose="020B0604020202020204" pitchFamily="34" charset="0"/>
                        </a:rPr>
                        <a:t>s</a:t>
                      </a:r>
                    </a:p>
                    <a:p>
                      <a:r>
                        <a:rPr lang="en-US" baseline="0">
                          <a:solidFill>
                            <a:schemeClr val="tx1"/>
                          </a:solidFill>
                          <a:latin typeface="Arial" panose="020B0604020202020204" pitchFamily="34" charset="0"/>
                          <a:cs typeface="Arial" panose="020B0604020202020204" pitchFamily="34" charset="0"/>
                        </a:rPr>
                        <a:t>&lt;V</a:t>
                      </a:r>
                      <a:r>
                        <a:rPr lang="en-US" baseline="-25000">
                          <a:solidFill>
                            <a:schemeClr val="tx1"/>
                          </a:solidFill>
                          <a:latin typeface="Arial" panose="020B0604020202020204" pitchFamily="34" charset="0"/>
                          <a:cs typeface="Arial" panose="020B0604020202020204" pitchFamily="34" charset="0"/>
                        </a:rPr>
                        <a:t>s</a:t>
                      </a:r>
                      <a:endParaRPr lang="en-US" baseline="0">
                        <a:solidFill>
                          <a:schemeClr val="tx1"/>
                        </a:solidFill>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a:solidFill>
                            <a:schemeClr val="tx1"/>
                          </a:solidFill>
                          <a:latin typeface="Arial" panose="020B0604020202020204" pitchFamily="34" charset="0"/>
                          <a:cs typeface="Arial" panose="020B0604020202020204" pitchFamily="34" charset="0"/>
                        </a:rPr>
                        <a:t>&gt;-(𝛽</a:t>
                      </a:r>
                      <a:r>
                        <a:rPr lang="en-US" baseline="-25000">
                          <a:solidFill>
                            <a:schemeClr val="tx1"/>
                          </a:solidFill>
                          <a:latin typeface="Arial" panose="020B0604020202020204" pitchFamily="34" charset="0"/>
                          <a:cs typeface="Arial" panose="020B0604020202020204" pitchFamily="34" charset="0"/>
                        </a:rPr>
                        <a:t>r</a:t>
                      </a:r>
                      <a:r>
                        <a:rPr lang="en-US" baseline="0">
                          <a:solidFill>
                            <a:schemeClr val="tx1"/>
                          </a:solidFill>
                          <a:latin typeface="Arial" panose="020B0604020202020204" pitchFamily="34" charset="0"/>
                          <a:cs typeface="Arial" panose="020B0604020202020204" pitchFamily="34" charset="0"/>
                        </a:rPr>
                        <a:t>+1)i</a:t>
                      </a:r>
                      <a:r>
                        <a:rPr lang="en-US" baseline="-25000">
                          <a:solidFill>
                            <a:schemeClr val="tx1"/>
                          </a:solidFill>
                          <a:latin typeface="Arial" panose="020B0604020202020204" pitchFamily="34" charset="0"/>
                          <a:cs typeface="Arial" panose="020B0604020202020204" pitchFamily="34" charset="0"/>
                        </a:rPr>
                        <a:t>b</a:t>
                      </a:r>
                      <a:endParaRPr lang="en-US" b="1" baseline="-25000">
                        <a:solidFill>
                          <a:schemeClr val="tx1"/>
                        </a:solidFill>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a:solidFill>
                            <a:schemeClr val="tx1"/>
                          </a:solidFill>
                          <a:latin typeface="Arial" panose="020B0604020202020204" pitchFamily="34" charset="0"/>
                          <a:cs typeface="Arial" panose="020B0604020202020204" pitchFamily="34" charset="0"/>
                        </a:rPr>
                        <a:t>&lt;𝛽i</a:t>
                      </a:r>
                      <a:r>
                        <a:rPr lang="en-US" baseline="-25000">
                          <a:solidFill>
                            <a:schemeClr val="tx1"/>
                          </a:solidFill>
                          <a:latin typeface="Arial" panose="020B0604020202020204" pitchFamily="34" charset="0"/>
                          <a:cs typeface="Arial" panose="020B0604020202020204" pitchFamily="34" charset="0"/>
                        </a:rPr>
                        <a:t>b</a:t>
                      </a:r>
                    </a:p>
                  </a:txBody>
                  <a:tcPr/>
                </a:tc>
                <a:extLst>
                  <a:ext uri="{0D108BD9-81ED-4DB2-BD59-A6C34878D82A}">
                    <a16:rowId xmlns:a16="http://schemas.microsoft.com/office/drawing/2014/main" val="2413147395"/>
                  </a:ext>
                </a:extLst>
              </a:tr>
              <a:tr h="336143">
                <a:tc>
                  <a:txBody>
                    <a:bodyPr/>
                    <a:lstStyle/>
                    <a:p>
                      <a:r>
                        <a:rPr lang="en-US">
                          <a:solidFill>
                            <a:schemeClr val="tx1"/>
                          </a:solidFill>
                          <a:latin typeface="Arial" panose="020B0604020202020204" pitchFamily="34" charset="0"/>
                          <a:cs typeface="Arial" panose="020B0604020202020204" pitchFamily="34" charset="0"/>
                        </a:rPr>
                        <a:t>Off</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a:solidFill>
                            <a:schemeClr val="tx1"/>
                          </a:solidFill>
                          <a:latin typeface="Arial" panose="020B0604020202020204" pitchFamily="34" charset="0"/>
                          <a:cs typeface="Arial" panose="020B0604020202020204" pitchFamily="34" charset="0"/>
                        </a:rPr>
                        <a:t>&lt;V</a:t>
                      </a:r>
                      <a:r>
                        <a:rPr lang="en-US" baseline="-25000">
                          <a:solidFill>
                            <a:schemeClr val="tx1"/>
                          </a:solidFill>
                          <a:latin typeface="Arial" panose="020B0604020202020204" pitchFamily="34" charset="0"/>
                          <a:cs typeface="Arial" panose="020B0604020202020204" pitchFamily="34" charset="0"/>
                        </a:rPr>
                        <a:t>f</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a:solidFill>
                            <a:schemeClr val="tx1"/>
                          </a:solidFill>
                          <a:latin typeface="Arial" panose="020B0604020202020204" pitchFamily="34" charset="0"/>
                          <a:cs typeface="Arial" panose="020B0604020202020204" pitchFamily="34" charset="0"/>
                        </a:rPr>
                        <a:t>&lt;V</a:t>
                      </a:r>
                      <a:r>
                        <a:rPr lang="en-US" baseline="-25000">
                          <a:solidFill>
                            <a:schemeClr val="tx1"/>
                          </a:solidFill>
                          <a:latin typeface="Arial" panose="020B0604020202020204" pitchFamily="34" charset="0"/>
                          <a:cs typeface="Arial" panose="020B0604020202020204" pitchFamily="34" charset="0"/>
                        </a:rPr>
                        <a:t>f</a:t>
                      </a:r>
                    </a:p>
                  </a:txBody>
                  <a:tcPr/>
                </a:tc>
                <a:tc>
                  <a:txBody>
                    <a:bodyPr/>
                    <a:lstStyle/>
                    <a:p>
                      <a:r>
                        <a:rPr lang="en-US" baseline="-25000">
                          <a:solidFill>
                            <a:schemeClr val="tx1"/>
                          </a:solidFill>
                          <a:latin typeface="Arial" panose="020B0604020202020204" pitchFamily="34" charset="0"/>
                          <a:cs typeface="Arial" panose="020B0604020202020204" pitchFamily="34" charset="0"/>
                        </a:rPr>
                        <a:t>*</a:t>
                      </a:r>
                    </a:p>
                  </a:txBody>
                  <a:tcPr/>
                </a:tc>
                <a:tc>
                  <a:txBody>
                    <a:bodyPr/>
                    <a:lstStyle/>
                    <a:p>
                      <a:r>
                        <a:rPr lang="en-US" baseline="0">
                          <a:solidFill>
                            <a:schemeClr val="tx1"/>
                          </a:solidFill>
                          <a:latin typeface="Arial" panose="020B0604020202020204" pitchFamily="34" charset="0"/>
                          <a:cs typeface="Arial" panose="020B0604020202020204" pitchFamily="34" charset="0"/>
                        </a:rPr>
                        <a:t>0</a:t>
                      </a:r>
                    </a:p>
                  </a:txBody>
                  <a:tcPr/>
                </a:tc>
                <a:extLst>
                  <a:ext uri="{0D108BD9-81ED-4DB2-BD59-A6C34878D82A}">
                    <a16:rowId xmlns:a16="http://schemas.microsoft.com/office/drawing/2014/main" val="826913622"/>
                  </a:ext>
                </a:extLst>
              </a:tr>
            </a:tbl>
          </a:graphicData>
        </a:graphic>
      </p:graphicFrame>
      <p:sp>
        <p:nvSpPr>
          <p:cNvPr id="74" name="TextBox 73">
            <a:extLst>
              <a:ext uri="{FF2B5EF4-FFF2-40B4-BE49-F238E27FC236}">
                <a16:creationId xmlns:a16="http://schemas.microsoft.com/office/drawing/2014/main" id="{BE71A9A0-D804-3547-8338-46FC7457EC26}"/>
              </a:ext>
            </a:extLst>
          </p:cNvPr>
          <p:cNvSpPr txBox="1"/>
          <p:nvPr/>
        </p:nvSpPr>
        <p:spPr>
          <a:xfrm>
            <a:off x="777240" y="6195060"/>
            <a:ext cx="7411003" cy="369332"/>
          </a:xfrm>
          <a:prstGeom prst="rect">
            <a:avLst/>
          </a:prstGeom>
          <a:noFill/>
        </p:spPr>
        <p:txBody>
          <a:bodyPr wrap="none" rtlCol="0">
            <a:spAutoFit/>
          </a:bodyPr>
          <a:lstStyle/>
          <a:p>
            <a:r>
              <a:rPr lang="en-US"/>
              <a:t>For silicon resistors (e.g.-2N3904): V</a:t>
            </a:r>
            <a:r>
              <a:rPr lang="en-US" baseline="-25000"/>
              <a:t>f</a:t>
            </a:r>
            <a:r>
              <a:rPr lang="en-US"/>
              <a:t> ∼ .7v, V</a:t>
            </a:r>
            <a:r>
              <a:rPr lang="en-US" baseline="-25000"/>
              <a:t>s</a:t>
            </a:r>
            <a:r>
              <a:rPr lang="en-US"/>
              <a:t> ∼ .2v, 𝛽 ∼ 100, 𝛽</a:t>
            </a:r>
            <a:r>
              <a:rPr lang="en-US" baseline="-25000"/>
              <a:t>r </a:t>
            </a:r>
            <a:r>
              <a:rPr lang="en-US"/>
              <a:t>∼ 10</a:t>
            </a:r>
          </a:p>
        </p:txBody>
      </p:sp>
      <p:grpSp>
        <p:nvGrpSpPr>
          <p:cNvPr id="75" name="Group 451">
            <a:extLst>
              <a:ext uri="{FF2B5EF4-FFF2-40B4-BE49-F238E27FC236}">
                <a16:creationId xmlns:a16="http://schemas.microsoft.com/office/drawing/2014/main" id="{42035DF4-8AA9-8247-9781-F7E2184AEC94}"/>
              </a:ext>
            </a:extLst>
          </p:cNvPr>
          <p:cNvGrpSpPr>
            <a:grpSpLocks/>
          </p:cNvGrpSpPr>
          <p:nvPr/>
        </p:nvGrpSpPr>
        <p:grpSpPr bwMode="auto">
          <a:xfrm>
            <a:off x="10419449" y="1226310"/>
            <a:ext cx="642938" cy="914400"/>
            <a:chOff x="3802" y="1123"/>
            <a:chExt cx="405" cy="576"/>
          </a:xfrm>
        </p:grpSpPr>
        <p:grpSp>
          <p:nvGrpSpPr>
            <p:cNvPr id="76" name="Group 372">
              <a:extLst>
                <a:ext uri="{FF2B5EF4-FFF2-40B4-BE49-F238E27FC236}">
                  <a16:creationId xmlns:a16="http://schemas.microsoft.com/office/drawing/2014/main" id="{B4C6C904-9A67-174F-A142-9FB7789CC02C}"/>
                </a:ext>
              </a:extLst>
            </p:cNvPr>
            <p:cNvGrpSpPr>
              <a:grpSpLocks/>
            </p:cNvGrpSpPr>
            <p:nvPr/>
          </p:nvGrpSpPr>
          <p:grpSpPr bwMode="auto">
            <a:xfrm>
              <a:off x="3803" y="1123"/>
              <a:ext cx="404" cy="576"/>
              <a:chOff x="691" y="1872"/>
              <a:chExt cx="404" cy="576"/>
            </a:xfrm>
          </p:grpSpPr>
          <p:sp>
            <p:nvSpPr>
              <p:cNvPr id="78" name="Oval 373">
                <a:extLst>
                  <a:ext uri="{FF2B5EF4-FFF2-40B4-BE49-F238E27FC236}">
                    <a16:creationId xmlns:a16="http://schemas.microsoft.com/office/drawing/2014/main" id="{9A225506-6BFD-E647-AE75-536B7D9FF27E}"/>
                  </a:ext>
                </a:extLst>
              </p:cNvPr>
              <p:cNvSpPr>
                <a:spLocks noChangeArrowheads="1"/>
              </p:cNvSpPr>
              <p:nvPr/>
            </p:nvSpPr>
            <p:spPr bwMode="auto">
              <a:xfrm>
                <a:off x="749" y="1987"/>
                <a:ext cx="346" cy="346"/>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79" name="Line 374">
                <a:extLst>
                  <a:ext uri="{FF2B5EF4-FFF2-40B4-BE49-F238E27FC236}">
                    <a16:creationId xmlns:a16="http://schemas.microsoft.com/office/drawing/2014/main" id="{21A399EF-718D-054B-BB0D-F1EDE6E524B4}"/>
                  </a:ext>
                </a:extLst>
              </p:cNvPr>
              <p:cNvSpPr>
                <a:spLocks noChangeShapeType="1"/>
              </p:cNvSpPr>
              <p:nvPr/>
            </p:nvSpPr>
            <p:spPr bwMode="auto">
              <a:xfrm>
                <a:off x="922" y="1872"/>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80" name="Line 375">
                <a:extLst>
                  <a:ext uri="{FF2B5EF4-FFF2-40B4-BE49-F238E27FC236}">
                    <a16:creationId xmlns:a16="http://schemas.microsoft.com/office/drawing/2014/main" id="{E1B6CAD0-24A0-0A4E-B926-FF36378780F8}"/>
                  </a:ext>
                </a:extLst>
              </p:cNvPr>
              <p:cNvSpPr>
                <a:spLocks noChangeShapeType="1"/>
              </p:cNvSpPr>
              <p:nvPr/>
            </p:nvSpPr>
            <p:spPr bwMode="auto">
              <a:xfrm>
                <a:off x="922" y="2275"/>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81" name="Line 376">
                <a:extLst>
                  <a:ext uri="{FF2B5EF4-FFF2-40B4-BE49-F238E27FC236}">
                    <a16:creationId xmlns:a16="http://schemas.microsoft.com/office/drawing/2014/main" id="{6EEE1942-F030-384E-B862-C236D7827C7F}"/>
                  </a:ext>
                </a:extLst>
              </p:cNvPr>
              <p:cNvSpPr>
                <a:spLocks noChangeShapeType="1"/>
              </p:cNvSpPr>
              <p:nvPr/>
            </p:nvSpPr>
            <p:spPr bwMode="auto">
              <a:xfrm>
                <a:off x="864" y="2045"/>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82" name="Line 377">
                <a:extLst>
                  <a:ext uri="{FF2B5EF4-FFF2-40B4-BE49-F238E27FC236}">
                    <a16:creationId xmlns:a16="http://schemas.microsoft.com/office/drawing/2014/main" id="{AC3EFDB4-78AF-0E4C-A068-FEEF704506E3}"/>
                  </a:ext>
                </a:extLst>
              </p:cNvPr>
              <p:cNvSpPr>
                <a:spLocks noChangeShapeType="1"/>
              </p:cNvSpPr>
              <p:nvPr/>
            </p:nvSpPr>
            <p:spPr bwMode="auto">
              <a:xfrm>
                <a:off x="864" y="2218"/>
                <a:ext cx="58" cy="57"/>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sp>
            <p:nvSpPr>
              <p:cNvPr id="83" name="Line 378">
                <a:extLst>
                  <a:ext uri="{FF2B5EF4-FFF2-40B4-BE49-F238E27FC236}">
                    <a16:creationId xmlns:a16="http://schemas.microsoft.com/office/drawing/2014/main" id="{0DEA3EE3-9B31-534E-8FD5-D6C77C5909CE}"/>
                  </a:ext>
                </a:extLst>
              </p:cNvPr>
              <p:cNvSpPr>
                <a:spLocks noChangeShapeType="1"/>
              </p:cNvSpPr>
              <p:nvPr/>
            </p:nvSpPr>
            <p:spPr bwMode="auto">
              <a:xfrm flipH="1">
                <a:off x="864" y="2045"/>
                <a:ext cx="58" cy="5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sp>
            <p:nvSpPr>
              <p:cNvPr id="84" name="Line 379">
                <a:extLst>
                  <a:ext uri="{FF2B5EF4-FFF2-40B4-BE49-F238E27FC236}">
                    <a16:creationId xmlns:a16="http://schemas.microsoft.com/office/drawing/2014/main" id="{ECBF663C-B829-3D4E-8CEA-02850297251F}"/>
                  </a:ext>
                </a:extLst>
              </p:cNvPr>
              <p:cNvSpPr>
                <a:spLocks noChangeShapeType="1"/>
              </p:cNvSpPr>
              <p:nvPr/>
            </p:nvSpPr>
            <p:spPr bwMode="auto">
              <a:xfrm flipH="1">
                <a:off x="691" y="2160"/>
                <a:ext cx="17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grpSp>
        <p:sp>
          <p:nvSpPr>
            <p:cNvPr id="77" name="Freeform 450">
              <a:extLst>
                <a:ext uri="{FF2B5EF4-FFF2-40B4-BE49-F238E27FC236}">
                  <a16:creationId xmlns:a16="http://schemas.microsoft.com/office/drawing/2014/main" id="{A9A2C239-5E9D-3044-90ED-81EAC6CD86B0}"/>
                </a:ext>
              </a:extLst>
            </p:cNvPr>
            <p:cNvSpPr>
              <a:spLocks/>
            </p:cNvSpPr>
            <p:nvPr/>
          </p:nvSpPr>
          <p:spPr bwMode="auto">
            <a:xfrm>
              <a:off x="3802" y="1123"/>
              <a:ext cx="230" cy="576"/>
            </a:xfrm>
            <a:custGeom>
              <a:avLst/>
              <a:gdLst>
                <a:gd name="T0" fmla="*/ 230 w 230"/>
                <a:gd name="T1" fmla="*/ 0 h 576"/>
                <a:gd name="T2" fmla="*/ 0 w 230"/>
                <a:gd name="T3" fmla="*/ 288 h 576"/>
                <a:gd name="T4" fmla="*/ 230 w 230"/>
                <a:gd name="T5" fmla="*/ 576 h 576"/>
                <a:gd name="T6" fmla="*/ 230 w 230"/>
                <a:gd name="T7" fmla="*/ 0 h 576"/>
                <a:gd name="T8" fmla="*/ 0 60000 65536"/>
                <a:gd name="T9" fmla="*/ 0 60000 65536"/>
                <a:gd name="T10" fmla="*/ 0 60000 65536"/>
                <a:gd name="T11" fmla="*/ 0 60000 65536"/>
                <a:gd name="T12" fmla="*/ 0 w 230"/>
                <a:gd name="T13" fmla="*/ 0 h 576"/>
                <a:gd name="T14" fmla="*/ 230 w 230"/>
                <a:gd name="T15" fmla="*/ 576 h 576"/>
              </a:gdLst>
              <a:ahLst/>
              <a:cxnLst>
                <a:cxn ang="T8">
                  <a:pos x="T0" y="T1"/>
                </a:cxn>
                <a:cxn ang="T9">
                  <a:pos x="T2" y="T3"/>
                </a:cxn>
                <a:cxn ang="T10">
                  <a:pos x="T4" y="T5"/>
                </a:cxn>
                <a:cxn ang="T11">
                  <a:pos x="T6" y="T7"/>
                </a:cxn>
              </a:cxnLst>
              <a:rect l="T12" t="T13" r="T14" b="T15"/>
              <a:pathLst>
                <a:path w="230" h="576">
                  <a:moveTo>
                    <a:pt x="230" y="0"/>
                  </a:moveTo>
                  <a:lnTo>
                    <a:pt x="0" y="288"/>
                  </a:lnTo>
                  <a:lnTo>
                    <a:pt x="230" y="576"/>
                  </a:lnTo>
                  <a:lnTo>
                    <a:pt x="23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cxnSp>
        <p:nvCxnSpPr>
          <p:cNvPr id="86" name="Straight Arrow Connector 85">
            <a:extLst>
              <a:ext uri="{FF2B5EF4-FFF2-40B4-BE49-F238E27FC236}">
                <a16:creationId xmlns:a16="http://schemas.microsoft.com/office/drawing/2014/main" id="{3D775616-D722-BD48-BA56-F1064681398C}"/>
              </a:ext>
            </a:extLst>
          </p:cNvPr>
          <p:cNvCxnSpPr>
            <a:cxnSpLocks/>
          </p:cNvCxnSpPr>
          <p:nvPr/>
        </p:nvCxnSpPr>
        <p:spPr>
          <a:xfrm>
            <a:off x="10181642" y="1575439"/>
            <a:ext cx="331470" cy="0"/>
          </a:xfrm>
          <a:prstGeom prst="straightConnector1">
            <a:avLst/>
          </a:prstGeom>
          <a:ln w="254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E12BC4FB-F74E-7B47-86D6-58A2D012C54B}"/>
              </a:ext>
            </a:extLst>
          </p:cNvPr>
          <p:cNvSpPr txBox="1"/>
          <p:nvPr/>
        </p:nvSpPr>
        <p:spPr>
          <a:xfrm>
            <a:off x="10988990" y="1071418"/>
            <a:ext cx="395290" cy="338554"/>
          </a:xfrm>
          <a:prstGeom prst="rect">
            <a:avLst/>
          </a:prstGeom>
          <a:noFill/>
        </p:spPr>
        <p:txBody>
          <a:bodyPr wrap="square" rtlCol="0">
            <a:spAutoFit/>
          </a:bodyPr>
          <a:lstStyle/>
          <a:p>
            <a:r>
              <a:rPr lang="en-US" sz="1600">
                <a:latin typeface="Arial" panose="020B0604020202020204" pitchFamily="34" charset="0"/>
                <a:cs typeface="Arial" panose="020B0604020202020204" pitchFamily="34" charset="0"/>
              </a:rPr>
              <a:t>i</a:t>
            </a:r>
            <a:r>
              <a:rPr lang="en-US" sz="1600" baseline="-25000">
                <a:latin typeface="Arial" panose="020B0604020202020204" pitchFamily="34" charset="0"/>
                <a:cs typeface="Arial" panose="020B0604020202020204" pitchFamily="34" charset="0"/>
              </a:rPr>
              <a:t>c</a:t>
            </a:r>
          </a:p>
        </p:txBody>
      </p:sp>
      <p:sp>
        <p:nvSpPr>
          <p:cNvPr id="88" name="TextBox 87">
            <a:extLst>
              <a:ext uri="{FF2B5EF4-FFF2-40B4-BE49-F238E27FC236}">
                <a16:creationId xmlns:a16="http://schemas.microsoft.com/office/drawing/2014/main" id="{4EDE11F9-68F9-5246-9859-C6386B274B67}"/>
              </a:ext>
            </a:extLst>
          </p:cNvPr>
          <p:cNvSpPr txBox="1"/>
          <p:nvPr/>
        </p:nvSpPr>
        <p:spPr>
          <a:xfrm>
            <a:off x="10197758" y="1192115"/>
            <a:ext cx="359355" cy="338554"/>
          </a:xfrm>
          <a:prstGeom prst="rect">
            <a:avLst/>
          </a:prstGeom>
          <a:noFill/>
        </p:spPr>
        <p:txBody>
          <a:bodyPr wrap="square" rtlCol="0">
            <a:spAutoFit/>
          </a:bodyPr>
          <a:lstStyle/>
          <a:p>
            <a:r>
              <a:rPr lang="en-US" sz="1600">
                <a:latin typeface="Arial" panose="020B0604020202020204" pitchFamily="34" charset="0"/>
                <a:cs typeface="Arial" panose="020B0604020202020204" pitchFamily="34" charset="0"/>
              </a:rPr>
              <a:t>i</a:t>
            </a:r>
            <a:r>
              <a:rPr lang="en-US" sz="1600" baseline="-25000">
                <a:latin typeface="Arial" panose="020B0604020202020204" pitchFamily="34" charset="0"/>
                <a:cs typeface="Arial" panose="020B0604020202020204" pitchFamily="34" charset="0"/>
              </a:rPr>
              <a:t>b</a:t>
            </a:r>
          </a:p>
        </p:txBody>
      </p:sp>
      <p:cxnSp>
        <p:nvCxnSpPr>
          <p:cNvPr id="89" name="Straight Arrow Connector 88">
            <a:extLst>
              <a:ext uri="{FF2B5EF4-FFF2-40B4-BE49-F238E27FC236}">
                <a16:creationId xmlns:a16="http://schemas.microsoft.com/office/drawing/2014/main" id="{38FB7357-8413-FC49-9739-2A62C8B2BFE2}"/>
              </a:ext>
            </a:extLst>
          </p:cNvPr>
          <p:cNvCxnSpPr/>
          <p:nvPr/>
        </p:nvCxnSpPr>
        <p:spPr>
          <a:xfrm>
            <a:off x="10919460" y="1086852"/>
            <a:ext cx="0" cy="300260"/>
          </a:xfrm>
          <a:prstGeom prst="straightConnector1">
            <a:avLst/>
          </a:prstGeom>
          <a:ln w="254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C94685EB-89E9-6746-AB39-B5E3E2351BE6}"/>
              </a:ext>
            </a:extLst>
          </p:cNvPr>
          <p:cNvCxnSpPr>
            <a:cxnSpLocks/>
          </p:cNvCxnSpPr>
          <p:nvPr/>
        </p:nvCxnSpPr>
        <p:spPr>
          <a:xfrm flipV="1">
            <a:off x="10204922" y="1670391"/>
            <a:ext cx="223228" cy="226990"/>
          </a:xfrm>
          <a:prstGeom prst="straightConnector1">
            <a:avLst/>
          </a:prstGeom>
          <a:ln w="254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D8DE4C2B-BD2C-AE4A-80B1-5B2CFF9781C4}"/>
              </a:ext>
            </a:extLst>
          </p:cNvPr>
          <p:cNvCxnSpPr>
            <a:cxnSpLocks/>
            <a:endCxn id="80" idx="1"/>
          </p:cNvCxnSpPr>
          <p:nvPr/>
        </p:nvCxnSpPr>
        <p:spPr>
          <a:xfrm>
            <a:off x="10419449" y="2041017"/>
            <a:ext cx="368302" cy="99694"/>
          </a:xfrm>
          <a:prstGeom prst="straightConnector1">
            <a:avLst/>
          </a:prstGeom>
          <a:ln w="254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98" name="TextBox 97">
            <a:extLst>
              <a:ext uri="{FF2B5EF4-FFF2-40B4-BE49-F238E27FC236}">
                <a16:creationId xmlns:a16="http://schemas.microsoft.com/office/drawing/2014/main" id="{1A2BF423-9214-9245-9A6C-7873A4133269}"/>
              </a:ext>
            </a:extLst>
          </p:cNvPr>
          <p:cNvSpPr txBox="1"/>
          <p:nvPr/>
        </p:nvSpPr>
        <p:spPr>
          <a:xfrm>
            <a:off x="9982939" y="1762326"/>
            <a:ext cx="632709" cy="338554"/>
          </a:xfrm>
          <a:prstGeom prst="rect">
            <a:avLst/>
          </a:prstGeom>
          <a:noFill/>
        </p:spPr>
        <p:txBody>
          <a:bodyPr wrap="square" rtlCol="0">
            <a:spAutoFit/>
          </a:bodyPr>
          <a:lstStyle/>
          <a:p>
            <a:r>
              <a:rPr lang="en-US" sz="1600">
                <a:latin typeface="Arial" panose="020B0604020202020204" pitchFamily="34" charset="0"/>
                <a:cs typeface="Arial" panose="020B0604020202020204" pitchFamily="34" charset="0"/>
              </a:rPr>
              <a:t>v</a:t>
            </a:r>
            <a:r>
              <a:rPr lang="en-US" sz="1600" baseline="-25000">
                <a:latin typeface="Arial" panose="020B0604020202020204" pitchFamily="34" charset="0"/>
                <a:cs typeface="Arial" panose="020B0604020202020204" pitchFamily="34" charset="0"/>
              </a:rPr>
              <a:t>be</a:t>
            </a:r>
          </a:p>
        </p:txBody>
      </p:sp>
    </p:spTree>
    <p:extLst>
      <p:ext uri="{BB962C8B-B14F-4D97-AF65-F5344CB8AC3E}">
        <p14:creationId xmlns:p14="http://schemas.microsoft.com/office/powerpoint/2010/main" val="2976520854"/>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6755" y="69130"/>
            <a:ext cx="11834948" cy="868362"/>
          </a:xfrm>
        </p:spPr>
        <p:txBody>
          <a:bodyPr anchor="ctr">
            <a:normAutofit/>
          </a:bodyPr>
          <a:lstStyle/>
          <a:p>
            <a:pPr algn="ctr"/>
            <a:r>
              <a:rPr lang="en-US" sz="4400" dirty="0">
                <a:latin typeface="Arial" panose="020B0604020202020204" pitchFamily="34" charset="0"/>
                <a:cs typeface="Arial" panose="020B0604020202020204" pitchFamily="34" charset="0"/>
              </a:rPr>
              <a:t>Raspberry Pi code for LCD display (using I2C)</a:t>
            </a:r>
          </a:p>
        </p:txBody>
      </p:sp>
      <p:sp>
        <p:nvSpPr>
          <p:cNvPr id="3" name="Content Placeholder 2"/>
          <p:cNvSpPr>
            <a:spLocks noGrp="1"/>
          </p:cNvSpPr>
          <p:nvPr>
            <p:ph idx="1"/>
          </p:nvPr>
        </p:nvSpPr>
        <p:spPr>
          <a:xfrm>
            <a:off x="390369" y="1567751"/>
            <a:ext cx="5004591" cy="5029200"/>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void write_int(int fd, int data) {</a:t>
            </a:r>
          </a:p>
          <a:p>
            <a:pPr algn="l">
              <a:spcBef>
                <a:spcPts val="0"/>
              </a:spcBef>
            </a:pPr>
            <a:r>
              <a:rPr lang="en-US" sz="1600" dirty="0">
                <a:latin typeface="Courier New" panose="02070309020205020404" pitchFamily="49" charset="0"/>
                <a:ea typeface="Arial" charset="0"/>
                <a:cs typeface="Courier New" panose="02070309020205020404" pitchFamily="49" charset="0"/>
              </a:rPr>
              <a:t>  data |= 0x08;</a:t>
            </a:r>
          </a:p>
          <a:p>
            <a:pPr algn="l">
              <a:spcBef>
                <a:spcPts val="0"/>
              </a:spcBef>
            </a:pPr>
            <a:r>
              <a:rPr lang="en-US" sz="1600" dirty="0">
                <a:latin typeface="Courier New" panose="02070309020205020404" pitchFamily="49" charset="0"/>
                <a:ea typeface="Arial" charset="0"/>
                <a:cs typeface="Courier New" panose="02070309020205020404" pitchFamily="49" charset="0"/>
              </a:rPr>
              <a:t>  wiringPiI2CWrite(fd, data);</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int read_int(int fd) {</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wiringPiI2CRead(fd);</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send_command(int fd, int c) {</a:t>
            </a:r>
          </a:p>
          <a:p>
            <a:pPr algn="l">
              <a:spcBef>
                <a:spcPts val="0"/>
              </a:spcBef>
            </a:pPr>
            <a:r>
              <a:rPr lang="en-US" sz="1600" dirty="0">
                <a:latin typeface="Courier New" panose="02070309020205020404" pitchFamily="49" charset="0"/>
                <a:ea typeface="Arial" charset="0"/>
                <a:cs typeface="Courier New" panose="02070309020205020404" pitchFamily="49" charset="0"/>
              </a:rPr>
              <a:t>  int 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 RS=0, RW=0, EN=1</a:t>
            </a:r>
          </a:p>
          <a:p>
            <a:pPr algn="l">
              <a:spcBef>
                <a:spcPts val="0"/>
              </a:spcBef>
            </a:pPr>
            <a:r>
              <a:rPr lang="en-US" sz="1600" dirty="0">
                <a:latin typeface="Courier New" panose="02070309020205020404" pitchFamily="49" charset="0"/>
                <a:ea typeface="Arial" charset="0"/>
                <a:cs typeface="Courier New" panose="02070309020205020404" pitchFamily="49" charset="0"/>
              </a:rPr>
              <a:t>  t = (c &amp; 0xf0) | 0x04;</a:t>
            </a:r>
          </a:p>
          <a:p>
            <a:pPr algn="l">
              <a:spcBef>
                <a:spcPts val="0"/>
              </a:spcBef>
            </a:pPr>
            <a:r>
              <a:rPr lang="en-US" sz="1600" dirty="0">
                <a:latin typeface="Courier New" panose="02070309020205020404" pitchFamily="49" charset="0"/>
                <a:ea typeface="Arial" charset="0"/>
                <a:cs typeface="Courier New" panose="02070309020205020404" pitchFamily="49" charset="0"/>
              </a:rPr>
              <a:t>  write_int(fd, t);</a:t>
            </a:r>
          </a:p>
          <a:p>
            <a:pPr algn="l">
              <a:spcBef>
                <a:spcPts val="0"/>
              </a:spcBef>
            </a:pPr>
            <a:r>
              <a:rPr lang="en-US" sz="1600" dirty="0">
                <a:latin typeface="Courier New" panose="02070309020205020404" pitchFamily="49" charset="0"/>
                <a:ea typeface="Arial" charset="0"/>
                <a:cs typeface="Courier New" panose="02070309020205020404" pitchFamily="49" charset="0"/>
              </a:rPr>
              <a:t>  delay(2);</a:t>
            </a:r>
          </a:p>
          <a:p>
            <a:pPr algn="l">
              <a:spcBef>
                <a:spcPts val="0"/>
              </a:spcBef>
            </a:pPr>
            <a:r>
              <a:rPr lang="en-US" sz="1600" dirty="0">
                <a:latin typeface="Courier New" panose="02070309020205020404" pitchFamily="49" charset="0"/>
                <a:ea typeface="Arial" charset="0"/>
                <a:cs typeface="Courier New" panose="02070309020205020404" pitchFamily="49" charset="0"/>
              </a:rPr>
              <a:t>  // EN = 0</a:t>
            </a:r>
          </a:p>
          <a:p>
            <a:pPr algn="l">
              <a:spcBef>
                <a:spcPts val="0"/>
              </a:spcBef>
            </a:pPr>
            <a:r>
              <a:rPr lang="en-US" sz="1600" dirty="0">
                <a:latin typeface="Courier New" panose="02070309020205020404" pitchFamily="49" charset="0"/>
                <a:ea typeface="Arial" charset="0"/>
                <a:cs typeface="Courier New" panose="02070309020205020404" pitchFamily="49" charset="0"/>
              </a:rPr>
              <a:t>  t &amp;= 0xfb;</a:t>
            </a:r>
          </a:p>
          <a:p>
            <a:pPr algn="l">
              <a:spcBef>
                <a:spcPts val="0"/>
              </a:spcBef>
            </a:pPr>
            <a:r>
              <a:rPr lang="en-US" sz="1600" dirty="0">
                <a:latin typeface="Courier New" panose="02070309020205020404" pitchFamily="49" charset="0"/>
                <a:ea typeface="Arial" charset="0"/>
                <a:cs typeface="Courier New" panose="02070309020205020404" pitchFamily="49" charset="0"/>
              </a:rPr>
              <a:t>  write_int(fd, 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180</a:t>
            </a:fld>
            <a:endParaRPr lang="en-US" dirty="0"/>
          </a:p>
        </p:txBody>
      </p:sp>
      <p:sp>
        <p:nvSpPr>
          <p:cNvPr id="6" name="Content Placeholder 2">
            <a:extLst>
              <a:ext uri="{FF2B5EF4-FFF2-40B4-BE49-F238E27FC236}">
                <a16:creationId xmlns:a16="http://schemas.microsoft.com/office/drawing/2014/main" id="{12E8177D-0F08-CF43-990A-C6F0D4DA5D76}"/>
              </a:ext>
            </a:extLst>
          </p:cNvPr>
          <p:cNvSpPr txBox="1">
            <a:spLocks/>
          </p:cNvSpPr>
          <p:nvPr/>
        </p:nvSpPr>
        <p:spPr>
          <a:xfrm>
            <a:off x="6120622" y="1550332"/>
            <a:ext cx="5004591" cy="502920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0"/>
              </a:spcBef>
            </a:pPr>
            <a:r>
              <a:rPr lang="en-US" sz="1600" dirty="0">
                <a:latin typeface="Courier New" panose="02070309020205020404" pitchFamily="49" charset="0"/>
                <a:ea typeface="Arial" charset="0"/>
                <a:cs typeface="Courier New" panose="02070309020205020404" pitchFamily="49" charset="0"/>
              </a:rPr>
              <a:t>// RS=0, RW=0, EN=1</a:t>
            </a:r>
          </a:p>
          <a:p>
            <a:pPr algn="l">
              <a:spcBef>
                <a:spcPts val="0"/>
              </a:spcBef>
            </a:pPr>
            <a:r>
              <a:rPr lang="en-US" sz="1600" dirty="0">
                <a:latin typeface="Courier New" panose="02070309020205020404" pitchFamily="49" charset="0"/>
                <a:ea typeface="Arial" charset="0"/>
                <a:cs typeface="Courier New" panose="02070309020205020404" pitchFamily="49" charset="0"/>
              </a:rPr>
              <a:t>  t = ((c &amp; 0x0f) &lt;&lt; 4) | 0x04;</a:t>
            </a:r>
          </a:p>
          <a:p>
            <a:pPr algn="l">
              <a:spcBef>
                <a:spcPts val="0"/>
              </a:spcBef>
            </a:pPr>
            <a:r>
              <a:rPr lang="en-US" sz="1600" dirty="0">
                <a:latin typeface="Courier New" panose="02070309020205020404" pitchFamily="49" charset="0"/>
                <a:ea typeface="Arial" charset="0"/>
                <a:cs typeface="Courier New" panose="02070309020205020404" pitchFamily="49" charset="0"/>
              </a:rPr>
              <a:t>  write_int(fd, t);</a:t>
            </a:r>
          </a:p>
          <a:p>
            <a:pPr algn="l">
              <a:spcBef>
                <a:spcPts val="0"/>
              </a:spcBef>
            </a:pPr>
            <a:r>
              <a:rPr lang="en-US" sz="1600" dirty="0">
                <a:latin typeface="Courier New" panose="02070309020205020404" pitchFamily="49" charset="0"/>
                <a:ea typeface="Arial" charset="0"/>
                <a:cs typeface="Courier New" panose="02070309020205020404" pitchFamily="49" charset="0"/>
              </a:rPr>
              <a:t>  delay(2);</a:t>
            </a:r>
          </a:p>
          <a:p>
            <a:pPr algn="l">
              <a:spcBef>
                <a:spcPts val="0"/>
              </a:spcBef>
            </a:pPr>
            <a:r>
              <a:rPr lang="en-US" sz="1600" dirty="0">
                <a:latin typeface="Courier New" panose="02070309020205020404" pitchFamily="49" charset="0"/>
                <a:ea typeface="Arial" charset="0"/>
                <a:cs typeface="Courier New" panose="02070309020205020404" pitchFamily="49" charset="0"/>
              </a:rPr>
              <a:t>  // EN = 0</a:t>
            </a:r>
          </a:p>
          <a:p>
            <a:pPr algn="l">
              <a:spcBef>
                <a:spcPts val="0"/>
              </a:spcBef>
            </a:pPr>
            <a:r>
              <a:rPr lang="en-US" sz="1600" dirty="0">
                <a:latin typeface="Courier New" panose="02070309020205020404" pitchFamily="49" charset="0"/>
                <a:ea typeface="Arial" charset="0"/>
                <a:cs typeface="Courier New" panose="02070309020205020404" pitchFamily="49" charset="0"/>
              </a:rPr>
              <a:t>  t &amp;= 0xfb;</a:t>
            </a:r>
          </a:p>
          <a:p>
            <a:pPr algn="l">
              <a:spcBef>
                <a:spcPts val="0"/>
              </a:spcBef>
            </a:pPr>
            <a:r>
              <a:rPr lang="en-US" sz="1600" dirty="0">
                <a:latin typeface="Courier New" panose="02070309020205020404" pitchFamily="49" charset="0"/>
                <a:ea typeface="Arial" charset="0"/>
                <a:cs typeface="Courier New" panose="02070309020205020404" pitchFamily="49" charset="0"/>
              </a:rPr>
              <a:t>  write_int(fd, t);</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send_data(int fd, int d) {</a:t>
            </a:r>
          </a:p>
          <a:p>
            <a:pPr algn="l">
              <a:spcBef>
                <a:spcPts val="0"/>
              </a:spcBef>
            </a:pPr>
            <a:r>
              <a:rPr lang="en-US" sz="1600" dirty="0">
                <a:latin typeface="Courier New" panose="02070309020205020404" pitchFamily="49" charset="0"/>
                <a:ea typeface="Arial" charset="0"/>
                <a:cs typeface="Courier New" panose="02070309020205020404" pitchFamily="49" charset="0"/>
              </a:rPr>
              <a:t>  int 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 RS=1, RW=0, EN=1</a:t>
            </a:r>
          </a:p>
          <a:p>
            <a:pPr algn="l">
              <a:spcBef>
                <a:spcPts val="0"/>
              </a:spcBef>
            </a:pPr>
            <a:r>
              <a:rPr lang="en-US" sz="1600" dirty="0">
                <a:latin typeface="Courier New" panose="02070309020205020404" pitchFamily="49" charset="0"/>
                <a:ea typeface="Arial" charset="0"/>
                <a:cs typeface="Courier New" panose="02070309020205020404" pitchFamily="49" charset="0"/>
              </a:rPr>
              <a:t>  t = (d &amp; 0xf0) | 0x05;</a:t>
            </a:r>
          </a:p>
          <a:p>
            <a:pPr algn="l">
              <a:spcBef>
                <a:spcPts val="0"/>
              </a:spcBef>
            </a:pPr>
            <a:r>
              <a:rPr lang="en-US" sz="1600" dirty="0">
                <a:latin typeface="Courier New" panose="02070309020205020404" pitchFamily="49" charset="0"/>
                <a:ea typeface="Arial" charset="0"/>
                <a:cs typeface="Courier New" panose="02070309020205020404" pitchFamily="49" charset="0"/>
              </a:rPr>
              <a:t>  write_int(fd, t);</a:t>
            </a:r>
          </a:p>
          <a:p>
            <a:pPr algn="l">
              <a:spcBef>
                <a:spcPts val="0"/>
              </a:spcBef>
            </a:pPr>
            <a:r>
              <a:rPr lang="en-US" sz="1600" dirty="0">
                <a:latin typeface="Courier New" panose="02070309020205020404" pitchFamily="49" charset="0"/>
                <a:ea typeface="Arial" charset="0"/>
                <a:cs typeface="Courier New" panose="02070309020205020404" pitchFamily="49" charset="0"/>
              </a:rPr>
              <a:t>  delay(2);</a:t>
            </a:r>
          </a:p>
          <a:p>
            <a:pPr algn="l">
              <a:spcBef>
                <a:spcPts val="0"/>
              </a:spcBef>
            </a:pPr>
            <a:r>
              <a:rPr lang="en-US" sz="1600" dirty="0">
                <a:latin typeface="Courier New" panose="02070309020205020404" pitchFamily="49" charset="0"/>
                <a:ea typeface="Arial" charset="0"/>
                <a:cs typeface="Courier New" panose="02070309020205020404" pitchFamily="49" charset="0"/>
              </a:rPr>
              <a:t>  // EN = 0</a:t>
            </a:r>
          </a:p>
          <a:p>
            <a:pPr algn="l">
              <a:spcBef>
                <a:spcPts val="0"/>
              </a:spcBef>
            </a:pPr>
            <a:r>
              <a:rPr lang="en-US" sz="1600" dirty="0">
                <a:latin typeface="Courier New" panose="02070309020205020404" pitchFamily="49" charset="0"/>
                <a:ea typeface="Arial" charset="0"/>
                <a:cs typeface="Courier New" panose="02070309020205020404" pitchFamily="49" charset="0"/>
              </a:rPr>
              <a:t>  t &amp;= 0xfb;</a:t>
            </a:r>
          </a:p>
          <a:p>
            <a:pPr algn="l">
              <a:spcBef>
                <a:spcPts val="0"/>
              </a:spcBef>
            </a:pPr>
            <a:r>
              <a:rPr lang="en-US" sz="1600" dirty="0">
                <a:latin typeface="Courier New" panose="02070309020205020404" pitchFamily="49" charset="0"/>
                <a:ea typeface="Arial" charset="0"/>
                <a:cs typeface="Courier New" panose="02070309020205020404" pitchFamily="49" charset="0"/>
              </a:rPr>
              <a:t>  write_int(fd, 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a:t>
            </a:r>
          </a:p>
        </p:txBody>
      </p:sp>
    </p:spTree>
    <p:extLst>
      <p:ext uri="{BB962C8B-B14F-4D97-AF65-F5344CB8AC3E}">
        <p14:creationId xmlns:p14="http://schemas.microsoft.com/office/powerpoint/2010/main" val="2197652950"/>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6755" y="69130"/>
            <a:ext cx="11834948" cy="868362"/>
          </a:xfrm>
        </p:spPr>
        <p:txBody>
          <a:bodyPr anchor="ctr">
            <a:normAutofit/>
          </a:bodyPr>
          <a:lstStyle/>
          <a:p>
            <a:pPr algn="ctr"/>
            <a:r>
              <a:rPr lang="en-US" sz="4400" dirty="0">
                <a:latin typeface="Arial" panose="020B0604020202020204" pitchFamily="34" charset="0"/>
                <a:cs typeface="Arial" panose="020B0604020202020204" pitchFamily="34" charset="0"/>
              </a:rPr>
              <a:t>Raspberry Pi code for LCD display (using I2C)</a:t>
            </a:r>
          </a:p>
        </p:txBody>
      </p:sp>
      <p:sp>
        <p:nvSpPr>
          <p:cNvPr id="3" name="Content Placeholder 2"/>
          <p:cNvSpPr>
            <a:spLocks noGrp="1"/>
          </p:cNvSpPr>
          <p:nvPr>
            <p:ph idx="1"/>
          </p:nvPr>
        </p:nvSpPr>
        <p:spPr>
          <a:xfrm>
            <a:off x="5680829" y="1055061"/>
            <a:ext cx="6258624" cy="5029200"/>
          </a:xfrm>
        </p:spPr>
        <p:txBody>
          <a:bodyPr>
            <a:noAutofit/>
          </a:bodyPr>
          <a:lstStyle/>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write_line(int fd, int line , int position, const char* data) {</a:t>
            </a:r>
          </a:p>
          <a:p>
            <a:pPr algn="l">
              <a:spcBef>
                <a:spcPts val="0"/>
              </a:spcBef>
            </a:pPr>
            <a:r>
              <a:rPr lang="en-US" sz="1600" dirty="0">
                <a:latin typeface="Courier New" panose="02070309020205020404" pitchFamily="49" charset="0"/>
                <a:ea typeface="Arial" charset="0"/>
                <a:cs typeface="Courier New" panose="02070309020205020404" pitchFamily="49" charset="0"/>
              </a:rPr>
              <a:t>  if (line &lt; 0 || line &gt; 1)</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a:t>
            </a:r>
          </a:p>
          <a:p>
            <a:pPr algn="l">
              <a:spcBef>
                <a:spcPts val="0"/>
              </a:spcBef>
            </a:pPr>
            <a:r>
              <a:rPr lang="en-US" sz="1600" dirty="0">
                <a:latin typeface="Courier New" panose="02070309020205020404" pitchFamily="49" charset="0"/>
                <a:ea typeface="Arial" charset="0"/>
                <a:cs typeface="Courier New" panose="02070309020205020404" pitchFamily="49" charset="0"/>
              </a:rPr>
              <a:t>  if (position &lt; 0 || line &gt; 15)</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a:t>
            </a:r>
          </a:p>
          <a:p>
            <a:pPr algn="l">
              <a:spcBef>
                <a:spcPts val="0"/>
              </a:spcBef>
            </a:pPr>
            <a:r>
              <a:rPr lang="en-US" sz="1600" dirty="0">
                <a:latin typeface="Courier New" panose="02070309020205020404" pitchFamily="49" charset="0"/>
                <a:ea typeface="Arial" charset="0"/>
                <a:cs typeface="Courier New" panose="02070309020205020404" pitchFamily="49" charset="0"/>
              </a:rPr>
              <a:t>  int len = strlen(data);</a:t>
            </a:r>
          </a:p>
          <a:p>
            <a:pPr algn="l">
              <a:spcBef>
                <a:spcPts val="0"/>
              </a:spcBef>
            </a:pPr>
            <a:r>
              <a:rPr lang="en-US" sz="1600" dirty="0">
                <a:latin typeface="Courier New" panose="02070309020205020404" pitchFamily="49" charset="0"/>
                <a:ea typeface="Arial" charset="0"/>
                <a:cs typeface="Courier New" panose="02070309020205020404" pitchFamily="49" charset="0"/>
              </a:rPr>
              <a:t>  if (len &gt; 15)</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int addr = 0x40 * line + 0x80 + position;</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printf("write_line %d %d, %s\n", line, position, data);</a:t>
            </a:r>
          </a:p>
          <a:p>
            <a:pPr algn="l">
              <a:spcBef>
                <a:spcPts val="0"/>
              </a:spcBef>
            </a:pPr>
            <a:r>
              <a:rPr lang="en-US" sz="1600" dirty="0">
                <a:latin typeface="Courier New" panose="02070309020205020404" pitchFamily="49" charset="0"/>
                <a:ea typeface="Arial" charset="0"/>
                <a:cs typeface="Courier New" panose="02070309020205020404" pitchFamily="49" charset="0"/>
              </a:rPr>
              <a:t>  send_command(fd, addr);</a:t>
            </a:r>
          </a:p>
          <a:p>
            <a:pPr algn="l">
              <a:spcBef>
                <a:spcPts val="0"/>
              </a:spcBef>
            </a:pPr>
            <a:r>
              <a:rPr lang="en-US" sz="1600" dirty="0">
                <a:latin typeface="Courier New" panose="02070309020205020404" pitchFamily="49" charset="0"/>
                <a:ea typeface="Arial" charset="0"/>
                <a:cs typeface="Courier New" panose="02070309020205020404" pitchFamily="49" charset="0"/>
              </a:rPr>
              <a:t>  for (int i = 0; i &lt; len; i++) {</a:t>
            </a:r>
          </a:p>
          <a:p>
            <a:pPr algn="l">
              <a:spcBef>
                <a:spcPts val="0"/>
              </a:spcBef>
            </a:pPr>
            <a:r>
              <a:rPr lang="en-US" sz="1600" dirty="0">
                <a:latin typeface="Courier New" panose="02070309020205020404" pitchFamily="49" charset="0"/>
                <a:ea typeface="Arial" charset="0"/>
                <a:cs typeface="Courier New" panose="02070309020205020404" pitchFamily="49" charset="0"/>
              </a:rPr>
              <a:t>    send_data(fd, data[i]);</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clearBuf(byte* buf, int n) {</a:t>
            </a:r>
          </a:p>
          <a:p>
            <a:pPr algn="l">
              <a:spcBef>
                <a:spcPts val="0"/>
              </a:spcBef>
            </a:pPr>
            <a:r>
              <a:rPr lang="en-US" sz="1600" dirty="0">
                <a:latin typeface="Courier New" panose="02070309020205020404" pitchFamily="49" charset="0"/>
                <a:ea typeface="Arial" charset="0"/>
                <a:cs typeface="Courier New" panose="02070309020205020404" pitchFamily="49" charset="0"/>
              </a:rPr>
              <a:t>  for (int i = 0; i &lt; n; i++) {</a:t>
            </a:r>
          </a:p>
          <a:p>
            <a:pPr algn="l">
              <a:spcBef>
                <a:spcPts val="0"/>
              </a:spcBef>
            </a:pPr>
            <a:r>
              <a:rPr lang="en-US" sz="1600" dirty="0">
                <a:latin typeface="Courier New" panose="02070309020205020404" pitchFamily="49" charset="0"/>
                <a:ea typeface="Arial" charset="0"/>
                <a:cs typeface="Courier New" panose="02070309020205020404" pitchFamily="49" charset="0"/>
              </a:rPr>
              <a:t>    buf[i] = 0;</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181</a:t>
            </a:fld>
            <a:endParaRPr lang="en-US" dirty="0"/>
          </a:p>
        </p:txBody>
      </p:sp>
      <p:sp>
        <p:nvSpPr>
          <p:cNvPr id="6" name="Content Placeholder 2">
            <a:extLst>
              <a:ext uri="{FF2B5EF4-FFF2-40B4-BE49-F238E27FC236}">
                <a16:creationId xmlns:a16="http://schemas.microsoft.com/office/drawing/2014/main" id="{DA2DB874-0445-2F4A-8C87-2856E9540D29}"/>
              </a:ext>
            </a:extLst>
          </p:cNvPr>
          <p:cNvSpPr txBox="1">
            <a:spLocks/>
          </p:cNvSpPr>
          <p:nvPr/>
        </p:nvSpPr>
        <p:spPr>
          <a:xfrm>
            <a:off x="451330" y="1066800"/>
            <a:ext cx="5069904" cy="502920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0"/>
              </a:spcBef>
            </a:pPr>
            <a:r>
              <a:rPr lang="en-US" sz="1600" dirty="0">
                <a:latin typeface="Courier New" panose="02070309020205020404" pitchFamily="49" charset="0"/>
                <a:ea typeface="Arial" charset="0"/>
                <a:cs typeface="Courier New" panose="02070309020205020404" pitchFamily="49" charset="0"/>
              </a:rPr>
              <a:t>  // RS=1, RW=0, EN=1</a:t>
            </a:r>
          </a:p>
          <a:p>
            <a:pPr algn="l">
              <a:spcBef>
                <a:spcPts val="0"/>
              </a:spcBef>
            </a:pPr>
            <a:r>
              <a:rPr lang="en-US" sz="1600" dirty="0">
                <a:latin typeface="Courier New" panose="02070309020205020404" pitchFamily="49" charset="0"/>
                <a:ea typeface="Arial" charset="0"/>
                <a:cs typeface="Courier New" panose="02070309020205020404" pitchFamily="49" charset="0"/>
              </a:rPr>
              <a:t>  t = ((d &amp; 0x0f) &lt;&lt; 4) | 0x05;</a:t>
            </a:r>
          </a:p>
          <a:p>
            <a:pPr algn="l">
              <a:spcBef>
                <a:spcPts val="0"/>
              </a:spcBef>
            </a:pPr>
            <a:r>
              <a:rPr lang="en-US" sz="1600" dirty="0">
                <a:latin typeface="Courier New" panose="02070309020205020404" pitchFamily="49" charset="0"/>
                <a:ea typeface="Arial" charset="0"/>
                <a:cs typeface="Courier New" panose="02070309020205020404" pitchFamily="49" charset="0"/>
              </a:rPr>
              <a:t>  write_int(fd, t);</a:t>
            </a:r>
          </a:p>
          <a:p>
            <a:pPr algn="l">
              <a:spcBef>
                <a:spcPts val="0"/>
              </a:spcBef>
            </a:pPr>
            <a:r>
              <a:rPr lang="en-US" sz="1600" dirty="0">
                <a:latin typeface="Courier New" panose="02070309020205020404" pitchFamily="49" charset="0"/>
                <a:ea typeface="Arial" charset="0"/>
                <a:cs typeface="Courier New" panose="02070309020205020404" pitchFamily="49" charset="0"/>
              </a:rPr>
              <a:t>  delay(2);</a:t>
            </a:r>
          </a:p>
          <a:p>
            <a:pPr algn="l">
              <a:spcBef>
                <a:spcPts val="0"/>
              </a:spcBef>
            </a:pPr>
            <a:r>
              <a:rPr lang="en-US" sz="1600" dirty="0">
                <a:latin typeface="Courier New" panose="02070309020205020404" pitchFamily="49" charset="0"/>
                <a:ea typeface="Arial" charset="0"/>
                <a:cs typeface="Courier New" panose="02070309020205020404" pitchFamily="49" charset="0"/>
              </a:rPr>
              <a:t>  // EN = 0</a:t>
            </a:r>
          </a:p>
          <a:p>
            <a:pPr algn="l">
              <a:spcBef>
                <a:spcPts val="0"/>
              </a:spcBef>
            </a:pPr>
            <a:r>
              <a:rPr lang="en-US" sz="1600" dirty="0">
                <a:latin typeface="Courier New" panose="02070309020205020404" pitchFamily="49" charset="0"/>
                <a:ea typeface="Arial" charset="0"/>
                <a:cs typeface="Courier New" panose="02070309020205020404" pitchFamily="49" charset="0"/>
              </a:rPr>
              <a:t>  t &amp;= 0xfb;</a:t>
            </a:r>
          </a:p>
          <a:p>
            <a:pPr algn="l">
              <a:spcBef>
                <a:spcPts val="0"/>
              </a:spcBef>
            </a:pPr>
            <a:r>
              <a:rPr lang="en-US" sz="1600" dirty="0">
                <a:latin typeface="Courier New" panose="02070309020205020404" pitchFamily="49" charset="0"/>
                <a:ea typeface="Arial" charset="0"/>
                <a:cs typeface="Courier New" panose="02070309020205020404" pitchFamily="49" charset="0"/>
              </a:rPr>
              <a:t>  write_int(fd, t);</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bool lcd_init(int fd) {</a:t>
            </a:r>
          </a:p>
          <a:p>
            <a:pPr algn="l">
              <a:spcBef>
                <a:spcPts val="0"/>
              </a:spcBef>
            </a:pPr>
            <a:r>
              <a:rPr lang="en-US" sz="1600" dirty="0">
                <a:latin typeface="Courier New" panose="02070309020205020404" pitchFamily="49" charset="0"/>
                <a:ea typeface="Arial" charset="0"/>
                <a:cs typeface="Courier New" panose="02070309020205020404" pitchFamily="49" charset="0"/>
              </a:rPr>
              <a:t>  // 8 line</a:t>
            </a:r>
          </a:p>
          <a:p>
            <a:pPr algn="l">
              <a:spcBef>
                <a:spcPts val="0"/>
              </a:spcBef>
            </a:pPr>
            <a:r>
              <a:rPr lang="en-US" sz="1600" dirty="0">
                <a:latin typeface="Courier New" panose="02070309020205020404" pitchFamily="49" charset="0"/>
                <a:ea typeface="Arial" charset="0"/>
                <a:cs typeface="Courier New" panose="02070309020205020404" pitchFamily="49" charset="0"/>
              </a:rPr>
              <a:t>  send_command(fd, 0x33);</a:t>
            </a:r>
          </a:p>
          <a:p>
            <a:pPr algn="l">
              <a:spcBef>
                <a:spcPts val="0"/>
              </a:spcBef>
            </a:pPr>
            <a:r>
              <a:rPr lang="en-US" sz="1600" dirty="0">
                <a:latin typeface="Courier New" panose="02070309020205020404" pitchFamily="49" charset="0"/>
                <a:ea typeface="Arial" charset="0"/>
                <a:cs typeface="Courier New" panose="02070309020205020404" pitchFamily="49" charset="0"/>
              </a:rPr>
              <a:t>  delay(5);</a:t>
            </a:r>
          </a:p>
          <a:p>
            <a:pPr algn="l">
              <a:spcBef>
                <a:spcPts val="0"/>
              </a:spcBef>
            </a:pPr>
            <a:r>
              <a:rPr lang="en-US" sz="1600" dirty="0">
                <a:latin typeface="Courier New" panose="02070309020205020404" pitchFamily="49" charset="0"/>
                <a:ea typeface="Arial" charset="0"/>
                <a:cs typeface="Courier New" panose="02070309020205020404" pitchFamily="49" charset="0"/>
              </a:rPr>
              <a:t>  // 4 line</a:t>
            </a:r>
          </a:p>
          <a:p>
            <a:pPr algn="l">
              <a:spcBef>
                <a:spcPts val="0"/>
              </a:spcBef>
            </a:pPr>
            <a:r>
              <a:rPr lang="en-US" sz="1600" dirty="0">
                <a:latin typeface="Courier New" panose="02070309020205020404" pitchFamily="49" charset="0"/>
                <a:ea typeface="Arial" charset="0"/>
                <a:cs typeface="Courier New" panose="02070309020205020404" pitchFamily="49" charset="0"/>
              </a:rPr>
              <a:t>  send_command(fd, 0x32);</a:t>
            </a:r>
          </a:p>
          <a:p>
            <a:pPr algn="l">
              <a:spcBef>
                <a:spcPts val="0"/>
              </a:spcBef>
            </a:pPr>
            <a:r>
              <a:rPr lang="en-US" sz="1600" dirty="0">
                <a:latin typeface="Courier New" panose="02070309020205020404" pitchFamily="49" charset="0"/>
                <a:ea typeface="Arial" charset="0"/>
                <a:cs typeface="Courier New" panose="02070309020205020404" pitchFamily="49" charset="0"/>
              </a:rPr>
              <a:t>  delay(5);</a:t>
            </a:r>
          </a:p>
          <a:p>
            <a:pPr algn="l">
              <a:spcBef>
                <a:spcPts val="0"/>
              </a:spcBef>
            </a:pPr>
            <a:r>
              <a:rPr lang="en-US" sz="1600" dirty="0">
                <a:latin typeface="Courier New" panose="02070309020205020404" pitchFamily="49" charset="0"/>
                <a:ea typeface="Arial" charset="0"/>
                <a:cs typeface="Courier New" panose="02070309020205020404" pitchFamily="49" charset="0"/>
              </a:rPr>
              <a:t>  // 2 line</a:t>
            </a:r>
          </a:p>
          <a:p>
            <a:pPr algn="l">
              <a:spcBef>
                <a:spcPts val="0"/>
              </a:spcBef>
            </a:pPr>
            <a:r>
              <a:rPr lang="en-US" sz="1600" dirty="0">
                <a:latin typeface="Courier New" panose="02070309020205020404" pitchFamily="49" charset="0"/>
                <a:ea typeface="Arial" charset="0"/>
                <a:cs typeface="Courier New" panose="02070309020205020404" pitchFamily="49" charset="0"/>
              </a:rPr>
              <a:t>  send_command(fd, 0x28);</a:t>
            </a:r>
          </a:p>
          <a:p>
            <a:pPr algn="l">
              <a:spcBef>
                <a:spcPts val="0"/>
              </a:spcBef>
            </a:pPr>
            <a:r>
              <a:rPr lang="en-US" sz="1600" dirty="0">
                <a:latin typeface="Courier New" panose="02070309020205020404" pitchFamily="49" charset="0"/>
                <a:ea typeface="Arial" charset="0"/>
                <a:cs typeface="Courier New" panose="02070309020205020404" pitchFamily="49" charset="0"/>
              </a:rPr>
              <a:t>  // display enable</a:t>
            </a:r>
          </a:p>
          <a:p>
            <a:pPr algn="l">
              <a:spcBef>
                <a:spcPts val="0"/>
              </a:spcBef>
            </a:pPr>
            <a:r>
              <a:rPr lang="en-US" sz="1600" dirty="0">
                <a:latin typeface="Courier New" panose="02070309020205020404" pitchFamily="49" charset="0"/>
                <a:ea typeface="Arial" charset="0"/>
                <a:cs typeface="Courier New" panose="02070309020205020404" pitchFamily="49" charset="0"/>
              </a:rPr>
              <a:t>  delay(5);</a:t>
            </a:r>
          </a:p>
          <a:p>
            <a:pPr algn="l">
              <a:spcBef>
                <a:spcPts val="0"/>
              </a:spcBef>
            </a:pPr>
            <a:r>
              <a:rPr lang="en-US" sz="1600" dirty="0">
                <a:latin typeface="Courier New" panose="02070309020205020404" pitchFamily="49" charset="0"/>
                <a:ea typeface="Arial" charset="0"/>
                <a:cs typeface="Courier New" panose="02070309020205020404" pitchFamily="49" charset="0"/>
              </a:rPr>
              <a:t>  send_command(fd, 0x0c);</a:t>
            </a:r>
          </a:p>
          <a:p>
            <a:pPr algn="l">
              <a:spcBef>
                <a:spcPts val="0"/>
              </a:spcBef>
            </a:pPr>
            <a:r>
              <a:rPr lang="en-US" sz="1600" dirty="0">
                <a:latin typeface="Courier New" panose="02070309020205020404" pitchFamily="49" charset="0"/>
                <a:ea typeface="Arial" charset="0"/>
                <a:cs typeface="Courier New" panose="02070309020205020404" pitchFamily="49" charset="0"/>
              </a:rPr>
              <a:t>  send_command(fd, 0x01); //clear</a:t>
            </a:r>
          </a:p>
          <a:p>
            <a:pPr algn="l">
              <a:spcBef>
                <a:spcPts val="0"/>
              </a:spcBef>
            </a:pPr>
            <a:r>
              <a:rPr lang="en-US" sz="1600" dirty="0">
                <a:latin typeface="Courier New" panose="02070309020205020404" pitchFamily="49" charset="0"/>
                <a:ea typeface="Arial" charset="0"/>
                <a:cs typeface="Courier New" panose="02070309020205020404" pitchFamily="49" charset="0"/>
              </a:rPr>
              <a:t>  delay(5);</a:t>
            </a:r>
          </a:p>
          <a:p>
            <a:pPr algn="l">
              <a:spcBef>
                <a:spcPts val="0"/>
              </a:spcBef>
            </a:pPr>
            <a:r>
              <a:rPr lang="en-US" sz="1600" dirty="0">
                <a:latin typeface="Courier New" panose="02070309020205020404" pitchFamily="49" charset="0"/>
                <a:ea typeface="Arial" charset="0"/>
                <a:cs typeface="Courier New" panose="02070309020205020404" pitchFamily="49" charset="0"/>
              </a:rPr>
              <a:t>  wiringPiI2CWrite(fd, 0x08);</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true;</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Tree>
    <p:extLst>
      <p:ext uri="{BB962C8B-B14F-4D97-AF65-F5344CB8AC3E}">
        <p14:creationId xmlns:p14="http://schemas.microsoft.com/office/powerpoint/2010/main" val="1145233224"/>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6755" y="84370"/>
            <a:ext cx="11834948" cy="868362"/>
          </a:xfrm>
        </p:spPr>
        <p:txBody>
          <a:bodyPr anchor="ctr">
            <a:normAutofit/>
          </a:bodyPr>
          <a:lstStyle/>
          <a:p>
            <a:pPr algn="ctr"/>
            <a:r>
              <a:rPr lang="en-US" sz="4400" dirty="0">
                <a:latin typeface="Arial" panose="020B0604020202020204" pitchFamily="34" charset="0"/>
                <a:cs typeface="Arial" panose="020B0604020202020204" pitchFamily="34" charset="0"/>
              </a:rPr>
              <a:t>Raspberry Pi code for LCD display (using I2C)</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182</a:t>
            </a:fld>
            <a:endParaRPr lang="en-US" dirty="0"/>
          </a:p>
        </p:txBody>
      </p:sp>
      <p:sp>
        <p:nvSpPr>
          <p:cNvPr id="6" name="Content Placeholder 2">
            <a:extLst>
              <a:ext uri="{FF2B5EF4-FFF2-40B4-BE49-F238E27FC236}">
                <a16:creationId xmlns:a16="http://schemas.microsoft.com/office/drawing/2014/main" id="{DA2DB874-0445-2F4A-8C87-2856E9540D29}"/>
              </a:ext>
            </a:extLst>
          </p:cNvPr>
          <p:cNvSpPr txBox="1">
            <a:spLocks/>
          </p:cNvSpPr>
          <p:nvPr/>
        </p:nvSpPr>
        <p:spPr>
          <a:xfrm>
            <a:off x="428139" y="1327151"/>
            <a:ext cx="11292179" cy="502920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0"/>
              </a:spcBef>
            </a:pPr>
            <a:r>
              <a:rPr lang="en-US" sz="1600" dirty="0">
                <a:latin typeface="Courier New" panose="02070309020205020404" pitchFamily="49" charset="0"/>
                <a:ea typeface="Arial" charset="0"/>
                <a:cs typeface="Courier New" panose="02070309020205020404" pitchFamily="49" charset="0"/>
              </a:rPr>
              <a:t>int main(int an, char** av) {</a:t>
            </a:r>
          </a:p>
          <a:p>
            <a:pPr algn="l">
              <a:spcBef>
                <a:spcPts val="0"/>
              </a:spcBef>
            </a:pPr>
            <a:r>
              <a:rPr lang="en-US" sz="1600" dirty="0">
                <a:latin typeface="Courier New" panose="02070309020205020404" pitchFamily="49" charset="0"/>
                <a:ea typeface="Arial" charset="0"/>
                <a:cs typeface="Courier New" panose="02070309020205020404" pitchFamily="49" charset="0"/>
              </a:rPr>
              <a:t>  int fd =   wiringPiI2CSetup(lcd_i2c_address);</a:t>
            </a:r>
          </a:p>
          <a:p>
            <a:pPr algn="l">
              <a:spcBef>
                <a:spcPts val="0"/>
              </a:spcBef>
            </a:pPr>
            <a:r>
              <a:rPr lang="en-US" sz="1600" dirty="0">
                <a:latin typeface="Courier New" panose="02070309020205020404" pitchFamily="49" charset="0"/>
                <a:ea typeface="Arial" charset="0"/>
                <a:cs typeface="Courier New" panose="02070309020205020404" pitchFamily="49" charset="0"/>
              </a:rPr>
              <a:t>  if (fd &lt; 0) {</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printf("Can't initialize Wiring Pi\n");</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1;</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if (!lcd_init(fd)) {</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printf("Can't initialize LCD\n");</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1;</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char buf[16];</a:t>
            </a:r>
          </a:p>
          <a:p>
            <a:pPr algn="l">
              <a:spcBef>
                <a:spcPts val="0"/>
              </a:spcBef>
            </a:pPr>
            <a:r>
              <a:rPr lang="en-US" sz="1600" dirty="0">
                <a:latin typeface="Courier New" panose="02070309020205020404" pitchFamily="49" charset="0"/>
                <a:ea typeface="Arial" charset="0"/>
                <a:cs typeface="Courier New" panose="02070309020205020404" pitchFamily="49" charset="0"/>
              </a:rPr>
              <a:t>  for(int j = 0; j &lt; 20; j++) {</a:t>
            </a:r>
          </a:p>
          <a:p>
            <a:pPr algn="l">
              <a:spcBef>
                <a:spcPts val="0"/>
              </a:spcBef>
            </a:pPr>
            <a:r>
              <a:rPr lang="en-US" sz="1600" dirty="0">
                <a:latin typeface="Courier New" panose="02070309020205020404" pitchFamily="49" charset="0"/>
                <a:ea typeface="Arial" charset="0"/>
                <a:cs typeface="Courier New" panose="02070309020205020404" pitchFamily="49" charset="0"/>
              </a:rPr>
              <a:t>    send_command(fd, 0x01);</a:t>
            </a:r>
          </a:p>
          <a:p>
            <a:pPr algn="l">
              <a:spcBef>
                <a:spcPts val="0"/>
              </a:spcBef>
            </a:pPr>
            <a:r>
              <a:rPr lang="en-US" sz="1600" dirty="0">
                <a:latin typeface="Courier New" panose="02070309020205020404" pitchFamily="49" charset="0"/>
                <a:ea typeface="Arial" charset="0"/>
                <a:cs typeface="Courier New" panose="02070309020205020404" pitchFamily="49" charset="0"/>
              </a:rPr>
              <a:t>    delay(5);</a:t>
            </a:r>
          </a:p>
          <a:p>
            <a:pPr algn="l">
              <a:spcBef>
                <a:spcPts val="0"/>
              </a:spcBef>
            </a:pPr>
            <a:r>
              <a:rPr lang="en-US" sz="1600" dirty="0">
                <a:latin typeface="Courier New" panose="02070309020205020404" pitchFamily="49" charset="0"/>
                <a:ea typeface="Arial" charset="0"/>
                <a:cs typeface="Courier New" panose="02070309020205020404" pitchFamily="49" charset="0"/>
              </a:rPr>
              <a:t>    write_line(fd, 0, 0, "Line 0");</a:t>
            </a:r>
          </a:p>
          <a:p>
            <a:pPr algn="l">
              <a:spcBef>
                <a:spcPts val="0"/>
              </a:spcBef>
            </a:pPr>
            <a:r>
              <a:rPr lang="en-US" sz="1600" dirty="0">
                <a:latin typeface="Courier New" panose="02070309020205020404" pitchFamily="49" charset="0"/>
                <a:ea typeface="Arial" charset="0"/>
                <a:cs typeface="Courier New" panose="02070309020205020404" pitchFamily="49" charset="0"/>
              </a:rPr>
              <a:t>    clearBuf((byte*)buf, 16);</a:t>
            </a:r>
          </a:p>
          <a:p>
            <a:pPr algn="l">
              <a:spcBef>
                <a:spcPts val="0"/>
              </a:spcBef>
            </a:pPr>
            <a:r>
              <a:rPr lang="en-US" sz="1600" dirty="0">
                <a:latin typeface="Courier New" panose="02070309020205020404" pitchFamily="49" charset="0"/>
                <a:ea typeface="Arial" charset="0"/>
                <a:cs typeface="Courier New" panose="02070309020205020404" pitchFamily="49" charset="0"/>
              </a:rPr>
              <a:t>    sprintf(buf, "Run %d", j);</a:t>
            </a:r>
          </a:p>
          <a:p>
            <a:pPr algn="l">
              <a:spcBef>
                <a:spcPts val="0"/>
              </a:spcBef>
            </a:pPr>
            <a:r>
              <a:rPr lang="en-US" sz="1600" dirty="0">
                <a:latin typeface="Courier New" panose="02070309020205020404" pitchFamily="49" charset="0"/>
                <a:ea typeface="Arial" charset="0"/>
                <a:cs typeface="Courier New" panose="02070309020205020404" pitchFamily="49" charset="0"/>
              </a:rPr>
              <a:t>    write_line(fd, 1, 1, buf);</a:t>
            </a:r>
          </a:p>
          <a:p>
            <a:pPr algn="l">
              <a:spcBef>
                <a:spcPts val="0"/>
              </a:spcBef>
            </a:pPr>
            <a:r>
              <a:rPr lang="en-US" sz="1600" dirty="0">
                <a:latin typeface="Courier New" panose="02070309020205020404" pitchFamily="49" charset="0"/>
                <a:ea typeface="Arial" charset="0"/>
                <a:cs typeface="Courier New" panose="02070309020205020404" pitchFamily="49" charset="0"/>
              </a:rPr>
              <a:t>    delay(5000);</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return 0;</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p:txBody>
      </p:sp>
    </p:spTree>
    <p:extLst>
      <p:ext uri="{BB962C8B-B14F-4D97-AF65-F5344CB8AC3E}">
        <p14:creationId xmlns:p14="http://schemas.microsoft.com/office/powerpoint/2010/main" val="2602373438"/>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9736" y="149050"/>
            <a:ext cx="11496450" cy="868362"/>
          </a:xfrm>
        </p:spPr>
        <p:txBody>
          <a:bodyPr anchor="ctr">
            <a:normAutofit/>
          </a:bodyPr>
          <a:lstStyle/>
          <a:p>
            <a:pPr algn="ctr"/>
            <a:r>
              <a:rPr lang="en-US" sz="4400" dirty="0">
                <a:latin typeface="Arial" panose="020B0604020202020204" pitchFamily="34" charset="0"/>
                <a:cs typeface="Arial" panose="020B0604020202020204" pitchFamily="34" charset="0"/>
              </a:rPr>
              <a:t>Lab: RFID</a:t>
            </a:r>
          </a:p>
        </p:txBody>
      </p:sp>
      <p:sp>
        <p:nvSpPr>
          <p:cNvPr id="3" name="Content Placeholder 2"/>
          <p:cNvSpPr>
            <a:spLocks noGrp="1"/>
          </p:cNvSpPr>
          <p:nvPr>
            <p:ph idx="1"/>
          </p:nvPr>
        </p:nvSpPr>
        <p:spPr>
          <a:xfrm>
            <a:off x="439736" y="1740296"/>
            <a:ext cx="11160081" cy="4360985"/>
          </a:xfrm>
        </p:spPr>
        <p:txBody>
          <a:bodyPr>
            <a:noAutofit/>
          </a:bodyPr>
          <a:lstStyle/>
          <a:p>
            <a:pPr marL="342900" indent="-342900" algn="l">
              <a:spcBef>
                <a:spcPts val="400"/>
              </a:spcBef>
              <a:buFont typeface="Arial" charset="0"/>
              <a:buChar char="•"/>
            </a:pPr>
            <a:r>
              <a:rPr lang="en-US" sz="2000" dirty="0">
                <a:latin typeface="Arial" charset="0"/>
                <a:ea typeface="Arial" charset="0"/>
                <a:cs typeface="Arial" charset="0"/>
              </a:rPr>
              <a:t>You can find pictures of the RFID sensor and a tutorial in the Freenove manual </a:t>
            </a:r>
            <a:r>
              <a:rPr lang="en-US" sz="2000" dirty="0">
                <a:solidFill>
                  <a:srgbClr val="2282F0"/>
                </a:solidFill>
                <a:latin typeface="Arial" charset="0"/>
                <a:ea typeface="Arial" charset="0"/>
                <a:cs typeface="Arial" charset="0"/>
                <a:hlinkClick r:id="rId3">
                  <a:extLst>
                    <a:ext uri="{A12FA001-AC4F-418D-AE19-62706E023703}">
                      <ahyp:hlinkClr xmlns:ahyp="http://schemas.microsoft.com/office/drawing/2018/hyperlinkcolor" val="tx"/>
                    </a:ext>
                  </a:extLst>
                </a:hlinkClick>
              </a:rPr>
              <a:t>here</a:t>
            </a:r>
            <a:r>
              <a:rPr lang="en-US" sz="2000" dirty="0">
                <a:latin typeface="Arial" charset="0"/>
                <a:ea typeface="Arial" charset="0"/>
                <a:cs typeface="Arial" charset="0"/>
              </a:rPr>
              <a:t>.  The </a:t>
            </a:r>
            <a:r>
              <a:rPr lang="en-US" sz="2000" dirty="0">
                <a:solidFill>
                  <a:srgbClr val="2282F0"/>
                </a:solidFill>
                <a:latin typeface="Arial" panose="020B0604020202020204" pitchFamily="34" charset="0"/>
                <a:cs typeface="Arial" panose="020B0604020202020204" pitchFamily="34" charset="0"/>
                <a:hlinkClick r:id="rId4">
                  <a:extLst>
                    <a:ext uri="{A12FA001-AC4F-418D-AE19-62706E023703}">
                      <ahyp:hlinkClr xmlns:ahyp="http://schemas.microsoft.com/office/drawing/2018/hyperlinkcolor" val="tx"/>
                    </a:ext>
                  </a:extLst>
                </a:hlinkClick>
              </a:rPr>
              <a:t>RC522</a:t>
            </a:r>
            <a:r>
              <a:rPr lang="en-US" dirty="0"/>
              <a:t> </a:t>
            </a:r>
            <a:r>
              <a:rPr lang="en-US" sz="2000" dirty="0">
                <a:latin typeface="Arial" charset="0"/>
                <a:ea typeface="Arial" charset="0"/>
                <a:cs typeface="Arial" charset="0"/>
              </a:rPr>
              <a:t>rfid card uses an SPI interface.  </a:t>
            </a:r>
            <a:r>
              <a:rPr lang="en-US" sz="2000" dirty="0">
                <a:latin typeface="Arial" panose="020B0604020202020204" pitchFamily="34" charset="0"/>
                <a:ea typeface="Arial" charset="0"/>
                <a:cs typeface="Arial" panose="020B0604020202020204" pitchFamily="34" charset="0"/>
              </a:rPr>
              <a:t>You’ll also need a </a:t>
            </a:r>
            <a:r>
              <a:rPr lang="en-US" sz="2000" dirty="0">
                <a:solidFill>
                  <a:srgbClr val="2282F0"/>
                </a:solidFill>
                <a:latin typeface="Arial" panose="020B0604020202020204" pitchFamily="34" charset="0"/>
                <a:cs typeface="Arial" panose="020B0604020202020204" pitchFamily="34" charset="0"/>
                <a:hlinkClick r:id="rId5">
                  <a:extLst>
                    <a:ext uri="{A12FA001-AC4F-418D-AE19-62706E023703}">
                      <ahyp:hlinkClr xmlns:ahyp="http://schemas.microsoft.com/office/drawing/2018/hyperlinkcolor" val="tx"/>
                    </a:ext>
                  </a:extLst>
                </a:hlinkClick>
              </a:rPr>
              <a:t>Mifare1 S50 </a:t>
            </a:r>
            <a:r>
              <a:rPr lang="en-US" sz="2000" dirty="0">
                <a:latin typeface="Arial" panose="020B0604020202020204" pitchFamily="34" charset="0"/>
                <a:cs typeface="Arial" panose="020B0604020202020204" pitchFamily="34" charset="0"/>
              </a:rPr>
              <a:t>card or FOB.</a:t>
            </a:r>
            <a:endParaRPr lang="en-US" sz="2000" dirty="0">
              <a:latin typeface="Arial" panose="020B0604020202020204" pitchFamily="34" charset="0"/>
              <a:ea typeface="Arial" charset="0"/>
              <a:cs typeface="Arial" panose="020B0604020202020204" pitchFamily="34" charset="0"/>
            </a:endParaRPr>
          </a:p>
          <a:p>
            <a:pPr marL="342900" indent="-342900" algn="l">
              <a:spcBef>
                <a:spcPts val="400"/>
              </a:spcBef>
              <a:buFont typeface="Arial" charset="0"/>
              <a:buChar char="•"/>
            </a:pPr>
            <a:r>
              <a:rPr lang="en-US" sz="2000" dirty="0">
                <a:latin typeface="Arial" charset="0"/>
                <a:ea typeface="Arial" charset="0"/>
                <a:cs typeface="Arial" charset="0"/>
              </a:rPr>
              <a:t>You’ll need to download the “RFID Library” for Arduino.</a:t>
            </a:r>
          </a:p>
          <a:p>
            <a:pPr marL="342900" indent="-342900" algn="l">
              <a:spcBef>
                <a:spcPts val="400"/>
              </a:spcBef>
              <a:buFont typeface="Arial" charset="0"/>
              <a:buChar char="•"/>
            </a:pPr>
            <a:r>
              <a:rPr lang="en-US" sz="2000" dirty="0">
                <a:latin typeface="Arial" charset="0"/>
                <a:ea typeface="Arial" charset="0"/>
                <a:cs typeface="Arial" charset="0"/>
              </a:rPr>
              <a:t>Wire the Arduino as shown.</a:t>
            </a:r>
          </a:p>
          <a:p>
            <a:pPr algn="l"/>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183</a:t>
            </a:fld>
            <a:endParaRPr lang="en-US" dirty="0"/>
          </a:p>
        </p:txBody>
      </p:sp>
      <p:pic>
        <p:nvPicPr>
          <p:cNvPr id="2051" name="Picture 3" descr="page212image10016240">
            <a:extLst>
              <a:ext uri="{FF2B5EF4-FFF2-40B4-BE49-F238E27FC236}">
                <a16:creationId xmlns:a16="http://schemas.microsoft.com/office/drawing/2014/main" id="{E3997786-6871-0B48-A473-CEE2113FE3E4}"/>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6137869" y="3381063"/>
            <a:ext cx="4089400" cy="25908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1A9975D4-812E-1142-8501-817AB31BB978}"/>
              </a:ext>
            </a:extLst>
          </p:cNvPr>
          <p:cNvSpPr txBox="1"/>
          <p:nvPr/>
        </p:nvSpPr>
        <p:spPr>
          <a:xfrm>
            <a:off x="7158029" y="5997904"/>
            <a:ext cx="1058431" cy="369332"/>
          </a:xfrm>
          <a:prstGeom prst="rect">
            <a:avLst/>
          </a:prstGeom>
          <a:noFill/>
        </p:spPr>
        <p:txBody>
          <a:bodyPr wrap="none" rtlCol="0">
            <a:spAutoFit/>
          </a:bodyPr>
          <a:lstStyle/>
          <a:p>
            <a:r>
              <a:rPr lang="en-US" dirty="0">
                <a:latin typeface="Calibri" panose="020F0502020204030204" pitchFamily="34" charset="0"/>
                <a:cs typeface="Calibri" panose="020F0502020204030204" pitchFamily="34" charset="0"/>
              </a:rPr>
              <a:t>Freenove</a:t>
            </a:r>
          </a:p>
        </p:txBody>
      </p:sp>
      <p:pic>
        <p:nvPicPr>
          <p:cNvPr id="6" name="Picture 5">
            <a:extLst>
              <a:ext uri="{FF2B5EF4-FFF2-40B4-BE49-F238E27FC236}">
                <a16:creationId xmlns:a16="http://schemas.microsoft.com/office/drawing/2014/main" id="{C6591087-4D8F-A04F-B90A-A0352F129604}"/>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323475" y="3279218"/>
            <a:ext cx="3568700" cy="2676525"/>
          </a:xfrm>
          <a:prstGeom prst="rect">
            <a:avLst/>
          </a:prstGeom>
        </p:spPr>
      </p:pic>
      <p:sp>
        <p:nvSpPr>
          <p:cNvPr id="8" name="TextBox 7">
            <a:extLst>
              <a:ext uri="{FF2B5EF4-FFF2-40B4-BE49-F238E27FC236}">
                <a16:creationId xmlns:a16="http://schemas.microsoft.com/office/drawing/2014/main" id="{81E58A46-046D-2646-8703-6551B97DC78B}"/>
              </a:ext>
            </a:extLst>
          </p:cNvPr>
          <p:cNvSpPr txBox="1"/>
          <p:nvPr/>
        </p:nvSpPr>
        <p:spPr>
          <a:xfrm>
            <a:off x="1629090" y="5780038"/>
            <a:ext cx="946606" cy="369332"/>
          </a:xfrm>
          <a:prstGeom prst="rect">
            <a:avLst/>
          </a:prstGeom>
          <a:noFill/>
        </p:spPr>
        <p:txBody>
          <a:bodyPr wrap="none" rtlCol="0">
            <a:spAutoFit/>
          </a:bodyPr>
          <a:lstStyle/>
          <a:p>
            <a:r>
              <a:rPr lang="en-US" dirty="0">
                <a:latin typeface="Calibri" panose="020F0502020204030204" pitchFamily="34" charset="0"/>
                <a:cs typeface="Calibri" panose="020F0502020204030204" pitchFamily="34" charset="0"/>
              </a:rPr>
              <a:t>Newegg</a:t>
            </a:r>
          </a:p>
        </p:txBody>
      </p:sp>
      <p:pic>
        <p:nvPicPr>
          <p:cNvPr id="7" name="Picture 6">
            <a:extLst>
              <a:ext uri="{FF2B5EF4-FFF2-40B4-BE49-F238E27FC236}">
                <a16:creationId xmlns:a16="http://schemas.microsoft.com/office/drawing/2014/main" id="{D50BC4BA-5DEC-6F4A-AF1E-399DB03838D6}"/>
              </a:ext>
            </a:extLst>
          </p:cNvPr>
          <p:cNvPicPr>
            <a:picLocks noChangeAspect="1"/>
          </p:cNvPicPr>
          <p:nvPr/>
        </p:nvPicPr>
        <p:blipFill>
          <a:blip r:embed="rId8"/>
          <a:stretch>
            <a:fillRect/>
          </a:stretch>
        </p:blipFill>
        <p:spPr>
          <a:xfrm>
            <a:off x="3698489" y="4141230"/>
            <a:ext cx="1587500" cy="952500"/>
          </a:xfrm>
          <a:prstGeom prst="rect">
            <a:avLst/>
          </a:prstGeom>
        </p:spPr>
      </p:pic>
    </p:spTree>
    <p:extLst>
      <p:ext uri="{BB962C8B-B14F-4D97-AF65-F5344CB8AC3E}">
        <p14:creationId xmlns:p14="http://schemas.microsoft.com/office/powerpoint/2010/main" val="1866900942"/>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6236" y="57828"/>
            <a:ext cx="11772403"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RFID</a:t>
            </a:r>
          </a:p>
        </p:txBody>
      </p:sp>
      <p:sp>
        <p:nvSpPr>
          <p:cNvPr id="3" name="Content Placeholder 2"/>
          <p:cNvSpPr>
            <a:spLocks noGrp="1"/>
          </p:cNvSpPr>
          <p:nvPr>
            <p:ph idx="1"/>
          </p:nvPr>
        </p:nvSpPr>
        <p:spPr>
          <a:xfrm>
            <a:off x="555170" y="1476104"/>
            <a:ext cx="10946673" cy="4788490"/>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rfid</a:t>
            </a:r>
          </a:p>
          <a:p>
            <a:pPr algn="l">
              <a:spcBef>
                <a:spcPts val="0"/>
              </a:spcBef>
            </a:pPr>
            <a:r>
              <a:rPr lang="en-US" sz="1600" dirty="0">
                <a:latin typeface="Courier New" panose="02070309020205020404" pitchFamily="49" charset="0"/>
                <a:ea typeface="Arial" charset="0"/>
                <a:cs typeface="Courier New" panose="02070309020205020404" pitchFamily="49" charset="0"/>
              </a:rPr>
              <a:t>// Manferdelli</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#include &lt;SPI.h&gt;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&lt;MFRC522.h&gt;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typedef uint8_t byte;</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rstPin = 9;</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ssPin = 10;</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measurementDelay= 500;</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Class args: slave select, reset      </a:t>
            </a:r>
          </a:p>
          <a:p>
            <a:pPr algn="l">
              <a:spcBef>
                <a:spcPts val="0"/>
              </a:spcBef>
            </a:pPr>
            <a:r>
              <a:rPr lang="en-US" sz="1600" dirty="0">
                <a:latin typeface="Courier New" panose="02070309020205020404" pitchFamily="49" charset="0"/>
                <a:ea typeface="Arial" charset="0"/>
                <a:cs typeface="Courier New" panose="02070309020205020404" pitchFamily="49" charset="0"/>
              </a:rPr>
              <a:t>MFRC522 rfid(ssPin, rstPin);</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setup() {</a:t>
            </a:r>
          </a:p>
          <a:p>
            <a:pPr algn="l">
              <a:spcBef>
                <a:spcPts val="0"/>
              </a:spcBef>
            </a:pPr>
            <a:r>
              <a:rPr lang="en-US" sz="1600" dirty="0">
                <a:latin typeface="Courier New" panose="02070309020205020404" pitchFamily="49" charset="0"/>
                <a:ea typeface="Arial" charset="0"/>
                <a:cs typeface="Courier New" panose="02070309020205020404" pitchFamily="49" charset="0"/>
              </a:rPr>
              <a:t>  Serial.begin(9600);</a:t>
            </a:r>
          </a:p>
          <a:p>
            <a:pPr algn="l">
              <a:spcBef>
                <a:spcPts val="0"/>
              </a:spcBef>
            </a:pPr>
            <a:r>
              <a:rPr lang="en-US" sz="1600" dirty="0">
                <a:latin typeface="Courier New" panose="02070309020205020404" pitchFamily="49" charset="0"/>
                <a:ea typeface="Arial" charset="0"/>
                <a:cs typeface="Courier New" panose="02070309020205020404" pitchFamily="49" charset="0"/>
              </a:rPr>
              <a:t>  SPI.begin();</a:t>
            </a:r>
          </a:p>
          <a:p>
            <a:pPr algn="l">
              <a:spcBef>
                <a:spcPts val="0"/>
              </a:spcBef>
            </a:pPr>
            <a:r>
              <a:rPr lang="en-US" sz="1600" dirty="0">
                <a:latin typeface="Courier New" panose="02070309020205020404" pitchFamily="49" charset="0"/>
                <a:ea typeface="Arial" charset="0"/>
                <a:cs typeface="Courier New" panose="02070309020205020404" pitchFamily="49" charset="0"/>
              </a:rPr>
              <a:t>  rfid.PCD_Init();</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184</a:t>
            </a:fld>
            <a:endParaRPr lang="en-US" dirty="0"/>
          </a:p>
        </p:txBody>
      </p:sp>
      <p:sp>
        <p:nvSpPr>
          <p:cNvPr id="6" name="Content Placeholder 2">
            <a:extLst>
              <a:ext uri="{FF2B5EF4-FFF2-40B4-BE49-F238E27FC236}">
                <a16:creationId xmlns:a16="http://schemas.microsoft.com/office/drawing/2014/main" id="{F6EF3C1F-30D3-C24B-B2AA-27D2E583C38A}"/>
              </a:ext>
            </a:extLst>
          </p:cNvPr>
          <p:cNvSpPr txBox="1">
            <a:spLocks/>
          </p:cNvSpPr>
          <p:nvPr/>
        </p:nvSpPr>
        <p:spPr>
          <a:xfrm>
            <a:off x="6028506" y="1476104"/>
            <a:ext cx="5950132" cy="549886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0"/>
              </a:spcBef>
            </a:pPr>
            <a:r>
              <a:rPr lang="en-US" sz="1600" dirty="0">
                <a:latin typeface="Courier New" panose="02070309020205020404" pitchFamily="49" charset="0"/>
                <a:ea typeface="Arial" charset="0"/>
                <a:cs typeface="Courier New" panose="02070309020205020404" pitchFamily="49" charset="0"/>
              </a:rPr>
              <a:t>bool access_valid(int size, byte* id) {</a:t>
            </a:r>
          </a:p>
          <a:p>
            <a:pPr algn="l">
              <a:spcBef>
                <a:spcPts val="0"/>
              </a:spcBef>
            </a:pPr>
            <a:r>
              <a:rPr lang="en-US" sz="1600" dirty="0">
                <a:latin typeface="Courier New" panose="02070309020205020404" pitchFamily="49" charset="0"/>
                <a:ea typeface="Arial" charset="0"/>
                <a:cs typeface="Courier New" panose="02070309020205020404" pitchFamily="49" charset="0"/>
              </a:rPr>
              <a:t>  // our card has id: FA-7C-63-2E</a:t>
            </a:r>
          </a:p>
          <a:p>
            <a:pPr algn="l">
              <a:spcBef>
                <a:spcPts val="0"/>
              </a:spcBef>
            </a:pPr>
            <a:r>
              <a:rPr lang="en-US" sz="1600" dirty="0">
                <a:latin typeface="Courier New" panose="02070309020205020404" pitchFamily="49" charset="0"/>
                <a:ea typeface="Arial" charset="0"/>
                <a:cs typeface="Courier New" panose="02070309020205020404" pitchFamily="49" charset="0"/>
              </a:rPr>
              <a:t>  if (size != 4)</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false;</a:t>
            </a:r>
          </a:p>
          <a:p>
            <a:pPr algn="l">
              <a:spcBef>
                <a:spcPts val="0"/>
              </a:spcBef>
            </a:pPr>
            <a:r>
              <a:rPr lang="en-US" sz="1600" dirty="0">
                <a:latin typeface="Courier New" panose="02070309020205020404" pitchFamily="49" charset="0"/>
                <a:ea typeface="Arial" charset="0"/>
                <a:cs typeface="Courier New" panose="02070309020205020404" pitchFamily="49" charset="0"/>
              </a:rPr>
              <a:t>  if ( id[0] != 0xfa || id[1] != 0x7c || id[2] != 0x63 || id[3] != 0x2e)</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false;</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true;</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Tree>
    <p:extLst>
      <p:ext uri="{BB962C8B-B14F-4D97-AF65-F5344CB8AC3E}">
        <p14:creationId xmlns:p14="http://schemas.microsoft.com/office/powerpoint/2010/main" val="2834612443"/>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6745" y="65315"/>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RFID</a:t>
            </a:r>
          </a:p>
        </p:txBody>
      </p:sp>
      <p:sp>
        <p:nvSpPr>
          <p:cNvPr id="3" name="Content Placeholder 2"/>
          <p:cNvSpPr>
            <a:spLocks noGrp="1"/>
          </p:cNvSpPr>
          <p:nvPr>
            <p:ph idx="1"/>
          </p:nvPr>
        </p:nvSpPr>
        <p:spPr>
          <a:xfrm>
            <a:off x="241662" y="1262118"/>
            <a:ext cx="11136086" cy="5498861"/>
          </a:xfrm>
        </p:spPr>
        <p:txBody>
          <a:bodyPr>
            <a:noAutofit/>
          </a:bodyPr>
          <a:lstStyle/>
          <a:p>
            <a:pPr algn="l">
              <a:spcBef>
                <a:spcPts val="0"/>
              </a:spcBef>
            </a:pPr>
            <a:r>
              <a:rPr lang="en-US" sz="1400" dirty="0">
                <a:latin typeface="Courier New" panose="02070309020205020404" pitchFamily="49" charset="0"/>
                <a:ea typeface="Arial" charset="0"/>
                <a:cs typeface="Courier New" panose="02070309020205020404" pitchFamily="49" charset="0"/>
              </a:rPr>
              <a:t>void loop() {</a:t>
            </a:r>
          </a:p>
          <a:p>
            <a:pPr algn="l">
              <a:spcBef>
                <a:spcPts val="0"/>
              </a:spcBef>
            </a:pPr>
            <a:r>
              <a:rPr lang="en-US" sz="1400" dirty="0">
                <a:latin typeface="Courier New" panose="02070309020205020404" pitchFamily="49" charset="0"/>
                <a:ea typeface="Arial" charset="0"/>
                <a:cs typeface="Courier New" panose="02070309020205020404" pitchFamily="49" charset="0"/>
              </a:rPr>
              <a:t>  if (rfid.PICC_IsNewCardPresent()) {</a:t>
            </a:r>
          </a:p>
          <a:p>
            <a:pPr algn="l">
              <a:spcBef>
                <a:spcPts val="0"/>
              </a:spcBef>
            </a:pPr>
            <a:r>
              <a:rPr lang="en-US" sz="1400" dirty="0">
                <a:latin typeface="Courier New" panose="02070309020205020404" pitchFamily="49" charset="0"/>
                <a:ea typeface="Arial" charset="0"/>
                <a:cs typeface="Courier New" panose="02070309020205020404" pitchFamily="49" charset="0"/>
              </a:rPr>
              <a:t>    if(rfid.PICC_ReadCardSerial()) {</a:t>
            </a:r>
          </a:p>
          <a:p>
            <a:pPr algn="l">
              <a:spcBef>
                <a:spcPts val="0"/>
              </a:spcBef>
            </a:pPr>
            <a:r>
              <a:rPr lang="en-US" sz="1400" dirty="0">
                <a:latin typeface="Courier New" panose="02070309020205020404" pitchFamily="49" charset="0"/>
                <a:ea typeface="Arial" charset="0"/>
                <a:cs typeface="Courier New" panose="02070309020205020404" pitchFamily="49" charset="0"/>
              </a:rPr>
              <a:t>      Serial.print("Card type: ");</a:t>
            </a:r>
          </a:p>
          <a:p>
            <a:pPr algn="l">
              <a:spcBef>
                <a:spcPts val="0"/>
              </a:spcBef>
            </a:pPr>
            <a:r>
              <a:rPr lang="en-US" sz="1400" dirty="0">
                <a:latin typeface="Courier New" panose="02070309020205020404" pitchFamily="49" charset="0"/>
                <a:ea typeface="Arial" charset="0"/>
                <a:cs typeface="Courier New" panose="02070309020205020404" pitchFamily="49" charset="0"/>
              </a:rPr>
              <a:t>      for (int i = 0; i &lt; rfid.uid.size; i++) {</a:t>
            </a:r>
          </a:p>
          <a:p>
            <a:pPr algn="l">
              <a:spcBef>
                <a:spcPts val="0"/>
              </a:spcBef>
            </a:pPr>
            <a:r>
              <a:rPr lang="en-US" sz="1400" dirty="0">
                <a:latin typeface="Courier New" panose="02070309020205020404" pitchFamily="49" charset="0"/>
                <a:ea typeface="Arial" charset="0"/>
                <a:cs typeface="Courier New" panose="02070309020205020404" pitchFamily="49" charset="0"/>
              </a:rPr>
              <a:t>        if (i != 0)</a:t>
            </a:r>
          </a:p>
          <a:p>
            <a:pPr algn="l">
              <a:spcBef>
                <a:spcPts val="0"/>
              </a:spcBef>
            </a:pPr>
            <a:r>
              <a:rPr lang="en-US" sz="1400" dirty="0">
                <a:latin typeface="Courier New" panose="02070309020205020404" pitchFamily="49" charset="0"/>
                <a:ea typeface="Arial" charset="0"/>
                <a:cs typeface="Courier New" panose="02070309020205020404" pitchFamily="49" charset="0"/>
              </a:rPr>
              <a:t>          Serial.print("-");</a:t>
            </a:r>
          </a:p>
          <a:p>
            <a:pPr algn="l">
              <a:spcBef>
                <a:spcPts val="0"/>
              </a:spcBef>
            </a:pPr>
            <a:r>
              <a:rPr lang="en-US" sz="1400" dirty="0">
                <a:latin typeface="Courier New" panose="02070309020205020404" pitchFamily="49" charset="0"/>
                <a:ea typeface="Arial" charset="0"/>
                <a:cs typeface="Courier New" panose="02070309020205020404" pitchFamily="49" charset="0"/>
              </a:rPr>
              <a:t>        if (rfid.uid.uidByte[i] &lt;= 0x9) {</a:t>
            </a:r>
          </a:p>
          <a:p>
            <a:pPr algn="l">
              <a:spcBef>
                <a:spcPts val="0"/>
              </a:spcBef>
            </a:pPr>
            <a:r>
              <a:rPr lang="en-US" sz="1400" dirty="0">
                <a:latin typeface="Courier New" panose="02070309020205020404" pitchFamily="49" charset="0"/>
                <a:ea typeface="Arial" charset="0"/>
                <a:cs typeface="Courier New" panose="02070309020205020404" pitchFamily="49" charset="0"/>
              </a:rPr>
              <a:t>          Serial.print("0");</a:t>
            </a:r>
          </a:p>
          <a:p>
            <a:pPr algn="l">
              <a:spcBef>
                <a:spcPts val="0"/>
              </a:spcBef>
            </a:pPr>
            <a:r>
              <a:rPr lang="en-US" sz="1400" dirty="0">
                <a:latin typeface="Courier New" panose="02070309020205020404" pitchFamily="49" charset="0"/>
                <a:ea typeface="Arial" charset="0"/>
                <a:cs typeface="Courier New" panose="02070309020205020404" pitchFamily="49" charset="0"/>
              </a:rPr>
              <a:t>        }</a:t>
            </a:r>
          </a:p>
          <a:p>
            <a:pPr algn="l">
              <a:spcBef>
                <a:spcPts val="0"/>
              </a:spcBef>
            </a:pPr>
            <a:r>
              <a:rPr lang="en-US" sz="1400" dirty="0">
                <a:latin typeface="Courier New" panose="02070309020205020404" pitchFamily="49" charset="0"/>
                <a:ea typeface="Arial" charset="0"/>
                <a:cs typeface="Courier New" panose="02070309020205020404" pitchFamily="49" charset="0"/>
              </a:rPr>
              <a:t>        Serial.print(rfid.uid.uidByte[i], HEX);</a:t>
            </a:r>
          </a:p>
          <a:p>
            <a:pPr algn="l">
              <a:spcBef>
                <a:spcPts val="0"/>
              </a:spcBef>
            </a:pPr>
            <a:r>
              <a:rPr lang="en-US" sz="1400" dirty="0">
                <a:latin typeface="Courier New" panose="02070309020205020404" pitchFamily="49" charset="0"/>
                <a:ea typeface="Arial" charset="0"/>
                <a:cs typeface="Courier New" panose="02070309020205020404" pitchFamily="49" charset="0"/>
              </a:rPr>
              <a:t>      }</a:t>
            </a:r>
          </a:p>
          <a:p>
            <a:pPr algn="l">
              <a:spcBef>
                <a:spcPts val="0"/>
              </a:spcBef>
            </a:pPr>
            <a:r>
              <a:rPr lang="en-US" sz="1400" dirty="0">
                <a:latin typeface="Courier New" panose="02070309020205020404" pitchFamily="49" charset="0"/>
                <a:ea typeface="Arial" charset="0"/>
                <a:cs typeface="Courier New" panose="02070309020205020404" pitchFamily="49" charset="0"/>
              </a:rPr>
              <a:t>      Serial.println("");</a:t>
            </a:r>
          </a:p>
          <a:p>
            <a:pPr algn="l">
              <a:spcBef>
                <a:spcPts val="0"/>
              </a:spcBef>
            </a:pPr>
            <a:r>
              <a:rPr lang="en-US" sz="1400" dirty="0">
                <a:latin typeface="Courier New" panose="02070309020205020404" pitchFamily="49" charset="0"/>
                <a:ea typeface="Arial" charset="0"/>
                <a:cs typeface="Courier New" panose="02070309020205020404" pitchFamily="49" charset="0"/>
              </a:rPr>
              <a:t>      if (access_valid(rfid.uid.size, rfid.uid.uidByte)) {</a:t>
            </a:r>
          </a:p>
          <a:p>
            <a:pPr algn="l">
              <a:spcBef>
                <a:spcPts val="0"/>
              </a:spcBef>
            </a:pPr>
            <a:r>
              <a:rPr lang="en-US" sz="1400" dirty="0">
                <a:latin typeface="Courier New" panose="02070309020205020404" pitchFamily="49" charset="0"/>
                <a:ea typeface="Arial" charset="0"/>
                <a:cs typeface="Courier New" panose="02070309020205020404" pitchFamily="49" charset="0"/>
              </a:rPr>
              <a:t>        Serial.println("Access granted");</a:t>
            </a:r>
          </a:p>
          <a:p>
            <a:pPr algn="l">
              <a:spcBef>
                <a:spcPts val="0"/>
              </a:spcBef>
            </a:pPr>
            <a:r>
              <a:rPr lang="en-US" sz="1400" dirty="0">
                <a:latin typeface="Courier New" panose="02070309020205020404" pitchFamily="49" charset="0"/>
                <a:ea typeface="Arial" charset="0"/>
                <a:cs typeface="Courier New" panose="02070309020205020404" pitchFamily="49" charset="0"/>
              </a:rPr>
              <a:t>      } else {</a:t>
            </a:r>
          </a:p>
          <a:p>
            <a:pPr algn="l">
              <a:spcBef>
                <a:spcPts val="0"/>
              </a:spcBef>
            </a:pPr>
            <a:r>
              <a:rPr lang="en-US" sz="1400" dirty="0">
                <a:latin typeface="Courier New" panose="02070309020205020404" pitchFamily="49" charset="0"/>
                <a:ea typeface="Arial" charset="0"/>
                <a:cs typeface="Courier New" panose="02070309020205020404" pitchFamily="49" charset="0"/>
              </a:rPr>
              <a:t>        Serial.println("Access denied");</a:t>
            </a:r>
          </a:p>
          <a:p>
            <a:pPr algn="l">
              <a:spcBef>
                <a:spcPts val="0"/>
              </a:spcBef>
            </a:pPr>
            <a:r>
              <a:rPr lang="en-US" sz="1400" dirty="0">
                <a:latin typeface="Courier New" panose="02070309020205020404" pitchFamily="49" charset="0"/>
                <a:ea typeface="Arial" charset="0"/>
                <a:cs typeface="Courier New" panose="02070309020205020404" pitchFamily="49" charset="0"/>
              </a:rPr>
              <a:t>      }</a:t>
            </a:r>
          </a:p>
          <a:p>
            <a:pPr algn="l">
              <a:spcBef>
                <a:spcPts val="0"/>
              </a:spcBef>
            </a:pPr>
            <a:r>
              <a:rPr lang="en-US" sz="1400" dirty="0">
                <a:latin typeface="Courier New" panose="02070309020205020404" pitchFamily="49" charset="0"/>
                <a:ea typeface="Arial" charset="0"/>
                <a:cs typeface="Courier New" panose="02070309020205020404" pitchFamily="49" charset="0"/>
              </a:rPr>
              <a:t>    } else {</a:t>
            </a:r>
          </a:p>
          <a:p>
            <a:pPr algn="l">
              <a:spcBef>
                <a:spcPts val="0"/>
              </a:spcBef>
            </a:pPr>
            <a:r>
              <a:rPr lang="en-US" sz="1400" dirty="0">
                <a:latin typeface="Courier New" panose="02070309020205020404" pitchFamily="49" charset="0"/>
                <a:ea typeface="Arial" charset="0"/>
                <a:cs typeface="Courier New" panose="02070309020205020404" pitchFamily="49" charset="0"/>
              </a:rPr>
              <a:t>    Serial.println("Can't read card serial number");</a:t>
            </a:r>
          </a:p>
          <a:p>
            <a:pPr algn="l">
              <a:spcBef>
                <a:spcPts val="0"/>
              </a:spcBef>
            </a:pPr>
            <a:r>
              <a:rPr lang="en-US" sz="1400" dirty="0">
                <a:latin typeface="Courier New" panose="02070309020205020404" pitchFamily="49" charset="0"/>
                <a:ea typeface="Arial" charset="0"/>
                <a:cs typeface="Courier New" panose="02070309020205020404" pitchFamily="49" charset="0"/>
              </a:rPr>
              <a:t>    }</a:t>
            </a:r>
          </a:p>
          <a:p>
            <a:pPr algn="l">
              <a:spcBef>
                <a:spcPts val="0"/>
              </a:spcBef>
            </a:pPr>
            <a:r>
              <a:rPr lang="en-US" sz="1400" dirty="0">
                <a:latin typeface="Courier New" panose="02070309020205020404" pitchFamily="49" charset="0"/>
                <a:ea typeface="Arial" charset="0"/>
                <a:cs typeface="Courier New" panose="02070309020205020404" pitchFamily="49" charset="0"/>
              </a:rPr>
              <a:t>  } else {</a:t>
            </a:r>
          </a:p>
          <a:p>
            <a:pPr algn="l">
              <a:spcBef>
                <a:spcPts val="0"/>
              </a:spcBef>
            </a:pPr>
            <a:r>
              <a:rPr lang="en-US" sz="1400" dirty="0">
                <a:latin typeface="Courier New" panose="02070309020205020404" pitchFamily="49" charset="0"/>
                <a:ea typeface="Arial" charset="0"/>
                <a:cs typeface="Courier New" panose="02070309020205020404" pitchFamily="49" charset="0"/>
              </a:rPr>
              <a:t>    Serial.println("Card not present");</a:t>
            </a:r>
          </a:p>
          <a:p>
            <a:pPr algn="l">
              <a:spcBef>
                <a:spcPts val="0"/>
              </a:spcBef>
            </a:pPr>
            <a:r>
              <a:rPr lang="en-US" sz="1400" dirty="0">
                <a:latin typeface="Courier New" panose="02070309020205020404" pitchFamily="49" charset="0"/>
                <a:ea typeface="Arial" charset="0"/>
                <a:cs typeface="Courier New" panose="02070309020205020404" pitchFamily="49" charset="0"/>
              </a:rPr>
              <a:t>  }</a:t>
            </a:r>
          </a:p>
          <a:p>
            <a:pPr algn="l">
              <a:spcBef>
                <a:spcPts val="0"/>
              </a:spcBef>
            </a:pPr>
            <a:r>
              <a:rPr lang="en-US" sz="1400" dirty="0">
                <a:latin typeface="Courier New" panose="02070309020205020404" pitchFamily="49" charset="0"/>
                <a:ea typeface="Arial" charset="0"/>
                <a:cs typeface="Courier New" panose="02070309020205020404" pitchFamily="49" charset="0"/>
              </a:rPr>
              <a:t>  delay(measurementDelay);</a:t>
            </a:r>
          </a:p>
          <a:p>
            <a:pPr algn="l">
              <a:spcBef>
                <a:spcPts val="0"/>
              </a:spcBef>
            </a:pPr>
            <a:r>
              <a:rPr lang="en-US" sz="14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185</a:t>
            </a:fld>
            <a:endParaRPr lang="en-US" dirty="0"/>
          </a:p>
        </p:txBody>
      </p:sp>
    </p:spTree>
    <p:extLst>
      <p:ext uri="{BB962C8B-B14F-4D97-AF65-F5344CB8AC3E}">
        <p14:creationId xmlns:p14="http://schemas.microsoft.com/office/powerpoint/2010/main" val="2405616709"/>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9736" y="136524"/>
            <a:ext cx="11496450" cy="868362"/>
          </a:xfrm>
        </p:spPr>
        <p:txBody>
          <a:bodyPr anchor="ctr">
            <a:normAutofit/>
          </a:bodyPr>
          <a:lstStyle/>
          <a:p>
            <a:pPr algn="ctr"/>
            <a:r>
              <a:rPr lang="en-US" sz="4400" dirty="0">
                <a:latin typeface="Arial" panose="020B0604020202020204" pitchFamily="34" charset="0"/>
                <a:cs typeface="Arial" panose="020B0604020202020204" pitchFamily="34" charset="0"/>
              </a:rPr>
              <a:t>Lab: Stepper</a:t>
            </a:r>
          </a:p>
        </p:txBody>
      </p:sp>
      <p:sp>
        <p:nvSpPr>
          <p:cNvPr id="3" name="Content Placeholder 2"/>
          <p:cNvSpPr>
            <a:spLocks noGrp="1"/>
          </p:cNvSpPr>
          <p:nvPr>
            <p:ph idx="1"/>
          </p:nvPr>
        </p:nvSpPr>
        <p:spPr>
          <a:xfrm>
            <a:off x="255432" y="1604560"/>
            <a:ext cx="11496450" cy="4360985"/>
          </a:xfrm>
        </p:spPr>
        <p:txBody>
          <a:bodyPr>
            <a:noAutofit/>
          </a:bodyPr>
          <a:lstStyle/>
          <a:p>
            <a:pPr marL="342900" indent="-342900" algn="l">
              <a:spcBef>
                <a:spcPts val="400"/>
              </a:spcBef>
              <a:buFont typeface="Arial" charset="0"/>
              <a:buChar char="•"/>
            </a:pPr>
            <a:r>
              <a:rPr lang="en-US" sz="2000" dirty="0">
                <a:latin typeface="Arial" charset="0"/>
                <a:ea typeface="Arial" charset="0"/>
                <a:cs typeface="Arial" charset="0"/>
              </a:rPr>
              <a:t>Stepper motors advance one step in response to a signal, so turning continuously requires a sequence of pulses in a phased order.</a:t>
            </a:r>
          </a:p>
          <a:p>
            <a:pPr marL="342900" indent="-342900" algn="l">
              <a:spcBef>
                <a:spcPts val="400"/>
              </a:spcBef>
              <a:buFont typeface="Arial" charset="0"/>
              <a:buChar char="•"/>
            </a:pPr>
            <a:r>
              <a:rPr lang="en-US" sz="2000" dirty="0">
                <a:latin typeface="Arial" charset="0"/>
                <a:ea typeface="Arial" charset="0"/>
                <a:cs typeface="Arial" charset="0"/>
              </a:rPr>
              <a:t>Rather than timing the pulses with the Arduino, we use an </a:t>
            </a:r>
            <a:r>
              <a:rPr lang="en-US" sz="2000" dirty="0">
                <a:solidFill>
                  <a:srgbClr val="2282F0"/>
                </a:solidFill>
                <a:latin typeface="Arial" charset="0"/>
                <a:ea typeface="Arial" charset="0"/>
                <a:cs typeface="Arial" charset="0"/>
                <a:hlinkClick r:id="rId3">
                  <a:extLst>
                    <a:ext uri="{A12FA001-AC4F-418D-AE19-62706E023703}">
                      <ahyp:hlinkClr xmlns:ahyp="http://schemas.microsoft.com/office/drawing/2018/hyperlinkcolor" val="tx"/>
                    </a:ext>
                  </a:extLst>
                </a:hlinkClick>
              </a:rPr>
              <a:t>IC</a:t>
            </a:r>
            <a:r>
              <a:rPr lang="en-US" sz="2000" dirty="0">
                <a:latin typeface="Arial" charset="0"/>
                <a:ea typeface="Arial" charset="0"/>
                <a:cs typeface="Arial" charset="0"/>
              </a:rPr>
              <a:t> that maps pulses to stepper inputs and drives more current than the Arduino can.</a:t>
            </a:r>
          </a:p>
          <a:p>
            <a:pPr marL="342900" indent="-342900" algn="l">
              <a:spcBef>
                <a:spcPts val="400"/>
              </a:spcBef>
              <a:buFont typeface="Arial" charset="0"/>
              <a:buChar char="•"/>
            </a:pPr>
            <a:r>
              <a:rPr lang="en-US" sz="2000" dirty="0">
                <a:latin typeface="Arial" charset="0"/>
                <a:ea typeface="Arial" charset="0"/>
                <a:cs typeface="Arial" charset="0"/>
              </a:rPr>
              <a:t>Wire the Arduino with the stepper controller as shown.</a:t>
            </a:r>
          </a:p>
          <a:p>
            <a:pPr algn="l"/>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186</a:t>
            </a:fld>
            <a:endParaRPr lang="en-US" dirty="0"/>
          </a:p>
        </p:txBody>
      </p:sp>
      <p:pic>
        <p:nvPicPr>
          <p:cNvPr id="3073" name="Picture 1" descr="page175image13524704">
            <a:extLst>
              <a:ext uri="{FF2B5EF4-FFF2-40B4-BE49-F238E27FC236}">
                <a16:creationId xmlns:a16="http://schemas.microsoft.com/office/drawing/2014/main" id="{39D9739F-DC5C-5B4E-8737-66653796F443}"/>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6309031" y="3763894"/>
            <a:ext cx="1473200" cy="19177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6BAEEE7-9A50-AB4E-870A-76D5839B72F6}"/>
              </a:ext>
            </a:extLst>
          </p:cNvPr>
          <p:cNvSpPr txBox="1"/>
          <p:nvPr/>
        </p:nvSpPr>
        <p:spPr>
          <a:xfrm>
            <a:off x="4295417" y="8721922"/>
            <a:ext cx="1119217" cy="338554"/>
          </a:xfrm>
          <a:prstGeom prst="rect">
            <a:avLst/>
          </a:prstGeom>
          <a:noFill/>
        </p:spPr>
        <p:txBody>
          <a:bodyPr wrap="none" rtlCol="0">
            <a:spAutoFit/>
          </a:bodyPr>
          <a:lstStyle/>
          <a:p>
            <a:r>
              <a:rPr lang="en-US" sz="1600" dirty="0"/>
              <a:t>Freenove</a:t>
            </a:r>
          </a:p>
        </p:txBody>
      </p:sp>
      <p:pic>
        <p:nvPicPr>
          <p:cNvPr id="3074" name="Picture 2" descr="page177image13286432">
            <a:extLst>
              <a:ext uri="{FF2B5EF4-FFF2-40B4-BE49-F238E27FC236}">
                <a16:creationId xmlns:a16="http://schemas.microsoft.com/office/drawing/2014/main" id="{BC57E664-ACE6-2146-A8E0-058ED0CBB649}"/>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7782231" y="3711642"/>
            <a:ext cx="4205117" cy="217444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7A125ED-ADCA-0B47-90D7-A68472D5EAF1}"/>
              </a:ext>
            </a:extLst>
          </p:cNvPr>
          <p:cNvSpPr txBox="1"/>
          <p:nvPr/>
        </p:nvSpPr>
        <p:spPr>
          <a:xfrm>
            <a:off x="7628708" y="5806938"/>
            <a:ext cx="962956" cy="338554"/>
          </a:xfrm>
          <a:prstGeom prst="rect">
            <a:avLst/>
          </a:prstGeom>
          <a:noFill/>
        </p:spPr>
        <p:txBody>
          <a:bodyPr wrap="none" rtlCol="0">
            <a:spAutoFit/>
          </a:bodyPr>
          <a:lstStyle/>
          <a:p>
            <a:r>
              <a:rPr lang="en-US" sz="1600" dirty="0">
                <a:latin typeface="Calibri" panose="020F0502020204030204" pitchFamily="34" charset="0"/>
                <a:cs typeface="Calibri" panose="020F0502020204030204" pitchFamily="34" charset="0"/>
              </a:rPr>
              <a:t>Freenove</a:t>
            </a:r>
            <a:endParaRPr 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090078858"/>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64107"/>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Stepper</a:t>
            </a:r>
          </a:p>
        </p:txBody>
      </p:sp>
      <p:sp>
        <p:nvSpPr>
          <p:cNvPr id="3" name="Content Placeholder 2"/>
          <p:cNvSpPr>
            <a:spLocks noGrp="1"/>
          </p:cNvSpPr>
          <p:nvPr>
            <p:ph idx="1"/>
          </p:nvPr>
        </p:nvSpPr>
        <p:spPr>
          <a:xfrm>
            <a:off x="914399" y="1554481"/>
            <a:ext cx="10392592" cy="4618550"/>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Stepper</a:t>
            </a:r>
          </a:p>
          <a:p>
            <a:pPr algn="l">
              <a:spcBef>
                <a:spcPts val="0"/>
              </a:spcBef>
            </a:pPr>
            <a:r>
              <a:rPr lang="en-US" sz="1600" dirty="0">
                <a:latin typeface="Courier New" panose="02070309020205020404" pitchFamily="49" charset="0"/>
                <a:ea typeface="Arial" charset="0"/>
                <a:cs typeface="Courier New" panose="02070309020205020404" pitchFamily="49" charset="0"/>
              </a:rPr>
              <a:t>// Manferdelli</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typedef uint8_t byte;</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measurementDelay= 1000;</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int out_ports[4] = {</a:t>
            </a:r>
          </a:p>
          <a:p>
            <a:pPr algn="l">
              <a:spcBef>
                <a:spcPts val="0"/>
              </a:spcBef>
            </a:pPr>
            <a:r>
              <a:rPr lang="en-US" sz="1600" dirty="0">
                <a:latin typeface="Courier New" panose="02070309020205020404" pitchFamily="49" charset="0"/>
                <a:ea typeface="Arial" charset="0"/>
                <a:cs typeface="Courier New" panose="02070309020205020404" pitchFamily="49" charset="0"/>
              </a:rPr>
              <a:t>  11, 10, 9, 8</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setup() {</a:t>
            </a:r>
          </a:p>
          <a:p>
            <a:pPr algn="l">
              <a:spcBef>
                <a:spcPts val="0"/>
              </a:spcBef>
            </a:pPr>
            <a:r>
              <a:rPr lang="en-US" sz="1600" dirty="0">
                <a:latin typeface="Courier New" panose="02070309020205020404" pitchFamily="49" charset="0"/>
                <a:ea typeface="Arial" charset="0"/>
                <a:cs typeface="Courier New" panose="02070309020205020404" pitchFamily="49" charset="0"/>
              </a:rPr>
              <a:t>  Serial.begin(9600);</a:t>
            </a:r>
          </a:p>
          <a:p>
            <a:pPr algn="l">
              <a:spcBef>
                <a:spcPts val="0"/>
              </a:spcBef>
            </a:pPr>
            <a:r>
              <a:rPr lang="en-US" sz="1600" dirty="0">
                <a:latin typeface="Courier New" panose="02070309020205020404" pitchFamily="49" charset="0"/>
                <a:ea typeface="Arial" charset="0"/>
                <a:cs typeface="Courier New" panose="02070309020205020404" pitchFamily="49" charset="0"/>
              </a:rPr>
              <a:t>  for (int i = 0; i &lt; 4; i++)</a:t>
            </a:r>
          </a:p>
          <a:p>
            <a:pPr algn="l">
              <a:spcBef>
                <a:spcPts val="0"/>
              </a:spcBef>
            </a:pPr>
            <a:r>
              <a:rPr lang="en-US" sz="1600" dirty="0">
                <a:latin typeface="Courier New" panose="02070309020205020404" pitchFamily="49" charset="0"/>
                <a:ea typeface="Arial" charset="0"/>
                <a:cs typeface="Courier New" panose="02070309020205020404" pitchFamily="49" charset="0"/>
              </a:rPr>
              <a:t>    pinMode(out_ports[i], OUTPUT);</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const int FW = 0;</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BW = 1;</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187</a:t>
            </a:fld>
            <a:endParaRPr lang="en-US" dirty="0"/>
          </a:p>
        </p:txBody>
      </p:sp>
    </p:spTree>
    <p:extLst>
      <p:ext uri="{BB962C8B-B14F-4D97-AF65-F5344CB8AC3E}">
        <p14:creationId xmlns:p14="http://schemas.microsoft.com/office/powerpoint/2010/main" val="3778574966"/>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81927"/>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Stepper</a:t>
            </a:r>
          </a:p>
        </p:txBody>
      </p:sp>
      <p:sp>
        <p:nvSpPr>
          <p:cNvPr id="3" name="Content Placeholder 2"/>
          <p:cNvSpPr>
            <a:spLocks noGrp="1"/>
          </p:cNvSpPr>
          <p:nvPr>
            <p:ph idx="1"/>
          </p:nvPr>
        </p:nvSpPr>
        <p:spPr>
          <a:xfrm>
            <a:off x="564777" y="1721224"/>
            <a:ext cx="10136520" cy="4262717"/>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void move_one_step(int dir) {</a:t>
            </a:r>
          </a:p>
          <a:p>
            <a:pPr algn="l">
              <a:spcBef>
                <a:spcPts val="0"/>
              </a:spcBef>
            </a:pPr>
            <a:r>
              <a:rPr lang="en-US" sz="1600" dirty="0">
                <a:latin typeface="Courier New" panose="02070309020205020404" pitchFamily="49" charset="0"/>
                <a:ea typeface="Arial" charset="0"/>
                <a:cs typeface="Courier New" panose="02070309020205020404" pitchFamily="49" charset="0"/>
              </a:rPr>
              <a:t>  static byte out = 1;</a:t>
            </a:r>
          </a:p>
          <a:p>
            <a:pPr algn="l">
              <a:spcBef>
                <a:spcPts val="0"/>
              </a:spcBef>
            </a:pPr>
            <a:r>
              <a:rPr lang="en-US" sz="1600" dirty="0">
                <a:latin typeface="Courier New" panose="02070309020205020404" pitchFamily="49" charset="0"/>
                <a:ea typeface="Arial" charset="0"/>
                <a:cs typeface="Courier New" panose="02070309020205020404" pitchFamily="49" charset="0"/>
              </a:rPr>
              <a:t>  if (dir == FW) {</a:t>
            </a:r>
          </a:p>
          <a:p>
            <a:pPr algn="l">
              <a:spcBef>
                <a:spcPts val="0"/>
              </a:spcBef>
            </a:pPr>
            <a:r>
              <a:rPr lang="en-US" sz="1600" dirty="0">
                <a:latin typeface="Courier New" panose="02070309020205020404" pitchFamily="49" charset="0"/>
                <a:ea typeface="Arial" charset="0"/>
                <a:cs typeface="Courier New" panose="02070309020205020404" pitchFamily="49" charset="0"/>
              </a:rPr>
              <a:t>    if (out != 0x08)</a:t>
            </a:r>
          </a:p>
          <a:p>
            <a:pPr algn="l">
              <a:spcBef>
                <a:spcPts val="0"/>
              </a:spcBef>
            </a:pPr>
            <a:r>
              <a:rPr lang="en-US" sz="1600" dirty="0">
                <a:latin typeface="Courier New" panose="02070309020205020404" pitchFamily="49" charset="0"/>
                <a:ea typeface="Arial" charset="0"/>
                <a:cs typeface="Courier New" panose="02070309020205020404" pitchFamily="49" charset="0"/>
              </a:rPr>
              <a:t>      out = out &lt;&lt; 1;</a:t>
            </a:r>
          </a:p>
          <a:p>
            <a:pPr algn="l">
              <a:spcBef>
                <a:spcPts val="0"/>
              </a:spcBef>
            </a:pPr>
            <a:r>
              <a:rPr lang="en-US" sz="1600" dirty="0">
                <a:latin typeface="Courier New" panose="02070309020205020404" pitchFamily="49" charset="0"/>
                <a:ea typeface="Arial" charset="0"/>
                <a:cs typeface="Courier New" panose="02070309020205020404" pitchFamily="49" charset="0"/>
              </a:rPr>
              <a:t>    else</a:t>
            </a:r>
          </a:p>
          <a:p>
            <a:pPr algn="l">
              <a:spcBef>
                <a:spcPts val="0"/>
              </a:spcBef>
            </a:pPr>
            <a:r>
              <a:rPr lang="en-US" sz="1600" dirty="0">
                <a:latin typeface="Courier New" panose="02070309020205020404" pitchFamily="49" charset="0"/>
                <a:ea typeface="Arial" charset="0"/>
                <a:cs typeface="Courier New" panose="02070309020205020404" pitchFamily="49" charset="0"/>
              </a:rPr>
              <a:t>      out = 1;</a:t>
            </a:r>
          </a:p>
          <a:p>
            <a:pPr algn="l">
              <a:spcBef>
                <a:spcPts val="0"/>
              </a:spcBef>
            </a:pPr>
            <a:r>
              <a:rPr lang="en-US" sz="1600" dirty="0">
                <a:latin typeface="Courier New" panose="02070309020205020404" pitchFamily="49" charset="0"/>
                <a:ea typeface="Arial" charset="0"/>
                <a:cs typeface="Courier New" panose="02070309020205020404" pitchFamily="49" charset="0"/>
              </a:rPr>
              <a:t>  } else {</a:t>
            </a:r>
          </a:p>
          <a:p>
            <a:pPr algn="l">
              <a:spcBef>
                <a:spcPts val="0"/>
              </a:spcBef>
            </a:pPr>
            <a:r>
              <a:rPr lang="en-US" sz="1600" dirty="0">
                <a:latin typeface="Courier New" panose="02070309020205020404" pitchFamily="49" charset="0"/>
                <a:ea typeface="Arial" charset="0"/>
                <a:cs typeface="Courier New" panose="02070309020205020404" pitchFamily="49" charset="0"/>
              </a:rPr>
              <a:t>    if (out != 1)</a:t>
            </a:r>
          </a:p>
          <a:p>
            <a:pPr algn="l">
              <a:spcBef>
                <a:spcPts val="0"/>
              </a:spcBef>
            </a:pPr>
            <a:r>
              <a:rPr lang="en-US" sz="1600" dirty="0">
                <a:latin typeface="Courier New" panose="02070309020205020404" pitchFamily="49" charset="0"/>
                <a:ea typeface="Arial" charset="0"/>
                <a:cs typeface="Courier New" panose="02070309020205020404" pitchFamily="49" charset="0"/>
              </a:rPr>
              <a:t>      out = out &gt;&gt; 1;</a:t>
            </a:r>
          </a:p>
          <a:p>
            <a:pPr algn="l">
              <a:spcBef>
                <a:spcPts val="0"/>
              </a:spcBef>
            </a:pPr>
            <a:r>
              <a:rPr lang="en-US" sz="1600" dirty="0">
                <a:latin typeface="Courier New" panose="02070309020205020404" pitchFamily="49" charset="0"/>
                <a:ea typeface="Arial" charset="0"/>
                <a:cs typeface="Courier New" panose="02070309020205020404" pitchFamily="49" charset="0"/>
              </a:rPr>
              <a:t>    else</a:t>
            </a:r>
          </a:p>
          <a:p>
            <a:pPr algn="l">
              <a:spcBef>
                <a:spcPts val="0"/>
              </a:spcBef>
            </a:pPr>
            <a:r>
              <a:rPr lang="en-US" sz="1600" dirty="0">
                <a:latin typeface="Courier New" panose="02070309020205020404" pitchFamily="49" charset="0"/>
                <a:ea typeface="Arial" charset="0"/>
                <a:cs typeface="Courier New" panose="02070309020205020404" pitchFamily="49" charset="0"/>
              </a:rPr>
              <a:t>      out = 0x08;</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for (int i = 0; i &lt; 4; i++) {</a:t>
            </a:r>
          </a:p>
          <a:p>
            <a:pPr algn="l">
              <a:spcBef>
                <a:spcPts val="0"/>
              </a:spcBef>
            </a:pPr>
            <a:r>
              <a:rPr lang="en-US" sz="1600" dirty="0">
                <a:latin typeface="Courier New" panose="02070309020205020404" pitchFamily="49" charset="0"/>
                <a:ea typeface="Arial" charset="0"/>
                <a:cs typeface="Courier New" panose="02070309020205020404" pitchFamily="49" charset="0"/>
              </a:rPr>
              <a:t>    digitalWrite(out_ports[i], (out &amp; (1&lt;&lt;i)) ? HIGH:LOW);</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188</a:t>
            </a:fld>
            <a:endParaRPr lang="en-US" dirty="0"/>
          </a:p>
        </p:txBody>
      </p:sp>
    </p:spTree>
    <p:extLst>
      <p:ext uri="{BB962C8B-B14F-4D97-AF65-F5344CB8AC3E}">
        <p14:creationId xmlns:p14="http://schemas.microsoft.com/office/powerpoint/2010/main" val="38256162"/>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05727"/>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Stepper</a:t>
            </a:r>
          </a:p>
        </p:txBody>
      </p:sp>
      <p:sp>
        <p:nvSpPr>
          <p:cNvPr id="3" name="Content Placeholder 2"/>
          <p:cNvSpPr>
            <a:spLocks noGrp="1"/>
          </p:cNvSpPr>
          <p:nvPr>
            <p:ph idx="1"/>
          </p:nvPr>
        </p:nvSpPr>
        <p:spPr>
          <a:xfrm>
            <a:off x="389965" y="1692159"/>
            <a:ext cx="11430000" cy="5126972"/>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void move_steps(int steps, byte ms_delay) {</a:t>
            </a:r>
          </a:p>
          <a:p>
            <a:pPr algn="l">
              <a:spcBef>
                <a:spcPts val="0"/>
              </a:spcBef>
            </a:pPr>
            <a:r>
              <a:rPr lang="en-US" sz="1600" dirty="0">
                <a:latin typeface="Courier New" panose="02070309020205020404" pitchFamily="49" charset="0"/>
                <a:ea typeface="Arial" charset="0"/>
                <a:cs typeface="Courier New" panose="02070309020205020404" pitchFamily="49" charset="0"/>
              </a:rPr>
              <a:t>  if (steps &gt; 0) {</a:t>
            </a:r>
          </a:p>
          <a:p>
            <a:pPr algn="l">
              <a:spcBef>
                <a:spcPts val="0"/>
              </a:spcBef>
            </a:pPr>
            <a:r>
              <a:rPr lang="en-US" sz="1600" dirty="0">
                <a:latin typeface="Courier New" panose="02070309020205020404" pitchFamily="49" charset="0"/>
                <a:ea typeface="Arial" charset="0"/>
                <a:cs typeface="Courier New" panose="02070309020205020404" pitchFamily="49" charset="0"/>
              </a:rPr>
              <a:t>    for (int i = 0; i &lt; steps; i++) {</a:t>
            </a:r>
          </a:p>
          <a:p>
            <a:pPr algn="l">
              <a:spcBef>
                <a:spcPts val="0"/>
              </a:spcBef>
            </a:pPr>
            <a:r>
              <a:rPr lang="en-US" sz="1600" dirty="0">
                <a:latin typeface="Courier New" panose="02070309020205020404" pitchFamily="49" charset="0"/>
                <a:ea typeface="Arial" charset="0"/>
                <a:cs typeface="Courier New" panose="02070309020205020404" pitchFamily="49" charset="0"/>
              </a:rPr>
              <a:t>      move_one_step(FW);</a:t>
            </a:r>
          </a:p>
          <a:p>
            <a:pPr algn="l">
              <a:spcBef>
                <a:spcPts val="0"/>
              </a:spcBef>
            </a:pPr>
            <a:r>
              <a:rPr lang="en-US" sz="1600" dirty="0">
                <a:latin typeface="Courier New" panose="02070309020205020404" pitchFamily="49" charset="0"/>
                <a:ea typeface="Arial" charset="0"/>
                <a:cs typeface="Courier New" panose="02070309020205020404" pitchFamily="49" charset="0"/>
              </a:rPr>
              <a:t>      delay(ms_delay);</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 else {</a:t>
            </a:r>
          </a:p>
          <a:p>
            <a:pPr algn="l">
              <a:spcBef>
                <a:spcPts val="0"/>
              </a:spcBef>
            </a:pPr>
            <a:r>
              <a:rPr lang="en-US" sz="1600" dirty="0">
                <a:latin typeface="Courier New" panose="02070309020205020404" pitchFamily="49" charset="0"/>
                <a:ea typeface="Arial" charset="0"/>
                <a:cs typeface="Courier New" panose="02070309020205020404" pitchFamily="49" charset="0"/>
              </a:rPr>
              <a:t>    for (int i = 0; i &lt; -steps; i++) {</a:t>
            </a:r>
          </a:p>
          <a:p>
            <a:pPr algn="l">
              <a:spcBef>
                <a:spcPts val="0"/>
              </a:spcBef>
            </a:pPr>
            <a:r>
              <a:rPr lang="en-US" sz="1600" dirty="0">
                <a:latin typeface="Courier New" panose="02070309020205020404" pitchFamily="49" charset="0"/>
                <a:ea typeface="Arial" charset="0"/>
                <a:cs typeface="Courier New" panose="02070309020205020404" pitchFamily="49" charset="0"/>
              </a:rPr>
              <a:t>      move_one_step(BW);</a:t>
            </a:r>
          </a:p>
          <a:p>
            <a:pPr algn="l">
              <a:spcBef>
                <a:spcPts val="0"/>
              </a:spcBef>
            </a:pPr>
            <a:r>
              <a:rPr lang="en-US" sz="1600" dirty="0">
                <a:latin typeface="Courier New" panose="02070309020205020404" pitchFamily="49" charset="0"/>
                <a:ea typeface="Arial" charset="0"/>
                <a:cs typeface="Courier New" panose="02070309020205020404" pitchFamily="49" charset="0"/>
              </a:rPr>
              <a:t>      delay(ms_delay);</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loop() {</a:t>
            </a:r>
          </a:p>
          <a:p>
            <a:pPr algn="l">
              <a:spcBef>
                <a:spcPts val="0"/>
              </a:spcBef>
            </a:pPr>
            <a:r>
              <a:rPr lang="en-US" sz="1600" dirty="0">
                <a:latin typeface="Courier New" panose="02070309020205020404" pitchFamily="49" charset="0"/>
                <a:ea typeface="Arial" charset="0"/>
                <a:cs typeface="Courier New" panose="02070309020205020404" pitchFamily="49" charset="0"/>
              </a:rPr>
              <a:t>  move_steps(2048, 4); </a:t>
            </a:r>
          </a:p>
          <a:p>
            <a:pPr algn="l">
              <a:spcBef>
                <a:spcPts val="0"/>
              </a:spcBef>
            </a:pPr>
            <a:r>
              <a:rPr lang="en-US" sz="1600" dirty="0">
                <a:latin typeface="Courier New" panose="02070309020205020404" pitchFamily="49" charset="0"/>
                <a:ea typeface="Arial" charset="0"/>
                <a:cs typeface="Courier New" panose="02070309020205020404" pitchFamily="49" charset="0"/>
              </a:rPr>
              <a:t>  delay(measurementDelay);</a:t>
            </a:r>
          </a:p>
          <a:p>
            <a:pPr algn="l">
              <a:spcBef>
                <a:spcPts val="0"/>
              </a:spcBef>
            </a:pPr>
            <a:r>
              <a:rPr lang="en-US" sz="1600" dirty="0">
                <a:latin typeface="Courier New" panose="02070309020205020404" pitchFamily="49" charset="0"/>
                <a:ea typeface="Arial" charset="0"/>
                <a:cs typeface="Courier New" panose="02070309020205020404" pitchFamily="49" charset="0"/>
              </a:rPr>
              <a:t>  move_steps(-2048, 4); </a:t>
            </a:r>
          </a:p>
          <a:p>
            <a:pPr algn="l">
              <a:spcBef>
                <a:spcPts val="0"/>
              </a:spcBef>
            </a:pPr>
            <a:r>
              <a:rPr lang="en-US" sz="1600" dirty="0">
                <a:latin typeface="Courier New" panose="02070309020205020404" pitchFamily="49" charset="0"/>
                <a:ea typeface="Arial" charset="0"/>
                <a:cs typeface="Courier New" panose="02070309020205020404" pitchFamily="49" charset="0"/>
              </a:rPr>
              <a:t>  delay(measurementDelay);</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189</a:t>
            </a:fld>
            <a:endParaRPr lang="en-US" dirty="0"/>
          </a:p>
        </p:txBody>
      </p:sp>
    </p:spTree>
    <p:extLst>
      <p:ext uri="{BB962C8B-B14F-4D97-AF65-F5344CB8AC3E}">
        <p14:creationId xmlns:p14="http://schemas.microsoft.com/office/powerpoint/2010/main" val="26535472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13983"/>
            <a:ext cx="9659815" cy="868362"/>
          </a:xfrm>
        </p:spPr>
        <p:txBody>
          <a:bodyPr anchor="ctr">
            <a:normAutofit/>
          </a:bodyPr>
          <a:lstStyle/>
          <a:p>
            <a:pPr algn="ctr"/>
            <a:r>
              <a:rPr lang="en-US" sz="4400">
                <a:latin typeface="Arial" panose="020B0604020202020204" pitchFamily="34" charset="0"/>
                <a:cs typeface="Arial" panose="020B0604020202020204" pitchFamily="34" charset="0"/>
              </a:rPr>
              <a:t>BJTs - continues</a:t>
            </a:r>
          </a:p>
        </p:txBody>
      </p:sp>
      <p:sp>
        <p:nvSpPr>
          <p:cNvPr id="3" name="Content Placeholder 2"/>
          <p:cNvSpPr>
            <a:spLocks noGrp="1"/>
          </p:cNvSpPr>
          <p:nvPr>
            <p:ph idx="1"/>
          </p:nvPr>
        </p:nvSpPr>
        <p:spPr>
          <a:xfrm>
            <a:off x="402451" y="1020444"/>
            <a:ext cx="11103988" cy="2071276"/>
          </a:xfrm>
        </p:spPr>
        <p:txBody>
          <a:bodyPr>
            <a:noAutofit/>
          </a:bodyPr>
          <a:lstStyle/>
          <a:p>
            <a:pPr marL="342900" indent="-342900" algn="l">
              <a:lnSpc>
                <a:spcPct val="100000"/>
              </a:lnSpc>
              <a:buFont typeface="Arial" panose="020B0604020202020204" pitchFamily="34" charset="0"/>
              <a:buChar char="•"/>
            </a:pPr>
            <a:r>
              <a:rPr lang="en-US" sz="2000">
                <a:latin typeface="Arial" charset="0"/>
                <a:ea typeface="Arial" charset="0"/>
                <a:cs typeface="Arial" charset="0"/>
              </a:rPr>
              <a:t>We really care about two regions:  the active region where the collector current is proportional to the base current (when V</a:t>
            </a:r>
            <a:r>
              <a:rPr lang="en-US" sz="2000" baseline="-25000">
                <a:latin typeface="Arial" charset="0"/>
                <a:ea typeface="Arial" charset="0"/>
                <a:cs typeface="Arial" charset="0"/>
              </a:rPr>
              <a:t>be</a:t>
            </a:r>
            <a:r>
              <a:rPr lang="en-US" sz="2000">
                <a:latin typeface="Arial" charset="0"/>
                <a:ea typeface="Arial" charset="0"/>
                <a:cs typeface="Arial" charset="0"/>
              </a:rPr>
              <a:t> &gt; V</a:t>
            </a:r>
            <a:r>
              <a:rPr lang="en-US" sz="2000" baseline="-25000">
                <a:latin typeface="Arial" charset="0"/>
                <a:ea typeface="Arial" charset="0"/>
                <a:cs typeface="Arial" charset="0"/>
              </a:rPr>
              <a:t>f</a:t>
            </a:r>
            <a:r>
              <a:rPr lang="en-US" sz="2000">
                <a:latin typeface="Arial" charset="0"/>
                <a:ea typeface="Arial" charset="0"/>
                <a:cs typeface="Arial" charset="0"/>
              </a:rPr>
              <a:t>) and the cutoff region where there is no current flow.</a:t>
            </a:r>
          </a:p>
          <a:p>
            <a:pPr marL="342900" indent="-342900" algn="l">
              <a:lnSpc>
                <a:spcPct val="100000"/>
              </a:lnSpc>
              <a:buFont typeface="Arial" panose="020B0604020202020204" pitchFamily="34" charset="0"/>
              <a:buChar char="•"/>
            </a:pPr>
            <a:r>
              <a:rPr lang="en-US" sz="2000">
                <a:latin typeface="Arial" charset="0"/>
                <a:ea typeface="Arial" charset="0"/>
                <a:cs typeface="Arial" charset="0"/>
              </a:rPr>
              <a:t>The transistor acts as a switch and is the basis of digital electronics where we care if it’s “off” or “on” but don’t care how on it is.</a:t>
            </a:r>
          </a:p>
          <a:p>
            <a:pPr marL="342900" indent="-342900" algn="l">
              <a:buFont typeface="Arial" panose="020B0604020202020204" pitchFamily="34" charset="0"/>
              <a:buChar char="•"/>
            </a:pPr>
            <a:r>
              <a:rPr lang="en-US" sz="2000">
                <a:latin typeface="Arial" charset="0"/>
                <a:ea typeface="Arial" charset="0"/>
                <a:cs typeface="Arial" charset="0"/>
              </a:rPr>
              <a:t>Transistors can also be used as linear amplifiers when biased (when V</a:t>
            </a:r>
            <a:r>
              <a:rPr lang="en-US" sz="2000" baseline="-25000">
                <a:latin typeface="Arial" charset="0"/>
                <a:ea typeface="Arial" charset="0"/>
                <a:cs typeface="Arial" charset="0"/>
              </a:rPr>
              <a:t>be</a:t>
            </a:r>
            <a:r>
              <a:rPr lang="en-US" sz="2000">
                <a:latin typeface="Arial" charset="0"/>
                <a:ea typeface="Arial" charset="0"/>
                <a:cs typeface="Arial" charset="0"/>
              </a:rPr>
              <a:t>&gt;V</a:t>
            </a:r>
            <a:r>
              <a:rPr lang="en-US" sz="2000" baseline="-25000">
                <a:latin typeface="Arial" charset="0"/>
                <a:ea typeface="Arial" charset="0"/>
                <a:cs typeface="Arial" charset="0"/>
              </a:rPr>
              <a:t>f</a:t>
            </a:r>
            <a:r>
              <a:rPr lang="en-US" sz="2000">
                <a:latin typeface="Arial" charset="0"/>
                <a:ea typeface="Arial" charset="0"/>
                <a:cs typeface="Arial" charset="0"/>
              </a:rPr>
              <a:t>)  so that they are always in the active region.</a:t>
            </a:r>
          </a:p>
          <a:p>
            <a:pPr marL="342900" indent="-342900" algn="l">
              <a:buFont typeface="Arial" panose="020B0604020202020204" pitchFamily="34" charset="0"/>
              <a:buChar char="•"/>
            </a:pPr>
            <a:r>
              <a:rPr lang="en-US" sz="2000">
                <a:latin typeface="Arial" charset="0"/>
                <a:ea typeface="Arial" charset="0"/>
                <a:cs typeface="Arial" charset="0"/>
              </a:rPr>
              <a:t>Transistors can be modeled at low frequencies by the following parameters you will find in their specs,</a:t>
            </a:r>
          </a:p>
          <a:p>
            <a:pPr marL="342900" indent="-342900" algn="l">
              <a:buFont typeface="Arial" panose="020B0604020202020204" pitchFamily="34" charset="0"/>
              <a:buChar char="•"/>
            </a:pPr>
            <a:r>
              <a:rPr lang="en-US" sz="2000">
                <a:latin typeface="Arial" charset="0"/>
                <a:ea typeface="Arial" charset="0"/>
                <a:cs typeface="Arial" charset="0"/>
              </a:rPr>
              <a:t>i</a:t>
            </a:r>
            <a:r>
              <a:rPr lang="en-US" sz="2000" baseline="-25000">
                <a:latin typeface="Arial" charset="0"/>
                <a:ea typeface="Arial" charset="0"/>
                <a:cs typeface="Arial" charset="0"/>
              </a:rPr>
              <a:t>C</a:t>
            </a:r>
            <a:r>
              <a:rPr lang="en-US" sz="2000">
                <a:latin typeface="Arial" charset="0"/>
                <a:ea typeface="Arial" charset="0"/>
                <a:cs typeface="Arial" charset="0"/>
              </a:rPr>
              <a:t> = 𝛼i</a:t>
            </a:r>
            <a:r>
              <a:rPr lang="en-US" sz="2000" baseline="-25000">
                <a:latin typeface="Arial" charset="0"/>
                <a:ea typeface="Arial" charset="0"/>
                <a:cs typeface="Arial" charset="0"/>
              </a:rPr>
              <a:t>E</a:t>
            </a:r>
          </a:p>
          <a:p>
            <a:pPr marL="342900" indent="-342900" algn="l">
              <a:buFont typeface="Arial" panose="020B0604020202020204" pitchFamily="34" charset="0"/>
              <a:buChar char="•"/>
            </a:pPr>
            <a:r>
              <a:rPr lang="en-US" sz="2000">
                <a:latin typeface="Arial" charset="0"/>
                <a:ea typeface="Arial" charset="0"/>
                <a:cs typeface="Arial" charset="0"/>
              </a:rPr>
              <a:t>i</a:t>
            </a:r>
            <a:r>
              <a:rPr lang="en-US" sz="2000" baseline="-25000">
                <a:latin typeface="Arial" charset="0"/>
                <a:ea typeface="Arial" charset="0"/>
                <a:cs typeface="Arial" charset="0"/>
              </a:rPr>
              <a:t>C</a:t>
            </a:r>
            <a:r>
              <a:rPr lang="en-US" sz="2000">
                <a:latin typeface="Arial" charset="0"/>
                <a:ea typeface="Arial" charset="0"/>
                <a:cs typeface="Arial" charset="0"/>
              </a:rPr>
              <a:t>= 𝛽i</a:t>
            </a:r>
            <a:r>
              <a:rPr lang="en-US" sz="2000" baseline="-25000">
                <a:latin typeface="Arial" charset="0"/>
                <a:ea typeface="Arial" charset="0"/>
                <a:cs typeface="Arial" charset="0"/>
              </a:rPr>
              <a:t>B</a:t>
            </a:r>
            <a:endParaRPr lang="en-US" sz="2000">
              <a:latin typeface="Arial" charset="0"/>
              <a:ea typeface="Arial" charset="0"/>
              <a:cs typeface="Arial" charset="0"/>
            </a:endParaRPr>
          </a:p>
          <a:p>
            <a:pPr marL="342900" indent="-342900" algn="l">
              <a:buFont typeface="Arial" panose="020B0604020202020204" pitchFamily="34" charset="0"/>
              <a:buChar char="•"/>
            </a:pPr>
            <a:r>
              <a:rPr lang="en-US" sz="2000">
                <a:latin typeface="Arial" charset="0"/>
                <a:ea typeface="Arial" charset="0"/>
                <a:cs typeface="Arial" charset="0"/>
              </a:rPr>
              <a:t>𝛽 = 𝛼/(1- 𝛼)</a:t>
            </a:r>
          </a:p>
          <a:p>
            <a:pPr marL="342900" indent="-342900" algn="l">
              <a:buFont typeface="Arial" panose="020B0604020202020204" pitchFamily="34" charset="0"/>
              <a:buChar char="•"/>
            </a:pPr>
            <a:r>
              <a:rPr lang="en-US" sz="2000">
                <a:latin typeface="Arial" charset="0"/>
                <a:ea typeface="Arial" charset="0"/>
                <a:cs typeface="Arial" charset="0"/>
              </a:rPr>
              <a:t>𝛽 ∼ 100</a:t>
            </a:r>
          </a:p>
          <a:p>
            <a:pPr marL="342900" indent="-342900" algn="l">
              <a:lnSpc>
                <a:spcPct val="100000"/>
              </a:lnSpc>
              <a:buFont typeface="Arial" panose="020B0604020202020204" pitchFamily="34" charset="0"/>
              <a:buChar char="•"/>
            </a:pPr>
            <a:r>
              <a:rPr lang="en-US" sz="2000">
                <a:latin typeface="Arial" charset="0"/>
                <a:ea typeface="Arial" charset="0"/>
                <a:cs typeface="Arial" charset="0"/>
              </a:rPr>
              <a:t>Many transistors have a rounded back and a flat front.  Looking from the front the terminals are, in order, emitter, base, collector.</a:t>
            </a:r>
          </a:p>
          <a:p>
            <a:pPr marL="342900" indent="-342900" algn="l">
              <a:buFont typeface="Arial" panose="020B0604020202020204" pitchFamily="34" charset="0"/>
              <a:buChar char="•"/>
            </a:pPr>
            <a:r>
              <a:rPr lang="en-US" sz="2000">
                <a:latin typeface="Arial" charset="0"/>
                <a:ea typeface="Arial" charset="0"/>
                <a:cs typeface="Arial" charset="0"/>
              </a:rPr>
              <a:t>There are other types of transistors with slightly different symbols: FET’s, MOSFETS, …</a:t>
            </a:r>
          </a:p>
          <a:p>
            <a:pPr marL="342900" indent="-342900" algn="l">
              <a:buFont typeface="Arial" panose="020B0604020202020204" pitchFamily="34" charset="0"/>
              <a:buChar char="•"/>
            </a:pPr>
            <a:endParaRPr lang="en-US" baseline="-2500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19</a:t>
            </a:fld>
            <a:endParaRPr lang="en-US"/>
          </a:p>
        </p:txBody>
      </p:sp>
      <p:grpSp>
        <p:nvGrpSpPr>
          <p:cNvPr id="7" name="Group 205">
            <a:extLst>
              <a:ext uri="{FF2B5EF4-FFF2-40B4-BE49-F238E27FC236}">
                <a16:creationId xmlns:a16="http://schemas.microsoft.com/office/drawing/2014/main" id="{1A6FF6F7-B27C-9C47-808B-6F20FE0C7B90}"/>
              </a:ext>
            </a:extLst>
          </p:cNvPr>
          <p:cNvGrpSpPr>
            <a:grpSpLocks/>
          </p:cNvGrpSpPr>
          <p:nvPr/>
        </p:nvGrpSpPr>
        <p:grpSpPr bwMode="auto">
          <a:xfrm rot="10800000">
            <a:off x="3112156" y="3951484"/>
            <a:ext cx="304800" cy="762000"/>
            <a:chOff x="3888" y="2400"/>
            <a:chExt cx="192" cy="480"/>
          </a:xfrm>
        </p:grpSpPr>
        <p:sp>
          <p:nvSpPr>
            <p:cNvPr id="8" name="Oval 40">
              <a:extLst>
                <a:ext uri="{FF2B5EF4-FFF2-40B4-BE49-F238E27FC236}">
                  <a16:creationId xmlns:a16="http://schemas.microsoft.com/office/drawing/2014/main" id="{13C77CDA-C465-104A-B6CD-302891309F23}"/>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9" name="Line 41">
              <a:extLst>
                <a:ext uri="{FF2B5EF4-FFF2-40B4-BE49-F238E27FC236}">
                  <a16:creationId xmlns:a16="http://schemas.microsoft.com/office/drawing/2014/main" id="{09AFC6F9-D66C-D148-8D33-317EDA4684A2}"/>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0" name="Line 42">
              <a:extLst>
                <a:ext uri="{FF2B5EF4-FFF2-40B4-BE49-F238E27FC236}">
                  <a16:creationId xmlns:a16="http://schemas.microsoft.com/office/drawing/2014/main" id="{2B155E37-DB4D-F746-BEC4-DF1DC51D7BFC}"/>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 name="Line 43">
              <a:extLst>
                <a:ext uri="{FF2B5EF4-FFF2-40B4-BE49-F238E27FC236}">
                  <a16:creationId xmlns:a16="http://schemas.microsoft.com/office/drawing/2014/main" id="{C21383F2-D22D-EF40-9C34-3E5982D03D8C}"/>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12" name="Freeform 44">
              <a:extLst>
                <a:ext uri="{FF2B5EF4-FFF2-40B4-BE49-F238E27FC236}">
                  <a16:creationId xmlns:a16="http://schemas.microsoft.com/office/drawing/2014/main" id="{13BF359B-A94F-E946-9AD3-D77FD441CBC7}"/>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13" name="TextBox 12">
            <a:extLst>
              <a:ext uri="{FF2B5EF4-FFF2-40B4-BE49-F238E27FC236}">
                <a16:creationId xmlns:a16="http://schemas.microsoft.com/office/drawing/2014/main" id="{B93BE60F-062D-814F-8A8C-F9801E9D07D8}"/>
              </a:ext>
            </a:extLst>
          </p:cNvPr>
          <p:cNvSpPr txBox="1"/>
          <p:nvPr/>
        </p:nvSpPr>
        <p:spPr>
          <a:xfrm>
            <a:off x="2859956" y="5077879"/>
            <a:ext cx="2466125" cy="338554"/>
          </a:xfrm>
          <a:prstGeom prst="rect">
            <a:avLst/>
          </a:prstGeom>
          <a:noFill/>
        </p:spPr>
        <p:txBody>
          <a:bodyPr wrap="square" rtlCol="0">
            <a:spAutoFit/>
          </a:bodyPr>
          <a:lstStyle/>
          <a:p>
            <a:r>
              <a:rPr lang="en-US" sz="1600"/>
              <a:t>Bipolar source model</a:t>
            </a:r>
          </a:p>
        </p:txBody>
      </p:sp>
      <p:sp>
        <p:nvSpPr>
          <p:cNvPr id="14" name="Freeform 12">
            <a:extLst>
              <a:ext uri="{FF2B5EF4-FFF2-40B4-BE49-F238E27FC236}">
                <a16:creationId xmlns:a16="http://schemas.microsoft.com/office/drawing/2014/main" id="{D3DEF248-5BD6-034F-9D5B-3634D4CF584D}"/>
              </a:ext>
            </a:extLst>
          </p:cNvPr>
          <p:cNvSpPr>
            <a:spLocks/>
          </p:cNvSpPr>
          <p:nvPr/>
        </p:nvSpPr>
        <p:spPr bwMode="auto">
          <a:xfrm rot="16200000" flipH="1">
            <a:off x="3526349" y="358926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5" name="Group 222">
            <a:extLst>
              <a:ext uri="{FF2B5EF4-FFF2-40B4-BE49-F238E27FC236}">
                <a16:creationId xmlns:a16="http://schemas.microsoft.com/office/drawing/2014/main" id="{17740112-9D1A-BE48-A1CB-A71CD3799CFC}"/>
              </a:ext>
            </a:extLst>
          </p:cNvPr>
          <p:cNvGrpSpPr>
            <a:grpSpLocks/>
          </p:cNvGrpSpPr>
          <p:nvPr/>
        </p:nvGrpSpPr>
        <p:grpSpPr bwMode="auto">
          <a:xfrm>
            <a:off x="3112155" y="4567339"/>
            <a:ext cx="304800" cy="381000"/>
            <a:chOff x="4272" y="3072"/>
            <a:chExt cx="192" cy="240"/>
          </a:xfrm>
        </p:grpSpPr>
        <p:sp>
          <p:nvSpPr>
            <p:cNvPr id="16" name="Line 99">
              <a:extLst>
                <a:ext uri="{FF2B5EF4-FFF2-40B4-BE49-F238E27FC236}">
                  <a16:creationId xmlns:a16="http://schemas.microsoft.com/office/drawing/2014/main" id="{8CE1B01B-1A6C-C947-9EEE-CA7D30E94B2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7" name="Line 100">
              <a:extLst>
                <a:ext uri="{FF2B5EF4-FFF2-40B4-BE49-F238E27FC236}">
                  <a16:creationId xmlns:a16="http://schemas.microsoft.com/office/drawing/2014/main" id="{FF5F2A50-6E94-1142-B0D9-55E4B2244C8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 name="Line 101">
              <a:extLst>
                <a:ext uri="{FF2B5EF4-FFF2-40B4-BE49-F238E27FC236}">
                  <a16:creationId xmlns:a16="http://schemas.microsoft.com/office/drawing/2014/main" id="{42FF346B-775D-174E-A22F-7E15FA54F45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9" name="Line 102">
              <a:extLst>
                <a:ext uri="{FF2B5EF4-FFF2-40B4-BE49-F238E27FC236}">
                  <a16:creationId xmlns:a16="http://schemas.microsoft.com/office/drawing/2014/main" id="{07598969-B230-0B4A-A29E-DB312E7ABAA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 name="Line 103">
              <a:extLst>
                <a:ext uri="{FF2B5EF4-FFF2-40B4-BE49-F238E27FC236}">
                  <a16:creationId xmlns:a16="http://schemas.microsoft.com/office/drawing/2014/main" id="{4BC0E778-46A1-AF41-99B0-B1F35AD596C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 name="Line 104">
              <a:extLst>
                <a:ext uri="{FF2B5EF4-FFF2-40B4-BE49-F238E27FC236}">
                  <a16:creationId xmlns:a16="http://schemas.microsoft.com/office/drawing/2014/main" id="{1F4907C5-854E-F648-8110-98AA7941BC5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22" name="TextBox 21">
            <a:extLst>
              <a:ext uri="{FF2B5EF4-FFF2-40B4-BE49-F238E27FC236}">
                <a16:creationId xmlns:a16="http://schemas.microsoft.com/office/drawing/2014/main" id="{CC838D51-279B-4A4A-BB60-9ADDA1374933}"/>
              </a:ext>
            </a:extLst>
          </p:cNvPr>
          <p:cNvSpPr txBox="1"/>
          <p:nvPr/>
        </p:nvSpPr>
        <p:spPr>
          <a:xfrm>
            <a:off x="3559202" y="4045607"/>
            <a:ext cx="312521" cy="276999"/>
          </a:xfrm>
          <a:prstGeom prst="rect">
            <a:avLst/>
          </a:prstGeom>
          <a:noFill/>
        </p:spPr>
        <p:txBody>
          <a:bodyPr wrap="none" rtlCol="0">
            <a:spAutoFit/>
          </a:bodyPr>
          <a:lstStyle/>
          <a:p>
            <a:r>
              <a:rPr lang="en-US" sz="1200"/>
              <a:t>R</a:t>
            </a:r>
            <a:r>
              <a:rPr lang="en-US" sz="1200" baseline="-25000"/>
              <a:t>S</a:t>
            </a:r>
          </a:p>
        </p:txBody>
      </p:sp>
      <p:sp>
        <p:nvSpPr>
          <p:cNvPr id="23" name="TextBox 22">
            <a:extLst>
              <a:ext uri="{FF2B5EF4-FFF2-40B4-BE49-F238E27FC236}">
                <a16:creationId xmlns:a16="http://schemas.microsoft.com/office/drawing/2014/main" id="{8F72F2B6-CAEE-7C4E-888E-E606C97E361D}"/>
              </a:ext>
            </a:extLst>
          </p:cNvPr>
          <p:cNvSpPr txBox="1"/>
          <p:nvPr/>
        </p:nvSpPr>
        <p:spPr>
          <a:xfrm>
            <a:off x="2684577" y="4110139"/>
            <a:ext cx="351378" cy="369332"/>
          </a:xfrm>
          <a:prstGeom prst="rect">
            <a:avLst/>
          </a:prstGeom>
          <a:noFill/>
        </p:spPr>
        <p:txBody>
          <a:bodyPr wrap="none" rtlCol="0">
            <a:spAutoFit/>
          </a:bodyPr>
          <a:lstStyle/>
          <a:p>
            <a:r>
              <a:rPr lang="en-US"/>
              <a:t>v</a:t>
            </a:r>
            <a:r>
              <a:rPr lang="en-US" baseline="-25000"/>
              <a:t>s</a:t>
            </a:r>
          </a:p>
        </p:txBody>
      </p:sp>
      <p:grpSp>
        <p:nvGrpSpPr>
          <p:cNvPr id="24" name="Group 205">
            <a:extLst>
              <a:ext uri="{FF2B5EF4-FFF2-40B4-BE49-F238E27FC236}">
                <a16:creationId xmlns:a16="http://schemas.microsoft.com/office/drawing/2014/main" id="{D2F9D5FB-A89B-9541-A622-52C94A2D929F}"/>
              </a:ext>
            </a:extLst>
          </p:cNvPr>
          <p:cNvGrpSpPr>
            <a:grpSpLocks/>
          </p:cNvGrpSpPr>
          <p:nvPr/>
        </p:nvGrpSpPr>
        <p:grpSpPr bwMode="auto">
          <a:xfrm>
            <a:off x="6262701" y="3740331"/>
            <a:ext cx="304800" cy="762000"/>
            <a:chOff x="3888" y="2400"/>
            <a:chExt cx="192" cy="480"/>
          </a:xfrm>
        </p:grpSpPr>
        <p:sp>
          <p:nvSpPr>
            <p:cNvPr id="25" name="Oval 40">
              <a:extLst>
                <a:ext uri="{FF2B5EF4-FFF2-40B4-BE49-F238E27FC236}">
                  <a16:creationId xmlns:a16="http://schemas.microsoft.com/office/drawing/2014/main" id="{797865F0-26F2-324E-A8BB-BC3B8A24EBB0}"/>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1200"/>
            </a:p>
          </p:txBody>
        </p:sp>
        <p:sp>
          <p:nvSpPr>
            <p:cNvPr id="26" name="Line 41">
              <a:extLst>
                <a:ext uri="{FF2B5EF4-FFF2-40B4-BE49-F238E27FC236}">
                  <a16:creationId xmlns:a16="http://schemas.microsoft.com/office/drawing/2014/main" id="{B09079FB-0857-014B-AA7D-46A28105CD67}"/>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7" name="Line 42">
              <a:extLst>
                <a:ext uri="{FF2B5EF4-FFF2-40B4-BE49-F238E27FC236}">
                  <a16:creationId xmlns:a16="http://schemas.microsoft.com/office/drawing/2014/main" id="{18A0D8F4-31B5-2C49-97AE-0CB5D4C3536E}"/>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8" name="Line 43">
              <a:extLst>
                <a:ext uri="{FF2B5EF4-FFF2-40B4-BE49-F238E27FC236}">
                  <a16:creationId xmlns:a16="http://schemas.microsoft.com/office/drawing/2014/main" id="{00A41E72-7473-0A4B-9755-800F5EBE7903}"/>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sz="1200"/>
            </a:p>
          </p:txBody>
        </p:sp>
        <p:sp>
          <p:nvSpPr>
            <p:cNvPr id="29" name="Freeform 44">
              <a:extLst>
                <a:ext uri="{FF2B5EF4-FFF2-40B4-BE49-F238E27FC236}">
                  <a16:creationId xmlns:a16="http://schemas.microsoft.com/office/drawing/2014/main" id="{48B3CFD8-0DE8-5546-9607-90D9BCA5DE90}"/>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30" name="TextBox 29">
            <a:extLst>
              <a:ext uri="{FF2B5EF4-FFF2-40B4-BE49-F238E27FC236}">
                <a16:creationId xmlns:a16="http://schemas.microsoft.com/office/drawing/2014/main" id="{3A9EA0A6-4DEE-BB48-B4D3-90E9B41F693E}"/>
              </a:ext>
            </a:extLst>
          </p:cNvPr>
          <p:cNvSpPr txBox="1"/>
          <p:nvPr/>
        </p:nvSpPr>
        <p:spPr>
          <a:xfrm>
            <a:off x="5237849" y="4818799"/>
            <a:ext cx="2457736" cy="338554"/>
          </a:xfrm>
          <a:prstGeom prst="rect">
            <a:avLst/>
          </a:prstGeom>
          <a:noFill/>
        </p:spPr>
        <p:txBody>
          <a:bodyPr wrap="square" rtlCol="0">
            <a:spAutoFit/>
          </a:bodyPr>
          <a:lstStyle/>
          <a:p>
            <a:r>
              <a:rPr lang="en-US" sz="1600"/>
              <a:t>Bipolar terminal model</a:t>
            </a:r>
          </a:p>
        </p:txBody>
      </p:sp>
      <p:sp>
        <p:nvSpPr>
          <p:cNvPr id="31" name="TextBox 30">
            <a:extLst>
              <a:ext uri="{FF2B5EF4-FFF2-40B4-BE49-F238E27FC236}">
                <a16:creationId xmlns:a16="http://schemas.microsoft.com/office/drawing/2014/main" id="{0BCDBCAB-5ED4-8043-8F07-38C8C07105FC}"/>
              </a:ext>
            </a:extLst>
          </p:cNvPr>
          <p:cNvSpPr txBox="1"/>
          <p:nvPr/>
        </p:nvSpPr>
        <p:spPr>
          <a:xfrm>
            <a:off x="5810014" y="3904399"/>
            <a:ext cx="288862" cy="276999"/>
          </a:xfrm>
          <a:prstGeom prst="rect">
            <a:avLst/>
          </a:prstGeom>
          <a:noFill/>
        </p:spPr>
        <p:txBody>
          <a:bodyPr wrap="none" rtlCol="0">
            <a:spAutoFit/>
          </a:bodyPr>
          <a:lstStyle/>
          <a:p>
            <a:r>
              <a:rPr lang="en-US" sz="1200"/>
              <a:t>r</a:t>
            </a:r>
            <a:r>
              <a:rPr lang="en-US" sz="1200" baseline="-25000">
                <a:latin typeface="Math1Mono"/>
              </a:rPr>
              <a:t>p</a:t>
            </a:r>
          </a:p>
        </p:txBody>
      </p:sp>
      <p:sp>
        <p:nvSpPr>
          <p:cNvPr id="32" name="Freeform 12">
            <a:extLst>
              <a:ext uri="{FF2B5EF4-FFF2-40B4-BE49-F238E27FC236}">
                <a16:creationId xmlns:a16="http://schemas.microsoft.com/office/drawing/2014/main" id="{2BC6B4D5-B65D-7347-AB23-80AA8C647D5F}"/>
              </a:ext>
            </a:extLst>
          </p:cNvPr>
          <p:cNvSpPr>
            <a:spLocks/>
          </p:cNvSpPr>
          <p:nvPr/>
        </p:nvSpPr>
        <p:spPr bwMode="auto">
          <a:xfrm flipH="1">
            <a:off x="5653100" y="3770811"/>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3" name="Straight Connector 32">
            <a:extLst>
              <a:ext uri="{FF2B5EF4-FFF2-40B4-BE49-F238E27FC236}">
                <a16:creationId xmlns:a16="http://schemas.microsoft.com/office/drawing/2014/main" id="{5EE67E96-AF97-9142-89B0-DBED8836616B}"/>
              </a:ext>
            </a:extLst>
          </p:cNvPr>
          <p:cNvCxnSpPr/>
          <p:nvPr/>
        </p:nvCxnSpPr>
        <p:spPr>
          <a:xfrm>
            <a:off x="5741826" y="4502331"/>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4" name="Oval 33">
            <a:extLst>
              <a:ext uri="{FF2B5EF4-FFF2-40B4-BE49-F238E27FC236}">
                <a16:creationId xmlns:a16="http://schemas.microsoft.com/office/drawing/2014/main" id="{7F3984FC-F8B9-D848-AFFD-2039F328C912}"/>
              </a:ext>
            </a:extLst>
          </p:cNvPr>
          <p:cNvSpPr/>
          <p:nvPr/>
        </p:nvSpPr>
        <p:spPr>
          <a:xfrm>
            <a:off x="5690058" y="366413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35" name="Straight Connector 34">
            <a:extLst>
              <a:ext uri="{FF2B5EF4-FFF2-40B4-BE49-F238E27FC236}">
                <a16:creationId xmlns:a16="http://schemas.microsoft.com/office/drawing/2014/main" id="{27161B6D-B625-5849-85C1-A2B8CD2D3394}"/>
              </a:ext>
            </a:extLst>
          </p:cNvPr>
          <p:cNvCxnSpPr/>
          <p:nvPr/>
        </p:nvCxnSpPr>
        <p:spPr>
          <a:xfrm rot="10800000">
            <a:off x="6108712" y="4513999"/>
            <a:ext cx="1588" cy="219456"/>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6" name="Oval 35">
            <a:extLst>
              <a:ext uri="{FF2B5EF4-FFF2-40B4-BE49-F238E27FC236}">
                <a16:creationId xmlns:a16="http://schemas.microsoft.com/office/drawing/2014/main" id="{C0C0AA47-F0DD-EA4B-A89E-2C126F28D617}"/>
              </a:ext>
            </a:extLst>
          </p:cNvPr>
          <p:cNvSpPr/>
          <p:nvPr/>
        </p:nvSpPr>
        <p:spPr>
          <a:xfrm>
            <a:off x="6055436" y="470994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0EF5B98B-79CB-7343-B9BD-D72B2109EC60}"/>
              </a:ext>
            </a:extLst>
          </p:cNvPr>
          <p:cNvSpPr/>
          <p:nvPr/>
        </p:nvSpPr>
        <p:spPr>
          <a:xfrm>
            <a:off x="6357188" y="366413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8" name="TextBox 37">
            <a:extLst>
              <a:ext uri="{FF2B5EF4-FFF2-40B4-BE49-F238E27FC236}">
                <a16:creationId xmlns:a16="http://schemas.microsoft.com/office/drawing/2014/main" id="{41C99197-FE1A-F84B-8303-3A9673D3F258}"/>
              </a:ext>
            </a:extLst>
          </p:cNvPr>
          <p:cNvSpPr txBox="1"/>
          <p:nvPr/>
        </p:nvSpPr>
        <p:spPr>
          <a:xfrm>
            <a:off x="5414347" y="3557927"/>
            <a:ext cx="306494" cy="307777"/>
          </a:xfrm>
          <a:prstGeom prst="rect">
            <a:avLst/>
          </a:prstGeom>
          <a:noFill/>
        </p:spPr>
        <p:txBody>
          <a:bodyPr wrap="none" rtlCol="0">
            <a:spAutoFit/>
          </a:bodyPr>
          <a:lstStyle/>
          <a:p>
            <a:r>
              <a:rPr lang="en-US" sz="1400"/>
              <a:t>b</a:t>
            </a:r>
            <a:endParaRPr lang="en-US" baseline="-25000"/>
          </a:p>
        </p:txBody>
      </p:sp>
      <p:sp>
        <p:nvSpPr>
          <p:cNvPr id="39" name="TextBox 38">
            <a:extLst>
              <a:ext uri="{FF2B5EF4-FFF2-40B4-BE49-F238E27FC236}">
                <a16:creationId xmlns:a16="http://schemas.microsoft.com/office/drawing/2014/main" id="{7B88F7B3-565C-B64D-882A-4A2EDE5ED2BD}"/>
              </a:ext>
            </a:extLst>
          </p:cNvPr>
          <p:cNvSpPr txBox="1"/>
          <p:nvPr/>
        </p:nvSpPr>
        <p:spPr>
          <a:xfrm>
            <a:off x="6181628" y="4513999"/>
            <a:ext cx="261610" cy="276999"/>
          </a:xfrm>
          <a:prstGeom prst="rect">
            <a:avLst/>
          </a:prstGeom>
          <a:noFill/>
        </p:spPr>
        <p:txBody>
          <a:bodyPr wrap="none" rtlCol="0">
            <a:spAutoFit/>
          </a:bodyPr>
          <a:lstStyle/>
          <a:p>
            <a:r>
              <a:rPr lang="en-US" sz="1200"/>
              <a:t>e</a:t>
            </a:r>
            <a:endParaRPr lang="en-US" sz="1200" baseline="-25000"/>
          </a:p>
        </p:txBody>
      </p:sp>
      <p:sp>
        <p:nvSpPr>
          <p:cNvPr id="40" name="TextBox 39">
            <a:extLst>
              <a:ext uri="{FF2B5EF4-FFF2-40B4-BE49-F238E27FC236}">
                <a16:creationId xmlns:a16="http://schemas.microsoft.com/office/drawing/2014/main" id="{1D7EAFD5-400A-E34A-8806-62A28EBCA1A0}"/>
              </a:ext>
            </a:extLst>
          </p:cNvPr>
          <p:cNvSpPr txBox="1"/>
          <p:nvPr/>
        </p:nvSpPr>
        <p:spPr>
          <a:xfrm>
            <a:off x="6584298" y="3892731"/>
            <a:ext cx="474810" cy="369332"/>
          </a:xfrm>
          <a:prstGeom prst="rect">
            <a:avLst/>
          </a:prstGeom>
          <a:noFill/>
        </p:spPr>
        <p:txBody>
          <a:bodyPr wrap="none" rtlCol="0">
            <a:spAutoFit/>
          </a:bodyPr>
          <a:lstStyle/>
          <a:p>
            <a:r>
              <a:rPr lang="en-US">
                <a:latin typeface="Math1Mono" charset="2"/>
                <a:cs typeface="Math1Mono" charset="2"/>
              </a:rPr>
              <a:t>𝛽</a:t>
            </a:r>
            <a:r>
              <a:rPr lang="en-US"/>
              <a:t>i</a:t>
            </a:r>
            <a:r>
              <a:rPr lang="en-US" baseline="-25000"/>
              <a:t>b</a:t>
            </a:r>
            <a:endParaRPr lang="en-US" sz="1200" baseline="-25000"/>
          </a:p>
        </p:txBody>
      </p:sp>
      <p:sp>
        <p:nvSpPr>
          <p:cNvPr id="41" name="Oval 40">
            <a:extLst>
              <a:ext uri="{FF2B5EF4-FFF2-40B4-BE49-F238E27FC236}">
                <a16:creationId xmlns:a16="http://schemas.microsoft.com/office/drawing/2014/main" id="{3BD0EDC6-64B5-E94B-AF54-B21F91D29CD9}"/>
              </a:ext>
            </a:extLst>
          </p:cNvPr>
          <p:cNvSpPr/>
          <p:nvPr/>
        </p:nvSpPr>
        <p:spPr>
          <a:xfrm>
            <a:off x="3974787" y="389406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pic>
        <p:nvPicPr>
          <p:cNvPr id="1026" name="Picture 2" descr="page89image2512815376">
            <a:extLst>
              <a:ext uri="{FF2B5EF4-FFF2-40B4-BE49-F238E27FC236}">
                <a16:creationId xmlns:a16="http://schemas.microsoft.com/office/drawing/2014/main" id="{B206A71C-C189-2048-9576-600712722D87}"/>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7966710" y="3832009"/>
            <a:ext cx="1714500" cy="952500"/>
          </a:xfrm>
          <a:prstGeom prst="rect">
            <a:avLst/>
          </a:prstGeom>
          <a:noFill/>
          <a:extLst>
            <a:ext uri="{909E8E84-426E-40DD-AFC4-6F175D3DCCD1}">
              <a14:hiddenFill xmlns:a14="http://schemas.microsoft.com/office/drawing/2010/main">
                <a:solidFill>
                  <a:srgbClr val="FFFFFF"/>
                </a:solidFill>
              </a14:hiddenFill>
            </a:ext>
          </a:extLst>
        </p:spPr>
      </p:pic>
      <p:sp>
        <p:nvSpPr>
          <p:cNvPr id="44" name="TextBox 43">
            <a:extLst>
              <a:ext uri="{FF2B5EF4-FFF2-40B4-BE49-F238E27FC236}">
                <a16:creationId xmlns:a16="http://schemas.microsoft.com/office/drawing/2014/main" id="{FBA375A4-43F4-7F40-93DF-E552904134BF}"/>
              </a:ext>
            </a:extLst>
          </p:cNvPr>
          <p:cNvSpPr txBox="1"/>
          <p:nvPr/>
        </p:nvSpPr>
        <p:spPr>
          <a:xfrm>
            <a:off x="6481147" y="3561737"/>
            <a:ext cx="306494" cy="307777"/>
          </a:xfrm>
          <a:prstGeom prst="rect">
            <a:avLst/>
          </a:prstGeom>
          <a:noFill/>
        </p:spPr>
        <p:txBody>
          <a:bodyPr wrap="none" rtlCol="0">
            <a:spAutoFit/>
          </a:bodyPr>
          <a:lstStyle/>
          <a:p>
            <a:r>
              <a:rPr lang="en-US" sz="1400"/>
              <a:t>c</a:t>
            </a:r>
            <a:endParaRPr lang="en-US" baseline="-25000"/>
          </a:p>
        </p:txBody>
      </p:sp>
      <p:sp>
        <p:nvSpPr>
          <p:cNvPr id="4" name="TextBox 3">
            <a:extLst>
              <a:ext uri="{FF2B5EF4-FFF2-40B4-BE49-F238E27FC236}">
                <a16:creationId xmlns:a16="http://schemas.microsoft.com/office/drawing/2014/main" id="{40CBE57A-8408-7C42-BCC6-43763F61C2F2}"/>
              </a:ext>
            </a:extLst>
          </p:cNvPr>
          <p:cNvSpPr txBox="1"/>
          <p:nvPr/>
        </p:nvSpPr>
        <p:spPr>
          <a:xfrm>
            <a:off x="8392438" y="4910239"/>
            <a:ext cx="2595582" cy="338554"/>
          </a:xfrm>
          <a:prstGeom prst="rect">
            <a:avLst/>
          </a:prstGeom>
          <a:noFill/>
        </p:spPr>
        <p:txBody>
          <a:bodyPr wrap="none" rtlCol="0">
            <a:spAutoFit/>
          </a:bodyPr>
          <a:lstStyle/>
          <a:p>
            <a:r>
              <a:rPr lang="en-US" sz="1600"/>
              <a:t>Credit: Make Electronics</a:t>
            </a:r>
          </a:p>
        </p:txBody>
      </p:sp>
    </p:spTree>
    <p:extLst>
      <p:ext uri="{BB962C8B-B14F-4D97-AF65-F5344CB8AC3E}">
        <p14:creationId xmlns:p14="http://schemas.microsoft.com/office/powerpoint/2010/main" val="184975092"/>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9736" y="149050"/>
            <a:ext cx="11496450" cy="868362"/>
          </a:xfrm>
        </p:spPr>
        <p:txBody>
          <a:bodyPr anchor="ctr">
            <a:normAutofit/>
          </a:bodyPr>
          <a:lstStyle/>
          <a:p>
            <a:pPr algn="ctr"/>
            <a:r>
              <a:rPr lang="en-US" sz="4400" dirty="0">
                <a:latin typeface="Arial" panose="020B0604020202020204" pitchFamily="34" charset="0"/>
                <a:cs typeface="Arial" panose="020B0604020202020204" pitchFamily="34" charset="0"/>
              </a:rPr>
              <a:t>Lab: infrared sensor</a:t>
            </a:r>
          </a:p>
        </p:txBody>
      </p:sp>
      <p:sp>
        <p:nvSpPr>
          <p:cNvPr id="3" name="Content Placeholder 2"/>
          <p:cNvSpPr>
            <a:spLocks noGrp="1"/>
          </p:cNvSpPr>
          <p:nvPr>
            <p:ph idx="1"/>
          </p:nvPr>
        </p:nvSpPr>
        <p:spPr>
          <a:xfrm>
            <a:off x="338658" y="1776698"/>
            <a:ext cx="11496450" cy="4360985"/>
          </a:xfrm>
        </p:spPr>
        <p:txBody>
          <a:bodyPr>
            <a:noAutofit/>
          </a:bodyPr>
          <a:lstStyle/>
          <a:p>
            <a:pPr marL="342900" indent="-342900" algn="l">
              <a:buFont typeface="Arial" charset="0"/>
              <a:buChar char="•"/>
            </a:pPr>
            <a:r>
              <a:rPr lang="en-US" sz="2000" dirty="0">
                <a:latin typeface="Arial" charset="0"/>
                <a:ea typeface="Arial" charset="0"/>
                <a:cs typeface="Arial" charset="0"/>
              </a:rPr>
              <a:t>You can find a tutorial in the Freenove manual </a:t>
            </a:r>
            <a:r>
              <a:rPr lang="en-US" sz="2000" dirty="0">
                <a:solidFill>
                  <a:srgbClr val="2282F0"/>
                </a:solidFill>
                <a:latin typeface="Arial" charset="0"/>
                <a:ea typeface="Arial" charset="0"/>
                <a:cs typeface="Arial" charset="0"/>
                <a:hlinkClick r:id="rId3">
                  <a:extLst>
                    <a:ext uri="{A12FA001-AC4F-418D-AE19-62706E023703}">
                      <ahyp:hlinkClr xmlns:ahyp="http://schemas.microsoft.com/office/drawing/2018/hyperlinkcolor" val="tx"/>
                    </a:ext>
                  </a:extLst>
                </a:hlinkClick>
              </a:rPr>
              <a:t>here</a:t>
            </a:r>
            <a:r>
              <a:rPr lang="en-US" sz="2000" dirty="0">
                <a:latin typeface="Arial" charset="0"/>
                <a:ea typeface="Arial" charset="0"/>
                <a:cs typeface="Arial" charset="0"/>
              </a:rPr>
              <a:t>.  The IR sensor detects an input infrared light wave modulated to blink at about 38 kHz (So constant IP sources are ignored).  The output (on data pin 1) is a pulse width modulated signal.</a:t>
            </a:r>
          </a:p>
          <a:p>
            <a:pPr marL="342900" indent="-342900" algn="l">
              <a:buFont typeface="Arial" charset="0"/>
              <a:buChar char="•"/>
            </a:pPr>
            <a:r>
              <a:rPr lang="en-US" sz="2000" dirty="0">
                <a:latin typeface="Arial" charset="0"/>
                <a:ea typeface="Arial" charset="0"/>
                <a:cs typeface="Arial" charset="0"/>
              </a:rPr>
              <a:t>Wire the </a:t>
            </a:r>
            <a:r>
              <a:rPr lang="en-US" sz="2000" dirty="0">
                <a:solidFill>
                  <a:srgbClr val="2282F0"/>
                </a:solidFill>
                <a:latin typeface="Arial" charset="0"/>
                <a:ea typeface="Arial" charset="0"/>
                <a:cs typeface="Arial" charset="0"/>
                <a:hlinkClick r:id="rId4">
                  <a:extLst>
                    <a:ext uri="{A12FA001-AC4F-418D-AE19-62706E023703}">
                      <ahyp:hlinkClr xmlns:ahyp="http://schemas.microsoft.com/office/drawing/2018/hyperlinkcolor" val="tx"/>
                    </a:ext>
                  </a:extLst>
                </a:hlinkClick>
              </a:rPr>
              <a:t>infrared sensor </a:t>
            </a:r>
            <a:r>
              <a:rPr lang="en-US" sz="2000" dirty="0">
                <a:latin typeface="Arial" charset="0"/>
                <a:ea typeface="Arial" charset="0"/>
                <a:cs typeface="Arial" charset="0"/>
              </a:rPr>
              <a:t>and Arduino as shown.</a:t>
            </a:r>
          </a:p>
          <a:p>
            <a:pPr algn="l"/>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190</a:t>
            </a:fld>
            <a:endParaRPr lang="en-US" dirty="0"/>
          </a:p>
        </p:txBody>
      </p:sp>
      <p:pic>
        <p:nvPicPr>
          <p:cNvPr id="1025" name="Picture 1" descr="page196image10081776">
            <a:extLst>
              <a:ext uri="{FF2B5EF4-FFF2-40B4-BE49-F238E27FC236}">
                <a16:creationId xmlns:a16="http://schemas.microsoft.com/office/drawing/2014/main" id="{FD72D595-5BD4-734E-BA3C-8FF0A4295FBB}"/>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1664541" y="3804755"/>
            <a:ext cx="596900" cy="16891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26639471-5583-7E47-9C0A-4E7E0F8DE5C0}"/>
              </a:ext>
            </a:extLst>
          </p:cNvPr>
          <p:cNvSpPr/>
          <p:nvPr/>
        </p:nvSpPr>
        <p:spPr>
          <a:xfrm>
            <a:off x="6294769" y="3608062"/>
            <a:ext cx="1568868" cy="2252401"/>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468FA2EC-99ED-4149-BBC4-B0298FAB7136}"/>
              </a:ext>
            </a:extLst>
          </p:cNvPr>
          <p:cNvSpPr txBox="1"/>
          <p:nvPr/>
        </p:nvSpPr>
        <p:spPr>
          <a:xfrm>
            <a:off x="6941141" y="5498118"/>
            <a:ext cx="890954"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Arduino</a:t>
            </a:r>
          </a:p>
        </p:txBody>
      </p:sp>
      <p:sp>
        <p:nvSpPr>
          <p:cNvPr id="9" name="TextBox 8">
            <a:extLst>
              <a:ext uri="{FF2B5EF4-FFF2-40B4-BE49-F238E27FC236}">
                <a16:creationId xmlns:a16="http://schemas.microsoft.com/office/drawing/2014/main" id="{7C53F742-7556-F248-B2FA-00CB957A1F97}"/>
              </a:ext>
            </a:extLst>
          </p:cNvPr>
          <p:cNvSpPr txBox="1"/>
          <p:nvPr/>
        </p:nvSpPr>
        <p:spPr>
          <a:xfrm>
            <a:off x="7248979" y="3733198"/>
            <a:ext cx="738116"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5 V</a:t>
            </a:r>
          </a:p>
        </p:txBody>
      </p:sp>
      <p:sp>
        <p:nvSpPr>
          <p:cNvPr id="10" name="TextBox 9">
            <a:extLst>
              <a:ext uri="{FF2B5EF4-FFF2-40B4-BE49-F238E27FC236}">
                <a16:creationId xmlns:a16="http://schemas.microsoft.com/office/drawing/2014/main" id="{3655AAD8-45E0-F14E-829E-2C580441F894}"/>
              </a:ext>
            </a:extLst>
          </p:cNvPr>
          <p:cNvSpPr txBox="1"/>
          <p:nvPr/>
        </p:nvSpPr>
        <p:spPr>
          <a:xfrm>
            <a:off x="7321449" y="5103192"/>
            <a:ext cx="539570"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a:t>
            </a:r>
          </a:p>
        </p:txBody>
      </p:sp>
      <p:sp>
        <p:nvSpPr>
          <p:cNvPr id="11" name="Rectangle 10">
            <a:extLst>
              <a:ext uri="{FF2B5EF4-FFF2-40B4-BE49-F238E27FC236}">
                <a16:creationId xmlns:a16="http://schemas.microsoft.com/office/drawing/2014/main" id="{9BBBF695-2BE4-D244-9CC6-CF174F34C40F}"/>
              </a:ext>
            </a:extLst>
          </p:cNvPr>
          <p:cNvSpPr/>
          <p:nvPr/>
        </p:nvSpPr>
        <p:spPr>
          <a:xfrm>
            <a:off x="9472099" y="3608062"/>
            <a:ext cx="1609883" cy="2252401"/>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a:extLst>
              <a:ext uri="{FF2B5EF4-FFF2-40B4-BE49-F238E27FC236}">
                <a16:creationId xmlns:a16="http://schemas.microsoft.com/office/drawing/2014/main" id="{0DDEE69A-0EFD-0444-BE6E-EA4F15E29AF9}"/>
              </a:ext>
            </a:extLst>
          </p:cNvPr>
          <p:cNvSpPr txBox="1"/>
          <p:nvPr/>
        </p:nvSpPr>
        <p:spPr>
          <a:xfrm>
            <a:off x="9599365" y="5534995"/>
            <a:ext cx="1510330" cy="338554"/>
          </a:xfrm>
          <a:prstGeom prst="rect">
            <a:avLst/>
          </a:prstGeom>
          <a:noFill/>
        </p:spPr>
        <p:txBody>
          <a:bodyPr wrap="square" rtlCol="0">
            <a:spAutoFit/>
          </a:bodyPr>
          <a:lstStyle/>
          <a:p>
            <a:pPr algn="r"/>
            <a:r>
              <a:rPr lang="en-US" sz="1600" dirty="0">
                <a:latin typeface="Arial" panose="020B0604020202020204" pitchFamily="34" charset="0"/>
                <a:cs typeface="Arial" panose="020B0604020202020204" pitchFamily="34" charset="0"/>
              </a:rPr>
              <a:t>IR sensor</a:t>
            </a:r>
          </a:p>
        </p:txBody>
      </p:sp>
      <p:sp>
        <p:nvSpPr>
          <p:cNvPr id="13" name="TextBox 12">
            <a:extLst>
              <a:ext uri="{FF2B5EF4-FFF2-40B4-BE49-F238E27FC236}">
                <a16:creationId xmlns:a16="http://schemas.microsoft.com/office/drawing/2014/main" id="{FEF48BE9-95FC-7444-9577-6AACB39399EE}"/>
              </a:ext>
            </a:extLst>
          </p:cNvPr>
          <p:cNvSpPr txBox="1"/>
          <p:nvPr/>
        </p:nvSpPr>
        <p:spPr>
          <a:xfrm>
            <a:off x="9495286" y="3694526"/>
            <a:ext cx="1271296" cy="317369"/>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Vcc (3)</a:t>
            </a:r>
          </a:p>
        </p:txBody>
      </p:sp>
      <p:sp>
        <p:nvSpPr>
          <p:cNvPr id="14" name="TextBox 13">
            <a:extLst>
              <a:ext uri="{FF2B5EF4-FFF2-40B4-BE49-F238E27FC236}">
                <a16:creationId xmlns:a16="http://schemas.microsoft.com/office/drawing/2014/main" id="{1DFD7485-B343-2649-B130-FB36C4C7F432}"/>
              </a:ext>
            </a:extLst>
          </p:cNvPr>
          <p:cNvSpPr txBox="1"/>
          <p:nvPr/>
        </p:nvSpPr>
        <p:spPr>
          <a:xfrm>
            <a:off x="9457307" y="5117076"/>
            <a:ext cx="1318867"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 (2)</a:t>
            </a:r>
          </a:p>
        </p:txBody>
      </p:sp>
      <p:cxnSp>
        <p:nvCxnSpPr>
          <p:cNvPr id="15" name="Straight Connector 14">
            <a:extLst>
              <a:ext uri="{FF2B5EF4-FFF2-40B4-BE49-F238E27FC236}">
                <a16:creationId xmlns:a16="http://schemas.microsoft.com/office/drawing/2014/main" id="{3133C605-88D3-2E4F-877A-95BE3F84694E}"/>
              </a:ext>
            </a:extLst>
          </p:cNvPr>
          <p:cNvCxnSpPr>
            <a:cxnSpLocks/>
          </p:cNvCxnSpPr>
          <p:nvPr/>
        </p:nvCxnSpPr>
        <p:spPr>
          <a:xfrm>
            <a:off x="7861019" y="3900149"/>
            <a:ext cx="1624674"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39360B88-22F8-A94B-87BF-8105F391CC87}"/>
              </a:ext>
            </a:extLst>
          </p:cNvPr>
          <p:cNvCxnSpPr/>
          <p:nvPr/>
        </p:nvCxnSpPr>
        <p:spPr>
          <a:xfrm>
            <a:off x="7841688" y="5253555"/>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28D68F58-6F5E-5042-A366-D23FEFFAEBB7}"/>
              </a:ext>
            </a:extLst>
          </p:cNvPr>
          <p:cNvSpPr txBox="1"/>
          <p:nvPr/>
        </p:nvSpPr>
        <p:spPr>
          <a:xfrm>
            <a:off x="9500521" y="4500873"/>
            <a:ext cx="890954"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Data (1)</a:t>
            </a:r>
          </a:p>
        </p:txBody>
      </p:sp>
      <p:sp>
        <p:nvSpPr>
          <p:cNvPr id="18" name="TextBox 17">
            <a:extLst>
              <a:ext uri="{FF2B5EF4-FFF2-40B4-BE49-F238E27FC236}">
                <a16:creationId xmlns:a16="http://schemas.microsoft.com/office/drawing/2014/main" id="{7E108623-875B-9F4B-B05D-E9F6D2E51D54}"/>
              </a:ext>
            </a:extLst>
          </p:cNvPr>
          <p:cNvSpPr txBox="1"/>
          <p:nvPr/>
        </p:nvSpPr>
        <p:spPr>
          <a:xfrm>
            <a:off x="7300256" y="4474615"/>
            <a:ext cx="890954"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D12</a:t>
            </a:r>
          </a:p>
        </p:txBody>
      </p:sp>
      <p:cxnSp>
        <p:nvCxnSpPr>
          <p:cNvPr id="20" name="Straight Connector 19">
            <a:extLst>
              <a:ext uri="{FF2B5EF4-FFF2-40B4-BE49-F238E27FC236}">
                <a16:creationId xmlns:a16="http://schemas.microsoft.com/office/drawing/2014/main" id="{E343AA0A-8F0F-3846-9626-17B02B35E6F8}"/>
              </a:ext>
            </a:extLst>
          </p:cNvPr>
          <p:cNvCxnSpPr/>
          <p:nvPr/>
        </p:nvCxnSpPr>
        <p:spPr>
          <a:xfrm>
            <a:off x="7841688" y="4644827"/>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21" name="Freeform 12">
            <a:extLst>
              <a:ext uri="{FF2B5EF4-FFF2-40B4-BE49-F238E27FC236}">
                <a16:creationId xmlns:a16="http://schemas.microsoft.com/office/drawing/2014/main" id="{F8E922B6-4C86-A64F-83BC-DE31333B0B66}"/>
              </a:ext>
            </a:extLst>
          </p:cNvPr>
          <p:cNvSpPr>
            <a:spLocks/>
          </p:cNvSpPr>
          <p:nvPr/>
        </p:nvSpPr>
        <p:spPr bwMode="auto">
          <a:xfrm flipH="1">
            <a:off x="8387846" y="390434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dirty="0"/>
          </a:p>
        </p:txBody>
      </p:sp>
      <p:sp>
        <p:nvSpPr>
          <p:cNvPr id="22" name="TextBox 21">
            <a:extLst>
              <a:ext uri="{FF2B5EF4-FFF2-40B4-BE49-F238E27FC236}">
                <a16:creationId xmlns:a16="http://schemas.microsoft.com/office/drawing/2014/main" id="{FBBA73A1-4DBF-D741-B0C2-C179B6F7B091}"/>
              </a:ext>
            </a:extLst>
          </p:cNvPr>
          <p:cNvSpPr txBox="1"/>
          <p:nvPr/>
        </p:nvSpPr>
        <p:spPr>
          <a:xfrm>
            <a:off x="8573964" y="4114922"/>
            <a:ext cx="890954"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10K</a:t>
            </a:r>
          </a:p>
        </p:txBody>
      </p:sp>
      <p:sp>
        <p:nvSpPr>
          <p:cNvPr id="23" name="Oval 22">
            <a:extLst>
              <a:ext uri="{FF2B5EF4-FFF2-40B4-BE49-F238E27FC236}">
                <a16:creationId xmlns:a16="http://schemas.microsoft.com/office/drawing/2014/main" id="{0FEE13BE-B84F-BD40-BE12-DD80F799B2B0}"/>
              </a:ext>
            </a:extLst>
          </p:cNvPr>
          <p:cNvSpPr/>
          <p:nvPr/>
        </p:nvSpPr>
        <p:spPr>
          <a:xfrm>
            <a:off x="8415826" y="4600662"/>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p>
        </p:txBody>
      </p:sp>
      <p:sp>
        <p:nvSpPr>
          <p:cNvPr id="24" name="Oval 23">
            <a:extLst>
              <a:ext uri="{FF2B5EF4-FFF2-40B4-BE49-F238E27FC236}">
                <a16:creationId xmlns:a16="http://schemas.microsoft.com/office/drawing/2014/main" id="{39D61F90-2064-DA49-B8CD-9639AA78EE83}"/>
              </a:ext>
            </a:extLst>
          </p:cNvPr>
          <p:cNvSpPr/>
          <p:nvPr/>
        </p:nvSpPr>
        <p:spPr>
          <a:xfrm>
            <a:off x="8415826" y="3838662"/>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p>
        </p:txBody>
      </p:sp>
    </p:spTree>
    <p:extLst>
      <p:ext uri="{BB962C8B-B14F-4D97-AF65-F5344CB8AC3E}">
        <p14:creationId xmlns:p14="http://schemas.microsoft.com/office/powerpoint/2010/main" val="3583144346"/>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503" y="77809"/>
            <a:ext cx="11900263" cy="868362"/>
          </a:xfrm>
        </p:spPr>
        <p:txBody>
          <a:bodyPr anchor="ctr">
            <a:normAutofit/>
          </a:bodyPr>
          <a:lstStyle/>
          <a:p>
            <a:pPr algn="ctr"/>
            <a:r>
              <a:rPr lang="en-US" sz="4400" dirty="0">
                <a:latin typeface="Arial" panose="020B0604020202020204" pitchFamily="34" charset="0"/>
                <a:cs typeface="Arial" panose="020B0604020202020204" pitchFamily="34" charset="0"/>
              </a:rPr>
              <a:t>IR encoding</a:t>
            </a:r>
          </a:p>
        </p:txBody>
      </p:sp>
      <p:sp>
        <p:nvSpPr>
          <p:cNvPr id="3" name="Content Placeholder 2"/>
          <p:cNvSpPr>
            <a:spLocks noGrp="1"/>
          </p:cNvSpPr>
          <p:nvPr>
            <p:ph idx="1"/>
          </p:nvPr>
        </p:nvSpPr>
        <p:spPr>
          <a:xfrm>
            <a:off x="426720" y="1126384"/>
            <a:ext cx="11226800" cy="2889992"/>
          </a:xfrm>
        </p:spPr>
        <p:txBody>
          <a:bodyPr>
            <a:noAutofit/>
          </a:bodyPr>
          <a:lstStyle/>
          <a:p>
            <a:pPr marL="285750" indent="-285750" algn="l">
              <a:spcBef>
                <a:spcPts val="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Uses pulse distance encoding for bits</a:t>
            </a:r>
          </a:p>
          <a:p>
            <a:pPr marL="742950" lvl="1" indent="-285750" algn="l">
              <a:spcBef>
                <a:spcPts val="0"/>
              </a:spcBef>
              <a:buFont typeface="Arial" panose="020B0604020202020204" pitchFamily="34" charset="0"/>
              <a:buChar char="•"/>
            </a:pPr>
            <a:r>
              <a:rPr lang="en-US" dirty="0">
                <a:latin typeface="Calibri" panose="020F0502020204030204" pitchFamily="34" charset="0"/>
                <a:cs typeface="Calibri" panose="020F0502020204030204" pitchFamily="34" charset="0"/>
              </a:rPr>
              <a:t>0: 562.5µs pulse burst followed by a 562.5µs space</a:t>
            </a:r>
          </a:p>
          <a:p>
            <a:pPr marL="742950" lvl="1" indent="-285750" algn="l">
              <a:spcBef>
                <a:spcPts val="0"/>
              </a:spcBef>
              <a:buFont typeface="Arial" panose="020B0604020202020204" pitchFamily="34" charset="0"/>
              <a:buChar char="•"/>
            </a:pPr>
            <a:r>
              <a:rPr lang="en-US" dirty="0">
                <a:latin typeface="Calibri" panose="020F0502020204030204" pitchFamily="34" charset="0"/>
                <a:cs typeface="Calibri" panose="020F0502020204030204" pitchFamily="34" charset="0"/>
              </a:rPr>
              <a:t>1: 562.5µs pulse burst followed by a 1.6875ms space</a:t>
            </a:r>
          </a:p>
          <a:p>
            <a:pPr marL="285750" indent="-285750" algn="l">
              <a:spcBef>
                <a:spcPts val="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IR message consists of:</a:t>
            </a:r>
          </a:p>
          <a:p>
            <a:pPr marL="742950" lvl="1" indent="-285750" algn="l">
              <a:lnSpc>
                <a:spcPct val="100000"/>
              </a:lnSpc>
              <a:spcBef>
                <a:spcPts val="0"/>
              </a:spcBef>
              <a:buFont typeface="Arial" panose="020B0604020202020204" pitchFamily="34" charset="0"/>
              <a:buChar char="•"/>
            </a:pPr>
            <a:r>
              <a:rPr lang="en-US" dirty="0">
                <a:latin typeface="Calibri" panose="020F0502020204030204" pitchFamily="34" charset="0"/>
                <a:cs typeface="Calibri" panose="020F0502020204030204" pitchFamily="34" charset="0"/>
              </a:rPr>
              <a:t>a 9ms leading pulse burst </a:t>
            </a:r>
          </a:p>
          <a:p>
            <a:pPr marL="742950" lvl="1" indent="-285750" algn="l">
              <a:lnSpc>
                <a:spcPct val="100000"/>
              </a:lnSpc>
              <a:spcBef>
                <a:spcPts val="0"/>
              </a:spcBef>
              <a:buFont typeface="Arial" panose="020B0604020202020204" pitchFamily="34" charset="0"/>
              <a:buChar char="•"/>
            </a:pPr>
            <a:r>
              <a:rPr lang="en-US" dirty="0">
                <a:latin typeface="Calibri" panose="020F0502020204030204" pitchFamily="34" charset="0"/>
                <a:cs typeface="Calibri" panose="020F0502020204030204" pitchFamily="34" charset="0"/>
              </a:rPr>
              <a:t>a 4.5ms space</a:t>
            </a:r>
          </a:p>
          <a:p>
            <a:pPr marL="742950" lvl="1" indent="-285750" algn="l">
              <a:lnSpc>
                <a:spcPct val="100000"/>
              </a:lnSpc>
              <a:spcBef>
                <a:spcPts val="0"/>
              </a:spcBef>
              <a:buFont typeface="Arial" panose="020B0604020202020204" pitchFamily="34" charset="0"/>
              <a:buChar char="•"/>
            </a:pPr>
            <a:r>
              <a:rPr lang="en-US" dirty="0">
                <a:latin typeface="Calibri" panose="020F0502020204030204" pitchFamily="34" charset="0"/>
                <a:cs typeface="Calibri" panose="020F0502020204030204" pitchFamily="34" charset="0"/>
              </a:rPr>
              <a:t>the 8-bit address of receiving device followed by its 8-bit logical </a:t>
            </a:r>
          </a:p>
          <a:p>
            <a:pPr marL="742950" lvl="1" indent="-285750" algn="l">
              <a:lnSpc>
                <a:spcPct val="100000"/>
              </a:lnSpc>
              <a:spcBef>
                <a:spcPts val="0"/>
              </a:spcBef>
              <a:buFont typeface="Arial" panose="020B0604020202020204" pitchFamily="34" charset="0"/>
              <a:buChar char="•"/>
            </a:pPr>
            <a:r>
              <a:rPr lang="en-US" dirty="0">
                <a:latin typeface="Calibri" panose="020F0502020204030204" pitchFamily="34" charset="0"/>
                <a:cs typeface="Calibri" panose="020F0502020204030204" pitchFamily="34" charset="0"/>
              </a:rPr>
              <a:t>the 8-bit command followed by its 8-bit logical inverse</a:t>
            </a:r>
          </a:p>
          <a:p>
            <a:pPr marL="742950" lvl="1" indent="-285750" algn="l">
              <a:lnSpc>
                <a:spcPct val="100000"/>
              </a:lnSpc>
              <a:spcBef>
                <a:spcPts val="0"/>
              </a:spcBef>
              <a:buFont typeface="Arial" panose="020B0604020202020204" pitchFamily="34" charset="0"/>
              <a:buChar char="•"/>
            </a:pPr>
            <a:r>
              <a:rPr lang="en-US" dirty="0">
                <a:latin typeface="Calibri" panose="020F0502020204030204" pitchFamily="34" charset="0"/>
                <a:cs typeface="Calibri" panose="020F0502020204030204" pitchFamily="34" charset="0"/>
              </a:rPr>
              <a:t>a final 562.5µs pulse burst.</a:t>
            </a:r>
          </a:p>
          <a:p>
            <a:pPr algn="l">
              <a:spcBef>
                <a:spcPts val="0"/>
              </a:spcBef>
            </a:pPr>
            <a:endParaRPr lang="en-US" sz="2000" dirty="0">
              <a:latin typeface="Calibri" panose="020F0502020204030204" pitchFamily="34" charset="0"/>
              <a:ea typeface="Arial" charset="0"/>
              <a:cs typeface="Calibri" panose="020F0502020204030204" pitchFamily="34"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191</a:t>
            </a:fld>
            <a:endParaRPr lang="en-US" dirty="0"/>
          </a:p>
        </p:txBody>
      </p:sp>
      <p:sp>
        <p:nvSpPr>
          <p:cNvPr id="6" name="Rectangle 4">
            <a:extLst>
              <a:ext uri="{FF2B5EF4-FFF2-40B4-BE49-F238E27FC236}">
                <a16:creationId xmlns:a16="http://schemas.microsoft.com/office/drawing/2014/main" id="{8811D983-DD8F-4949-995C-820A414F7577}"/>
              </a:ext>
            </a:extLst>
          </p:cNvPr>
          <p:cNvSpPr>
            <a:spLocks noChangeArrowheads="1"/>
          </p:cNvSpPr>
          <p:nvPr/>
        </p:nvSpPr>
        <p:spPr bwMode="auto">
          <a:xfrm>
            <a:off x="187234" y="51816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pic>
        <p:nvPicPr>
          <p:cNvPr id="1027" name="Picture 7" descr="A screenshot of a cell phone&#10;&#10;Description automatically generated">
            <a:extLst>
              <a:ext uri="{FF2B5EF4-FFF2-40B4-BE49-F238E27FC236}">
                <a16:creationId xmlns:a16="http://schemas.microsoft.com/office/drawing/2014/main" id="{392C30D9-804D-E84D-A440-CBE2FB3D394D}"/>
              </a:ext>
            </a:extLst>
          </p:cNvPr>
          <p:cNvPicPr>
            <a:picLocks noChangeAspect="1" noChangeArrowheads="1"/>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120026" y="4117192"/>
            <a:ext cx="8194037" cy="26492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922F7C45-B412-E842-BA5C-80EDE7DC1C27}"/>
              </a:ext>
            </a:extLst>
          </p:cNvPr>
          <p:cNvSpPr txBox="1"/>
          <p:nvPr/>
        </p:nvSpPr>
        <p:spPr>
          <a:xfrm>
            <a:off x="8959111" y="5037766"/>
            <a:ext cx="1947649" cy="369332"/>
          </a:xfrm>
          <a:prstGeom prst="rect">
            <a:avLst/>
          </a:prstGeom>
          <a:noFill/>
        </p:spPr>
        <p:txBody>
          <a:bodyPr wrap="none" rtlCol="0">
            <a:spAutoFit/>
          </a:bodyPr>
          <a:lstStyle/>
          <a:p>
            <a:r>
              <a:rPr lang="en-US" dirty="0">
                <a:latin typeface="Calibri" panose="020F0502020204030204" pitchFamily="34" charset="0"/>
                <a:cs typeface="Calibri" panose="020F0502020204030204" pitchFamily="34" charset="0"/>
              </a:rPr>
              <a:t>Figure from Altium</a:t>
            </a:r>
          </a:p>
        </p:txBody>
      </p:sp>
    </p:spTree>
    <p:extLst>
      <p:ext uri="{BB962C8B-B14F-4D97-AF65-F5344CB8AC3E}">
        <p14:creationId xmlns:p14="http://schemas.microsoft.com/office/powerpoint/2010/main" val="1336053651"/>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503" y="77809"/>
            <a:ext cx="11900263"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infrared sensor</a:t>
            </a:r>
          </a:p>
        </p:txBody>
      </p:sp>
      <p:sp>
        <p:nvSpPr>
          <p:cNvPr id="3" name="Content Placeholder 2"/>
          <p:cNvSpPr>
            <a:spLocks noGrp="1"/>
          </p:cNvSpPr>
          <p:nvPr>
            <p:ph idx="1"/>
          </p:nvPr>
        </p:nvSpPr>
        <p:spPr>
          <a:xfrm>
            <a:off x="423333" y="1179045"/>
            <a:ext cx="11226800" cy="5438246"/>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Infrared</a:t>
            </a:r>
          </a:p>
          <a:p>
            <a:pPr algn="l">
              <a:spcBef>
                <a:spcPts val="0"/>
              </a:spcBef>
            </a:pPr>
            <a:r>
              <a:rPr lang="en-US" sz="1600" dirty="0">
                <a:latin typeface="Courier New" panose="02070309020205020404" pitchFamily="49" charset="0"/>
                <a:ea typeface="Arial" charset="0"/>
                <a:cs typeface="Courier New" panose="02070309020205020404" pitchFamily="49" charset="0"/>
              </a:rPr>
              <a:t>// Manferdelli</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&lt;IRremote.h&gt;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typedef uint8_t byte;</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dataPin= 12;</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measurementDelay= 200;</a:t>
            </a:r>
          </a:p>
          <a:p>
            <a:pPr algn="l">
              <a:spcBef>
                <a:spcPts val="0"/>
              </a:spcBef>
            </a:pPr>
            <a:r>
              <a:rPr lang="en-US" sz="1600" dirty="0">
                <a:latin typeface="Courier New" panose="02070309020205020404" pitchFamily="49" charset="0"/>
                <a:ea typeface="Arial" charset="0"/>
                <a:cs typeface="Courier New" panose="02070309020205020404" pitchFamily="49" charset="0"/>
              </a:rPr>
              <a:t>IRrecv receiver(dataPin);</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setup() {</a:t>
            </a:r>
          </a:p>
          <a:p>
            <a:pPr algn="l">
              <a:spcBef>
                <a:spcPts val="0"/>
              </a:spcBef>
            </a:pPr>
            <a:r>
              <a:rPr lang="en-US" sz="1600" dirty="0">
                <a:latin typeface="Courier New" panose="02070309020205020404" pitchFamily="49" charset="0"/>
                <a:ea typeface="Arial" charset="0"/>
                <a:cs typeface="Courier New" panose="02070309020205020404" pitchFamily="49" charset="0"/>
              </a:rPr>
              <a:t>  Serial.begin(9600);</a:t>
            </a:r>
          </a:p>
          <a:p>
            <a:pPr algn="l">
              <a:spcBef>
                <a:spcPts val="0"/>
              </a:spcBef>
            </a:pPr>
            <a:r>
              <a:rPr lang="en-US" sz="1600" dirty="0">
                <a:latin typeface="Courier New" panose="02070309020205020404" pitchFamily="49" charset="0"/>
                <a:ea typeface="Arial" charset="0"/>
                <a:cs typeface="Courier New" panose="02070309020205020404" pitchFamily="49" charset="0"/>
              </a:rPr>
              <a:t>  receiver.enableIRIn();</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loop() {</a:t>
            </a:r>
          </a:p>
          <a:p>
            <a:pPr algn="l">
              <a:spcBef>
                <a:spcPts val="0"/>
              </a:spcBef>
            </a:pPr>
            <a:r>
              <a:rPr lang="en-US" sz="1600" dirty="0">
                <a:latin typeface="Courier New" panose="02070309020205020404" pitchFamily="49" charset="0"/>
                <a:ea typeface="Arial" charset="0"/>
                <a:cs typeface="Courier New" panose="02070309020205020404" pitchFamily="49" charset="0"/>
              </a:rPr>
              <a:t>  decode_results results;</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if (receiver.decode(&amp;results)) {</a:t>
            </a:r>
          </a:p>
          <a:p>
            <a:pPr algn="l">
              <a:spcBef>
                <a:spcPts val="0"/>
              </a:spcBef>
            </a:pPr>
            <a:r>
              <a:rPr lang="en-US" sz="1600" dirty="0">
                <a:latin typeface="Courier New" panose="02070309020205020404" pitchFamily="49" charset="0"/>
                <a:ea typeface="Arial" charset="0"/>
                <a:cs typeface="Courier New" panose="02070309020205020404" pitchFamily="49" charset="0"/>
              </a:rPr>
              <a:t>    Serial.print(results.value, HEX);</a:t>
            </a:r>
          </a:p>
          <a:p>
            <a:pPr algn="l">
              <a:spcBef>
                <a:spcPts val="0"/>
              </a:spcBef>
            </a:pPr>
            <a:r>
              <a:rPr lang="en-US" sz="1600" dirty="0">
                <a:latin typeface="Courier New" panose="02070309020205020404" pitchFamily="49" charset="0"/>
                <a:ea typeface="Arial" charset="0"/>
                <a:cs typeface="Courier New" panose="02070309020205020404" pitchFamily="49" charset="0"/>
              </a:rPr>
              <a:t>    Serial.println("");</a:t>
            </a:r>
          </a:p>
          <a:p>
            <a:pPr algn="l">
              <a:spcBef>
                <a:spcPts val="0"/>
              </a:spcBef>
            </a:pPr>
            <a:r>
              <a:rPr lang="en-US" sz="1600" dirty="0">
                <a:latin typeface="Courier New" panose="02070309020205020404" pitchFamily="49" charset="0"/>
                <a:ea typeface="Arial" charset="0"/>
                <a:cs typeface="Courier New" panose="02070309020205020404" pitchFamily="49" charset="0"/>
              </a:rPr>
              <a:t>    receiver.resume();</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delay(measurementDelay);</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192</a:t>
            </a:fld>
            <a:endParaRPr lang="en-US" dirty="0"/>
          </a:p>
        </p:txBody>
      </p:sp>
    </p:spTree>
    <p:extLst>
      <p:ext uri="{BB962C8B-B14F-4D97-AF65-F5344CB8AC3E}">
        <p14:creationId xmlns:p14="http://schemas.microsoft.com/office/powerpoint/2010/main" val="1451393482"/>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9736" y="149050"/>
            <a:ext cx="11496450" cy="868362"/>
          </a:xfrm>
        </p:spPr>
        <p:txBody>
          <a:bodyPr anchor="ctr">
            <a:normAutofit/>
          </a:bodyPr>
          <a:lstStyle/>
          <a:p>
            <a:pPr algn="ctr"/>
            <a:r>
              <a:rPr lang="en-US" sz="4400" dirty="0">
                <a:latin typeface="Arial" panose="020B0604020202020204" pitchFamily="34" charset="0"/>
                <a:cs typeface="Arial" panose="020B0604020202020204" pitchFamily="34" charset="0"/>
              </a:rPr>
              <a:t>Infrared – Raspberry pi</a:t>
            </a:r>
          </a:p>
        </p:txBody>
      </p:sp>
      <p:sp>
        <p:nvSpPr>
          <p:cNvPr id="3" name="Content Placeholder 2"/>
          <p:cNvSpPr>
            <a:spLocks noGrp="1"/>
          </p:cNvSpPr>
          <p:nvPr>
            <p:ph idx="1"/>
          </p:nvPr>
        </p:nvSpPr>
        <p:spPr>
          <a:xfrm>
            <a:off x="338658" y="1776698"/>
            <a:ext cx="11496450" cy="4360985"/>
          </a:xfrm>
        </p:spPr>
        <p:txBody>
          <a:bodyPr>
            <a:noAutofit/>
          </a:bodyPr>
          <a:lstStyle/>
          <a:p>
            <a:pPr marL="342900" indent="-342900" algn="l">
              <a:buFont typeface="Arial" charset="0"/>
              <a:buChar char="•"/>
            </a:pPr>
            <a:r>
              <a:rPr lang="en-US" dirty="0">
                <a:latin typeface="Arial" charset="0"/>
                <a:ea typeface="Arial" charset="0"/>
                <a:cs typeface="Arial" charset="0"/>
              </a:rPr>
              <a:t>You can use a library, lirc, to interface the raspberry pi.</a:t>
            </a:r>
          </a:p>
          <a:p>
            <a:pPr marL="342900" indent="-342900" algn="l">
              <a:buFont typeface="Arial" charset="0"/>
              <a:buChar char="•"/>
            </a:pPr>
            <a:r>
              <a:rPr lang="en-US" dirty="0">
                <a:latin typeface="Arial" charset="0"/>
                <a:ea typeface="Arial" charset="0"/>
                <a:cs typeface="Arial" charset="0"/>
              </a:rPr>
              <a:t>The code is unexceptional, and I’ve included an untested version on the following page.</a:t>
            </a:r>
          </a:p>
          <a:p>
            <a:pPr algn="l"/>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193</a:t>
            </a:fld>
            <a:endParaRPr lang="en-US" dirty="0"/>
          </a:p>
        </p:txBody>
      </p:sp>
    </p:spTree>
    <p:extLst>
      <p:ext uri="{BB962C8B-B14F-4D97-AF65-F5344CB8AC3E}">
        <p14:creationId xmlns:p14="http://schemas.microsoft.com/office/powerpoint/2010/main" val="3885416896"/>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503" y="51683"/>
            <a:ext cx="11900263" cy="868362"/>
          </a:xfrm>
        </p:spPr>
        <p:txBody>
          <a:bodyPr anchor="ctr">
            <a:normAutofit/>
          </a:bodyPr>
          <a:lstStyle/>
          <a:p>
            <a:pPr algn="ctr"/>
            <a:r>
              <a:rPr lang="en-US" sz="4400" dirty="0">
                <a:latin typeface="Arial" panose="020B0604020202020204" pitchFamily="34" charset="0"/>
                <a:cs typeface="Arial" panose="020B0604020202020204" pitchFamily="34" charset="0"/>
              </a:rPr>
              <a:t>Raspberry Pi code for infrared sensor</a:t>
            </a:r>
          </a:p>
        </p:txBody>
      </p:sp>
      <p:sp>
        <p:nvSpPr>
          <p:cNvPr id="3" name="Content Placeholder 2"/>
          <p:cNvSpPr>
            <a:spLocks noGrp="1"/>
          </p:cNvSpPr>
          <p:nvPr>
            <p:ph idx="1"/>
          </p:nvPr>
        </p:nvSpPr>
        <p:spPr>
          <a:xfrm>
            <a:off x="423333" y="1309675"/>
            <a:ext cx="5245947" cy="5438246"/>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Manferdelli</a:t>
            </a:r>
          </a:p>
          <a:p>
            <a:pPr algn="l">
              <a:spcBef>
                <a:spcPts val="0"/>
              </a:spcBef>
            </a:pPr>
            <a:r>
              <a:rPr lang="en-US" sz="1600" dirty="0">
                <a:latin typeface="Courier New" panose="02070309020205020404" pitchFamily="49" charset="0"/>
                <a:ea typeface="Arial" charset="0"/>
                <a:cs typeface="Courier New" panose="02070309020205020404" pitchFamily="49" charset="0"/>
              </a:rPr>
              <a:t>//    Raspberry Pi, infrared</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#include &lt;stdio.h&gt;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&lt;stdlib.h&gt;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&lt;stdint.h&gt;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&lt;wiringPi.h&gt;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&lt;softPwm.h&gt;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&lt;lirc/lirc_client.h&gt;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&lt;time.h&gt;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#ifndef byte</a:t>
            </a:r>
          </a:p>
          <a:p>
            <a:pPr algn="l">
              <a:spcBef>
                <a:spcPts val="0"/>
              </a:spcBef>
            </a:pPr>
            <a:r>
              <a:rPr lang="en-US" sz="1600" dirty="0">
                <a:latin typeface="Courier New" panose="02070309020205020404" pitchFamily="49" charset="0"/>
                <a:ea typeface="Arial" charset="0"/>
                <a:cs typeface="Courier New" panose="02070309020205020404" pitchFamily="49" charset="0"/>
              </a:rPr>
              <a:t>typedef unsigned char byte;</a:t>
            </a:r>
          </a:p>
          <a:p>
            <a:pPr algn="l">
              <a:spcBef>
                <a:spcPts val="0"/>
              </a:spcBef>
            </a:pPr>
            <a:r>
              <a:rPr lang="en-US" sz="1600" dirty="0">
                <a:latin typeface="Courier New" panose="02070309020205020404" pitchFamily="49" charset="0"/>
                <a:ea typeface="Arial" charset="0"/>
                <a:cs typeface="Courier New" panose="02070309020205020404" pitchFamily="49" charset="0"/>
              </a:rPr>
              <a:t>#endif</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Connection scheme</a:t>
            </a:r>
          </a:p>
          <a:p>
            <a:pPr algn="l">
              <a:spcBef>
                <a:spcPts val="0"/>
              </a:spcBef>
            </a:pPr>
            <a:r>
              <a:rPr lang="en-US" sz="1600" dirty="0">
                <a:latin typeface="Courier New" panose="02070309020205020404" pitchFamily="49" charset="0"/>
                <a:ea typeface="Arial" charset="0"/>
                <a:cs typeface="Courier New" panose="02070309020205020404" pitchFamily="49" charset="0"/>
              </a:rPr>
              <a:t>//    Same as arduino</a:t>
            </a:r>
          </a:p>
          <a:p>
            <a:pPr algn="l">
              <a:spcBef>
                <a:spcPts val="0"/>
              </a:spcBef>
            </a:pPr>
            <a:r>
              <a:rPr lang="en-US" sz="1600" dirty="0">
                <a:latin typeface="Courier New" panose="02070309020205020404" pitchFamily="49" charset="0"/>
                <a:ea typeface="Arial" charset="0"/>
                <a:cs typeface="Courier New" panose="02070309020205020404" pitchFamily="49" charset="0"/>
              </a:rPr>
              <a:t>//    sig goes to gpio 4 (pin 7)</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const int sig_pin = 7;</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194</a:t>
            </a:fld>
            <a:endParaRPr lang="en-US" dirty="0"/>
          </a:p>
        </p:txBody>
      </p:sp>
      <p:sp>
        <p:nvSpPr>
          <p:cNvPr id="6" name="Content Placeholder 2">
            <a:extLst>
              <a:ext uri="{FF2B5EF4-FFF2-40B4-BE49-F238E27FC236}">
                <a16:creationId xmlns:a16="http://schemas.microsoft.com/office/drawing/2014/main" id="{D79BF532-03C8-344D-9CDA-19BF81C1DD11}"/>
              </a:ext>
            </a:extLst>
          </p:cNvPr>
          <p:cNvSpPr txBox="1">
            <a:spLocks/>
          </p:cNvSpPr>
          <p:nvPr/>
        </p:nvSpPr>
        <p:spPr>
          <a:xfrm>
            <a:off x="5147733" y="1308708"/>
            <a:ext cx="5245947" cy="5438246"/>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0"/>
              </a:spcBef>
            </a:pPr>
            <a:r>
              <a:rPr lang="en-US" sz="1600" dirty="0">
                <a:latin typeface="Courier New" panose="02070309020205020404" pitchFamily="49" charset="0"/>
                <a:ea typeface="Arial" charset="0"/>
                <a:cs typeface="Courier New" panose="02070309020205020404" pitchFamily="49" charset="0"/>
              </a:rPr>
              <a:t>const char* key_map[21] = {</a:t>
            </a:r>
          </a:p>
          <a:p>
            <a:pPr algn="l">
              <a:spcBef>
                <a:spcPts val="0"/>
              </a:spcBef>
            </a:pPr>
            <a:r>
              <a:rPr lang="en-US" sz="1600" dirty="0">
                <a:latin typeface="Courier New" panose="02070309020205020404" pitchFamily="49" charset="0"/>
                <a:ea typeface="Arial" charset="0"/>
                <a:cs typeface="Courier New" panose="02070309020205020404" pitchFamily="49" charset="0"/>
              </a:rPr>
              <a:t>  " KEY_CHANNELDOWN ",</a:t>
            </a:r>
          </a:p>
          <a:p>
            <a:pPr algn="l">
              <a:spcBef>
                <a:spcPts val="0"/>
              </a:spcBef>
            </a:pPr>
            <a:r>
              <a:rPr lang="en-US" sz="1600" dirty="0">
                <a:latin typeface="Courier New" panose="02070309020205020404" pitchFamily="49" charset="0"/>
                <a:ea typeface="Arial" charset="0"/>
                <a:cs typeface="Courier New" panose="02070309020205020404" pitchFamily="49" charset="0"/>
              </a:rPr>
              <a:t>  " KEY_CHANNEL ",</a:t>
            </a:r>
          </a:p>
          <a:p>
            <a:pPr algn="l">
              <a:spcBef>
                <a:spcPts val="0"/>
              </a:spcBef>
            </a:pPr>
            <a:r>
              <a:rPr lang="en-US" sz="1600" dirty="0">
                <a:latin typeface="Courier New" panose="02070309020205020404" pitchFamily="49" charset="0"/>
                <a:ea typeface="Arial" charset="0"/>
                <a:cs typeface="Courier New" panose="02070309020205020404" pitchFamily="49" charset="0"/>
              </a:rPr>
              <a:t>  " KEY_CHANNELUP ",</a:t>
            </a:r>
          </a:p>
          <a:p>
            <a:pPr algn="l">
              <a:spcBef>
                <a:spcPts val="0"/>
              </a:spcBef>
            </a:pPr>
            <a:r>
              <a:rPr lang="en-US" sz="1600" dirty="0">
                <a:latin typeface="Courier New" panose="02070309020205020404" pitchFamily="49" charset="0"/>
                <a:ea typeface="Arial" charset="0"/>
                <a:cs typeface="Courier New" panose="02070309020205020404" pitchFamily="49" charset="0"/>
              </a:rPr>
              <a:t>  " KEY_PREVIOUS ",</a:t>
            </a:r>
          </a:p>
          <a:p>
            <a:pPr algn="l">
              <a:spcBef>
                <a:spcPts val="0"/>
              </a:spcBef>
            </a:pPr>
            <a:r>
              <a:rPr lang="en-US" sz="1600" dirty="0">
                <a:latin typeface="Courier New" panose="02070309020205020404" pitchFamily="49" charset="0"/>
                <a:ea typeface="Arial" charset="0"/>
                <a:cs typeface="Courier New" panose="02070309020205020404" pitchFamily="49" charset="0"/>
              </a:rPr>
              <a:t>  " KEY_NEXT ",</a:t>
            </a:r>
          </a:p>
          <a:p>
            <a:pPr algn="l">
              <a:spcBef>
                <a:spcPts val="0"/>
              </a:spcBef>
            </a:pPr>
            <a:r>
              <a:rPr lang="en-US" sz="1600" dirty="0">
                <a:latin typeface="Courier New" panose="02070309020205020404" pitchFamily="49" charset="0"/>
                <a:ea typeface="Arial" charset="0"/>
                <a:cs typeface="Courier New" panose="02070309020205020404" pitchFamily="49" charset="0"/>
              </a:rPr>
              <a:t>  " KEY_PLAYPAUSE ",</a:t>
            </a:r>
          </a:p>
          <a:p>
            <a:pPr algn="l">
              <a:spcBef>
                <a:spcPts val="0"/>
              </a:spcBef>
            </a:pPr>
            <a:r>
              <a:rPr lang="en-US" sz="1600" dirty="0">
                <a:latin typeface="Courier New" panose="02070309020205020404" pitchFamily="49" charset="0"/>
                <a:ea typeface="Arial" charset="0"/>
                <a:cs typeface="Courier New" panose="02070309020205020404" pitchFamily="49" charset="0"/>
              </a:rPr>
              <a:t>  " KEY_VOLUMEDOWN ",</a:t>
            </a:r>
          </a:p>
          <a:p>
            <a:pPr algn="l">
              <a:spcBef>
                <a:spcPts val="0"/>
              </a:spcBef>
            </a:pPr>
            <a:r>
              <a:rPr lang="en-US" sz="1600" dirty="0">
                <a:latin typeface="Courier New" panose="02070309020205020404" pitchFamily="49" charset="0"/>
                <a:ea typeface="Arial" charset="0"/>
                <a:cs typeface="Courier New" panose="02070309020205020404" pitchFamily="49" charset="0"/>
              </a:rPr>
              <a:t>  " KEY_VOLUMEUP ",</a:t>
            </a:r>
          </a:p>
          <a:p>
            <a:pPr algn="l">
              <a:spcBef>
                <a:spcPts val="0"/>
              </a:spcBef>
            </a:pPr>
            <a:r>
              <a:rPr lang="en-US" sz="1600" dirty="0">
                <a:latin typeface="Courier New" panose="02070309020205020404" pitchFamily="49" charset="0"/>
                <a:ea typeface="Arial" charset="0"/>
                <a:cs typeface="Courier New" panose="02070309020205020404" pitchFamily="49" charset="0"/>
              </a:rPr>
              <a:t>  " KEY_EQUAL ",</a:t>
            </a:r>
          </a:p>
          <a:p>
            <a:pPr algn="l">
              <a:spcBef>
                <a:spcPts val="0"/>
              </a:spcBef>
            </a:pPr>
            <a:r>
              <a:rPr lang="en-US" sz="1600" dirty="0">
                <a:latin typeface="Courier New" panose="02070309020205020404" pitchFamily="49" charset="0"/>
                <a:ea typeface="Arial" charset="0"/>
                <a:cs typeface="Courier New" panose="02070309020205020404" pitchFamily="49" charset="0"/>
              </a:rPr>
              <a:t>  " KEY_NUMERIC_0 ",</a:t>
            </a:r>
          </a:p>
          <a:p>
            <a:pPr algn="l">
              <a:spcBef>
                <a:spcPts val="0"/>
              </a:spcBef>
            </a:pPr>
            <a:r>
              <a:rPr lang="en-US" sz="1600" dirty="0">
                <a:latin typeface="Courier New" panose="02070309020205020404" pitchFamily="49" charset="0"/>
                <a:ea typeface="Arial" charset="0"/>
                <a:cs typeface="Courier New" panose="02070309020205020404" pitchFamily="49" charset="0"/>
              </a:rPr>
              <a:t>  " BTN_0 ",</a:t>
            </a:r>
          </a:p>
          <a:p>
            <a:pPr algn="l">
              <a:spcBef>
                <a:spcPts val="0"/>
              </a:spcBef>
            </a:pPr>
            <a:r>
              <a:rPr lang="en-US" sz="1600" dirty="0">
                <a:latin typeface="Courier New" panose="02070309020205020404" pitchFamily="49" charset="0"/>
                <a:ea typeface="Arial" charset="0"/>
                <a:cs typeface="Courier New" panose="02070309020205020404" pitchFamily="49" charset="0"/>
              </a:rPr>
              <a:t>  " BTN_1 ",</a:t>
            </a:r>
          </a:p>
          <a:p>
            <a:pPr algn="l">
              <a:spcBef>
                <a:spcPts val="0"/>
              </a:spcBef>
            </a:pPr>
            <a:r>
              <a:rPr lang="en-US" sz="1600" dirty="0">
                <a:latin typeface="Courier New" panose="02070309020205020404" pitchFamily="49" charset="0"/>
                <a:ea typeface="Arial" charset="0"/>
                <a:cs typeface="Courier New" panose="02070309020205020404" pitchFamily="49" charset="0"/>
              </a:rPr>
              <a:t>  " KEY_NUMERIC_1 ",</a:t>
            </a:r>
          </a:p>
          <a:p>
            <a:pPr algn="l">
              <a:spcBef>
                <a:spcPts val="0"/>
              </a:spcBef>
            </a:pPr>
            <a:r>
              <a:rPr lang="en-US" sz="1600" dirty="0">
                <a:latin typeface="Courier New" panose="02070309020205020404" pitchFamily="49" charset="0"/>
                <a:ea typeface="Arial" charset="0"/>
                <a:cs typeface="Courier New" panose="02070309020205020404" pitchFamily="49" charset="0"/>
              </a:rPr>
              <a:t>  " KEY_NUMERIC_2 ",</a:t>
            </a:r>
          </a:p>
          <a:p>
            <a:pPr algn="l">
              <a:spcBef>
                <a:spcPts val="0"/>
              </a:spcBef>
            </a:pPr>
            <a:r>
              <a:rPr lang="en-US" sz="1600" dirty="0">
                <a:latin typeface="Courier New" panose="02070309020205020404" pitchFamily="49" charset="0"/>
                <a:ea typeface="Arial" charset="0"/>
                <a:cs typeface="Courier New" panose="02070309020205020404" pitchFamily="49" charset="0"/>
              </a:rPr>
              <a:t>  " KEY_NUMERIC_3 ",</a:t>
            </a:r>
          </a:p>
          <a:p>
            <a:pPr algn="l">
              <a:spcBef>
                <a:spcPts val="0"/>
              </a:spcBef>
            </a:pPr>
            <a:r>
              <a:rPr lang="en-US" sz="1600" dirty="0">
                <a:latin typeface="Courier New" panose="02070309020205020404" pitchFamily="49" charset="0"/>
                <a:ea typeface="Arial" charset="0"/>
                <a:cs typeface="Courier New" panose="02070309020205020404" pitchFamily="49" charset="0"/>
              </a:rPr>
              <a:t>  " KEY_NUMERIC_4 ",</a:t>
            </a:r>
          </a:p>
          <a:p>
            <a:pPr algn="l">
              <a:spcBef>
                <a:spcPts val="0"/>
              </a:spcBef>
            </a:pPr>
            <a:r>
              <a:rPr lang="en-US" sz="1600" dirty="0">
                <a:latin typeface="Courier New" panose="02070309020205020404" pitchFamily="49" charset="0"/>
                <a:ea typeface="Arial" charset="0"/>
                <a:cs typeface="Courier New" panose="02070309020205020404" pitchFamily="49" charset="0"/>
              </a:rPr>
              <a:t>  " KEY_NUMERIC_5 ",</a:t>
            </a:r>
          </a:p>
          <a:p>
            <a:pPr algn="l">
              <a:spcBef>
                <a:spcPts val="0"/>
              </a:spcBef>
            </a:pPr>
            <a:r>
              <a:rPr lang="en-US" sz="1600" dirty="0">
                <a:latin typeface="Courier New" panose="02070309020205020404" pitchFamily="49" charset="0"/>
                <a:ea typeface="Arial" charset="0"/>
                <a:cs typeface="Courier New" panose="02070309020205020404" pitchFamily="49" charset="0"/>
              </a:rPr>
              <a:t>  " KEY_NUMERIC_6 ",</a:t>
            </a:r>
          </a:p>
          <a:p>
            <a:pPr algn="l">
              <a:spcBef>
                <a:spcPts val="0"/>
              </a:spcBef>
            </a:pPr>
            <a:r>
              <a:rPr lang="en-US" sz="1600" dirty="0">
                <a:latin typeface="Courier New" panose="02070309020205020404" pitchFamily="49" charset="0"/>
                <a:ea typeface="Arial" charset="0"/>
                <a:cs typeface="Courier New" panose="02070309020205020404" pitchFamily="49" charset="0"/>
              </a:rPr>
              <a:t>  " KEY_NUMERIC_7 ",</a:t>
            </a:r>
          </a:p>
          <a:p>
            <a:pPr algn="l">
              <a:spcBef>
                <a:spcPts val="0"/>
              </a:spcBef>
            </a:pPr>
            <a:r>
              <a:rPr lang="en-US" sz="1600" dirty="0">
                <a:latin typeface="Courier New" panose="02070309020205020404" pitchFamily="49" charset="0"/>
                <a:ea typeface="Arial" charset="0"/>
                <a:cs typeface="Courier New" panose="02070309020205020404" pitchFamily="49" charset="0"/>
              </a:rPr>
              <a:t>  " KEY_NUMERIC_8 ",</a:t>
            </a:r>
          </a:p>
          <a:p>
            <a:pPr algn="l">
              <a:spcBef>
                <a:spcPts val="0"/>
              </a:spcBef>
            </a:pPr>
            <a:r>
              <a:rPr lang="en-US" sz="1600" dirty="0">
                <a:latin typeface="Courier New" panose="02070309020205020404" pitchFamily="49" charset="0"/>
                <a:ea typeface="Arial" charset="0"/>
                <a:cs typeface="Courier New" panose="02070309020205020404" pitchFamily="49" charset="0"/>
              </a:rPr>
              <a:t>  " KEY_NUMERIC_9 "</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p:txBody>
      </p:sp>
      <p:sp>
        <p:nvSpPr>
          <p:cNvPr id="7" name="TextBox 6">
            <a:extLst>
              <a:ext uri="{FF2B5EF4-FFF2-40B4-BE49-F238E27FC236}">
                <a16:creationId xmlns:a16="http://schemas.microsoft.com/office/drawing/2014/main" id="{848259CD-67C5-2843-A89D-4DF0EB601FA2}"/>
              </a:ext>
            </a:extLst>
          </p:cNvPr>
          <p:cNvSpPr txBox="1"/>
          <p:nvPr/>
        </p:nvSpPr>
        <p:spPr>
          <a:xfrm>
            <a:off x="8647611" y="1254034"/>
            <a:ext cx="3305849" cy="369332"/>
          </a:xfrm>
          <a:prstGeom prst="rect">
            <a:avLst/>
          </a:prstGeom>
          <a:noFill/>
        </p:spPr>
        <p:txBody>
          <a:bodyPr wrap="square" rtlCol="0">
            <a:spAutoFit/>
          </a:bodyPr>
          <a:lstStyle/>
          <a:p>
            <a:r>
              <a:rPr lang="en-US" dirty="0">
                <a:solidFill>
                  <a:srgbClr val="FF0000"/>
                </a:solidFill>
              </a:rPr>
              <a:t>Not tested yet</a:t>
            </a:r>
          </a:p>
        </p:txBody>
      </p:sp>
    </p:spTree>
    <p:extLst>
      <p:ext uri="{BB962C8B-B14F-4D97-AF65-F5344CB8AC3E}">
        <p14:creationId xmlns:p14="http://schemas.microsoft.com/office/powerpoint/2010/main" val="1380562344"/>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503" y="109739"/>
            <a:ext cx="11900263" cy="868362"/>
          </a:xfrm>
        </p:spPr>
        <p:txBody>
          <a:bodyPr anchor="ctr">
            <a:normAutofit/>
          </a:bodyPr>
          <a:lstStyle/>
          <a:p>
            <a:pPr algn="ctr"/>
            <a:r>
              <a:rPr lang="en-US" sz="4400" dirty="0">
                <a:latin typeface="Arial" panose="020B0604020202020204" pitchFamily="34" charset="0"/>
                <a:cs typeface="Arial" panose="020B0604020202020204" pitchFamily="34" charset="0"/>
              </a:rPr>
              <a:t>Raspberry Pi code for infrared sensor</a:t>
            </a:r>
          </a:p>
        </p:txBody>
      </p:sp>
      <p:sp>
        <p:nvSpPr>
          <p:cNvPr id="3" name="Content Placeholder 2"/>
          <p:cNvSpPr>
            <a:spLocks noGrp="1"/>
          </p:cNvSpPr>
          <p:nvPr>
            <p:ph idx="1"/>
          </p:nvPr>
        </p:nvSpPr>
        <p:spPr>
          <a:xfrm>
            <a:off x="234403" y="1321286"/>
            <a:ext cx="6610531" cy="5438246"/>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int main(int an, char** av) {</a:t>
            </a:r>
          </a:p>
          <a:p>
            <a:pPr algn="l">
              <a:spcBef>
                <a:spcPts val="0"/>
              </a:spcBef>
            </a:pPr>
            <a:r>
              <a:rPr lang="en-US" sz="1600" dirty="0">
                <a:latin typeface="Courier New" panose="02070309020205020404" pitchFamily="49" charset="0"/>
                <a:ea typeface="Arial" charset="0"/>
                <a:cs typeface="Courier New" panose="02070309020205020404" pitchFamily="49" charset="0"/>
              </a:rPr>
              <a:t>  if (wiringPiSetup() &lt; 0) {</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printf("Can't initialize Wiring Pi\n");</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1;</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linc_config *config;</a:t>
            </a:r>
          </a:p>
          <a:p>
            <a:pPr algn="l">
              <a:spcBef>
                <a:spcPts val="0"/>
              </a:spcBef>
            </a:pPr>
            <a:r>
              <a:rPr lang="en-US" sz="1600" dirty="0">
                <a:latin typeface="Courier New" panose="02070309020205020404" pitchFamily="49" charset="0"/>
                <a:ea typeface="Arial" charset="0"/>
                <a:cs typeface="Courier New" panose="02070309020205020404" pitchFamily="49" charset="0"/>
              </a:rPr>
              <a:t>  char* code;</a:t>
            </a:r>
          </a:p>
          <a:p>
            <a:pPr algn="l">
              <a:spcBef>
                <a:spcPts val="0"/>
              </a:spcBef>
            </a:pPr>
            <a:r>
              <a:rPr lang="en-US" sz="1600" dirty="0">
                <a:latin typeface="Courier New" panose="02070309020205020404" pitchFamily="49" charset="0"/>
                <a:ea typeface="Arial" charset="0"/>
                <a:cs typeface="Courier New" panose="02070309020205020404" pitchFamily="49" charset="0"/>
              </a:rPr>
              <a:t>  int button_timer = millis();</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if (lirc_init("lirc", 1) &lt; 0) {</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printf("Can't initialize ir library\n");</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1;</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if (lirc_readconfig(NULL, &amp;config, NULL) == 0) {</a:t>
            </a:r>
          </a:p>
          <a:p>
            <a:pPr algn="l">
              <a:spcBef>
                <a:spcPts val="0"/>
              </a:spcBef>
            </a:pPr>
            <a:r>
              <a:rPr lang="en-US" sz="1600" dirty="0">
                <a:latin typeface="Courier New" panose="02070309020205020404" pitchFamily="49" charset="0"/>
                <a:ea typeface="Arial" charset="0"/>
                <a:cs typeface="Courier New" panose="02070309020205020404" pitchFamily="49" charset="0"/>
              </a:rPr>
              <a:t>    while (lirc_nextcode(&amp;code) == 0) {</a:t>
            </a:r>
          </a:p>
          <a:p>
            <a:pPr algn="l">
              <a:spcBef>
                <a:spcPts val="0"/>
              </a:spcBef>
            </a:pPr>
            <a:r>
              <a:rPr lang="en-US" sz="1600" dirty="0">
                <a:latin typeface="Courier New" panose="02070309020205020404" pitchFamily="49" charset="0"/>
                <a:ea typeface="Arial" charset="0"/>
                <a:cs typeface="Courier New" panose="02070309020205020404" pitchFamily="49" charset="0"/>
              </a:rPr>
              <a:t>      if (code == NULL)</a:t>
            </a:r>
          </a:p>
          <a:p>
            <a:pPr algn="l">
              <a:spcBef>
                <a:spcPts val="0"/>
              </a:spcBef>
            </a:pPr>
            <a:r>
              <a:rPr lang="en-US" sz="1600" dirty="0">
                <a:latin typeface="Courier New" panose="02070309020205020404" pitchFamily="49" charset="0"/>
                <a:ea typeface="Arial" charset="0"/>
                <a:cs typeface="Courier New" panose="02070309020205020404" pitchFamily="49" charset="0"/>
              </a:rPr>
              <a:t>        continue;</a:t>
            </a:r>
          </a:p>
          <a:p>
            <a:pPr algn="l">
              <a:spcBef>
                <a:spcPts val="0"/>
              </a:spcBef>
            </a:pPr>
            <a:r>
              <a:rPr lang="en-US" sz="1600" dirty="0">
                <a:latin typeface="Courier New" panose="02070309020205020404" pitchFamily="49" charset="0"/>
                <a:ea typeface="Arial" charset="0"/>
                <a:cs typeface="Courier New" panose="02070309020205020404" pitchFamily="49" charset="0"/>
              </a:rPr>
              <a:t>      if ((millis() - button_timer) &gt; 400)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printf("Code: %s\n", code);</a:t>
            </a:r>
          </a:p>
          <a:p>
            <a:pPr algn="l">
              <a:spcBef>
                <a:spcPts val="0"/>
              </a:spcBef>
            </a:pPr>
            <a:r>
              <a:rPr lang="en-US" sz="1600" dirty="0">
                <a:latin typeface="Courier New" panose="02070309020205020404" pitchFamily="49" charset="0"/>
                <a:ea typeface="Arial" charset="0"/>
                <a:cs typeface="Courier New" panose="02070309020205020404" pitchFamily="49" charset="0"/>
              </a:rPr>
              <a:t>      free(code);</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lirc_freeconfig(config);</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195</a:t>
            </a:fld>
            <a:endParaRPr lang="en-US" dirty="0"/>
          </a:p>
        </p:txBody>
      </p:sp>
      <p:sp>
        <p:nvSpPr>
          <p:cNvPr id="6" name="Content Placeholder 2">
            <a:extLst>
              <a:ext uri="{FF2B5EF4-FFF2-40B4-BE49-F238E27FC236}">
                <a16:creationId xmlns:a16="http://schemas.microsoft.com/office/drawing/2014/main" id="{710B8FB3-FBF5-2247-B7B5-55C1D89EEF52}"/>
              </a:ext>
            </a:extLst>
          </p:cNvPr>
          <p:cNvSpPr txBox="1">
            <a:spLocks/>
          </p:cNvSpPr>
          <p:nvPr/>
        </p:nvSpPr>
        <p:spPr>
          <a:xfrm>
            <a:off x="6722293" y="1452398"/>
            <a:ext cx="5117737" cy="5438246"/>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0"/>
              </a:spcBef>
            </a:pPr>
            <a:r>
              <a:rPr lang="en-US" sz="1600" dirty="0">
                <a:latin typeface="Courier New" panose="02070309020205020404" pitchFamily="49" charset="0"/>
                <a:ea typeface="Arial" charset="0"/>
                <a:cs typeface="Courier New" panose="02070309020205020404" pitchFamily="49" charset="0"/>
              </a:rPr>
              <a:t>lirc_deinit();</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0;</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p:txBody>
      </p:sp>
    </p:spTree>
    <p:extLst>
      <p:ext uri="{BB962C8B-B14F-4D97-AF65-F5344CB8AC3E}">
        <p14:creationId xmlns:p14="http://schemas.microsoft.com/office/powerpoint/2010/main" val="2603165314"/>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9736" y="83735"/>
            <a:ext cx="11496450" cy="868362"/>
          </a:xfrm>
        </p:spPr>
        <p:txBody>
          <a:bodyPr anchor="ctr">
            <a:normAutofit/>
          </a:bodyPr>
          <a:lstStyle/>
          <a:p>
            <a:pPr algn="ctr"/>
            <a:r>
              <a:rPr lang="en-US" sz="4400" dirty="0">
                <a:latin typeface="Arial" panose="020B0604020202020204" pitchFamily="34" charset="0"/>
                <a:cs typeface="Arial" panose="020B0604020202020204" pitchFamily="34" charset="0"/>
              </a:rPr>
              <a:t>Lab: seven segment display</a:t>
            </a:r>
          </a:p>
        </p:txBody>
      </p:sp>
      <p:sp>
        <p:nvSpPr>
          <p:cNvPr id="3" name="Content Placeholder 2"/>
          <p:cNvSpPr>
            <a:spLocks noGrp="1"/>
          </p:cNvSpPr>
          <p:nvPr>
            <p:ph idx="1"/>
          </p:nvPr>
        </p:nvSpPr>
        <p:spPr>
          <a:xfrm>
            <a:off x="195375" y="1206366"/>
            <a:ext cx="11496450" cy="4516937"/>
          </a:xfrm>
        </p:spPr>
        <p:txBody>
          <a:bodyPr>
            <a:noAutofit/>
          </a:bodyPr>
          <a:lstStyle/>
          <a:p>
            <a:pPr marL="342900" indent="-342900" algn="l">
              <a:spcBef>
                <a:spcPts val="400"/>
              </a:spcBef>
              <a:buFont typeface="Arial" charset="0"/>
              <a:buChar char="•"/>
            </a:pPr>
            <a:r>
              <a:rPr lang="en-US" sz="2000" dirty="0">
                <a:latin typeface="Arial" charset="0"/>
                <a:ea typeface="Arial" charset="0"/>
                <a:cs typeface="Arial" charset="0"/>
              </a:rPr>
              <a:t>You can find a tutorial about the seven-segment display in the Freenove manual </a:t>
            </a:r>
            <a:r>
              <a:rPr lang="en-US" sz="2000" dirty="0">
                <a:solidFill>
                  <a:srgbClr val="2282F0"/>
                </a:solidFill>
                <a:latin typeface="Arial" charset="0"/>
                <a:ea typeface="Arial" charset="0"/>
                <a:cs typeface="Arial" charset="0"/>
                <a:hlinkClick r:id="rId3">
                  <a:extLst>
                    <a:ext uri="{A12FA001-AC4F-418D-AE19-62706E023703}">
                      <ahyp:hlinkClr xmlns:ahyp="http://schemas.microsoft.com/office/drawing/2018/hyperlinkcolor" val="tx"/>
                    </a:ext>
                  </a:extLst>
                </a:hlinkClick>
              </a:rPr>
              <a:t>here</a:t>
            </a:r>
            <a:r>
              <a:rPr lang="en-US" sz="2000" dirty="0">
                <a:latin typeface="Arial" charset="0"/>
                <a:ea typeface="Arial" charset="0"/>
                <a:cs typeface="Arial" charset="0"/>
              </a:rPr>
              <a:t>.</a:t>
            </a:r>
          </a:p>
          <a:p>
            <a:pPr marL="342900" indent="-342900" algn="l">
              <a:spcBef>
                <a:spcPts val="400"/>
              </a:spcBef>
              <a:buFont typeface="Arial" charset="0"/>
              <a:buChar char="•"/>
            </a:pPr>
            <a:r>
              <a:rPr lang="en-US" sz="2000" dirty="0">
                <a:latin typeface="Arial" charset="0"/>
                <a:ea typeface="Arial" charset="0"/>
                <a:cs typeface="Arial" charset="0"/>
              </a:rPr>
              <a:t>There are two types, one has COM connected to anodes, one to diodes.</a:t>
            </a:r>
          </a:p>
          <a:p>
            <a:pPr marL="342900" indent="-342900" algn="l">
              <a:spcBef>
                <a:spcPts val="400"/>
              </a:spcBef>
              <a:buFont typeface="Arial" charset="0"/>
              <a:buChar char="•"/>
            </a:pPr>
            <a:r>
              <a:rPr lang="en-US" sz="2000" dirty="0">
                <a:latin typeface="Arial" charset="0"/>
                <a:ea typeface="Arial" charset="0"/>
                <a:cs typeface="Arial" charset="0"/>
              </a:rPr>
              <a:t>The SN74hc595 is a serial to parallel shift register which conserves GPIO pins.</a:t>
            </a:r>
          </a:p>
          <a:p>
            <a:pPr marL="342900" indent="-342900" algn="l">
              <a:spcBef>
                <a:spcPts val="400"/>
              </a:spcBef>
              <a:buFont typeface="Arial" charset="0"/>
              <a:buChar char="•"/>
            </a:pPr>
            <a:r>
              <a:rPr lang="en-US" sz="2000" dirty="0">
                <a:latin typeface="Arial" charset="0"/>
                <a:ea typeface="Arial" charset="0"/>
                <a:cs typeface="Arial" charset="0"/>
              </a:rPr>
              <a:t>Wire the Arduino as shown.</a:t>
            </a:r>
          </a:p>
          <a:p>
            <a:pPr algn="l"/>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196</a:t>
            </a:fld>
            <a:endParaRPr lang="en-US" dirty="0"/>
          </a:p>
        </p:txBody>
      </p:sp>
      <p:pic>
        <p:nvPicPr>
          <p:cNvPr id="4097" name="Picture 1" descr="page163image13427440">
            <a:extLst>
              <a:ext uri="{FF2B5EF4-FFF2-40B4-BE49-F238E27FC236}">
                <a16:creationId xmlns:a16="http://schemas.microsoft.com/office/drawing/2014/main" id="{8166F0D0-1D26-2D45-8BFB-D3965B431277}"/>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7656506" y="4212225"/>
            <a:ext cx="3987800" cy="2260600"/>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page161image13295952">
            <a:extLst>
              <a:ext uri="{FF2B5EF4-FFF2-40B4-BE49-F238E27FC236}">
                <a16:creationId xmlns:a16="http://schemas.microsoft.com/office/drawing/2014/main" id="{91DAA8F8-D7F8-5F4B-B75A-FBB066C545E3}"/>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646848" y="2940908"/>
            <a:ext cx="2070011" cy="277114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C8B8E26E-96F3-DB4D-8E13-09F1DBF6D79F}"/>
              </a:ext>
            </a:extLst>
          </p:cNvPr>
          <p:cNvSpPr txBox="1"/>
          <p:nvPr/>
        </p:nvSpPr>
        <p:spPr>
          <a:xfrm>
            <a:off x="987475" y="5911503"/>
            <a:ext cx="1142009" cy="338554"/>
          </a:xfrm>
          <a:prstGeom prst="rect">
            <a:avLst/>
          </a:prstGeom>
          <a:noFill/>
        </p:spPr>
        <p:txBody>
          <a:bodyPr wrap="square" rtlCol="0">
            <a:spAutoFit/>
          </a:bodyPr>
          <a:lstStyle/>
          <a:p>
            <a:r>
              <a:rPr lang="en-US" sz="1600" dirty="0">
                <a:latin typeface="Calibri" panose="020F0502020204030204" pitchFamily="34" charset="0"/>
                <a:cs typeface="Calibri" panose="020F0502020204030204" pitchFamily="34" charset="0"/>
              </a:rPr>
              <a:t>Freenove</a:t>
            </a:r>
            <a:endParaRPr lang="en-US" dirty="0">
              <a:latin typeface="Calibri" panose="020F0502020204030204" pitchFamily="34" charset="0"/>
              <a:cs typeface="Calibri" panose="020F0502020204030204" pitchFamily="34" charset="0"/>
            </a:endParaRPr>
          </a:p>
        </p:txBody>
      </p:sp>
      <p:pic>
        <p:nvPicPr>
          <p:cNvPr id="1026" name="Picture 2" descr="7 Segment Display PinOut | Seven Segment LED Display pin diagram">
            <a:extLst>
              <a:ext uri="{FF2B5EF4-FFF2-40B4-BE49-F238E27FC236}">
                <a16:creationId xmlns:a16="http://schemas.microsoft.com/office/drawing/2014/main" id="{165F4D23-E0B9-0E49-AFA6-65D8FFC0EA5A}"/>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3803607" y="2681207"/>
            <a:ext cx="3561020" cy="3144315"/>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8AE7CE31-3DAA-904E-87F8-446F082EA329}"/>
              </a:ext>
            </a:extLst>
          </p:cNvPr>
          <p:cNvSpPr txBox="1"/>
          <p:nvPr/>
        </p:nvSpPr>
        <p:spPr>
          <a:xfrm>
            <a:off x="4892562" y="5890490"/>
            <a:ext cx="1357560" cy="584775"/>
          </a:xfrm>
          <a:prstGeom prst="rect">
            <a:avLst/>
          </a:prstGeom>
          <a:noFill/>
        </p:spPr>
        <p:txBody>
          <a:bodyPr wrap="square" rtlCol="0">
            <a:spAutoFit/>
          </a:bodyPr>
          <a:lstStyle/>
          <a:p>
            <a:pPr algn="ctr"/>
            <a:r>
              <a:rPr lang="en-US" sz="1600" dirty="0">
                <a:latin typeface="Calibri" panose="020F0502020204030204" pitchFamily="34" charset="0"/>
                <a:cs typeface="Calibri" panose="020F0502020204030204" pitchFamily="34" charset="0"/>
              </a:rPr>
              <a:t>Engineer’s garage</a:t>
            </a:r>
            <a:endParaRPr lang="en-US" dirty="0">
              <a:latin typeface="Calibri" panose="020F0502020204030204" pitchFamily="34" charset="0"/>
              <a:cs typeface="Calibri" panose="020F0502020204030204" pitchFamily="34" charset="0"/>
            </a:endParaRPr>
          </a:p>
        </p:txBody>
      </p:sp>
      <p:pic>
        <p:nvPicPr>
          <p:cNvPr id="7" name="Picture 6">
            <a:extLst>
              <a:ext uri="{FF2B5EF4-FFF2-40B4-BE49-F238E27FC236}">
                <a16:creationId xmlns:a16="http://schemas.microsoft.com/office/drawing/2014/main" id="{A0394BE1-6FF6-AE42-9CEC-011D6495334A}"/>
              </a:ext>
            </a:extLst>
          </p:cNvPr>
          <p:cNvPicPr>
            <a:picLocks noChangeAspect="1"/>
          </p:cNvPicPr>
          <p:nvPr/>
        </p:nvPicPr>
        <p:blipFill>
          <a:blip r:embed="rId7"/>
          <a:stretch>
            <a:fillRect/>
          </a:stretch>
        </p:blipFill>
        <p:spPr>
          <a:xfrm>
            <a:off x="9470003" y="1728553"/>
            <a:ext cx="2632466" cy="2183020"/>
          </a:xfrm>
          <a:prstGeom prst="rect">
            <a:avLst/>
          </a:prstGeom>
        </p:spPr>
      </p:pic>
      <p:sp>
        <p:nvSpPr>
          <p:cNvPr id="8" name="TextBox 7">
            <a:extLst>
              <a:ext uri="{FF2B5EF4-FFF2-40B4-BE49-F238E27FC236}">
                <a16:creationId xmlns:a16="http://schemas.microsoft.com/office/drawing/2014/main" id="{1DD63B3D-E9F4-2E42-B4A3-C281E55F2A9F}"/>
              </a:ext>
            </a:extLst>
          </p:cNvPr>
          <p:cNvSpPr txBox="1"/>
          <p:nvPr/>
        </p:nvSpPr>
        <p:spPr>
          <a:xfrm>
            <a:off x="10107669" y="3898944"/>
            <a:ext cx="1127232" cy="338554"/>
          </a:xfrm>
          <a:prstGeom prst="rect">
            <a:avLst/>
          </a:prstGeom>
          <a:noFill/>
        </p:spPr>
        <p:txBody>
          <a:bodyPr wrap="none" rtlCol="0">
            <a:spAutoFit/>
          </a:bodyPr>
          <a:lstStyle/>
          <a:p>
            <a:r>
              <a:rPr lang="en-US" sz="1600" dirty="0">
                <a:latin typeface="Calibri" panose="020F0502020204030204" pitchFamily="34" charset="0"/>
                <a:cs typeface="Calibri" panose="020F0502020204030204" pitchFamily="34" charset="0"/>
              </a:rPr>
              <a:t>SN54hc595</a:t>
            </a:r>
          </a:p>
        </p:txBody>
      </p:sp>
      <p:sp>
        <p:nvSpPr>
          <p:cNvPr id="13" name="TextBox 12">
            <a:extLst>
              <a:ext uri="{FF2B5EF4-FFF2-40B4-BE49-F238E27FC236}">
                <a16:creationId xmlns:a16="http://schemas.microsoft.com/office/drawing/2014/main" id="{A0DAFB0D-EAD0-D345-B3E8-8278D7EF9AA8}"/>
              </a:ext>
            </a:extLst>
          </p:cNvPr>
          <p:cNvSpPr txBox="1"/>
          <p:nvPr/>
        </p:nvSpPr>
        <p:spPr>
          <a:xfrm>
            <a:off x="10362278" y="6314558"/>
            <a:ext cx="1142009" cy="338554"/>
          </a:xfrm>
          <a:prstGeom prst="rect">
            <a:avLst/>
          </a:prstGeom>
          <a:noFill/>
        </p:spPr>
        <p:txBody>
          <a:bodyPr wrap="square" rtlCol="0">
            <a:spAutoFit/>
          </a:bodyPr>
          <a:lstStyle/>
          <a:p>
            <a:r>
              <a:rPr lang="en-US" sz="1600" dirty="0">
                <a:latin typeface="Calibri" panose="020F0502020204030204" pitchFamily="34" charset="0"/>
                <a:cs typeface="Calibri" panose="020F0502020204030204" pitchFamily="34" charset="0"/>
              </a:rPr>
              <a:t>Freenove</a:t>
            </a:r>
            <a:endParaRPr lang="en-US" dirty="0">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96214E9E-33AF-1748-9255-8D667F22CACF}"/>
              </a:ext>
            </a:extLst>
          </p:cNvPr>
          <p:cNvSpPr txBox="1"/>
          <p:nvPr/>
        </p:nvSpPr>
        <p:spPr>
          <a:xfrm>
            <a:off x="8424301" y="4073041"/>
            <a:ext cx="290464" cy="276999"/>
          </a:xfrm>
          <a:prstGeom prst="rect">
            <a:avLst/>
          </a:prstGeom>
          <a:noFill/>
        </p:spPr>
        <p:txBody>
          <a:bodyPr wrap="none" rtlCol="0">
            <a:spAutoFit/>
          </a:bodyPr>
          <a:lstStyle/>
          <a:p>
            <a:r>
              <a:rPr lang="en-US" sz="1200" dirty="0"/>
              <a:t>a</a:t>
            </a:r>
            <a:endParaRPr lang="en-US" dirty="0"/>
          </a:p>
        </p:txBody>
      </p:sp>
      <p:sp>
        <p:nvSpPr>
          <p:cNvPr id="14" name="TextBox 13">
            <a:extLst>
              <a:ext uri="{FF2B5EF4-FFF2-40B4-BE49-F238E27FC236}">
                <a16:creationId xmlns:a16="http://schemas.microsoft.com/office/drawing/2014/main" id="{0F0CA5E2-5A4C-1D48-B5EE-8DD0AE15BEA0}"/>
              </a:ext>
            </a:extLst>
          </p:cNvPr>
          <p:cNvSpPr txBox="1"/>
          <p:nvPr/>
        </p:nvSpPr>
        <p:spPr>
          <a:xfrm>
            <a:off x="8461878" y="4492566"/>
            <a:ext cx="290464" cy="276999"/>
          </a:xfrm>
          <a:prstGeom prst="rect">
            <a:avLst/>
          </a:prstGeom>
          <a:noFill/>
        </p:spPr>
        <p:txBody>
          <a:bodyPr wrap="none" rtlCol="0">
            <a:spAutoFit/>
          </a:bodyPr>
          <a:lstStyle/>
          <a:p>
            <a:r>
              <a:rPr lang="en-US" sz="1200" dirty="0"/>
              <a:t>b</a:t>
            </a:r>
            <a:endParaRPr lang="en-US" dirty="0"/>
          </a:p>
        </p:txBody>
      </p:sp>
      <p:sp>
        <p:nvSpPr>
          <p:cNvPr id="15" name="TextBox 14">
            <a:extLst>
              <a:ext uri="{FF2B5EF4-FFF2-40B4-BE49-F238E27FC236}">
                <a16:creationId xmlns:a16="http://schemas.microsoft.com/office/drawing/2014/main" id="{4F90E28E-C9C6-F04B-80EA-C51EA52F6949}"/>
              </a:ext>
            </a:extLst>
          </p:cNvPr>
          <p:cNvSpPr txBox="1"/>
          <p:nvPr/>
        </p:nvSpPr>
        <p:spPr>
          <a:xfrm>
            <a:off x="8494320" y="4746607"/>
            <a:ext cx="284052" cy="276999"/>
          </a:xfrm>
          <a:prstGeom prst="rect">
            <a:avLst/>
          </a:prstGeom>
          <a:noFill/>
        </p:spPr>
        <p:txBody>
          <a:bodyPr wrap="none" rtlCol="0">
            <a:spAutoFit/>
          </a:bodyPr>
          <a:lstStyle/>
          <a:p>
            <a:r>
              <a:rPr lang="en-US" sz="1200" dirty="0"/>
              <a:t>c</a:t>
            </a:r>
            <a:endParaRPr lang="en-US" dirty="0"/>
          </a:p>
        </p:txBody>
      </p:sp>
      <p:sp>
        <p:nvSpPr>
          <p:cNvPr id="16" name="TextBox 15">
            <a:extLst>
              <a:ext uri="{FF2B5EF4-FFF2-40B4-BE49-F238E27FC236}">
                <a16:creationId xmlns:a16="http://schemas.microsoft.com/office/drawing/2014/main" id="{6220ADF5-2FD7-4646-91B0-FA88B36C7BA1}"/>
              </a:ext>
            </a:extLst>
          </p:cNvPr>
          <p:cNvSpPr txBox="1"/>
          <p:nvPr/>
        </p:nvSpPr>
        <p:spPr>
          <a:xfrm>
            <a:off x="8494320" y="4990643"/>
            <a:ext cx="290464" cy="276999"/>
          </a:xfrm>
          <a:prstGeom prst="rect">
            <a:avLst/>
          </a:prstGeom>
          <a:noFill/>
        </p:spPr>
        <p:txBody>
          <a:bodyPr wrap="none" rtlCol="0">
            <a:spAutoFit/>
          </a:bodyPr>
          <a:lstStyle/>
          <a:p>
            <a:r>
              <a:rPr lang="en-US" sz="1200" dirty="0"/>
              <a:t>d</a:t>
            </a:r>
            <a:endParaRPr lang="en-US" dirty="0"/>
          </a:p>
        </p:txBody>
      </p:sp>
      <p:sp>
        <p:nvSpPr>
          <p:cNvPr id="17" name="TextBox 16">
            <a:extLst>
              <a:ext uri="{FF2B5EF4-FFF2-40B4-BE49-F238E27FC236}">
                <a16:creationId xmlns:a16="http://schemas.microsoft.com/office/drawing/2014/main" id="{228BCC32-BF53-FD4E-953D-420A236398B2}"/>
              </a:ext>
            </a:extLst>
          </p:cNvPr>
          <p:cNvSpPr txBox="1"/>
          <p:nvPr/>
        </p:nvSpPr>
        <p:spPr>
          <a:xfrm>
            <a:off x="8519490" y="5210310"/>
            <a:ext cx="290464" cy="276999"/>
          </a:xfrm>
          <a:prstGeom prst="rect">
            <a:avLst/>
          </a:prstGeom>
          <a:noFill/>
        </p:spPr>
        <p:txBody>
          <a:bodyPr wrap="none" rtlCol="0">
            <a:spAutoFit/>
          </a:bodyPr>
          <a:lstStyle/>
          <a:p>
            <a:r>
              <a:rPr lang="en-US" sz="1200" dirty="0"/>
              <a:t>e</a:t>
            </a:r>
            <a:endParaRPr lang="en-US" dirty="0"/>
          </a:p>
        </p:txBody>
      </p:sp>
      <p:sp>
        <p:nvSpPr>
          <p:cNvPr id="18" name="TextBox 17">
            <a:extLst>
              <a:ext uri="{FF2B5EF4-FFF2-40B4-BE49-F238E27FC236}">
                <a16:creationId xmlns:a16="http://schemas.microsoft.com/office/drawing/2014/main" id="{C09B70D4-E284-7C4A-AF59-7ECF85EB4DCC}"/>
              </a:ext>
            </a:extLst>
          </p:cNvPr>
          <p:cNvSpPr txBox="1"/>
          <p:nvPr/>
        </p:nvSpPr>
        <p:spPr>
          <a:xfrm>
            <a:off x="8545616" y="5468794"/>
            <a:ext cx="232756" cy="276999"/>
          </a:xfrm>
          <a:prstGeom prst="rect">
            <a:avLst/>
          </a:prstGeom>
          <a:noFill/>
        </p:spPr>
        <p:txBody>
          <a:bodyPr wrap="none" rtlCol="0">
            <a:spAutoFit/>
          </a:bodyPr>
          <a:lstStyle/>
          <a:p>
            <a:r>
              <a:rPr lang="en-US" sz="1200" dirty="0"/>
              <a:t>f</a:t>
            </a:r>
            <a:endParaRPr lang="en-US" dirty="0"/>
          </a:p>
        </p:txBody>
      </p:sp>
      <p:sp>
        <p:nvSpPr>
          <p:cNvPr id="19" name="TextBox 18">
            <a:extLst>
              <a:ext uri="{FF2B5EF4-FFF2-40B4-BE49-F238E27FC236}">
                <a16:creationId xmlns:a16="http://schemas.microsoft.com/office/drawing/2014/main" id="{1A8835BC-BD7B-B14D-B850-3E94B28D0F7A}"/>
              </a:ext>
            </a:extLst>
          </p:cNvPr>
          <p:cNvSpPr txBox="1"/>
          <p:nvPr/>
        </p:nvSpPr>
        <p:spPr>
          <a:xfrm>
            <a:off x="8508985" y="5690263"/>
            <a:ext cx="288862" cy="276999"/>
          </a:xfrm>
          <a:prstGeom prst="rect">
            <a:avLst/>
          </a:prstGeom>
          <a:noFill/>
        </p:spPr>
        <p:txBody>
          <a:bodyPr wrap="none" rtlCol="0">
            <a:spAutoFit/>
          </a:bodyPr>
          <a:lstStyle/>
          <a:p>
            <a:r>
              <a:rPr lang="en-US" sz="1200" dirty="0"/>
              <a:t>g</a:t>
            </a:r>
            <a:endParaRPr lang="en-US" dirty="0"/>
          </a:p>
        </p:txBody>
      </p:sp>
      <p:sp>
        <p:nvSpPr>
          <p:cNvPr id="20" name="TextBox 19">
            <a:extLst>
              <a:ext uri="{FF2B5EF4-FFF2-40B4-BE49-F238E27FC236}">
                <a16:creationId xmlns:a16="http://schemas.microsoft.com/office/drawing/2014/main" id="{789A1406-87DB-0C40-872A-93E5E28591DB}"/>
              </a:ext>
            </a:extLst>
          </p:cNvPr>
          <p:cNvSpPr txBox="1"/>
          <p:nvPr/>
        </p:nvSpPr>
        <p:spPr>
          <a:xfrm>
            <a:off x="8517692" y="5947167"/>
            <a:ext cx="288862" cy="276999"/>
          </a:xfrm>
          <a:prstGeom prst="rect">
            <a:avLst/>
          </a:prstGeom>
          <a:noFill/>
        </p:spPr>
        <p:txBody>
          <a:bodyPr wrap="none" rtlCol="0">
            <a:spAutoFit/>
          </a:bodyPr>
          <a:lstStyle/>
          <a:p>
            <a:r>
              <a:rPr lang="en-US" sz="1200" dirty="0"/>
              <a:t>h</a:t>
            </a:r>
            <a:endParaRPr lang="en-US" dirty="0"/>
          </a:p>
        </p:txBody>
      </p:sp>
    </p:spTree>
    <p:extLst>
      <p:ext uri="{BB962C8B-B14F-4D97-AF65-F5344CB8AC3E}">
        <p14:creationId xmlns:p14="http://schemas.microsoft.com/office/powerpoint/2010/main" val="1076231328"/>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8" y="65315"/>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display</a:t>
            </a:r>
          </a:p>
        </p:txBody>
      </p:sp>
      <p:sp>
        <p:nvSpPr>
          <p:cNvPr id="3" name="Content Placeholder 2"/>
          <p:cNvSpPr>
            <a:spLocks noGrp="1"/>
          </p:cNvSpPr>
          <p:nvPr>
            <p:ph idx="1"/>
          </p:nvPr>
        </p:nvSpPr>
        <p:spPr>
          <a:xfrm>
            <a:off x="465674" y="1449977"/>
            <a:ext cx="10687233" cy="5088936"/>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Seven segment display</a:t>
            </a:r>
          </a:p>
          <a:p>
            <a:pPr algn="l">
              <a:spcBef>
                <a:spcPts val="0"/>
              </a:spcBef>
            </a:pPr>
            <a:r>
              <a:rPr lang="en-US" sz="1600" dirty="0">
                <a:latin typeface="Courier New" panose="02070309020205020404" pitchFamily="49" charset="0"/>
                <a:ea typeface="Arial" charset="0"/>
                <a:cs typeface="Courier New" panose="02070309020205020404" pitchFamily="49" charset="0"/>
              </a:rPr>
              <a:t>// Manferdelli</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#ifndef byte</a:t>
            </a:r>
          </a:p>
          <a:p>
            <a:pPr algn="l">
              <a:spcBef>
                <a:spcPts val="0"/>
              </a:spcBef>
            </a:pPr>
            <a:r>
              <a:rPr lang="en-US" sz="1600" dirty="0">
                <a:latin typeface="Courier New" panose="02070309020205020404" pitchFamily="49" charset="0"/>
                <a:ea typeface="Arial" charset="0"/>
                <a:cs typeface="Courier New" panose="02070309020205020404" pitchFamily="49" charset="0"/>
              </a:rPr>
              <a:t>typedef uint8_t byte;</a:t>
            </a:r>
          </a:p>
          <a:p>
            <a:pPr algn="l">
              <a:spcBef>
                <a:spcPts val="0"/>
              </a:spcBef>
            </a:pPr>
            <a:r>
              <a:rPr lang="en-US" sz="1600" dirty="0">
                <a:latin typeface="Courier New" panose="02070309020205020404" pitchFamily="49" charset="0"/>
                <a:ea typeface="Arial" charset="0"/>
                <a:cs typeface="Courier New" panose="02070309020205020404" pitchFamily="49" charset="0"/>
              </a:rPr>
              <a:t>#endif</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int latchPin = 12;</a:t>
            </a:r>
          </a:p>
          <a:p>
            <a:pPr algn="l">
              <a:spcBef>
                <a:spcPts val="0"/>
              </a:spcBef>
            </a:pPr>
            <a:r>
              <a:rPr lang="en-US" sz="1600" dirty="0">
                <a:latin typeface="Courier New" panose="02070309020205020404" pitchFamily="49" charset="0"/>
                <a:ea typeface="Arial" charset="0"/>
                <a:cs typeface="Courier New" panose="02070309020205020404" pitchFamily="49" charset="0"/>
              </a:rPr>
              <a:t>int clockPin = 13;</a:t>
            </a:r>
          </a:p>
          <a:p>
            <a:pPr algn="l">
              <a:spcBef>
                <a:spcPts val="0"/>
              </a:spcBef>
            </a:pPr>
            <a:r>
              <a:rPr lang="en-US" sz="1600" dirty="0">
                <a:latin typeface="Courier New" panose="02070309020205020404" pitchFamily="49" charset="0"/>
                <a:ea typeface="Arial" charset="0"/>
                <a:cs typeface="Courier New" panose="02070309020205020404" pitchFamily="49" charset="0"/>
              </a:rPr>
              <a:t>int dataPin = 11;</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measurementDelay= 1500;</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Pin11 to SH_CP 74HC595</a:t>
            </a:r>
          </a:p>
          <a:p>
            <a:pPr algn="l">
              <a:spcBef>
                <a:spcPts val="0"/>
              </a:spcBef>
            </a:pPr>
            <a:r>
              <a:rPr lang="en-US" sz="1600" dirty="0">
                <a:latin typeface="Courier New" panose="02070309020205020404" pitchFamily="49" charset="0"/>
                <a:ea typeface="Arial" charset="0"/>
                <a:cs typeface="Courier New" panose="02070309020205020404" pitchFamily="49" charset="0"/>
              </a:rPr>
              <a:t>// Pin12 connected to ST_CP 74HC595,</a:t>
            </a:r>
          </a:p>
          <a:p>
            <a:pPr algn="l">
              <a:spcBef>
                <a:spcPts val="0"/>
              </a:spcBef>
            </a:pPr>
            <a:r>
              <a:rPr lang="en-US" sz="1600" dirty="0">
                <a:latin typeface="Courier New" panose="02070309020205020404" pitchFamily="49" charset="0"/>
                <a:ea typeface="Arial" charset="0"/>
                <a:cs typeface="Courier New" panose="02070309020205020404" pitchFamily="49" charset="0"/>
              </a:rPr>
              <a:t>// Pin13 connected to DS of 74HC595</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197</a:t>
            </a:fld>
            <a:endParaRPr lang="en-US" dirty="0"/>
          </a:p>
        </p:txBody>
      </p:sp>
    </p:spTree>
    <p:extLst>
      <p:ext uri="{BB962C8B-B14F-4D97-AF65-F5344CB8AC3E}">
        <p14:creationId xmlns:p14="http://schemas.microsoft.com/office/powerpoint/2010/main" val="3989678816"/>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8" y="65315"/>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display</a:t>
            </a:r>
          </a:p>
        </p:txBody>
      </p:sp>
      <p:sp>
        <p:nvSpPr>
          <p:cNvPr id="3" name="Content Placeholder 2"/>
          <p:cNvSpPr>
            <a:spLocks noGrp="1"/>
          </p:cNvSpPr>
          <p:nvPr>
            <p:ph idx="1"/>
          </p:nvPr>
        </p:nvSpPr>
        <p:spPr>
          <a:xfrm>
            <a:off x="465674" y="1100546"/>
            <a:ext cx="10687233" cy="5088936"/>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encoding of digits</a:t>
            </a:r>
          </a:p>
          <a:p>
            <a:pPr algn="l">
              <a:spcBef>
                <a:spcPts val="0"/>
              </a:spcBef>
            </a:pPr>
            <a:r>
              <a:rPr lang="en-US" sz="1600" dirty="0">
                <a:latin typeface="Courier New" panose="02070309020205020404" pitchFamily="49" charset="0"/>
                <a:ea typeface="Arial" charset="0"/>
                <a:cs typeface="Courier New" panose="02070309020205020404" pitchFamily="49" charset="0"/>
              </a:rPr>
              <a:t>//    a b c d e f g h</a:t>
            </a:r>
          </a:p>
          <a:p>
            <a:pPr algn="l">
              <a:spcBef>
                <a:spcPts val="0"/>
              </a:spcBef>
            </a:pPr>
            <a:r>
              <a:rPr lang="en-US" sz="1600" dirty="0">
                <a:latin typeface="Courier New" panose="02070309020205020404" pitchFamily="49" charset="0"/>
                <a:ea typeface="Arial" charset="0"/>
                <a:cs typeface="Courier New" panose="02070309020205020404" pitchFamily="49" charset="0"/>
              </a:rPr>
              <a:t>//  0 1 1 1 1 1 1 0 0   0xfc</a:t>
            </a:r>
          </a:p>
          <a:p>
            <a:pPr algn="l">
              <a:spcBef>
                <a:spcPts val="0"/>
              </a:spcBef>
            </a:pPr>
            <a:r>
              <a:rPr lang="en-US" sz="1600" dirty="0">
                <a:latin typeface="Courier New" panose="02070309020205020404" pitchFamily="49" charset="0"/>
                <a:ea typeface="Arial" charset="0"/>
                <a:cs typeface="Courier New" panose="02070309020205020404" pitchFamily="49" charset="0"/>
              </a:rPr>
              <a:t>//  1 0 1 1 0 0 0 0 0   0x60</a:t>
            </a:r>
          </a:p>
          <a:p>
            <a:pPr algn="l">
              <a:spcBef>
                <a:spcPts val="0"/>
              </a:spcBef>
            </a:pPr>
            <a:r>
              <a:rPr lang="en-US" sz="1600" dirty="0">
                <a:latin typeface="Courier New" panose="02070309020205020404" pitchFamily="49" charset="0"/>
                <a:ea typeface="Arial" charset="0"/>
                <a:cs typeface="Courier New" panose="02070309020205020404" pitchFamily="49" charset="0"/>
              </a:rPr>
              <a:t>//  2 1 1 0 1 1 0 1 0   0xda</a:t>
            </a:r>
          </a:p>
          <a:p>
            <a:pPr algn="l">
              <a:spcBef>
                <a:spcPts val="0"/>
              </a:spcBef>
            </a:pPr>
            <a:r>
              <a:rPr lang="en-US" sz="1600" dirty="0">
                <a:latin typeface="Courier New" panose="02070309020205020404" pitchFamily="49" charset="0"/>
                <a:ea typeface="Arial" charset="0"/>
                <a:cs typeface="Courier New" panose="02070309020205020404" pitchFamily="49" charset="0"/>
              </a:rPr>
              <a:t>//  3 1 1 1 1 0 0 1 0   0xf2</a:t>
            </a:r>
          </a:p>
          <a:p>
            <a:pPr algn="l">
              <a:spcBef>
                <a:spcPts val="0"/>
              </a:spcBef>
            </a:pPr>
            <a:r>
              <a:rPr lang="en-US" sz="1600" dirty="0">
                <a:latin typeface="Courier New" panose="02070309020205020404" pitchFamily="49" charset="0"/>
                <a:ea typeface="Arial" charset="0"/>
                <a:cs typeface="Courier New" panose="02070309020205020404" pitchFamily="49" charset="0"/>
              </a:rPr>
              <a:t>//  4 0 1 1 0 0 1 1 0   0x66</a:t>
            </a:r>
          </a:p>
          <a:p>
            <a:pPr algn="l">
              <a:spcBef>
                <a:spcPts val="0"/>
              </a:spcBef>
            </a:pPr>
            <a:r>
              <a:rPr lang="en-US" sz="1600" dirty="0">
                <a:latin typeface="Courier New" panose="02070309020205020404" pitchFamily="49" charset="0"/>
                <a:ea typeface="Arial" charset="0"/>
                <a:cs typeface="Courier New" panose="02070309020205020404" pitchFamily="49" charset="0"/>
              </a:rPr>
              <a:t>//  5 1 0 1 1 0 1 1 0   0xb6</a:t>
            </a:r>
          </a:p>
          <a:p>
            <a:pPr algn="l">
              <a:spcBef>
                <a:spcPts val="0"/>
              </a:spcBef>
            </a:pPr>
            <a:r>
              <a:rPr lang="en-US" sz="1600" dirty="0">
                <a:latin typeface="Courier New" panose="02070309020205020404" pitchFamily="49" charset="0"/>
                <a:ea typeface="Arial" charset="0"/>
                <a:cs typeface="Courier New" panose="02070309020205020404" pitchFamily="49" charset="0"/>
              </a:rPr>
              <a:t>//  6 1 0 1 1 1 1 1 0   0xbe</a:t>
            </a:r>
          </a:p>
          <a:p>
            <a:pPr algn="l">
              <a:spcBef>
                <a:spcPts val="0"/>
              </a:spcBef>
            </a:pPr>
            <a:r>
              <a:rPr lang="en-US" sz="1600" dirty="0">
                <a:latin typeface="Courier New" panose="02070309020205020404" pitchFamily="49" charset="0"/>
                <a:ea typeface="Arial" charset="0"/>
                <a:cs typeface="Courier New" panose="02070309020205020404" pitchFamily="49" charset="0"/>
              </a:rPr>
              <a:t>//  7 1 1 1 0 0 0 0 0   0xe0</a:t>
            </a:r>
          </a:p>
          <a:p>
            <a:pPr algn="l">
              <a:spcBef>
                <a:spcPts val="0"/>
              </a:spcBef>
            </a:pPr>
            <a:r>
              <a:rPr lang="en-US" sz="1600" dirty="0">
                <a:latin typeface="Courier New" panose="02070309020205020404" pitchFamily="49" charset="0"/>
                <a:ea typeface="Arial" charset="0"/>
                <a:cs typeface="Courier New" panose="02070309020205020404" pitchFamily="49" charset="0"/>
              </a:rPr>
              <a:t>//  8 1 1 1 1 1 1 1 0   0xfe</a:t>
            </a:r>
          </a:p>
          <a:p>
            <a:pPr algn="l">
              <a:spcBef>
                <a:spcPts val="0"/>
              </a:spcBef>
            </a:pPr>
            <a:r>
              <a:rPr lang="en-US" sz="1600" dirty="0">
                <a:latin typeface="Courier New" panose="02070309020205020404" pitchFamily="49" charset="0"/>
                <a:ea typeface="Arial" charset="0"/>
                <a:cs typeface="Courier New" panose="02070309020205020404" pitchFamily="49" charset="0"/>
              </a:rPr>
              <a:t>//  9 1 1 1 0 0 1 1 0   0xe6</a:t>
            </a:r>
          </a:p>
          <a:p>
            <a:pPr algn="l">
              <a:spcBef>
                <a:spcPts val="0"/>
              </a:spcBef>
            </a:pPr>
            <a:r>
              <a:rPr lang="en-US" sz="1600" dirty="0">
                <a:latin typeface="Courier New" panose="02070309020205020404" pitchFamily="49" charset="0"/>
                <a:ea typeface="Arial" charset="0"/>
                <a:cs typeface="Courier New" panose="02070309020205020404" pitchFamily="49" charset="0"/>
              </a:rPr>
              <a:t>//  a 1 1 1 1 1 0 1 0   0xfa</a:t>
            </a:r>
          </a:p>
          <a:p>
            <a:pPr algn="l">
              <a:spcBef>
                <a:spcPts val="0"/>
              </a:spcBef>
            </a:pPr>
            <a:r>
              <a:rPr lang="en-US" sz="1600" dirty="0">
                <a:latin typeface="Courier New" panose="02070309020205020404" pitchFamily="49" charset="0"/>
                <a:ea typeface="Arial" charset="0"/>
                <a:cs typeface="Courier New" panose="02070309020205020404" pitchFamily="49" charset="0"/>
              </a:rPr>
              <a:t>//  b 0 0 1 1 1 1 1 0   0x3e</a:t>
            </a:r>
          </a:p>
          <a:p>
            <a:pPr algn="l">
              <a:spcBef>
                <a:spcPts val="0"/>
              </a:spcBef>
            </a:pPr>
            <a:r>
              <a:rPr lang="en-US" sz="1600" dirty="0">
                <a:latin typeface="Courier New" panose="02070309020205020404" pitchFamily="49" charset="0"/>
                <a:ea typeface="Arial" charset="0"/>
                <a:cs typeface="Courier New" panose="02070309020205020404" pitchFamily="49" charset="0"/>
              </a:rPr>
              <a:t>//  c 0 0 0 1 1 0 1 0   0x1a</a:t>
            </a:r>
          </a:p>
          <a:p>
            <a:pPr algn="l">
              <a:spcBef>
                <a:spcPts val="0"/>
              </a:spcBef>
            </a:pPr>
            <a:r>
              <a:rPr lang="en-US" sz="1600" dirty="0">
                <a:latin typeface="Courier New" panose="02070309020205020404" pitchFamily="49" charset="0"/>
                <a:ea typeface="Arial" charset="0"/>
                <a:cs typeface="Courier New" panose="02070309020205020404" pitchFamily="49" charset="0"/>
              </a:rPr>
              <a:t>//  d 0 1 1 1 1 0 1 0   0x7a</a:t>
            </a:r>
          </a:p>
          <a:p>
            <a:pPr algn="l">
              <a:spcBef>
                <a:spcPts val="0"/>
              </a:spcBef>
            </a:pPr>
            <a:r>
              <a:rPr lang="en-US" sz="1600" dirty="0">
                <a:latin typeface="Courier New" panose="02070309020205020404" pitchFamily="49" charset="0"/>
                <a:ea typeface="Arial" charset="0"/>
                <a:cs typeface="Courier New" panose="02070309020205020404" pitchFamily="49" charset="0"/>
              </a:rPr>
              <a:t>//  e 1 0 0 1 1 1 1 0   0x9e</a:t>
            </a:r>
          </a:p>
          <a:p>
            <a:pPr algn="l">
              <a:spcBef>
                <a:spcPts val="0"/>
              </a:spcBef>
            </a:pPr>
            <a:r>
              <a:rPr lang="en-US" sz="1600" dirty="0">
                <a:latin typeface="Courier New" panose="02070309020205020404" pitchFamily="49" charset="0"/>
                <a:ea typeface="Arial" charset="0"/>
                <a:cs typeface="Courier New" panose="02070309020205020404" pitchFamily="49" charset="0"/>
              </a:rPr>
              <a:t>//  f 1 1 0 0 1 1 1 0   0x8e</a:t>
            </a:r>
          </a:p>
          <a:p>
            <a:pPr algn="l">
              <a:spcBef>
                <a:spcPts val="0"/>
              </a:spcBef>
            </a:pPr>
            <a:r>
              <a:rPr lang="en-US" sz="1600" dirty="0">
                <a:latin typeface="Courier New" panose="02070309020205020404" pitchFamily="49" charset="0"/>
                <a:ea typeface="Arial" charset="0"/>
                <a:cs typeface="Courier New" panose="02070309020205020404" pitchFamily="49" charset="0"/>
              </a:rPr>
              <a:t>byte digit_pattern_seg_on[] = {</a:t>
            </a:r>
          </a:p>
          <a:p>
            <a:pPr algn="l">
              <a:spcBef>
                <a:spcPts val="0"/>
              </a:spcBef>
            </a:pPr>
            <a:r>
              <a:rPr lang="en-US" sz="1600" dirty="0">
                <a:latin typeface="Courier New" panose="02070309020205020404" pitchFamily="49" charset="0"/>
                <a:ea typeface="Arial" charset="0"/>
                <a:cs typeface="Courier New" panose="02070309020205020404" pitchFamily="49" charset="0"/>
              </a:rPr>
              <a:t>  0xfc, 0x60, 0xda, 0xf2,</a:t>
            </a:r>
          </a:p>
          <a:p>
            <a:pPr algn="l">
              <a:spcBef>
                <a:spcPts val="0"/>
              </a:spcBef>
            </a:pPr>
            <a:r>
              <a:rPr lang="en-US" sz="1600" dirty="0">
                <a:latin typeface="Courier New" panose="02070309020205020404" pitchFamily="49" charset="0"/>
                <a:ea typeface="Arial" charset="0"/>
                <a:cs typeface="Courier New" panose="02070309020205020404" pitchFamily="49" charset="0"/>
              </a:rPr>
              <a:t>  0x66, 0xb6, 0xbe, 0xe0,</a:t>
            </a:r>
          </a:p>
          <a:p>
            <a:pPr algn="l">
              <a:spcBef>
                <a:spcPts val="0"/>
              </a:spcBef>
            </a:pPr>
            <a:r>
              <a:rPr lang="en-US" sz="1600" dirty="0">
                <a:latin typeface="Courier New" panose="02070309020205020404" pitchFamily="49" charset="0"/>
                <a:ea typeface="Arial" charset="0"/>
                <a:cs typeface="Courier New" panose="02070309020205020404" pitchFamily="49" charset="0"/>
              </a:rPr>
              <a:t>  0xfe, 0xe6, 0xfa, 0x3e,</a:t>
            </a:r>
          </a:p>
          <a:p>
            <a:pPr algn="l">
              <a:spcBef>
                <a:spcPts val="0"/>
              </a:spcBef>
            </a:pPr>
            <a:r>
              <a:rPr lang="en-US" sz="1600" dirty="0">
                <a:latin typeface="Courier New" panose="02070309020205020404" pitchFamily="49" charset="0"/>
                <a:ea typeface="Arial" charset="0"/>
                <a:cs typeface="Courier New" panose="02070309020205020404" pitchFamily="49" charset="0"/>
              </a:rPr>
              <a:t>  0x1a, 0x7a, 0x9e, 0x8e,</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198</a:t>
            </a:fld>
            <a:endParaRPr lang="en-US" dirty="0"/>
          </a:p>
        </p:txBody>
      </p:sp>
    </p:spTree>
    <p:extLst>
      <p:ext uri="{BB962C8B-B14F-4D97-AF65-F5344CB8AC3E}">
        <p14:creationId xmlns:p14="http://schemas.microsoft.com/office/powerpoint/2010/main" val="3569439844"/>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8" y="65315"/>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display</a:t>
            </a:r>
          </a:p>
        </p:txBody>
      </p:sp>
      <p:sp>
        <p:nvSpPr>
          <p:cNvPr id="3" name="Content Placeholder 2"/>
          <p:cNvSpPr>
            <a:spLocks noGrp="1"/>
          </p:cNvSpPr>
          <p:nvPr>
            <p:ph idx="1"/>
          </p:nvPr>
        </p:nvSpPr>
        <p:spPr>
          <a:xfrm>
            <a:off x="530069" y="1165846"/>
            <a:ext cx="10687233" cy="5088936"/>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byte digit_pattern_seg_off[] = {</a:t>
            </a:r>
          </a:p>
          <a:p>
            <a:pPr algn="l">
              <a:spcBef>
                <a:spcPts val="0"/>
              </a:spcBef>
            </a:pPr>
            <a:r>
              <a:rPr lang="en-US" sz="1600" dirty="0">
                <a:latin typeface="Courier New" panose="02070309020205020404" pitchFamily="49" charset="0"/>
                <a:ea typeface="Arial" charset="0"/>
                <a:cs typeface="Courier New" panose="02070309020205020404" pitchFamily="49" charset="0"/>
              </a:rPr>
              <a:t>  0x03, 0x9f, 0x25, 0x0d,</a:t>
            </a:r>
          </a:p>
          <a:p>
            <a:pPr algn="l">
              <a:spcBef>
                <a:spcPts val="0"/>
              </a:spcBef>
            </a:pPr>
            <a:r>
              <a:rPr lang="en-US" sz="1600" dirty="0">
                <a:latin typeface="Courier New" panose="02070309020205020404" pitchFamily="49" charset="0"/>
                <a:ea typeface="Arial" charset="0"/>
                <a:cs typeface="Courier New" panose="02070309020205020404" pitchFamily="49" charset="0"/>
              </a:rPr>
              <a:t>  0x99, 0x49, 0x41, 0x1f,</a:t>
            </a:r>
          </a:p>
          <a:p>
            <a:pPr algn="l">
              <a:spcBef>
                <a:spcPts val="0"/>
              </a:spcBef>
            </a:pPr>
            <a:r>
              <a:rPr lang="en-US" sz="1600" dirty="0">
                <a:latin typeface="Courier New" panose="02070309020205020404" pitchFamily="49" charset="0"/>
                <a:ea typeface="Arial" charset="0"/>
                <a:cs typeface="Courier New" panose="02070309020205020404" pitchFamily="49" charset="0"/>
              </a:rPr>
              <a:t>  0x01, 0x19, 0x05, 0xc1,</a:t>
            </a:r>
          </a:p>
          <a:p>
            <a:pPr algn="l">
              <a:spcBef>
                <a:spcPts val="0"/>
              </a:spcBef>
            </a:pPr>
            <a:r>
              <a:rPr lang="en-US" sz="1600" dirty="0">
                <a:latin typeface="Courier New" panose="02070309020205020404" pitchFamily="49" charset="0"/>
                <a:ea typeface="Arial" charset="0"/>
                <a:cs typeface="Courier New" panose="02070309020205020404" pitchFamily="49" charset="0"/>
              </a:rPr>
              <a:t>  0xe4, 0x85, 0x61, 0x71,</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setup() {</a:t>
            </a:r>
          </a:p>
          <a:p>
            <a:pPr algn="l">
              <a:spcBef>
                <a:spcPts val="0"/>
              </a:spcBef>
            </a:pPr>
            <a:r>
              <a:rPr lang="en-US" sz="1600" dirty="0">
                <a:latin typeface="Courier New" panose="02070309020205020404" pitchFamily="49" charset="0"/>
                <a:ea typeface="Arial" charset="0"/>
                <a:cs typeface="Courier New" panose="02070309020205020404" pitchFamily="49" charset="0"/>
              </a:rPr>
              <a:t>  Serial.begin(9600);</a:t>
            </a:r>
          </a:p>
          <a:p>
            <a:pPr algn="l">
              <a:spcBef>
                <a:spcPts val="0"/>
              </a:spcBef>
            </a:pPr>
            <a:r>
              <a:rPr lang="en-US" sz="1600" dirty="0">
                <a:latin typeface="Courier New" panose="02070309020205020404" pitchFamily="49" charset="0"/>
                <a:ea typeface="Arial" charset="0"/>
                <a:cs typeface="Courier New" panose="02070309020205020404" pitchFamily="49" charset="0"/>
              </a:rPr>
              <a:t>  pinMode(latchPin, OUTPUT);</a:t>
            </a:r>
          </a:p>
          <a:p>
            <a:pPr algn="l">
              <a:spcBef>
                <a:spcPts val="0"/>
              </a:spcBef>
            </a:pPr>
            <a:r>
              <a:rPr lang="en-US" sz="1600" dirty="0">
                <a:latin typeface="Courier New" panose="02070309020205020404" pitchFamily="49" charset="0"/>
                <a:ea typeface="Arial" charset="0"/>
                <a:cs typeface="Courier New" panose="02070309020205020404" pitchFamily="49" charset="0"/>
              </a:rPr>
              <a:t>  pinMode(clockPin, OUTPUT); </a:t>
            </a:r>
          </a:p>
          <a:p>
            <a:pPr algn="l">
              <a:spcBef>
                <a:spcPts val="0"/>
              </a:spcBef>
            </a:pPr>
            <a:r>
              <a:rPr lang="en-US" sz="1600" dirty="0">
                <a:latin typeface="Courier New" panose="02070309020205020404" pitchFamily="49" charset="0"/>
                <a:ea typeface="Arial" charset="0"/>
                <a:cs typeface="Courier New" panose="02070309020205020404" pitchFamily="49" charset="0"/>
              </a:rPr>
              <a:t>  pinMode(dataPin, OUTPUT);</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void writeData(int value) {</a:t>
            </a:r>
          </a:p>
          <a:p>
            <a:pPr algn="l">
              <a:spcBef>
                <a:spcPts val="0"/>
              </a:spcBef>
            </a:pPr>
            <a:r>
              <a:rPr lang="en-US" sz="1600" dirty="0">
                <a:latin typeface="Courier New" panose="02070309020205020404" pitchFamily="49" charset="0"/>
                <a:ea typeface="Arial" charset="0"/>
                <a:cs typeface="Courier New" panose="02070309020205020404" pitchFamily="49" charset="0"/>
              </a:rPr>
              <a:t>  digitalWrite(latchPin, LOW);</a:t>
            </a:r>
          </a:p>
          <a:p>
            <a:pPr algn="l">
              <a:spcBef>
                <a:spcPts val="0"/>
              </a:spcBef>
            </a:pPr>
            <a:r>
              <a:rPr lang="en-US" sz="1600" dirty="0">
                <a:latin typeface="Courier New" panose="02070309020205020404" pitchFamily="49" charset="0"/>
                <a:ea typeface="Arial" charset="0"/>
                <a:cs typeface="Courier New" panose="02070309020205020404" pitchFamily="49" charset="0"/>
              </a:rPr>
              <a:t>  shiftOut(dataPin, clockPin, LSBFIRST, value);</a:t>
            </a:r>
          </a:p>
          <a:p>
            <a:pPr algn="l">
              <a:spcBef>
                <a:spcPts val="0"/>
              </a:spcBef>
            </a:pPr>
            <a:r>
              <a:rPr lang="en-US" sz="1600" dirty="0">
                <a:latin typeface="Courier New" panose="02070309020205020404" pitchFamily="49" charset="0"/>
                <a:ea typeface="Arial" charset="0"/>
                <a:cs typeface="Courier New" panose="02070309020205020404" pitchFamily="49" charset="0"/>
              </a:rPr>
              <a:t>  digitalWrite(latchPin, HIGH);</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void loop() {</a:t>
            </a:r>
          </a:p>
          <a:p>
            <a:pPr algn="l">
              <a:spcBef>
                <a:spcPts val="0"/>
              </a:spcBef>
            </a:pPr>
            <a:r>
              <a:rPr lang="en-US" sz="1600" dirty="0">
                <a:latin typeface="Courier New" panose="02070309020205020404" pitchFamily="49" charset="0"/>
                <a:ea typeface="Arial" charset="0"/>
                <a:cs typeface="Courier New" panose="02070309020205020404" pitchFamily="49" charset="0"/>
              </a:rPr>
              <a:t>  for (int j = 0; j &lt; 16; j++) {</a:t>
            </a:r>
          </a:p>
          <a:p>
            <a:pPr algn="l">
              <a:spcBef>
                <a:spcPts val="0"/>
              </a:spcBef>
            </a:pPr>
            <a:r>
              <a:rPr lang="en-US" sz="1600" dirty="0">
                <a:latin typeface="Courier New" panose="02070309020205020404" pitchFamily="49" charset="0"/>
                <a:ea typeface="Arial" charset="0"/>
                <a:cs typeface="Courier New" panose="02070309020205020404" pitchFamily="49" charset="0"/>
              </a:rPr>
              <a:t>    writeData(digit_pattern_seg_off[j]);</a:t>
            </a:r>
          </a:p>
          <a:p>
            <a:pPr algn="l">
              <a:spcBef>
                <a:spcPts val="0"/>
              </a:spcBef>
            </a:pPr>
            <a:r>
              <a:rPr lang="en-US" sz="1600" dirty="0">
                <a:latin typeface="Courier New" panose="02070309020205020404" pitchFamily="49" charset="0"/>
                <a:ea typeface="Arial" charset="0"/>
                <a:cs typeface="Courier New" panose="02070309020205020404" pitchFamily="49" charset="0"/>
              </a:rPr>
              <a:t>    delay(measurementDelay);</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199</a:t>
            </a:fld>
            <a:endParaRPr lang="en-US" dirty="0"/>
          </a:p>
        </p:txBody>
      </p:sp>
    </p:spTree>
    <p:extLst>
      <p:ext uri="{BB962C8B-B14F-4D97-AF65-F5344CB8AC3E}">
        <p14:creationId xmlns:p14="http://schemas.microsoft.com/office/powerpoint/2010/main" val="35886705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113983"/>
            <a:ext cx="11582400" cy="868362"/>
          </a:xfrm>
        </p:spPr>
        <p:txBody>
          <a:bodyPr anchor="ctr">
            <a:noAutofit/>
          </a:bodyPr>
          <a:lstStyle/>
          <a:p>
            <a:pPr algn="ctr"/>
            <a:r>
              <a:rPr lang="en-US" sz="4400">
                <a:latin typeface="Arial" charset="0"/>
                <a:ea typeface="Arial" charset="0"/>
                <a:cs typeface="Arial" charset="0"/>
              </a:rPr>
              <a:t>Guide</a:t>
            </a:r>
            <a:endParaRPr lang="en-US" sz="4400" b="1"/>
          </a:p>
        </p:txBody>
      </p:sp>
      <p:sp>
        <p:nvSpPr>
          <p:cNvPr id="3" name="Content Placeholder 2"/>
          <p:cNvSpPr>
            <a:spLocks noGrp="1"/>
          </p:cNvSpPr>
          <p:nvPr>
            <p:ph idx="1"/>
          </p:nvPr>
        </p:nvSpPr>
        <p:spPr>
          <a:xfrm>
            <a:off x="304800" y="1497505"/>
            <a:ext cx="11582400" cy="5041408"/>
          </a:xfrm>
        </p:spPr>
        <p:txBody>
          <a:bodyPr>
            <a:noAutofit/>
          </a:bodyPr>
          <a:lstStyle/>
          <a:p>
            <a:pPr marL="342900" indent="-342900" algn="l">
              <a:buFont typeface="Arial" panose="020B0604020202020204" pitchFamily="34" charset="0"/>
              <a:buChar char="•"/>
            </a:pPr>
            <a:r>
              <a:rPr lang="en-US" sz="2000">
                <a:latin typeface="Arial" charset="0"/>
                <a:ea typeface="Arial" charset="0"/>
                <a:cs typeface="Arial" charset="0"/>
              </a:rPr>
              <a:t>This is a rather condensed introduction to electronics mainly to give a sense of scope and establish terminology.</a:t>
            </a:r>
          </a:p>
          <a:p>
            <a:pPr marL="342900" indent="-342900" algn="l">
              <a:buFont typeface="Arial" panose="020B0604020202020204" pitchFamily="34" charset="0"/>
              <a:buChar char="•"/>
            </a:pPr>
            <a:r>
              <a:rPr lang="en-US" sz="2000">
                <a:latin typeface="Arial" charset="0"/>
                <a:ea typeface="Arial" charset="0"/>
                <a:cs typeface="Arial" charset="0"/>
              </a:rPr>
              <a:t>A full treatment of this material could be a full time and rewarding hobby; in fact, many people have this hobby, see, for example, http://www.arrl.org.</a:t>
            </a:r>
          </a:p>
          <a:p>
            <a:pPr marL="342900" indent="-342900" algn="l">
              <a:buFont typeface="Arial" panose="020B0604020202020204" pitchFamily="34" charset="0"/>
              <a:buChar char="•"/>
            </a:pPr>
            <a:r>
              <a:rPr lang="en-US" sz="2000">
                <a:latin typeface="Arial" charset="0"/>
                <a:ea typeface="Arial" charset="0"/>
                <a:cs typeface="Arial" charset="0"/>
              </a:rPr>
              <a:t>You should consult some standard works like the Radio Amateurs Handbook and Make Electronics by Charles Platt as well as the SparkFun Tutorials which are online. </a:t>
            </a:r>
          </a:p>
          <a:p>
            <a:pPr marL="342900" indent="-342900" algn="l">
              <a:buFont typeface="Arial" panose="020B0604020202020204" pitchFamily="34" charset="0"/>
              <a:buChar char="•"/>
            </a:pPr>
            <a:r>
              <a:rPr lang="en-US" sz="2000">
                <a:latin typeface="Arial" charset="0"/>
                <a:ea typeface="Arial" charset="0"/>
                <a:cs typeface="Arial" charset="0"/>
              </a:rPr>
              <a:t>A basic background in physics would help a lot.  See, for example:</a:t>
            </a:r>
          </a:p>
          <a:p>
            <a:pPr marL="800100" lvl="1" indent="-342900" algn="l">
              <a:buFont typeface="Arial" panose="020B0604020202020204" pitchFamily="34" charset="0"/>
              <a:buChar char="•"/>
            </a:pPr>
            <a:r>
              <a:rPr lang="en-US">
                <a:latin typeface="Arial" charset="0"/>
                <a:ea typeface="Arial" charset="0"/>
                <a:cs typeface="Arial" charset="0"/>
              </a:rPr>
              <a:t>Feynman’s Lectures on physics.</a:t>
            </a:r>
          </a:p>
          <a:p>
            <a:pPr marL="800100" lvl="1" indent="-342900" algn="l">
              <a:buFont typeface="Arial" panose="020B0604020202020204" pitchFamily="34" charset="0"/>
              <a:buChar char="•"/>
            </a:pPr>
            <a:r>
              <a:rPr lang="en-US">
                <a:latin typeface="Arial" charset="0"/>
                <a:ea typeface="Arial" charset="0"/>
                <a:cs typeface="Arial" charset="0"/>
              </a:rPr>
              <a:t>Berkeley physics course volumes 1, 2, 3.</a:t>
            </a:r>
          </a:p>
          <a:p>
            <a:pPr marL="800100" lvl="1" indent="-342900" algn="l">
              <a:buFont typeface="Arial" panose="020B0604020202020204" pitchFamily="34" charset="0"/>
              <a:buChar char="•"/>
            </a:pPr>
            <a:r>
              <a:rPr lang="en-US">
                <a:latin typeface="Arial" charset="0"/>
                <a:ea typeface="Arial" charset="0"/>
                <a:cs typeface="Arial" charset="0"/>
              </a:rPr>
              <a:t>Any standard two year physics course textbook (e.g.- Sears, Zemansky and Young).</a:t>
            </a:r>
          </a:p>
          <a:p>
            <a:pPr marL="800100" lvl="1" indent="-342900" algn="l">
              <a:buFont typeface="Arial" panose="020B0604020202020204" pitchFamily="34" charset="0"/>
              <a:buChar char="•"/>
            </a:pPr>
            <a:r>
              <a:rPr lang="en-US">
                <a:latin typeface="Arial" charset="0"/>
                <a:ea typeface="Arial" charset="0"/>
                <a:cs typeface="Arial" charset="0"/>
              </a:rPr>
              <a:t>Schaum’s outline in Physics for Engineering and Science.</a:t>
            </a:r>
          </a:p>
          <a:p>
            <a:pPr marL="800100" lvl="1" indent="-342900" algn="l">
              <a:buFont typeface="Arial" panose="020B0604020202020204" pitchFamily="34" charset="0"/>
              <a:buChar char="•"/>
            </a:pPr>
            <a:r>
              <a:rPr lang="en-US">
                <a:latin typeface="Arial" charset="0"/>
                <a:ea typeface="Arial" charset="0"/>
                <a:cs typeface="Arial" charset="0"/>
              </a:rPr>
              <a:t>Griffiths, Introduction to Electrodynamics.</a:t>
            </a:r>
          </a:p>
          <a:p>
            <a:pPr marL="800100" lvl="1" indent="-342900" algn="l">
              <a:buFont typeface="Arial" panose="020B0604020202020204" pitchFamily="34" charset="0"/>
              <a:buChar char="•"/>
            </a:pPr>
            <a:r>
              <a:rPr lang="en-US">
                <a:latin typeface="Arial" charset="0"/>
                <a:ea typeface="Arial" charset="0"/>
                <a:cs typeface="Arial" charset="0"/>
              </a:rPr>
              <a:t>Scherz, Practical Electronics for Inventors.  This book bridges theory and practice and is a bargain.</a:t>
            </a:r>
          </a:p>
          <a:p>
            <a:pPr algn="l"/>
            <a:endParaRPr lang="en-US">
              <a:latin typeface="Arial" charset="0"/>
              <a:ea typeface="Arial" charset="0"/>
              <a:cs typeface="Arial" charset="0"/>
            </a:endParaRPr>
          </a:p>
          <a:p>
            <a:pPr marL="342900" indent="-342900" algn="l">
              <a:buFont typeface="Arial" charset="0"/>
              <a:buChar char="•"/>
            </a:pPr>
            <a:endParaRPr lang="en-US">
              <a:latin typeface="Arial" charset="0"/>
              <a:ea typeface="Arial" charset="0"/>
              <a:cs typeface="Arial" charset="0"/>
            </a:endParaRPr>
          </a:p>
          <a:p>
            <a:pPr marL="342900" indent="-342900" algn="l">
              <a:buFont typeface="Arial" charset="0"/>
              <a:buChar char="•"/>
            </a:pPr>
            <a:endParaRPr lang="en-US"/>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a:t>
            </a:fld>
            <a:endParaRPr lang="en-US"/>
          </a:p>
        </p:txBody>
      </p:sp>
    </p:spTree>
    <p:extLst>
      <p:ext uri="{BB962C8B-B14F-4D97-AF65-F5344CB8AC3E}">
        <p14:creationId xmlns:p14="http://schemas.microsoft.com/office/powerpoint/2010/main" val="32071071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0677" y="160875"/>
            <a:ext cx="11969261" cy="868362"/>
          </a:xfrm>
        </p:spPr>
        <p:txBody>
          <a:bodyPr anchor="ctr">
            <a:normAutofit/>
          </a:bodyPr>
          <a:lstStyle/>
          <a:p>
            <a:pPr algn="ctr"/>
            <a:r>
              <a:rPr lang="en-US" sz="4400">
                <a:latin typeface="Arial" panose="020B0604020202020204" pitchFamily="34" charset="0"/>
                <a:cs typeface="Arial" panose="020B0604020202020204" pitchFamily="34" charset="0"/>
              </a:rPr>
              <a:t>Analysis: Voltage divider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48204" y="1718383"/>
                <a:ext cx="10016309" cy="4762329"/>
              </a:xfrm>
            </p:spPr>
            <p:txBody>
              <a:bodyPr>
                <a:noAutofit/>
              </a:bodyPr>
              <a:lstStyle/>
              <a:p>
                <a:pPr marL="342900" indent="-342900" algn="l">
                  <a:buFont typeface="Arial" panose="020B0604020202020204" pitchFamily="34" charset="0"/>
                  <a:buChar char="•"/>
                </a:pPr>
                <a:r>
                  <a:rPr lang="en-US" sz="2000">
                    <a:latin typeface="Arial" charset="0"/>
                    <a:ea typeface="Arial" charset="0"/>
                    <a:cs typeface="Arial" charset="0"/>
                  </a:rPr>
                  <a:t>Very commonly used e.g.: provide transistor bias</a:t>
                </a:r>
              </a:p>
              <a:p>
                <a:pPr marL="342900" indent="-342900" algn="l">
                  <a:buFont typeface="Arial" panose="020B0604020202020204" pitchFamily="34" charset="0"/>
                  <a:buChar char="•"/>
                </a:pPr>
                <a:r>
                  <a:rPr lang="en-US" sz="2000">
                    <a:latin typeface="Arial" charset="0"/>
                    <a:ea typeface="Arial" charset="0"/>
                    <a:cs typeface="Arial" charset="0"/>
                  </a:rPr>
                  <a:t>V</a:t>
                </a:r>
                <a:r>
                  <a:rPr lang="en-US" sz="2000" baseline="-25000">
                    <a:latin typeface="Arial" charset="0"/>
                    <a:ea typeface="Arial" charset="0"/>
                    <a:cs typeface="Arial" charset="0"/>
                  </a:rPr>
                  <a:t>0 </a:t>
                </a:r>
                <a:r>
                  <a:rPr lang="en-US" sz="2000">
                    <a:latin typeface="Arial" charset="0"/>
                    <a:ea typeface="Arial" charset="0"/>
                    <a:cs typeface="Arial" charset="0"/>
                  </a:rPr>
                  <a:t>= V</a:t>
                </a:r>
                <a:r>
                  <a:rPr lang="en-US" sz="2000" baseline="-25000">
                    <a:latin typeface="Arial" charset="0"/>
                    <a:ea typeface="Arial" charset="0"/>
                    <a:cs typeface="Arial" charset="0"/>
                  </a:rPr>
                  <a:t>1</a:t>
                </a:r>
                <a:r>
                  <a:rPr lang="en-US" sz="2000">
                    <a:latin typeface="Arial" charset="0"/>
                    <a:ea typeface="Arial" charset="0"/>
                    <a:cs typeface="Arial" charset="0"/>
                  </a:rPr>
                  <a:t>-V</a:t>
                </a:r>
                <a:r>
                  <a:rPr lang="en-US" sz="2000" baseline="-25000">
                    <a:latin typeface="Arial" charset="0"/>
                    <a:ea typeface="Arial" charset="0"/>
                    <a:cs typeface="Arial" charset="0"/>
                  </a:rPr>
                  <a:t>3</a:t>
                </a:r>
              </a:p>
              <a:p>
                <a:pPr marL="342900" indent="-342900" algn="l">
                  <a:buFont typeface="Arial" panose="020B0604020202020204" pitchFamily="34" charset="0"/>
                  <a:buChar char="•"/>
                </a:pPr>
                <a:r>
                  <a:rPr lang="en-US" sz="2000">
                    <a:latin typeface="Arial" charset="0"/>
                    <a:ea typeface="Arial" charset="0"/>
                    <a:cs typeface="Arial" charset="0"/>
                  </a:rPr>
                  <a:t>𝛥V</a:t>
                </a:r>
                <a:r>
                  <a:rPr lang="en-US" sz="2000" baseline="-25000">
                    <a:latin typeface="Arial" charset="0"/>
                    <a:ea typeface="Arial" charset="0"/>
                    <a:cs typeface="Arial" charset="0"/>
                  </a:rPr>
                  <a:t>1</a:t>
                </a:r>
                <a:r>
                  <a:rPr lang="en-US" sz="2000">
                    <a:latin typeface="Arial" charset="0"/>
                    <a:ea typeface="Arial" charset="0"/>
                    <a:cs typeface="Arial" charset="0"/>
                  </a:rPr>
                  <a:t>=V</a:t>
                </a:r>
                <a:r>
                  <a:rPr lang="en-US" sz="2000" baseline="-25000">
                    <a:latin typeface="Arial" charset="0"/>
                    <a:ea typeface="Arial" charset="0"/>
                    <a:cs typeface="Arial" charset="0"/>
                  </a:rPr>
                  <a:t>1</a:t>
                </a:r>
                <a:r>
                  <a:rPr lang="en-US" sz="2000">
                    <a:latin typeface="Arial" charset="0"/>
                    <a:ea typeface="Arial" charset="0"/>
                    <a:cs typeface="Arial" charset="0"/>
                  </a:rPr>
                  <a:t>-V</a:t>
                </a:r>
                <a:r>
                  <a:rPr lang="en-US" sz="2000" baseline="-25000">
                    <a:latin typeface="Arial" charset="0"/>
                    <a:ea typeface="Arial" charset="0"/>
                    <a:cs typeface="Arial" charset="0"/>
                  </a:rPr>
                  <a:t>2</a:t>
                </a:r>
              </a:p>
              <a:p>
                <a:pPr marL="342900" indent="-342900" algn="l">
                  <a:buFont typeface="Arial" panose="020B0604020202020204" pitchFamily="34" charset="0"/>
                  <a:buChar char="•"/>
                </a:pPr>
                <a:r>
                  <a:rPr lang="en-US" sz="2000">
                    <a:latin typeface="Arial" charset="0"/>
                    <a:ea typeface="Arial" charset="0"/>
                    <a:cs typeface="Arial" charset="0"/>
                  </a:rPr>
                  <a:t>𝛥V</a:t>
                </a:r>
                <a:r>
                  <a:rPr lang="en-US" sz="2000" baseline="-25000">
                    <a:latin typeface="Arial" charset="0"/>
                    <a:ea typeface="Arial" charset="0"/>
                    <a:cs typeface="Arial" charset="0"/>
                  </a:rPr>
                  <a:t>2</a:t>
                </a:r>
                <a:r>
                  <a:rPr lang="en-US" sz="2000">
                    <a:latin typeface="Arial" charset="0"/>
                    <a:ea typeface="Arial" charset="0"/>
                    <a:cs typeface="Arial" charset="0"/>
                  </a:rPr>
                  <a:t>=V</a:t>
                </a:r>
                <a:r>
                  <a:rPr lang="en-US" sz="2000" baseline="-25000">
                    <a:latin typeface="Arial" charset="0"/>
                    <a:ea typeface="Arial" charset="0"/>
                    <a:cs typeface="Arial" charset="0"/>
                  </a:rPr>
                  <a:t>2</a:t>
                </a:r>
                <a:r>
                  <a:rPr lang="en-US" sz="2000">
                    <a:latin typeface="Arial" charset="0"/>
                    <a:ea typeface="Arial" charset="0"/>
                    <a:cs typeface="Arial" charset="0"/>
                  </a:rPr>
                  <a:t>-V</a:t>
                </a:r>
                <a:r>
                  <a:rPr lang="en-US" sz="2000" baseline="-25000">
                    <a:latin typeface="Arial" charset="0"/>
                    <a:ea typeface="Arial" charset="0"/>
                    <a:cs typeface="Arial" charset="0"/>
                  </a:rPr>
                  <a:t>3</a:t>
                </a:r>
              </a:p>
              <a:p>
                <a:pPr marL="342900" indent="-342900" algn="l">
                  <a:buFont typeface="Arial" panose="020B0604020202020204" pitchFamily="34" charset="0"/>
                  <a:buChar char="•"/>
                </a:pPr>
                <a:r>
                  <a:rPr lang="en-US" sz="2000">
                    <a:latin typeface="Arial" charset="0"/>
                    <a:ea typeface="Arial" charset="0"/>
                    <a:cs typeface="Arial" charset="0"/>
                  </a:rPr>
                  <a:t>𝛥V</a:t>
                </a:r>
                <a:r>
                  <a:rPr lang="en-US" sz="2000" baseline="-25000">
                    <a:latin typeface="Arial" charset="0"/>
                    <a:ea typeface="Arial" charset="0"/>
                    <a:cs typeface="Arial" charset="0"/>
                  </a:rPr>
                  <a:t>1</a:t>
                </a:r>
                <a:r>
                  <a:rPr lang="en-US" sz="2000">
                    <a:latin typeface="Arial" charset="0"/>
                    <a:ea typeface="Arial" charset="0"/>
                    <a:cs typeface="Arial" charset="0"/>
                  </a:rPr>
                  <a:t>= iR</a:t>
                </a:r>
                <a:r>
                  <a:rPr lang="en-US" sz="2000" baseline="-25000">
                    <a:latin typeface="Arial" charset="0"/>
                    <a:ea typeface="Arial" charset="0"/>
                    <a:cs typeface="Arial" charset="0"/>
                  </a:rPr>
                  <a:t>1</a:t>
                </a:r>
                <a:r>
                  <a:rPr lang="en-US" sz="2000">
                    <a:latin typeface="Arial" charset="0"/>
                    <a:ea typeface="Arial" charset="0"/>
                    <a:cs typeface="Arial" charset="0"/>
                  </a:rPr>
                  <a:t>, 𝛥V</a:t>
                </a:r>
                <a:r>
                  <a:rPr lang="en-US" sz="2000" baseline="-25000">
                    <a:latin typeface="Arial" charset="0"/>
                    <a:ea typeface="Arial" charset="0"/>
                    <a:cs typeface="Arial" charset="0"/>
                  </a:rPr>
                  <a:t>2</a:t>
                </a:r>
                <a:r>
                  <a:rPr lang="en-US" sz="2000">
                    <a:latin typeface="Arial" charset="0"/>
                    <a:ea typeface="Arial" charset="0"/>
                    <a:cs typeface="Arial" charset="0"/>
                  </a:rPr>
                  <a:t>= iR</a:t>
                </a:r>
                <a:r>
                  <a:rPr lang="en-US" sz="2000" baseline="-25000">
                    <a:latin typeface="Arial" charset="0"/>
                    <a:ea typeface="Arial" charset="0"/>
                    <a:cs typeface="Arial" charset="0"/>
                  </a:rPr>
                  <a:t>2</a:t>
                </a:r>
                <a:r>
                  <a:rPr lang="en-US" sz="2000">
                    <a:latin typeface="Arial" charset="0"/>
                    <a:ea typeface="Arial" charset="0"/>
                    <a:cs typeface="Arial" charset="0"/>
                  </a:rPr>
                  <a:t>, so 𝛥V</a:t>
                </a:r>
                <a:r>
                  <a:rPr lang="en-US" sz="2000" baseline="-25000">
                    <a:latin typeface="Arial" charset="0"/>
                    <a:ea typeface="Arial" charset="0"/>
                    <a:cs typeface="Arial" charset="0"/>
                  </a:rPr>
                  <a:t>1</a:t>
                </a:r>
                <a:r>
                  <a:rPr lang="en-US" sz="2000">
                    <a:latin typeface="Arial" charset="0"/>
                    <a:ea typeface="Arial" charset="0"/>
                    <a:cs typeface="Arial" charset="0"/>
                  </a:rPr>
                  <a:t> = </a:t>
                </a:r>
                <a14:m>
                  <m:oMath xmlns:m="http://schemas.openxmlformats.org/officeDocument/2006/math">
                    <m:f>
                      <m:fPr>
                        <m:ctrlPr>
                          <a:rPr lang="en-US" sz="200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𝑅</m:t>
                        </m:r>
                        <m:r>
                          <a:rPr lang="en-US" sz="2000" b="0" i="1" baseline="-25000" smtClean="0">
                            <a:latin typeface="Cambria Math" panose="02040503050406030204" pitchFamily="18" charset="0"/>
                            <a:cs typeface="Arial" charset="0"/>
                          </a:rPr>
                          <m:t>2</m:t>
                        </m:r>
                      </m:num>
                      <m:den>
                        <m:r>
                          <a:rPr lang="en-US" sz="2000" i="1">
                            <a:latin typeface="Cambria Math" panose="02040503050406030204" pitchFamily="18" charset="0"/>
                            <a:cs typeface="Arial" charset="0"/>
                          </a:rPr>
                          <m:t>𝑅</m:t>
                        </m:r>
                        <m:r>
                          <a:rPr lang="en-US" sz="2000" b="0" i="1" baseline="-25000" smtClean="0">
                            <a:latin typeface="Cambria Math" panose="02040503050406030204" pitchFamily="18" charset="0"/>
                            <a:cs typeface="Arial" charset="0"/>
                          </a:rPr>
                          <m:t>1</m:t>
                        </m:r>
                      </m:den>
                    </m:f>
                  </m:oMath>
                </a14:m>
                <a:r>
                  <a:rPr lang="en-US" sz="2000">
                    <a:latin typeface="Arial" charset="0"/>
                    <a:ea typeface="Arial" charset="0"/>
                    <a:cs typeface="Arial" charset="0"/>
                  </a:rPr>
                  <a:t>𝛥V</a:t>
                </a:r>
                <a:r>
                  <a:rPr lang="en-US" sz="2000" baseline="-25000">
                    <a:latin typeface="Arial" charset="0"/>
                    <a:ea typeface="Arial" charset="0"/>
                    <a:cs typeface="Arial" charset="0"/>
                  </a:rPr>
                  <a:t>2</a:t>
                </a:r>
              </a:p>
              <a:p>
                <a:pPr marL="342900" indent="-342900" algn="l">
                  <a:buFont typeface="Arial" panose="020B0604020202020204" pitchFamily="34" charset="0"/>
                  <a:buChar char="•"/>
                </a:pPr>
                <a:endParaRPr lang="en-US" sz="2000" baseline="-25000">
                  <a:latin typeface="Arial" charset="0"/>
                  <a:ea typeface="Arial" charset="0"/>
                  <a:cs typeface="Arial" charset="0"/>
                </a:endParaRPr>
              </a:p>
              <a:p>
                <a:pPr marL="342900" indent="-342900" algn="l">
                  <a:buFont typeface="Arial" panose="020B0604020202020204" pitchFamily="34" charset="0"/>
                  <a:buChar char="•"/>
                </a:pPr>
                <a:r>
                  <a:rPr lang="en-US" sz="2000">
                    <a:latin typeface="Arial" charset="0"/>
                    <a:ea typeface="Arial" charset="0"/>
                    <a:cs typeface="Arial" charset="0"/>
                  </a:rPr>
                  <a:t>(</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𝑅</m:t>
                        </m:r>
                        <m:r>
                          <a:rPr lang="en-US" sz="2000" i="1" baseline="-25000">
                            <a:latin typeface="Cambria Math" panose="02040503050406030204" pitchFamily="18" charset="0"/>
                            <a:cs typeface="Arial" charset="0"/>
                          </a:rPr>
                          <m:t>2</m:t>
                        </m:r>
                      </m:num>
                      <m:den>
                        <m:r>
                          <a:rPr lang="en-US" sz="2000" i="1">
                            <a:latin typeface="Cambria Math" panose="02040503050406030204" pitchFamily="18" charset="0"/>
                            <a:cs typeface="Arial" charset="0"/>
                          </a:rPr>
                          <m:t>𝑅</m:t>
                        </m:r>
                        <m:r>
                          <a:rPr lang="en-US" sz="2000" i="1" baseline="-25000">
                            <a:latin typeface="Cambria Math" panose="02040503050406030204" pitchFamily="18" charset="0"/>
                            <a:cs typeface="Arial" charset="0"/>
                          </a:rPr>
                          <m:t>1</m:t>
                        </m:r>
                      </m:den>
                    </m:f>
                    <m:r>
                      <a:rPr lang="en-US" sz="2000" i="1" baseline="-25000">
                        <a:latin typeface="Cambria Math" panose="02040503050406030204" pitchFamily="18" charset="0"/>
                        <a:cs typeface="Arial" charset="0"/>
                      </a:rPr>
                      <m:t> </m:t>
                    </m:r>
                  </m:oMath>
                </a14:m>
                <a:r>
                  <a:rPr lang="en-US" sz="2000">
                    <a:latin typeface="Arial" charset="0"/>
                    <a:ea typeface="Arial" charset="0"/>
                    <a:cs typeface="Arial" charset="0"/>
                  </a:rPr>
                  <a:t>+1) 𝛥V</a:t>
                </a:r>
                <a:r>
                  <a:rPr lang="en-US" sz="2000" baseline="-25000">
                    <a:latin typeface="Arial" charset="0"/>
                    <a:ea typeface="Arial" charset="0"/>
                    <a:cs typeface="Arial" charset="0"/>
                  </a:rPr>
                  <a:t>2</a:t>
                </a:r>
                <a:r>
                  <a:rPr lang="en-US" sz="2000">
                    <a:latin typeface="Arial" charset="0"/>
                    <a:ea typeface="Arial" charset="0"/>
                    <a:cs typeface="Arial" charset="0"/>
                  </a:rPr>
                  <a:t>= V</a:t>
                </a:r>
                <a:r>
                  <a:rPr lang="en-US" sz="2000" baseline="-25000">
                    <a:latin typeface="Arial" charset="0"/>
                    <a:ea typeface="Arial" charset="0"/>
                    <a:cs typeface="Arial" charset="0"/>
                  </a:rPr>
                  <a:t>0</a:t>
                </a:r>
                <a:r>
                  <a:rPr lang="en-US" sz="2000">
                    <a:latin typeface="Arial" charset="0"/>
                    <a:ea typeface="Arial" charset="0"/>
                    <a:cs typeface="Arial" charset="0"/>
                  </a:rPr>
                  <a:t> or 𝛥V</a:t>
                </a:r>
                <a:r>
                  <a:rPr lang="en-US" sz="2000" baseline="-25000">
                    <a:latin typeface="Arial" charset="0"/>
                    <a:ea typeface="Arial" charset="0"/>
                    <a:cs typeface="Arial" charset="0"/>
                  </a:rPr>
                  <a:t>2 </a:t>
                </a:r>
                <a:r>
                  <a:rPr lang="en-US" sz="2000">
                    <a:latin typeface="Arial" charset="0"/>
                    <a:ea typeface="Arial" charset="0"/>
                    <a:cs typeface="Arial" charset="0"/>
                  </a:rPr>
                  <a:t>=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𝑅</m:t>
                        </m:r>
                        <m:r>
                          <a:rPr lang="en-US" sz="2000" b="0" i="1" baseline="-25000" smtClean="0">
                            <a:latin typeface="Cambria Math" panose="02040503050406030204" pitchFamily="18" charset="0"/>
                            <a:cs typeface="Arial" charset="0"/>
                          </a:rPr>
                          <m:t>1</m:t>
                        </m:r>
                      </m:num>
                      <m:den>
                        <m:r>
                          <a:rPr lang="en-US" sz="2000" i="1">
                            <a:latin typeface="Cambria Math" panose="02040503050406030204" pitchFamily="18" charset="0"/>
                            <a:cs typeface="Arial" charset="0"/>
                          </a:rPr>
                          <m:t>𝑅</m:t>
                        </m:r>
                        <m:r>
                          <a:rPr lang="en-US" sz="2000" i="1" baseline="-25000">
                            <a:latin typeface="Cambria Math" panose="02040503050406030204" pitchFamily="18" charset="0"/>
                            <a:cs typeface="Arial" charset="0"/>
                          </a:rPr>
                          <m:t>1</m:t>
                        </m:r>
                        <m:r>
                          <a:rPr lang="en-US" sz="2000" b="0" i="1" smtClean="0">
                            <a:latin typeface="Cambria Math" panose="02040503050406030204" pitchFamily="18" charset="0"/>
                            <a:cs typeface="Arial" charset="0"/>
                          </a:rPr>
                          <m:t>+</m:t>
                        </m:r>
                        <m:r>
                          <a:rPr lang="en-US" sz="2000" i="1">
                            <a:latin typeface="Cambria Math" panose="02040503050406030204" pitchFamily="18" charset="0"/>
                            <a:cs typeface="Arial" charset="0"/>
                          </a:rPr>
                          <m:t>𝑅</m:t>
                        </m:r>
                        <m:r>
                          <a:rPr lang="en-US" sz="2000" b="0" i="1" baseline="-25000" smtClean="0">
                            <a:latin typeface="Cambria Math" panose="02040503050406030204" pitchFamily="18" charset="0"/>
                            <a:cs typeface="Arial" charset="0"/>
                          </a:rPr>
                          <m:t>2</m:t>
                        </m:r>
                      </m:den>
                    </m:f>
                    <m:r>
                      <a:rPr lang="en-US" sz="2000" i="1" baseline="-25000">
                        <a:latin typeface="Cambria Math" panose="02040503050406030204" pitchFamily="18" charset="0"/>
                        <a:cs typeface="Arial" charset="0"/>
                      </a:rPr>
                      <m:t> </m:t>
                    </m:r>
                  </m:oMath>
                </a14:m>
                <a:r>
                  <a:rPr lang="en-US" sz="2000">
                    <a:latin typeface="Arial" charset="0"/>
                    <a:ea typeface="Arial" charset="0"/>
                    <a:cs typeface="Arial" charset="0"/>
                  </a:rPr>
                  <a:t>V</a:t>
                </a:r>
                <a:r>
                  <a:rPr lang="en-US" sz="2000" baseline="-25000">
                    <a:latin typeface="Arial" charset="0"/>
                    <a:ea typeface="Arial" charset="0"/>
                    <a:cs typeface="Arial" charset="0"/>
                  </a:rPr>
                  <a:t>0</a:t>
                </a:r>
                <a:r>
                  <a:rPr lang="en-US" sz="2000">
                    <a:latin typeface="Arial" charset="0"/>
                    <a:ea typeface="Arial" charset="0"/>
                    <a:cs typeface="Arial" charset="0"/>
                  </a:rPr>
                  <a:t> and 𝛥V</a:t>
                </a:r>
                <a:r>
                  <a:rPr lang="en-US" sz="2000" baseline="-25000">
                    <a:latin typeface="Arial" charset="0"/>
                    <a:ea typeface="Arial" charset="0"/>
                    <a:cs typeface="Arial" charset="0"/>
                  </a:rPr>
                  <a:t>1 </a:t>
                </a:r>
                <a:r>
                  <a:rPr lang="en-US" sz="2000">
                    <a:latin typeface="Arial" charset="0"/>
                    <a:ea typeface="Arial" charset="0"/>
                    <a:cs typeface="Arial" charset="0"/>
                  </a:rPr>
                  <a:t>=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𝑅</m:t>
                        </m:r>
                        <m:r>
                          <a:rPr lang="en-US" sz="2000" b="0" i="1" baseline="-25000" smtClean="0">
                            <a:latin typeface="Cambria Math" panose="02040503050406030204" pitchFamily="18" charset="0"/>
                            <a:cs typeface="Arial" charset="0"/>
                          </a:rPr>
                          <m:t>2</m:t>
                        </m:r>
                      </m:num>
                      <m:den>
                        <m:r>
                          <a:rPr lang="en-US" sz="2000" i="1">
                            <a:latin typeface="Cambria Math" panose="02040503050406030204" pitchFamily="18" charset="0"/>
                            <a:cs typeface="Arial" charset="0"/>
                          </a:rPr>
                          <m:t>𝑅</m:t>
                        </m:r>
                        <m:r>
                          <a:rPr lang="en-US" sz="2000" i="1" baseline="-25000">
                            <a:latin typeface="Cambria Math" panose="02040503050406030204" pitchFamily="18" charset="0"/>
                            <a:cs typeface="Arial" charset="0"/>
                          </a:rPr>
                          <m:t>1</m:t>
                        </m:r>
                        <m:r>
                          <a:rPr lang="en-US" sz="2000" i="1">
                            <a:latin typeface="Cambria Math" panose="02040503050406030204" pitchFamily="18" charset="0"/>
                            <a:cs typeface="Arial" charset="0"/>
                          </a:rPr>
                          <m:t>+</m:t>
                        </m:r>
                        <m:r>
                          <a:rPr lang="en-US" sz="2000" i="1">
                            <a:latin typeface="Cambria Math" panose="02040503050406030204" pitchFamily="18" charset="0"/>
                            <a:cs typeface="Arial" charset="0"/>
                          </a:rPr>
                          <m:t>𝑅</m:t>
                        </m:r>
                        <m:r>
                          <a:rPr lang="en-US" sz="2000" i="1" baseline="-25000">
                            <a:latin typeface="Cambria Math" panose="02040503050406030204" pitchFamily="18" charset="0"/>
                            <a:cs typeface="Arial" charset="0"/>
                          </a:rPr>
                          <m:t>2</m:t>
                        </m:r>
                      </m:den>
                    </m:f>
                    <m:r>
                      <a:rPr lang="en-US" sz="2000" i="1" baseline="-25000">
                        <a:latin typeface="Cambria Math" panose="02040503050406030204" pitchFamily="18" charset="0"/>
                        <a:cs typeface="Arial" charset="0"/>
                      </a:rPr>
                      <m:t> </m:t>
                    </m:r>
                  </m:oMath>
                </a14:m>
                <a:r>
                  <a:rPr lang="en-US" sz="2000">
                    <a:latin typeface="Arial" charset="0"/>
                    <a:ea typeface="Arial" charset="0"/>
                    <a:cs typeface="Arial" charset="0"/>
                  </a:rPr>
                  <a:t>V</a:t>
                </a:r>
                <a:r>
                  <a:rPr lang="en-US" sz="2000" baseline="-25000">
                    <a:latin typeface="Arial" charset="0"/>
                    <a:ea typeface="Arial" charset="0"/>
                    <a:cs typeface="Arial" charset="0"/>
                  </a:rPr>
                  <a:t>0</a:t>
                </a:r>
                <a:r>
                  <a:rPr lang="en-US" sz="2000">
                    <a:latin typeface="Arial" charset="0"/>
                    <a:ea typeface="Arial" charset="0"/>
                    <a:cs typeface="Arial" charset="0"/>
                  </a:rPr>
                  <a:t> </a:t>
                </a:r>
              </a:p>
              <a:p>
                <a:pPr marL="342900" indent="-342900" algn="l">
                  <a:buFont typeface="Arial" panose="020B0604020202020204" pitchFamily="34" charset="0"/>
                  <a:buChar char="•"/>
                </a:pPr>
                <a:endParaRPr lang="en-US" sz="2000">
                  <a:latin typeface="Arial" charset="0"/>
                  <a:ea typeface="Arial" charset="0"/>
                  <a:cs typeface="Arial" charset="0"/>
                </a:endParaRPr>
              </a:p>
              <a:p>
                <a:pPr marL="342900" indent="-342900" algn="l">
                  <a:buFont typeface="Arial" panose="020B0604020202020204" pitchFamily="34" charset="0"/>
                  <a:buChar char="•"/>
                </a:pPr>
                <a:endParaRPr lang="en-US" baseline="-2500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48204" y="1718383"/>
                <a:ext cx="10016309" cy="4762329"/>
              </a:xfrm>
              <a:blipFill>
                <a:blip r:embed="rId3"/>
                <a:stretch>
                  <a:fillRect l="-380" t="-1064"/>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20</a:t>
            </a:fld>
            <a:endParaRPr lang="en-US"/>
          </a:p>
        </p:txBody>
      </p:sp>
      <p:sp>
        <p:nvSpPr>
          <p:cNvPr id="6" name="Freeform 12">
            <a:extLst>
              <a:ext uri="{FF2B5EF4-FFF2-40B4-BE49-F238E27FC236}">
                <a16:creationId xmlns:a16="http://schemas.microsoft.com/office/drawing/2014/main" id="{D93F8C8E-D157-E043-8680-1F1B90462685}"/>
              </a:ext>
            </a:extLst>
          </p:cNvPr>
          <p:cNvSpPr>
            <a:spLocks noChangeAspect="1"/>
          </p:cNvSpPr>
          <p:nvPr/>
        </p:nvSpPr>
        <p:spPr bwMode="auto">
          <a:xfrm>
            <a:off x="9650306" y="2521611"/>
            <a:ext cx="152400" cy="7620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7" name="Freeform 12">
            <a:extLst>
              <a:ext uri="{FF2B5EF4-FFF2-40B4-BE49-F238E27FC236}">
                <a16:creationId xmlns:a16="http://schemas.microsoft.com/office/drawing/2014/main" id="{FC0BBA92-989C-5A48-8A8F-83B79FB4607C}"/>
              </a:ext>
            </a:extLst>
          </p:cNvPr>
          <p:cNvSpPr>
            <a:spLocks noChangeAspect="1"/>
          </p:cNvSpPr>
          <p:nvPr/>
        </p:nvSpPr>
        <p:spPr bwMode="auto">
          <a:xfrm>
            <a:off x="9650306" y="3283611"/>
            <a:ext cx="152400" cy="7620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b="1">
              <a:latin typeface="Arial" panose="020B0604020202020204" pitchFamily="34" charset="0"/>
              <a:cs typeface="Arial" panose="020B0604020202020204" pitchFamily="34" charset="0"/>
            </a:endParaRPr>
          </a:p>
        </p:txBody>
      </p:sp>
      <p:sp>
        <p:nvSpPr>
          <p:cNvPr id="8" name="Oval 7">
            <a:extLst>
              <a:ext uri="{FF2B5EF4-FFF2-40B4-BE49-F238E27FC236}">
                <a16:creationId xmlns:a16="http://schemas.microsoft.com/office/drawing/2014/main" id="{8E92D182-F1AD-D947-B206-E4C90A92BCB3}"/>
              </a:ext>
            </a:extLst>
          </p:cNvPr>
          <p:cNvSpPr/>
          <p:nvPr/>
        </p:nvSpPr>
        <p:spPr>
          <a:xfrm>
            <a:off x="9663818" y="247301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9" name="Oval 8">
            <a:extLst>
              <a:ext uri="{FF2B5EF4-FFF2-40B4-BE49-F238E27FC236}">
                <a16:creationId xmlns:a16="http://schemas.microsoft.com/office/drawing/2014/main" id="{A2ABF5E2-B548-8745-94BB-B9B8CC79FAEB}"/>
              </a:ext>
            </a:extLst>
          </p:cNvPr>
          <p:cNvSpPr/>
          <p:nvPr/>
        </p:nvSpPr>
        <p:spPr>
          <a:xfrm>
            <a:off x="9668785" y="323217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0" name="Oval 9">
            <a:extLst>
              <a:ext uri="{FF2B5EF4-FFF2-40B4-BE49-F238E27FC236}">
                <a16:creationId xmlns:a16="http://schemas.microsoft.com/office/drawing/2014/main" id="{3EB54D6E-7BB3-F94B-9B79-56DBF66542F6}"/>
              </a:ext>
            </a:extLst>
          </p:cNvPr>
          <p:cNvSpPr/>
          <p:nvPr/>
        </p:nvSpPr>
        <p:spPr>
          <a:xfrm>
            <a:off x="9657062" y="400235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 name="TextBox 3">
            <a:extLst>
              <a:ext uri="{FF2B5EF4-FFF2-40B4-BE49-F238E27FC236}">
                <a16:creationId xmlns:a16="http://schemas.microsoft.com/office/drawing/2014/main" id="{648662BD-6F35-E848-AC81-676E30E87567}"/>
              </a:ext>
            </a:extLst>
          </p:cNvPr>
          <p:cNvSpPr txBox="1"/>
          <p:nvPr/>
        </p:nvSpPr>
        <p:spPr>
          <a:xfrm>
            <a:off x="10054606" y="2215975"/>
            <a:ext cx="781860" cy="369332"/>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V</a:t>
            </a:r>
            <a:r>
              <a:rPr lang="en-US" baseline="-25000">
                <a:latin typeface="Arial" panose="020B0604020202020204" pitchFamily="34" charset="0"/>
                <a:cs typeface="Arial" panose="020B0604020202020204" pitchFamily="34" charset="0"/>
              </a:rPr>
              <a:t>1</a:t>
            </a:r>
          </a:p>
        </p:txBody>
      </p:sp>
      <p:sp>
        <p:nvSpPr>
          <p:cNvPr id="11" name="TextBox 10">
            <a:extLst>
              <a:ext uri="{FF2B5EF4-FFF2-40B4-BE49-F238E27FC236}">
                <a16:creationId xmlns:a16="http://schemas.microsoft.com/office/drawing/2014/main" id="{A28771FB-8789-7D43-9B62-C987B123397C}"/>
              </a:ext>
            </a:extLst>
          </p:cNvPr>
          <p:cNvSpPr txBox="1"/>
          <p:nvPr/>
        </p:nvSpPr>
        <p:spPr>
          <a:xfrm>
            <a:off x="10083436" y="3109784"/>
            <a:ext cx="781860" cy="369332"/>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V</a:t>
            </a:r>
            <a:r>
              <a:rPr lang="en-US" baseline="-25000">
                <a:latin typeface="Arial" panose="020B0604020202020204" pitchFamily="34" charset="0"/>
                <a:cs typeface="Arial" panose="020B0604020202020204" pitchFamily="34" charset="0"/>
              </a:rPr>
              <a:t>2</a:t>
            </a:r>
          </a:p>
        </p:txBody>
      </p:sp>
      <p:sp>
        <p:nvSpPr>
          <p:cNvPr id="12" name="TextBox 11">
            <a:extLst>
              <a:ext uri="{FF2B5EF4-FFF2-40B4-BE49-F238E27FC236}">
                <a16:creationId xmlns:a16="http://schemas.microsoft.com/office/drawing/2014/main" id="{E3A7AFC3-9516-724A-8485-0F762590384C}"/>
              </a:ext>
            </a:extLst>
          </p:cNvPr>
          <p:cNvSpPr txBox="1"/>
          <p:nvPr/>
        </p:nvSpPr>
        <p:spPr>
          <a:xfrm>
            <a:off x="10062107" y="3914882"/>
            <a:ext cx="781860" cy="369332"/>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V</a:t>
            </a:r>
            <a:r>
              <a:rPr lang="en-US" baseline="-25000">
                <a:latin typeface="Arial" panose="020B0604020202020204" pitchFamily="34" charset="0"/>
                <a:cs typeface="Arial" panose="020B0604020202020204" pitchFamily="34" charset="0"/>
              </a:rPr>
              <a:t>3</a:t>
            </a:r>
          </a:p>
        </p:txBody>
      </p:sp>
      <p:grpSp>
        <p:nvGrpSpPr>
          <p:cNvPr id="13" name="Group 255">
            <a:extLst>
              <a:ext uri="{FF2B5EF4-FFF2-40B4-BE49-F238E27FC236}">
                <a16:creationId xmlns:a16="http://schemas.microsoft.com/office/drawing/2014/main" id="{93079E66-C1B3-7642-9CFB-7CD04500CECA}"/>
              </a:ext>
            </a:extLst>
          </p:cNvPr>
          <p:cNvGrpSpPr>
            <a:grpSpLocks/>
          </p:cNvGrpSpPr>
          <p:nvPr/>
        </p:nvGrpSpPr>
        <p:grpSpPr bwMode="auto">
          <a:xfrm>
            <a:off x="8423596" y="2889737"/>
            <a:ext cx="304800" cy="758952"/>
            <a:chOff x="4800" y="144"/>
            <a:chExt cx="384" cy="1824"/>
          </a:xfrm>
        </p:grpSpPr>
        <p:sp>
          <p:nvSpPr>
            <p:cNvPr id="14" name="Line 256">
              <a:extLst>
                <a:ext uri="{FF2B5EF4-FFF2-40B4-BE49-F238E27FC236}">
                  <a16:creationId xmlns:a16="http://schemas.microsoft.com/office/drawing/2014/main" id="{C79ADA8C-1D29-5B47-9B53-B1EFE3D3A75F}"/>
                </a:ext>
              </a:extLst>
            </p:cNvPr>
            <p:cNvSpPr>
              <a:spLocks noChangeShapeType="1"/>
            </p:cNvSpPr>
            <p:nvPr/>
          </p:nvSpPr>
          <p:spPr bwMode="auto">
            <a:xfrm>
              <a:off x="4992" y="1200"/>
              <a:ext cx="0" cy="76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5" name="Line 257">
              <a:extLst>
                <a:ext uri="{FF2B5EF4-FFF2-40B4-BE49-F238E27FC236}">
                  <a16:creationId xmlns:a16="http://schemas.microsoft.com/office/drawing/2014/main" id="{806F717C-5FF9-5F45-88EE-A4FD0396AE2A}"/>
                </a:ext>
              </a:extLst>
            </p:cNvPr>
            <p:cNvSpPr>
              <a:spLocks noChangeShapeType="1"/>
            </p:cNvSpPr>
            <p:nvPr/>
          </p:nvSpPr>
          <p:spPr bwMode="auto">
            <a:xfrm>
              <a:off x="4800" y="912"/>
              <a:ext cx="38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6" name="Line 258">
              <a:extLst>
                <a:ext uri="{FF2B5EF4-FFF2-40B4-BE49-F238E27FC236}">
                  <a16:creationId xmlns:a16="http://schemas.microsoft.com/office/drawing/2014/main" id="{AA236A06-11C5-F941-BB7D-ACF30F575853}"/>
                </a:ext>
              </a:extLst>
            </p:cNvPr>
            <p:cNvSpPr>
              <a:spLocks noChangeShapeType="1"/>
            </p:cNvSpPr>
            <p:nvPr/>
          </p:nvSpPr>
          <p:spPr bwMode="auto">
            <a:xfrm>
              <a:off x="4944" y="1008"/>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sp>
          <p:nvSpPr>
            <p:cNvPr id="17" name="Line 259">
              <a:extLst>
                <a:ext uri="{FF2B5EF4-FFF2-40B4-BE49-F238E27FC236}">
                  <a16:creationId xmlns:a16="http://schemas.microsoft.com/office/drawing/2014/main" id="{24C5E736-2B57-4844-9D95-B8E613DA4F8A}"/>
                </a:ext>
              </a:extLst>
            </p:cNvPr>
            <p:cNvSpPr>
              <a:spLocks noChangeShapeType="1"/>
            </p:cNvSpPr>
            <p:nvPr/>
          </p:nvSpPr>
          <p:spPr bwMode="auto">
            <a:xfrm>
              <a:off x="4944" y="1200"/>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sp>
          <p:nvSpPr>
            <p:cNvPr id="18" name="Line 260">
              <a:extLst>
                <a:ext uri="{FF2B5EF4-FFF2-40B4-BE49-F238E27FC236}">
                  <a16:creationId xmlns:a16="http://schemas.microsoft.com/office/drawing/2014/main" id="{9FF267F3-461A-9F4A-8C06-C1A0AFD81BE1}"/>
                </a:ext>
              </a:extLst>
            </p:cNvPr>
            <p:cNvSpPr>
              <a:spLocks noChangeShapeType="1"/>
            </p:cNvSpPr>
            <p:nvPr/>
          </p:nvSpPr>
          <p:spPr bwMode="auto">
            <a:xfrm>
              <a:off x="4800" y="1104"/>
              <a:ext cx="38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9" name="Line 261">
              <a:extLst>
                <a:ext uri="{FF2B5EF4-FFF2-40B4-BE49-F238E27FC236}">
                  <a16:creationId xmlns:a16="http://schemas.microsoft.com/office/drawing/2014/main" id="{70F07125-8629-C442-9E79-D652F498BC38}"/>
                </a:ext>
              </a:extLst>
            </p:cNvPr>
            <p:cNvSpPr>
              <a:spLocks noChangeShapeType="1"/>
            </p:cNvSpPr>
            <p:nvPr/>
          </p:nvSpPr>
          <p:spPr bwMode="auto">
            <a:xfrm>
              <a:off x="4992" y="144"/>
              <a:ext cx="0" cy="76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sp>
        <p:nvSpPr>
          <p:cNvPr id="20" name="TextBox 19">
            <a:extLst>
              <a:ext uri="{FF2B5EF4-FFF2-40B4-BE49-F238E27FC236}">
                <a16:creationId xmlns:a16="http://schemas.microsoft.com/office/drawing/2014/main" id="{9210EE00-CE84-7248-8B7B-E8430F3E9DD6}"/>
              </a:ext>
            </a:extLst>
          </p:cNvPr>
          <p:cNvSpPr txBox="1"/>
          <p:nvPr/>
        </p:nvSpPr>
        <p:spPr>
          <a:xfrm>
            <a:off x="7760889" y="2899882"/>
            <a:ext cx="781860" cy="369332"/>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V</a:t>
            </a:r>
            <a:r>
              <a:rPr lang="en-US" baseline="-25000">
                <a:latin typeface="Arial" panose="020B0604020202020204" pitchFamily="34" charset="0"/>
                <a:cs typeface="Arial" panose="020B0604020202020204" pitchFamily="34" charset="0"/>
              </a:rPr>
              <a:t>0</a:t>
            </a:r>
          </a:p>
        </p:txBody>
      </p:sp>
      <p:cxnSp>
        <p:nvCxnSpPr>
          <p:cNvPr id="21" name="Straight Connector 20">
            <a:extLst>
              <a:ext uri="{FF2B5EF4-FFF2-40B4-BE49-F238E27FC236}">
                <a16:creationId xmlns:a16="http://schemas.microsoft.com/office/drawing/2014/main" id="{4436F495-1328-9246-BEDE-D3F29412A560}"/>
              </a:ext>
            </a:extLst>
          </p:cNvPr>
          <p:cNvCxnSpPr>
            <a:cxnSpLocks/>
          </p:cNvCxnSpPr>
          <p:nvPr/>
        </p:nvCxnSpPr>
        <p:spPr>
          <a:xfrm>
            <a:off x="8573435" y="2530430"/>
            <a:ext cx="1166561" cy="44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30B3E93-611B-8044-AEDE-49B9D0EFE010}"/>
              </a:ext>
            </a:extLst>
          </p:cNvPr>
          <p:cNvCxnSpPr>
            <a:cxnSpLocks/>
          </p:cNvCxnSpPr>
          <p:nvPr/>
        </p:nvCxnSpPr>
        <p:spPr>
          <a:xfrm>
            <a:off x="8572294" y="4065852"/>
            <a:ext cx="1166561" cy="44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8B8FF68B-9767-7647-A488-2698BC6ECFFE}"/>
              </a:ext>
            </a:extLst>
          </p:cNvPr>
          <p:cNvCxnSpPr>
            <a:cxnSpLocks/>
          </p:cNvCxnSpPr>
          <p:nvPr/>
        </p:nvCxnSpPr>
        <p:spPr>
          <a:xfrm flipV="1">
            <a:off x="8582628" y="2530430"/>
            <a:ext cx="0" cy="53943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0C12F2E6-81D5-5242-A5FE-8D5FEB62C70E}"/>
              </a:ext>
            </a:extLst>
          </p:cNvPr>
          <p:cNvCxnSpPr>
            <a:cxnSpLocks/>
          </p:cNvCxnSpPr>
          <p:nvPr/>
        </p:nvCxnSpPr>
        <p:spPr>
          <a:xfrm flipV="1">
            <a:off x="8582628" y="3526421"/>
            <a:ext cx="0" cy="53943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070019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9736" y="201302"/>
            <a:ext cx="11496450" cy="868362"/>
          </a:xfrm>
        </p:spPr>
        <p:txBody>
          <a:bodyPr anchor="ctr">
            <a:normAutofit/>
          </a:bodyPr>
          <a:lstStyle/>
          <a:p>
            <a:pPr algn="ctr"/>
            <a:r>
              <a:rPr lang="en-US" sz="4400" dirty="0">
                <a:latin typeface="Arial" panose="020B0604020202020204" pitchFamily="34" charset="0"/>
                <a:cs typeface="Arial" panose="020B0604020202020204" pitchFamily="34" charset="0"/>
              </a:rPr>
              <a:t>Lab: Keypad</a:t>
            </a:r>
          </a:p>
        </p:txBody>
      </p:sp>
      <p:sp>
        <p:nvSpPr>
          <p:cNvPr id="3" name="Content Placeholder 2"/>
          <p:cNvSpPr>
            <a:spLocks noGrp="1"/>
          </p:cNvSpPr>
          <p:nvPr>
            <p:ph idx="1"/>
          </p:nvPr>
        </p:nvSpPr>
        <p:spPr>
          <a:xfrm>
            <a:off x="439736" y="1597830"/>
            <a:ext cx="11496450" cy="4360985"/>
          </a:xfrm>
        </p:spPr>
        <p:txBody>
          <a:bodyPr>
            <a:noAutofit/>
          </a:bodyPr>
          <a:lstStyle/>
          <a:p>
            <a:pPr marL="342900" indent="-342900" algn="l">
              <a:buFont typeface="Arial" charset="0"/>
              <a:buChar char="•"/>
            </a:pPr>
            <a:r>
              <a:rPr lang="en-US" sz="2000" dirty="0">
                <a:latin typeface="Arial" charset="0"/>
                <a:ea typeface="Arial" charset="0"/>
                <a:cs typeface="Arial" charset="0"/>
              </a:rPr>
              <a:t>You can find a tutorial about the keypad in the Freenove manual </a:t>
            </a:r>
            <a:r>
              <a:rPr lang="en-US" sz="2000" dirty="0">
                <a:solidFill>
                  <a:srgbClr val="2282F0"/>
                </a:solidFill>
                <a:latin typeface="Arial" charset="0"/>
                <a:ea typeface="Arial" charset="0"/>
                <a:cs typeface="Arial" charset="0"/>
                <a:hlinkClick r:id="rId3">
                  <a:extLst>
                    <a:ext uri="{A12FA001-AC4F-418D-AE19-62706E023703}">
                      <ahyp:hlinkClr xmlns:ahyp="http://schemas.microsoft.com/office/drawing/2018/hyperlinkcolor" val="tx"/>
                    </a:ext>
                  </a:extLst>
                </a:hlinkClick>
              </a:rPr>
              <a:t>here</a:t>
            </a:r>
            <a:r>
              <a:rPr lang="en-US" sz="2000" dirty="0">
                <a:latin typeface="Arial" charset="0"/>
                <a:ea typeface="Arial" charset="0"/>
                <a:cs typeface="Arial" charset="0"/>
              </a:rPr>
              <a:t>.</a:t>
            </a:r>
          </a:p>
          <a:p>
            <a:pPr marL="342900" indent="-342900" algn="l">
              <a:buFont typeface="Arial" charset="0"/>
              <a:buChar char="•"/>
            </a:pPr>
            <a:r>
              <a:rPr lang="en-US" sz="2000" dirty="0">
                <a:latin typeface="Arial" charset="0"/>
                <a:ea typeface="Arial" charset="0"/>
                <a:cs typeface="Arial" charset="0"/>
              </a:rPr>
              <a:t>Wire the Arduino as shown.</a:t>
            </a:r>
          </a:p>
          <a:p>
            <a:pPr algn="l"/>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200</a:t>
            </a:fld>
            <a:endParaRPr lang="en-US" dirty="0"/>
          </a:p>
        </p:txBody>
      </p:sp>
      <p:pic>
        <p:nvPicPr>
          <p:cNvPr id="5122" name="Picture 2" descr="page181image13367312">
            <a:extLst>
              <a:ext uri="{FF2B5EF4-FFF2-40B4-BE49-F238E27FC236}">
                <a16:creationId xmlns:a16="http://schemas.microsoft.com/office/drawing/2014/main" id="{858D8432-3FF3-3F4C-94EB-F52C75756482}"/>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151640" y="2677141"/>
            <a:ext cx="1739900" cy="2917408"/>
          </a:xfrm>
          <a:prstGeom prst="rect">
            <a:avLst/>
          </a:prstGeom>
          <a:noFill/>
          <a:extLst>
            <a:ext uri="{909E8E84-426E-40DD-AFC4-6F175D3DCCD1}">
              <a14:hiddenFill xmlns:a14="http://schemas.microsoft.com/office/drawing/2010/main">
                <a:solidFill>
                  <a:srgbClr val="FFFFFF"/>
                </a:solidFill>
              </a14:hiddenFill>
            </a:ext>
          </a:extLst>
        </p:spPr>
      </p:pic>
      <p:pic>
        <p:nvPicPr>
          <p:cNvPr id="5123" name="Picture 3" descr="page182image13110112">
            <a:extLst>
              <a:ext uri="{FF2B5EF4-FFF2-40B4-BE49-F238E27FC236}">
                <a16:creationId xmlns:a16="http://schemas.microsoft.com/office/drawing/2014/main" id="{60BDA5DA-E7B4-724D-92C6-7B927D868127}"/>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8229588" y="2957913"/>
            <a:ext cx="2540012" cy="26512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326978"/>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83954"/>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keypad</a:t>
            </a:r>
          </a:p>
        </p:txBody>
      </p:sp>
      <p:sp>
        <p:nvSpPr>
          <p:cNvPr id="3" name="Content Placeholder 2"/>
          <p:cNvSpPr>
            <a:spLocks noGrp="1"/>
          </p:cNvSpPr>
          <p:nvPr>
            <p:ph idx="1"/>
          </p:nvPr>
        </p:nvSpPr>
        <p:spPr>
          <a:xfrm>
            <a:off x="482558" y="1419496"/>
            <a:ext cx="10722602" cy="5014913"/>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Keypad</a:t>
            </a:r>
          </a:p>
          <a:p>
            <a:pPr algn="l">
              <a:spcBef>
                <a:spcPts val="0"/>
              </a:spcBef>
            </a:pPr>
            <a:r>
              <a:rPr lang="en-US" sz="1600" dirty="0">
                <a:latin typeface="Courier New" panose="02070309020205020404" pitchFamily="49" charset="0"/>
                <a:ea typeface="Arial" charset="0"/>
                <a:cs typeface="Courier New" panose="02070309020205020404" pitchFamily="49" charset="0"/>
              </a:rPr>
              <a:t>// Manferdelli</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&lt;Keypad.h&gt;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const int dataPin= 8;</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measurementDelay= 500;</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typedef uint8_t byte;</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byte rowPins[4] = {11, 10, 9, 8}; </a:t>
            </a:r>
          </a:p>
          <a:p>
            <a:pPr algn="l">
              <a:spcBef>
                <a:spcPts val="0"/>
              </a:spcBef>
            </a:pPr>
            <a:r>
              <a:rPr lang="en-US" sz="1600" dirty="0">
                <a:latin typeface="Courier New" panose="02070309020205020404" pitchFamily="49" charset="0"/>
                <a:ea typeface="Arial" charset="0"/>
                <a:cs typeface="Courier New" panose="02070309020205020404" pitchFamily="49" charset="0"/>
              </a:rPr>
              <a:t>byte colPins[4] = {7, 6, 5, 4}; </a:t>
            </a:r>
          </a:p>
          <a:p>
            <a:pPr algn="l">
              <a:spcBef>
                <a:spcPts val="0"/>
              </a:spcBef>
            </a:pPr>
            <a:r>
              <a:rPr lang="en-US" sz="1600" dirty="0">
                <a:latin typeface="Courier New" panose="02070309020205020404" pitchFamily="49" charset="0"/>
                <a:ea typeface="Arial" charset="0"/>
                <a:cs typeface="Courier New" panose="02070309020205020404" pitchFamily="49" charset="0"/>
              </a:rPr>
              <a:t>Keypad myKeypad = Keypad(makeKeymap(keys), rowPins, colPins, 4, 4);</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define the symbols on the buttons of the keypad </a:t>
            </a:r>
          </a:p>
          <a:p>
            <a:pPr algn="l">
              <a:spcBef>
                <a:spcPts val="0"/>
              </a:spcBef>
            </a:pPr>
            <a:r>
              <a:rPr lang="en-US" sz="1600" dirty="0">
                <a:latin typeface="Courier New" panose="02070309020205020404" pitchFamily="49" charset="0"/>
                <a:ea typeface="Arial" charset="0"/>
                <a:cs typeface="Courier New" panose="02070309020205020404" pitchFamily="49" charset="0"/>
              </a:rPr>
              <a:t>char keys[4][4] = {</a:t>
            </a:r>
          </a:p>
          <a:p>
            <a:pPr algn="l">
              <a:spcBef>
                <a:spcPts val="0"/>
              </a:spcBef>
            </a:pPr>
            <a:r>
              <a:rPr lang="en-US" sz="1600" dirty="0">
                <a:latin typeface="Courier New" panose="02070309020205020404" pitchFamily="49" charset="0"/>
                <a:ea typeface="Arial" charset="0"/>
                <a:cs typeface="Courier New" panose="02070309020205020404" pitchFamily="49" charset="0"/>
              </a:rPr>
              <a:t>  {'1', '2', '3', 'A'},</a:t>
            </a:r>
          </a:p>
          <a:p>
            <a:pPr algn="l">
              <a:spcBef>
                <a:spcPts val="0"/>
              </a:spcBef>
            </a:pPr>
            <a:r>
              <a:rPr lang="en-US" sz="1600" dirty="0">
                <a:latin typeface="Courier New" panose="02070309020205020404" pitchFamily="49" charset="0"/>
                <a:ea typeface="Arial" charset="0"/>
                <a:cs typeface="Courier New" panose="02070309020205020404" pitchFamily="49" charset="0"/>
              </a:rPr>
              <a:t>  {'4', '5', '6', 'B'},</a:t>
            </a:r>
          </a:p>
          <a:p>
            <a:pPr algn="l">
              <a:spcBef>
                <a:spcPts val="0"/>
              </a:spcBef>
            </a:pPr>
            <a:r>
              <a:rPr lang="en-US" sz="1600" dirty="0">
                <a:latin typeface="Courier New" panose="02070309020205020404" pitchFamily="49" charset="0"/>
                <a:ea typeface="Arial" charset="0"/>
                <a:cs typeface="Courier New" panose="02070309020205020404" pitchFamily="49" charset="0"/>
              </a:rPr>
              <a:t>  {'7', '8', '9', 'C'},</a:t>
            </a:r>
          </a:p>
          <a:p>
            <a:pPr algn="l">
              <a:spcBef>
                <a:spcPts val="0"/>
              </a:spcBef>
            </a:pPr>
            <a:r>
              <a:rPr lang="en-US" sz="1600" dirty="0">
                <a:latin typeface="Courier New" panose="02070309020205020404" pitchFamily="49" charset="0"/>
                <a:ea typeface="Arial" charset="0"/>
                <a:cs typeface="Courier New" panose="02070309020205020404" pitchFamily="49" charset="0"/>
              </a:rPr>
              <a:t>  {'*', '0', '#', 'D'}</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201</a:t>
            </a:fld>
            <a:endParaRPr lang="en-US" dirty="0"/>
          </a:p>
        </p:txBody>
      </p:sp>
    </p:spTree>
    <p:extLst>
      <p:ext uri="{BB962C8B-B14F-4D97-AF65-F5344CB8AC3E}">
        <p14:creationId xmlns:p14="http://schemas.microsoft.com/office/powerpoint/2010/main" val="25542165"/>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10079"/>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keypad</a:t>
            </a:r>
          </a:p>
        </p:txBody>
      </p:sp>
      <p:sp>
        <p:nvSpPr>
          <p:cNvPr id="3" name="Content Placeholder 2"/>
          <p:cNvSpPr>
            <a:spLocks noGrp="1"/>
          </p:cNvSpPr>
          <p:nvPr>
            <p:ph idx="1"/>
          </p:nvPr>
        </p:nvSpPr>
        <p:spPr>
          <a:xfrm>
            <a:off x="430306" y="1524000"/>
            <a:ext cx="10722602" cy="5014913"/>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void setup() {</a:t>
            </a:r>
          </a:p>
          <a:p>
            <a:pPr algn="l">
              <a:spcBef>
                <a:spcPts val="0"/>
              </a:spcBef>
            </a:pPr>
            <a:r>
              <a:rPr lang="en-US" sz="1600" dirty="0">
                <a:latin typeface="Courier New" panose="02070309020205020404" pitchFamily="49" charset="0"/>
                <a:ea typeface="Arial" charset="0"/>
                <a:cs typeface="Courier New" panose="02070309020205020404" pitchFamily="49" charset="0"/>
              </a:rPr>
              <a:t>  Serial.begin(9600);</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loop() {</a:t>
            </a:r>
          </a:p>
          <a:p>
            <a:pPr algn="l">
              <a:spcBef>
                <a:spcPts val="0"/>
              </a:spcBef>
            </a:pPr>
            <a:r>
              <a:rPr lang="en-US" sz="1600" dirty="0">
                <a:latin typeface="Courier New" panose="02070309020205020404" pitchFamily="49" charset="0"/>
                <a:ea typeface="Arial" charset="0"/>
                <a:cs typeface="Courier New" panose="02070309020205020404" pitchFamily="49" charset="0"/>
              </a:rPr>
              <a:t>  // Get the character input</a:t>
            </a:r>
          </a:p>
          <a:p>
            <a:pPr algn="l">
              <a:spcBef>
                <a:spcPts val="0"/>
              </a:spcBef>
            </a:pPr>
            <a:r>
              <a:rPr lang="en-US" sz="1600" dirty="0">
                <a:latin typeface="Courier New" panose="02070309020205020404" pitchFamily="49" charset="0"/>
                <a:ea typeface="Arial" charset="0"/>
                <a:cs typeface="Courier New" panose="02070309020205020404" pitchFamily="49" charset="0"/>
              </a:rPr>
              <a:t>  char keyPressed = myKeypad.getKey();</a:t>
            </a:r>
          </a:p>
          <a:p>
            <a:pPr algn="l">
              <a:spcBef>
                <a:spcPts val="0"/>
              </a:spcBef>
            </a:pPr>
            <a:r>
              <a:rPr lang="en-US" sz="1600" dirty="0">
                <a:latin typeface="Courier New" panose="02070309020205020404" pitchFamily="49" charset="0"/>
                <a:ea typeface="Arial" charset="0"/>
                <a:cs typeface="Courier New" panose="02070309020205020404" pitchFamily="49" charset="0"/>
              </a:rPr>
              <a:t>  // If there is a character input, sent it to the serial port</a:t>
            </a:r>
          </a:p>
          <a:p>
            <a:pPr algn="l">
              <a:spcBef>
                <a:spcPts val="0"/>
              </a:spcBef>
            </a:pPr>
            <a:r>
              <a:rPr lang="en-US" sz="1600" dirty="0">
                <a:latin typeface="Courier New" panose="02070309020205020404" pitchFamily="49" charset="0"/>
                <a:ea typeface="Arial" charset="0"/>
                <a:cs typeface="Courier New" panose="02070309020205020404" pitchFamily="49" charset="0"/>
              </a:rPr>
              <a:t>  if (keyPressed) {</a:t>
            </a:r>
          </a:p>
          <a:p>
            <a:pPr algn="l">
              <a:spcBef>
                <a:spcPts val="0"/>
              </a:spcBef>
            </a:pPr>
            <a:r>
              <a:rPr lang="en-US" sz="1600" dirty="0">
                <a:latin typeface="Courier New" panose="02070309020205020404" pitchFamily="49" charset="0"/>
                <a:ea typeface="Arial" charset="0"/>
                <a:cs typeface="Courier New" panose="02070309020205020404" pitchFamily="49" charset="0"/>
              </a:rPr>
              <a:t>    Serial.println(keyPressed);</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202</a:t>
            </a:fld>
            <a:endParaRPr lang="en-US" dirty="0"/>
          </a:p>
        </p:txBody>
      </p:sp>
    </p:spTree>
    <p:extLst>
      <p:ext uri="{BB962C8B-B14F-4D97-AF65-F5344CB8AC3E}">
        <p14:creationId xmlns:p14="http://schemas.microsoft.com/office/powerpoint/2010/main" val="234397002"/>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3610" y="96798"/>
            <a:ext cx="11496450" cy="868362"/>
          </a:xfrm>
        </p:spPr>
        <p:txBody>
          <a:bodyPr anchor="ctr">
            <a:normAutofit/>
          </a:bodyPr>
          <a:lstStyle/>
          <a:p>
            <a:pPr algn="ctr"/>
            <a:r>
              <a:rPr lang="en-US" sz="4400" dirty="0">
                <a:latin typeface="Arial" panose="020B0604020202020204" pitchFamily="34" charset="0"/>
                <a:cs typeface="Arial" panose="020B0604020202020204" pitchFamily="34" charset="0"/>
              </a:rPr>
              <a:t>Lab: HC-12</a:t>
            </a:r>
          </a:p>
        </p:txBody>
      </p:sp>
      <p:sp>
        <p:nvSpPr>
          <p:cNvPr id="3" name="Content Placeholder 2"/>
          <p:cNvSpPr>
            <a:spLocks noGrp="1"/>
          </p:cNvSpPr>
          <p:nvPr>
            <p:ph idx="1"/>
          </p:nvPr>
        </p:nvSpPr>
        <p:spPr>
          <a:xfrm>
            <a:off x="329588" y="1629491"/>
            <a:ext cx="7713871" cy="4360985"/>
          </a:xfrm>
        </p:spPr>
        <p:txBody>
          <a:bodyPr>
            <a:noAutofit/>
          </a:bodyPr>
          <a:lstStyle/>
          <a:p>
            <a:pPr marL="342900" indent="-342900" algn="l">
              <a:spcBef>
                <a:spcPts val="400"/>
              </a:spcBef>
              <a:buFont typeface="Arial" charset="0"/>
              <a:buChar char="•"/>
            </a:pPr>
            <a:r>
              <a:rPr lang="en-US" sz="2000" dirty="0">
                <a:latin typeface="Arial" panose="020B0604020202020204" pitchFamily="34" charset="0"/>
                <a:cs typeface="Arial" panose="020B0604020202020204" pitchFamily="34" charset="0"/>
              </a:rPr>
              <a:t>The HC-12 is a half-duplex 20 dBm (100 </a:t>
            </a:r>
            <a:r>
              <a:rPr lang="en-US" sz="2000" dirty="0" err="1">
                <a:latin typeface="Arial" panose="020B0604020202020204" pitchFamily="34" charset="0"/>
                <a:cs typeface="Arial" panose="020B0604020202020204" pitchFamily="34" charset="0"/>
              </a:rPr>
              <a:t>mW</a:t>
            </a:r>
            <a:r>
              <a:rPr lang="en-US" sz="2000" dirty="0">
                <a:latin typeface="Arial" panose="020B0604020202020204" pitchFamily="34" charset="0"/>
                <a:cs typeface="Arial" panose="020B0604020202020204" pitchFamily="34" charset="0"/>
              </a:rPr>
              <a:t>) transceiver with  -117 dBm (2×10</a:t>
            </a:r>
            <a:r>
              <a:rPr lang="en-US" sz="2000" baseline="30000" dirty="0">
                <a:latin typeface="Arial" panose="020B0604020202020204" pitchFamily="34" charset="0"/>
                <a:cs typeface="Arial" panose="020B0604020202020204" pitchFamily="34" charset="0"/>
              </a:rPr>
              <a:t>-15</a:t>
            </a:r>
            <a:r>
              <a:rPr lang="en-US" sz="2000" dirty="0">
                <a:latin typeface="Arial" panose="020B0604020202020204" pitchFamily="34" charset="0"/>
                <a:cs typeface="Arial" panose="020B0604020202020204" pitchFamily="34" charset="0"/>
              </a:rPr>
              <a:t> W) sensitivity at 5000 bps.   It uses an open spectrum 433-473MHz which covers 100 channels and has a range of about a kilometer.</a:t>
            </a:r>
          </a:p>
          <a:p>
            <a:pPr marL="342900" indent="-342900" algn="l">
              <a:spcBef>
                <a:spcPts val="400"/>
              </a:spcBef>
              <a:buFont typeface="Arial" charset="0"/>
              <a:buChar char="•"/>
            </a:pPr>
            <a:r>
              <a:rPr lang="en-US" sz="2000" dirty="0">
                <a:latin typeface="Arial" charset="0"/>
                <a:ea typeface="Arial" charset="0"/>
                <a:cs typeface="Arial" charset="0"/>
              </a:rPr>
              <a:t>You can find an HC-12 tutorial </a:t>
            </a:r>
            <a:r>
              <a:rPr lang="en-US" sz="2000" dirty="0">
                <a:solidFill>
                  <a:srgbClr val="2282F0"/>
                </a:solidFill>
                <a:latin typeface="Arial" charset="0"/>
                <a:ea typeface="Arial" charset="0"/>
                <a:cs typeface="Arial" charset="0"/>
                <a:hlinkClick r:id="rId3">
                  <a:extLst>
                    <a:ext uri="{A12FA001-AC4F-418D-AE19-62706E023703}">
                      <ahyp:hlinkClr xmlns:ahyp="http://schemas.microsoft.com/office/drawing/2018/hyperlinkcolor" val="tx"/>
                    </a:ext>
                  </a:extLst>
                </a:hlinkClick>
              </a:rPr>
              <a:t>here</a:t>
            </a:r>
            <a:r>
              <a:rPr lang="en-US" sz="2000" dirty="0">
                <a:latin typeface="Arial" charset="0"/>
                <a:ea typeface="Arial" charset="0"/>
                <a:cs typeface="Arial" charset="0"/>
              </a:rPr>
              <a:t>.</a:t>
            </a:r>
            <a:endParaRPr lang="en-US" sz="2000" dirty="0">
              <a:latin typeface="Arial" panose="020B0604020202020204" pitchFamily="34" charset="0"/>
              <a:cs typeface="Arial" panose="020B0604020202020204" pitchFamily="34" charset="0"/>
            </a:endParaRPr>
          </a:p>
          <a:p>
            <a:pPr marL="342900" indent="-342900" algn="l">
              <a:spcBef>
                <a:spcPts val="400"/>
              </a:spcBef>
              <a:buFont typeface="Arial" charset="0"/>
              <a:buChar char="•"/>
            </a:pPr>
            <a:r>
              <a:rPr lang="en-US" sz="2000" dirty="0">
                <a:latin typeface="Arial" panose="020B0604020202020204" pitchFamily="34" charset="0"/>
                <a:ea typeface="Arial" charset="0"/>
                <a:cs typeface="Arial" panose="020B0604020202020204" pitchFamily="34" charset="0"/>
              </a:rPr>
              <a:t>It uses the </a:t>
            </a:r>
            <a:r>
              <a:rPr lang="en-US" sz="2000" dirty="0">
                <a:solidFill>
                  <a:srgbClr val="0070C0"/>
                </a:solidFill>
                <a:latin typeface="Arial" panose="020B0604020202020204" pitchFamily="34" charset="0"/>
                <a:cs typeface="Arial" panose="020B0604020202020204" pitchFamily="34" charset="0"/>
                <a:hlinkClick r:id="rId4">
                  <a:extLst>
                    <a:ext uri="{A12FA001-AC4F-418D-AE19-62706E023703}">
                      <ahyp:hlinkClr xmlns:ahyp="http://schemas.microsoft.com/office/drawing/2018/hyperlinkcolor" val="tx"/>
                    </a:ext>
                  </a:extLst>
                </a:hlinkClick>
              </a:rPr>
              <a:t>STM8S003F3</a:t>
            </a:r>
            <a:r>
              <a:rPr lang="en-US" sz="2000" dirty="0">
                <a:latin typeface="Arial" panose="020B0604020202020204" pitchFamily="34" charset="0"/>
                <a:cs typeface="Arial" panose="020B0604020202020204" pitchFamily="34" charset="0"/>
              </a:rPr>
              <a:t> microcontroller and the </a:t>
            </a:r>
            <a:r>
              <a:rPr lang="en-US" sz="2000" dirty="0">
                <a:solidFill>
                  <a:srgbClr val="2282F0"/>
                </a:solidFill>
                <a:latin typeface="Arial" panose="020B0604020202020204" pitchFamily="34" charset="0"/>
                <a:cs typeface="Arial" panose="020B0604020202020204" pitchFamily="34" charset="0"/>
                <a:hlinkClick r:id="rId5">
                  <a:extLst>
                    <a:ext uri="{A12FA001-AC4F-418D-AE19-62706E023703}">
                      <ahyp:hlinkClr xmlns:ahyp="http://schemas.microsoft.com/office/drawing/2018/hyperlinkcolor" val="tx"/>
                    </a:ext>
                  </a:extLst>
                </a:hlinkClick>
              </a:rPr>
              <a:t>Si4463</a:t>
            </a:r>
            <a:r>
              <a:rPr lang="en-US" sz="2000" dirty="0">
                <a:latin typeface="Arial" panose="020B0604020202020204" pitchFamily="34" charset="0"/>
                <a:cs typeface="Arial" panose="020B0604020202020204" pitchFamily="34" charset="0"/>
              </a:rPr>
              <a:t> transceiver.</a:t>
            </a:r>
          </a:p>
          <a:p>
            <a:pPr marL="342900" indent="-342900" algn="l">
              <a:spcBef>
                <a:spcPts val="400"/>
              </a:spcBef>
              <a:buFont typeface="Arial" charset="0"/>
              <a:buChar char="•"/>
            </a:pPr>
            <a:r>
              <a:rPr lang="en-US" sz="2000" dirty="0">
                <a:latin typeface="Arial" panose="020B0604020202020204" pitchFamily="34" charset="0"/>
                <a:cs typeface="Arial" panose="020B0604020202020204" pitchFamily="34" charset="0"/>
              </a:rPr>
              <a:t>The interface is a standard UART, serial line.</a:t>
            </a:r>
          </a:p>
          <a:p>
            <a:pPr marL="342900" indent="-342900" algn="l">
              <a:spcBef>
                <a:spcPts val="400"/>
              </a:spcBef>
              <a:buFont typeface="Arial" charset="0"/>
              <a:buChar char="•"/>
            </a:pPr>
            <a:r>
              <a:rPr lang="en-US" sz="2000" dirty="0">
                <a:latin typeface="Arial" panose="020B0604020202020204" pitchFamily="34" charset="0"/>
                <a:cs typeface="Arial" panose="020B0604020202020204" pitchFamily="34" charset="0"/>
              </a:rPr>
              <a:t>Wire the Arduino as indicated, the capacitor is a 22 µF to 1 mF reservoir capacitor. </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203</a:t>
            </a:fld>
            <a:endParaRPr lang="en-US" dirty="0"/>
          </a:p>
        </p:txBody>
      </p:sp>
      <p:sp>
        <p:nvSpPr>
          <p:cNvPr id="4" name="Rectangle 2">
            <a:extLst>
              <a:ext uri="{FF2B5EF4-FFF2-40B4-BE49-F238E27FC236}">
                <a16:creationId xmlns:a16="http://schemas.microsoft.com/office/drawing/2014/main" id="{06D5C21A-920E-544D-A89E-651F9439FAC6}"/>
              </a:ext>
            </a:extLst>
          </p:cNvPr>
          <p:cNvSpPr>
            <a:spLocks noChangeArrowheads="1"/>
          </p:cNvSpPr>
          <p:nvPr/>
        </p:nvSpPr>
        <p:spPr bwMode="auto">
          <a:xfrm>
            <a:off x="-125261" y="-21483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pic>
        <p:nvPicPr>
          <p:cNvPr id="1025" name="Picture 2" descr="https://www.allaboutcircuits.com/uploads/articles/Hughes_HC12_diagram1.jpg">
            <a:extLst>
              <a:ext uri="{FF2B5EF4-FFF2-40B4-BE49-F238E27FC236}">
                <a16:creationId xmlns:a16="http://schemas.microsoft.com/office/drawing/2014/main" id="{7905A39C-3D84-FE4E-8D41-EDA139187BBC}"/>
              </a:ext>
            </a:extLst>
          </p:cNvPr>
          <p:cNvPicPr>
            <a:picLocks noChangeAspect="1" noChangeArrowheads="1"/>
          </p:cNvPicPr>
          <p:nvPr/>
        </p:nvPicPr>
        <p:blipFill>
          <a:blip r:embed="rId6" r:link="rId7" cstate="print">
            <a:extLst>
              <a:ext uri="{28A0092B-C50C-407E-A947-70E740481C1C}">
                <a14:useLocalDpi xmlns:a14="http://schemas.microsoft.com/office/drawing/2010/main"/>
              </a:ext>
            </a:extLst>
          </a:blip>
          <a:srcRect/>
          <a:stretch>
            <a:fillRect/>
          </a:stretch>
        </p:blipFill>
        <p:spPr bwMode="auto">
          <a:xfrm>
            <a:off x="8297366" y="2478157"/>
            <a:ext cx="3645473" cy="233593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05EA81D-8618-8844-AE06-B870230DD727}"/>
              </a:ext>
            </a:extLst>
          </p:cNvPr>
          <p:cNvSpPr txBox="1"/>
          <p:nvPr/>
        </p:nvSpPr>
        <p:spPr>
          <a:xfrm>
            <a:off x="9893941" y="1770016"/>
            <a:ext cx="2053832" cy="338554"/>
          </a:xfrm>
          <a:prstGeom prst="rect">
            <a:avLst/>
          </a:prstGeom>
          <a:noFill/>
        </p:spPr>
        <p:txBody>
          <a:bodyPr wrap="none" rtlCol="0">
            <a:spAutoFit/>
          </a:bodyPr>
          <a:lstStyle/>
          <a:p>
            <a:r>
              <a:rPr lang="en-US" sz="1600" dirty="0">
                <a:latin typeface="Calibri" panose="020F0502020204030204" pitchFamily="34" charset="0"/>
                <a:cs typeface="Calibri" panose="020F0502020204030204" pitchFamily="34" charset="0"/>
              </a:rPr>
              <a:t>From All about circuits</a:t>
            </a:r>
          </a:p>
        </p:txBody>
      </p:sp>
    </p:spTree>
    <p:extLst>
      <p:ext uri="{BB962C8B-B14F-4D97-AF65-F5344CB8AC3E}">
        <p14:creationId xmlns:p14="http://schemas.microsoft.com/office/powerpoint/2010/main" val="1763952406"/>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9736" y="96798"/>
            <a:ext cx="11496450" cy="868362"/>
          </a:xfrm>
        </p:spPr>
        <p:txBody>
          <a:bodyPr anchor="ctr">
            <a:normAutofit/>
          </a:bodyPr>
          <a:lstStyle/>
          <a:p>
            <a:pPr algn="ctr"/>
            <a:r>
              <a:rPr lang="en-US" sz="4400" dirty="0">
                <a:latin typeface="Arial" panose="020B0604020202020204" pitchFamily="34" charset="0"/>
                <a:cs typeface="Arial" panose="020B0604020202020204" pitchFamily="34" charset="0"/>
              </a:rPr>
              <a:t>Lab: HC-12</a:t>
            </a:r>
          </a:p>
        </p:txBody>
      </p:sp>
      <p:sp>
        <p:nvSpPr>
          <p:cNvPr id="3" name="Content Placeholder 2"/>
          <p:cNvSpPr>
            <a:spLocks noGrp="1"/>
          </p:cNvSpPr>
          <p:nvPr>
            <p:ph idx="1"/>
          </p:nvPr>
        </p:nvSpPr>
        <p:spPr>
          <a:xfrm>
            <a:off x="591029" y="1617201"/>
            <a:ext cx="10905438" cy="4360985"/>
          </a:xfrm>
        </p:spPr>
        <p:txBody>
          <a:bodyPr>
            <a:noAutofit/>
          </a:bodyPr>
          <a:lstStyle/>
          <a:p>
            <a:pPr marL="342900" indent="-342900" algn="l">
              <a:spcBef>
                <a:spcPts val="400"/>
              </a:spcBef>
              <a:buFont typeface="Arial" charset="0"/>
              <a:buChar char="•"/>
            </a:pPr>
            <a:r>
              <a:rPr lang="en-US" sz="2000" dirty="0">
                <a:latin typeface="Arial" charset="0"/>
                <a:ea typeface="Arial" charset="0"/>
                <a:cs typeface="Arial" charset="0"/>
              </a:rPr>
              <a:t>Module parameters, like channel selection and baud rate, are changed with the “AT” command.  The HC-12 only responds to parameter changes when it’s in “command mode.”  Command mode is enabled when the “set” pin on the HC-12 is set LOW.  The other mode, transparent mode, is the usual mode, it is enabled when the “set” pin on the HC-12 is set HIGH. </a:t>
            </a:r>
          </a:p>
          <a:p>
            <a:pPr marL="342900" indent="-342900" algn="l">
              <a:spcBef>
                <a:spcPts val="400"/>
              </a:spcBef>
              <a:buFont typeface="Arial" charset="0"/>
              <a:buChar char="•"/>
            </a:pPr>
            <a:r>
              <a:rPr lang="en-US" sz="2000" dirty="0">
                <a:latin typeface="Arial" panose="020B0604020202020204" pitchFamily="34" charset="0"/>
                <a:cs typeface="Arial" panose="020B0604020202020204" pitchFamily="34" charset="0"/>
              </a:rPr>
              <a:t>If we send “AT” to the hc-12, it returns “OK”.  (This is a test message,)</a:t>
            </a:r>
          </a:p>
          <a:p>
            <a:pPr marL="342900" indent="-342900" algn="l">
              <a:spcBef>
                <a:spcPts val="400"/>
              </a:spcBef>
              <a:buFont typeface="Arial" panose="020B0604020202020204" pitchFamily="34" charset="0"/>
              <a:buChar char="•"/>
            </a:pPr>
            <a:r>
              <a:rPr lang="en-US" sz="2000" dirty="0">
                <a:latin typeface="Arial" panose="020B0604020202020204" pitchFamily="34" charset="0"/>
                <a:cs typeface="Arial" panose="020B0604020202020204" pitchFamily="34" charset="0"/>
              </a:rPr>
              <a:t>If we send AT+Bxxxxx, where xxxxx is the baud rate, the hc-12 changes baud rate.  The allowable baud rates are 1200 bps, 2400 bps, 4800 bps, 9600 bps, 19200 bps, 38400 bps, 57600 bps, and 115200 bps. The default is 9600 bps. For example, if we send “AT+B38400” to the hc-12, it returns “OK+B19200”.</a:t>
            </a:r>
          </a:p>
          <a:p>
            <a:pPr marL="342900" indent="-342900" algn="l">
              <a:spcBef>
                <a:spcPts val="400"/>
              </a:spcBef>
              <a:buFont typeface="Arial" panose="020B0604020202020204" pitchFamily="34" charset="0"/>
              <a:buChar char="•"/>
            </a:pPr>
            <a:r>
              <a:rPr lang="en-US" sz="2000" dirty="0">
                <a:latin typeface="Arial" panose="020B0604020202020204" pitchFamily="34" charset="0"/>
                <a:cs typeface="Arial" panose="020B0604020202020204" pitchFamily="34" charset="0"/>
              </a:rPr>
              <a:t>AT+Cxxx change wireless communication channel, where 001 &lt;= xxx &lt;= 100.  The default is channel 1.  For example, if we send “AT+C006” command to the hc-12, it will return “OK+C006”. </a:t>
            </a:r>
            <a:r>
              <a:rPr lang="en-US" sz="2000" dirty="0">
                <a:latin typeface="Arial" charset="0"/>
                <a:ea typeface="Arial" charset="0"/>
                <a:cs typeface="Arial" charset="0"/>
              </a:rPr>
              <a:t>Each channel is 400kHz higher than the previous one.</a:t>
            </a:r>
          </a:p>
          <a:p>
            <a:pPr marL="342900" indent="-342900" algn="l">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204</a:t>
            </a:fld>
            <a:endParaRPr lang="en-US" dirty="0"/>
          </a:p>
        </p:txBody>
      </p:sp>
      <p:sp>
        <p:nvSpPr>
          <p:cNvPr id="4" name="Rectangle 2">
            <a:extLst>
              <a:ext uri="{FF2B5EF4-FFF2-40B4-BE49-F238E27FC236}">
                <a16:creationId xmlns:a16="http://schemas.microsoft.com/office/drawing/2014/main" id="{06D5C21A-920E-544D-A89E-651F9439FAC6}"/>
              </a:ext>
            </a:extLst>
          </p:cNvPr>
          <p:cNvSpPr>
            <a:spLocks noChangeArrowheads="1"/>
          </p:cNvSpPr>
          <p:nvPr/>
        </p:nvSpPr>
        <p:spPr bwMode="auto">
          <a:xfrm>
            <a:off x="-125261" y="-21483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Tree>
    <p:extLst>
      <p:ext uri="{BB962C8B-B14F-4D97-AF65-F5344CB8AC3E}">
        <p14:creationId xmlns:p14="http://schemas.microsoft.com/office/powerpoint/2010/main" val="196370892"/>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8640"/>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HC-12</a:t>
            </a:r>
          </a:p>
        </p:txBody>
      </p:sp>
      <p:sp>
        <p:nvSpPr>
          <p:cNvPr id="3" name="Content Placeholder 2"/>
          <p:cNvSpPr>
            <a:spLocks noGrp="1"/>
          </p:cNvSpPr>
          <p:nvPr>
            <p:ph idx="1"/>
          </p:nvPr>
        </p:nvSpPr>
        <p:spPr>
          <a:xfrm>
            <a:off x="811194" y="1372710"/>
            <a:ext cx="10367669" cy="4693240"/>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hc12</a:t>
            </a:r>
          </a:p>
          <a:p>
            <a:pPr algn="l">
              <a:spcBef>
                <a:spcPts val="0"/>
              </a:spcBef>
            </a:pPr>
            <a:r>
              <a:rPr lang="en-US" sz="1600" dirty="0">
                <a:latin typeface="Courier New" panose="02070309020205020404" pitchFamily="49" charset="0"/>
                <a:ea typeface="Arial" charset="0"/>
                <a:cs typeface="Courier New" panose="02070309020205020404" pitchFamily="49" charset="0"/>
              </a:rPr>
              <a:t>// Manferdelli</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&lt;SoftwareSerial.h&gt;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const int deviceReceivePin= 4;</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deviceTransmitPin= 5;</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deviceSetPin = 6;</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#ifndef byte</a:t>
            </a:r>
          </a:p>
          <a:p>
            <a:pPr algn="l">
              <a:spcBef>
                <a:spcPts val="0"/>
              </a:spcBef>
            </a:pPr>
            <a:r>
              <a:rPr lang="en-US" sz="1600" dirty="0">
                <a:latin typeface="Courier New" panose="02070309020205020404" pitchFamily="49" charset="0"/>
                <a:ea typeface="Arial" charset="0"/>
                <a:cs typeface="Courier New" panose="02070309020205020404" pitchFamily="49" charset="0"/>
              </a:rPr>
              <a:t>typedef uint8_t byte;</a:t>
            </a:r>
          </a:p>
          <a:p>
            <a:pPr algn="l">
              <a:spcBef>
                <a:spcPts val="0"/>
              </a:spcBef>
            </a:pPr>
            <a:r>
              <a:rPr lang="en-US" sz="1600" dirty="0">
                <a:latin typeface="Courier New" panose="02070309020205020404" pitchFamily="49" charset="0"/>
                <a:ea typeface="Arial" charset="0"/>
                <a:cs typeface="Courier New" panose="02070309020205020404" pitchFamily="49" charset="0"/>
              </a:rPr>
              <a:t>#endif</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Note: device transmit pin is SoftwareSerial receive pin</a:t>
            </a:r>
          </a:p>
          <a:p>
            <a:pPr algn="l">
              <a:spcBef>
                <a:spcPts val="0"/>
              </a:spcBef>
            </a:pPr>
            <a:r>
              <a:rPr lang="en-US" sz="1600" dirty="0">
                <a:latin typeface="Courier New" panose="02070309020205020404" pitchFamily="49" charset="0"/>
                <a:ea typeface="Arial" charset="0"/>
                <a:cs typeface="Courier New" panose="02070309020205020404" pitchFamily="49" charset="0"/>
              </a:rPr>
              <a:t>//   and vice-versa.</a:t>
            </a:r>
          </a:p>
          <a:p>
            <a:pPr algn="l">
              <a:spcBef>
                <a:spcPts val="0"/>
              </a:spcBef>
            </a:pPr>
            <a:r>
              <a:rPr lang="en-US" sz="1600" dirty="0">
                <a:latin typeface="Courier New" panose="02070309020205020404" pitchFamily="49" charset="0"/>
                <a:ea typeface="Arial" charset="0"/>
                <a:cs typeface="Courier New" panose="02070309020205020404" pitchFamily="49" charset="0"/>
              </a:rPr>
              <a:t>SoftwareSerial hc12(deviceTransmitPin, deviceReceivePin);</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copy(char* from, char* to, int size) {</a:t>
            </a:r>
          </a:p>
          <a:p>
            <a:pPr algn="l">
              <a:spcBef>
                <a:spcPts val="0"/>
              </a:spcBef>
            </a:pPr>
            <a:r>
              <a:rPr lang="en-US" sz="1600" dirty="0">
                <a:latin typeface="Courier New" panose="02070309020205020404" pitchFamily="49" charset="0"/>
                <a:ea typeface="Arial" charset="0"/>
                <a:cs typeface="Courier New" panose="02070309020205020404" pitchFamily="49" charset="0"/>
              </a:rPr>
              <a:t>  for(int i = 0; i &lt; size; i++)</a:t>
            </a:r>
          </a:p>
          <a:p>
            <a:pPr algn="l">
              <a:spcBef>
                <a:spcPts val="0"/>
              </a:spcBef>
            </a:pPr>
            <a:r>
              <a:rPr lang="en-US" sz="1600" dirty="0">
                <a:latin typeface="Courier New" panose="02070309020205020404" pitchFamily="49" charset="0"/>
                <a:ea typeface="Arial" charset="0"/>
                <a:cs typeface="Courier New" panose="02070309020205020404" pitchFamily="49" charset="0"/>
              </a:rPr>
              <a:t>    to[i] = from[i];</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205</a:t>
            </a:fld>
            <a:endParaRPr lang="en-US" dirty="0"/>
          </a:p>
        </p:txBody>
      </p:sp>
    </p:spTree>
    <p:extLst>
      <p:ext uri="{BB962C8B-B14F-4D97-AF65-F5344CB8AC3E}">
        <p14:creationId xmlns:p14="http://schemas.microsoft.com/office/powerpoint/2010/main" val="2334395315"/>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01370"/>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HC-12</a:t>
            </a:r>
          </a:p>
        </p:txBody>
      </p:sp>
      <p:sp>
        <p:nvSpPr>
          <p:cNvPr id="3" name="Content Placeholder 2"/>
          <p:cNvSpPr>
            <a:spLocks noGrp="1"/>
          </p:cNvSpPr>
          <p:nvPr>
            <p:ph idx="1"/>
          </p:nvPr>
        </p:nvSpPr>
        <p:spPr>
          <a:xfrm>
            <a:off x="636614" y="1779623"/>
            <a:ext cx="10506005" cy="4765375"/>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int read_from_serial(int max, char* b) {</a:t>
            </a:r>
          </a:p>
          <a:p>
            <a:pPr algn="l">
              <a:spcBef>
                <a:spcPts val="0"/>
              </a:spcBef>
            </a:pPr>
            <a:r>
              <a:rPr lang="en-US" sz="1600" dirty="0">
                <a:latin typeface="Courier New" panose="02070309020205020404" pitchFamily="49" charset="0"/>
                <a:ea typeface="Arial" charset="0"/>
                <a:cs typeface="Courier New" panose="02070309020205020404" pitchFamily="49" charset="0"/>
              </a:rPr>
              <a:t>  int i = 0;</a:t>
            </a:r>
          </a:p>
          <a:p>
            <a:pPr algn="l">
              <a:spcBef>
                <a:spcPts val="0"/>
              </a:spcBef>
            </a:pPr>
            <a:r>
              <a:rPr lang="en-US" sz="1600" dirty="0">
                <a:latin typeface="Courier New" panose="02070309020205020404" pitchFamily="49" charset="0"/>
                <a:ea typeface="Arial" charset="0"/>
                <a:cs typeface="Courier New" panose="02070309020205020404" pitchFamily="49" charset="0"/>
              </a:rPr>
              <a:t>  while (hc12.available() != 0 &amp;&amp; (i &lt; max)) {</a:t>
            </a:r>
          </a:p>
          <a:p>
            <a:pPr algn="l">
              <a:spcBef>
                <a:spcPts val="0"/>
              </a:spcBef>
            </a:pPr>
            <a:r>
              <a:rPr lang="en-US" sz="1600" dirty="0">
                <a:latin typeface="Courier New" panose="02070309020205020404" pitchFamily="49" charset="0"/>
                <a:ea typeface="Arial" charset="0"/>
                <a:cs typeface="Courier New" panose="02070309020205020404" pitchFamily="49" charset="0"/>
              </a:rPr>
              <a:t>    b[i++] = hc12.read();</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i;</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setup() {</a:t>
            </a:r>
          </a:p>
          <a:p>
            <a:pPr algn="l">
              <a:spcBef>
                <a:spcPts val="0"/>
              </a:spcBef>
            </a:pPr>
            <a:r>
              <a:rPr lang="en-US" sz="1600" dirty="0">
                <a:latin typeface="Courier New" panose="02070309020205020404" pitchFamily="49" charset="0"/>
                <a:ea typeface="Arial" charset="0"/>
                <a:cs typeface="Courier New" panose="02070309020205020404" pitchFamily="49" charset="0"/>
              </a:rPr>
              <a:t>  pinMode(deviceSetPin, OUTPUT);</a:t>
            </a:r>
          </a:p>
          <a:p>
            <a:pPr algn="l">
              <a:spcBef>
                <a:spcPts val="0"/>
              </a:spcBef>
            </a:pPr>
            <a:r>
              <a:rPr lang="en-US" sz="1600" dirty="0">
                <a:latin typeface="Courier New" panose="02070309020205020404" pitchFamily="49" charset="0"/>
                <a:ea typeface="Arial" charset="0"/>
                <a:cs typeface="Courier New" panose="02070309020205020404" pitchFamily="49" charset="0"/>
              </a:rPr>
              <a:t>  delay(100);</a:t>
            </a:r>
          </a:p>
          <a:p>
            <a:pPr algn="l">
              <a:spcBef>
                <a:spcPts val="0"/>
              </a:spcBef>
            </a:pPr>
            <a:r>
              <a:rPr lang="en-US" sz="1600" dirty="0">
                <a:latin typeface="Courier New" panose="02070309020205020404" pitchFamily="49" charset="0"/>
                <a:ea typeface="Arial" charset="0"/>
                <a:cs typeface="Courier New" panose="02070309020205020404" pitchFamily="49" charset="0"/>
              </a:rPr>
              <a:t>  Serial.begin(9600);</a:t>
            </a:r>
          </a:p>
          <a:p>
            <a:pPr algn="l">
              <a:spcBef>
                <a:spcPts val="0"/>
              </a:spcBef>
            </a:pPr>
            <a:r>
              <a:rPr lang="en-US" sz="1600" dirty="0">
                <a:latin typeface="Courier New" panose="02070309020205020404" pitchFamily="49" charset="0"/>
                <a:ea typeface="Arial" charset="0"/>
                <a:cs typeface="Courier New" panose="02070309020205020404" pitchFamily="49" charset="0"/>
              </a:rPr>
              <a:t>  hc12.begin(9600);</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206</a:t>
            </a:fld>
            <a:endParaRPr lang="en-US" dirty="0"/>
          </a:p>
        </p:txBody>
      </p:sp>
    </p:spTree>
    <p:extLst>
      <p:ext uri="{BB962C8B-B14F-4D97-AF65-F5344CB8AC3E}">
        <p14:creationId xmlns:p14="http://schemas.microsoft.com/office/powerpoint/2010/main" val="1200079762"/>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6745" y="201839"/>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HC-12</a:t>
            </a:r>
          </a:p>
        </p:txBody>
      </p:sp>
      <p:sp>
        <p:nvSpPr>
          <p:cNvPr id="3" name="Content Placeholder 2"/>
          <p:cNvSpPr>
            <a:spLocks noGrp="1"/>
          </p:cNvSpPr>
          <p:nvPr>
            <p:ph idx="1"/>
          </p:nvPr>
        </p:nvSpPr>
        <p:spPr>
          <a:xfrm>
            <a:off x="463464" y="1219023"/>
            <a:ext cx="11611626" cy="5498861"/>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void loop() {</a:t>
            </a:r>
          </a:p>
          <a:p>
            <a:pPr algn="l">
              <a:spcBef>
                <a:spcPts val="0"/>
              </a:spcBef>
            </a:pPr>
            <a:r>
              <a:rPr lang="en-US" sz="1600" dirty="0">
                <a:latin typeface="Courier New" panose="02070309020205020404" pitchFamily="49" charset="0"/>
                <a:ea typeface="Arial" charset="0"/>
                <a:cs typeface="Courier New" panose="02070309020205020404" pitchFamily="49" charset="0"/>
              </a:rPr>
              <a:t>  char send_buf[65];</a:t>
            </a:r>
          </a:p>
          <a:p>
            <a:pPr algn="l">
              <a:spcBef>
                <a:spcPts val="0"/>
              </a:spcBef>
            </a:pPr>
            <a:r>
              <a:rPr lang="en-US" sz="1600" dirty="0">
                <a:latin typeface="Courier New" panose="02070309020205020404" pitchFamily="49" charset="0"/>
                <a:ea typeface="Arial" charset="0"/>
                <a:cs typeface="Courier New" panose="02070309020205020404" pitchFamily="49" charset="0"/>
              </a:rPr>
              <a:t>  char receive_buf[65];</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copy((char*)"AT", send_buf, 3);</a:t>
            </a:r>
          </a:p>
          <a:p>
            <a:pPr algn="l">
              <a:spcBef>
                <a:spcPts val="0"/>
              </a:spcBef>
            </a:pPr>
            <a:r>
              <a:rPr lang="en-US" sz="1600" dirty="0">
                <a:latin typeface="Courier New" panose="02070309020205020404" pitchFamily="49" charset="0"/>
                <a:ea typeface="Arial" charset="0"/>
                <a:cs typeface="Courier New" panose="02070309020205020404" pitchFamily="49" charset="0"/>
              </a:rPr>
              <a:t>  for (;;) {</a:t>
            </a:r>
          </a:p>
          <a:p>
            <a:pPr algn="l">
              <a:spcBef>
                <a:spcPts val="0"/>
              </a:spcBef>
            </a:pPr>
            <a:r>
              <a:rPr lang="en-US" sz="1600" dirty="0">
                <a:latin typeface="Courier New" panose="02070309020205020404" pitchFamily="49" charset="0"/>
                <a:ea typeface="Arial" charset="0"/>
                <a:cs typeface="Courier New" panose="02070309020205020404" pitchFamily="49" charset="0"/>
              </a:rPr>
              <a:t>    digitalWrite(deviceSetPin, HIGH);  // Transparent mode</a:t>
            </a:r>
          </a:p>
          <a:p>
            <a:pPr algn="l">
              <a:spcBef>
                <a:spcPts val="0"/>
              </a:spcBef>
            </a:pPr>
            <a:r>
              <a:rPr lang="en-US" sz="1600" dirty="0">
                <a:latin typeface="Courier New" panose="02070309020205020404" pitchFamily="49" charset="0"/>
                <a:ea typeface="Arial" charset="0"/>
                <a:cs typeface="Courier New" panose="02070309020205020404" pitchFamily="49" charset="0"/>
              </a:rPr>
              <a:t>    delay(200);</a:t>
            </a:r>
          </a:p>
          <a:p>
            <a:pPr algn="l">
              <a:spcBef>
                <a:spcPts val="0"/>
              </a:spcBef>
            </a:pPr>
            <a:r>
              <a:rPr lang="en-US" sz="1600" dirty="0">
                <a:latin typeface="Courier New" panose="02070309020205020404" pitchFamily="49" charset="0"/>
                <a:ea typeface="Arial" charset="0"/>
                <a:cs typeface="Courier New" panose="02070309020205020404" pitchFamily="49" charset="0"/>
              </a:rPr>
              <a:t>    hc12.listen();</a:t>
            </a:r>
          </a:p>
          <a:p>
            <a:pPr algn="l">
              <a:spcBef>
                <a:spcPts val="0"/>
              </a:spcBef>
            </a:pPr>
            <a:r>
              <a:rPr lang="en-US" sz="1600" dirty="0">
                <a:latin typeface="Courier New" panose="02070309020205020404" pitchFamily="49" charset="0"/>
                <a:ea typeface="Arial" charset="0"/>
                <a:cs typeface="Courier New" panose="02070309020205020404" pitchFamily="49" charset="0"/>
              </a:rPr>
              <a:t>    int n = read_from_serial(64, receive_buf);</a:t>
            </a:r>
          </a:p>
          <a:p>
            <a:pPr algn="l">
              <a:spcBef>
                <a:spcPts val="0"/>
              </a:spcBef>
            </a:pPr>
            <a:r>
              <a:rPr lang="en-US" sz="1600" dirty="0">
                <a:latin typeface="Courier New" panose="02070309020205020404" pitchFamily="49" charset="0"/>
                <a:ea typeface="Arial" charset="0"/>
                <a:cs typeface="Courier New" panose="02070309020205020404" pitchFamily="49" charset="0"/>
              </a:rPr>
              <a:t>    if (n &gt; 0) {</a:t>
            </a:r>
          </a:p>
          <a:p>
            <a:pPr algn="l">
              <a:spcBef>
                <a:spcPts val="0"/>
              </a:spcBef>
            </a:pPr>
            <a:r>
              <a:rPr lang="en-US" sz="1600" dirty="0">
                <a:latin typeface="Courier New" panose="02070309020205020404" pitchFamily="49" charset="0"/>
                <a:ea typeface="Arial" charset="0"/>
                <a:cs typeface="Courier New" panose="02070309020205020404" pitchFamily="49" charset="0"/>
              </a:rPr>
              <a:t>      receive_buf[n] = 0;</a:t>
            </a:r>
          </a:p>
          <a:p>
            <a:pPr algn="l">
              <a:spcBef>
                <a:spcPts val="0"/>
              </a:spcBef>
            </a:pPr>
            <a:r>
              <a:rPr lang="en-US" sz="1600" dirty="0">
                <a:latin typeface="Courier New" panose="02070309020205020404" pitchFamily="49" charset="0"/>
                <a:ea typeface="Arial" charset="0"/>
                <a:cs typeface="Courier New" panose="02070309020205020404" pitchFamily="49" charset="0"/>
              </a:rPr>
              <a:t>      Serial.print("Received: ");</a:t>
            </a:r>
          </a:p>
          <a:p>
            <a:pPr algn="l">
              <a:spcBef>
                <a:spcPts val="0"/>
              </a:spcBef>
            </a:pPr>
            <a:r>
              <a:rPr lang="en-US" sz="1600" dirty="0">
                <a:latin typeface="Courier New" panose="02070309020205020404" pitchFamily="49" charset="0"/>
                <a:ea typeface="Arial" charset="0"/>
                <a:cs typeface="Courier New" panose="02070309020205020404" pitchFamily="49" charset="0"/>
              </a:rPr>
              <a:t>      Serial.println((const char*)receive_buf);</a:t>
            </a:r>
          </a:p>
          <a:p>
            <a:pPr algn="l">
              <a:spcBef>
                <a:spcPts val="0"/>
              </a:spcBef>
            </a:pPr>
            <a:r>
              <a:rPr lang="en-US" sz="1600" dirty="0">
                <a:latin typeface="Courier New" panose="02070309020205020404" pitchFamily="49" charset="0"/>
                <a:ea typeface="Arial" charset="0"/>
                <a:cs typeface="Courier New" panose="02070309020205020404" pitchFamily="49" charset="0"/>
              </a:rPr>
              <a:t>    } else {</a:t>
            </a:r>
          </a:p>
          <a:p>
            <a:pPr algn="l">
              <a:spcBef>
                <a:spcPts val="0"/>
              </a:spcBef>
            </a:pPr>
            <a:r>
              <a:rPr lang="en-US" sz="1600" dirty="0">
                <a:latin typeface="Courier New" panose="02070309020205020404" pitchFamily="49" charset="0"/>
                <a:ea typeface="Arial" charset="0"/>
                <a:cs typeface="Courier New" panose="02070309020205020404" pitchFamily="49" charset="0"/>
              </a:rPr>
              <a:t>      Serial.println("nothing received");</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digitalWrite(deviceSetPin, LOW); // Command mode</a:t>
            </a:r>
          </a:p>
          <a:p>
            <a:pPr algn="l">
              <a:spcBef>
                <a:spcPts val="0"/>
              </a:spcBef>
            </a:pPr>
            <a:r>
              <a:rPr lang="en-US" sz="1600" dirty="0">
                <a:latin typeface="Courier New" panose="02070309020205020404" pitchFamily="49" charset="0"/>
                <a:ea typeface="Arial" charset="0"/>
                <a:cs typeface="Courier New" panose="02070309020205020404" pitchFamily="49" charset="0"/>
              </a:rPr>
              <a:t>    delay(500);</a:t>
            </a:r>
          </a:p>
          <a:p>
            <a:pPr algn="l">
              <a:spcBef>
                <a:spcPts val="0"/>
              </a:spcBef>
            </a:pPr>
            <a:r>
              <a:rPr lang="en-US" sz="1600" dirty="0">
                <a:latin typeface="Courier New" panose="02070309020205020404" pitchFamily="49" charset="0"/>
                <a:ea typeface="Arial" charset="0"/>
                <a:cs typeface="Courier New" panose="02070309020205020404" pitchFamily="49" charset="0"/>
              </a:rPr>
              <a:t>    hc12.print(send_buf);</a:t>
            </a:r>
          </a:p>
          <a:p>
            <a:pPr algn="l">
              <a:spcBef>
                <a:spcPts val="0"/>
              </a:spcBef>
            </a:pPr>
            <a:r>
              <a:rPr lang="en-US" sz="1600" dirty="0">
                <a:latin typeface="Courier New" panose="02070309020205020404" pitchFamily="49" charset="0"/>
                <a:ea typeface="Arial" charset="0"/>
                <a:cs typeface="Courier New" panose="02070309020205020404" pitchFamily="49" charset="0"/>
              </a:rPr>
              <a:t>    Serial.print("Sent ");</a:t>
            </a:r>
          </a:p>
          <a:p>
            <a:pPr algn="l">
              <a:spcBef>
                <a:spcPts val="0"/>
              </a:spcBef>
            </a:pPr>
            <a:r>
              <a:rPr lang="en-US" sz="1600" dirty="0">
                <a:latin typeface="Courier New" panose="02070309020205020404" pitchFamily="49" charset="0"/>
                <a:ea typeface="Arial" charset="0"/>
                <a:cs typeface="Courier New" panose="02070309020205020404" pitchFamily="49" charset="0"/>
              </a:rPr>
              <a:t>    Serial.println((const char *)send_buf);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207</a:t>
            </a:fld>
            <a:endParaRPr lang="en-US" dirty="0"/>
          </a:p>
        </p:txBody>
      </p:sp>
    </p:spTree>
    <p:extLst>
      <p:ext uri="{BB962C8B-B14F-4D97-AF65-F5344CB8AC3E}">
        <p14:creationId xmlns:p14="http://schemas.microsoft.com/office/powerpoint/2010/main" val="3623899109"/>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75713"/>
            <a:ext cx="11611625" cy="868362"/>
          </a:xfrm>
        </p:spPr>
        <p:txBody>
          <a:bodyPr anchor="ctr">
            <a:normAutofit/>
          </a:bodyPr>
          <a:lstStyle/>
          <a:p>
            <a:pPr algn="ctr"/>
            <a:r>
              <a:rPr lang="en-US" sz="4400" dirty="0">
                <a:latin typeface="Arial" panose="020B0604020202020204" pitchFamily="34" charset="0"/>
                <a:cs typeface="Arial" panose="020B0604020202020204" pitchFamily="34" charset="0"/>
              </a:rPr>
              <a:t>Raspberry Pi code for HC-12</a:t>
            </a:r>
          </a:p>
        </p:txBody>
      </p:sp>
      <p:sp>
        <p:nvSpPr>
          <p:cNvPr id="3" name="Content Placeholder 2"/>
          <p:cNvSpPr>
            <a:spLocks noGrp="1"/>
          </p:cNvSpPr>
          <p:nvPr>
            <p:ph idx="1"/>
          </p:nvPr>
        </p:nvSpPr>
        <p:spPr>
          <a:xfrm>
            <a:off x="407753" y="1327168"/>
            <a:ext cx="11611626" cy="1425844"/>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Manferdelli, HC-12</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#define PIN_ACCESS</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&lt;stdio.h&gt;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&lt;unistd.h&gt;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&lt;fcntl.h&gt;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&lt;termios.h&gt;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&lt;string.h&gt;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&lt;stdlib.h&gt;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&lt;sys/ioctl.h&gt;</a:t>
            </a:r>
          </a:p>
          <a:p>
            <a:pPr algn="l">
              <a:spcBef>
                <a:spcPts val="0"/>
              </a:spcBef>
            </a:pPr>
            <a:r>
              <a:rPr lang="en-US" sz="1600" dirty="0">
                <a:latin typeface="Courier New" panose="02070309020205020404" pitchFamily="49" charset="0"/>
                <a:ea typeface="Arial" charset="0"/>
                <a:cs typeface="Courier New" panose="02070309020205020404" pitchFamily="49" charset="0"/>
              </a:rPr>
              <a:t>#ifdef PIN_ACCESS</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&lt;wiringPi.h&gt;</a:t>
            </a:r>
          </a:p>
          <a:p>
            <a:pPr algn="l">
              <a:spcBef>
                <a:spcPts val="0"/>
              </a:spcBef>
            </a:pPr>
            <a:r>
              <a:rPr lang="en-US" sz="1600" dirty="0">
                <a:latin typeface="Courier New" panose="02070309020205020404" pitchFamily="49" charset="0"/>
                <a:ea typeface="Arial" charset="0"/>
                <a:cs typeface="Courier New" panose="02070309020205020404" pitchFamily="49" charset="0"/>
              </a:rPr>
              <a:t>#endif</a:t>
            </a:r>
          </a:p>
          <a:p>
            <a:pPr algn="l">
              <a:spcBef>
                <a:spcPts val="0"/>
              </a:spcBef>
            </a:pPr>
            <a:r>
              <a:rPr lang="en-US" sz="1600" dirty="0">
                <a:latin typeface="Courier New" panose="02070309020205020404" pitchFamily="49" charset="0"/>
                <a:ea typeface="Arial" charset="0"/>
                <a:cs typeface="Courier New" panose="02070309020205020404" pitchFamily="49" charset="0"/>
              </a:rPr>
              <a:t>#ifndef byte</a:t>
            </a:r>
          </a:p>
          <a:p>
            <a:pPr algn="l">
              <a:spcBef>
                <a:spcPts val="0"/>
              </a:spcBef>
            </a:pPr>
            <a:r>
              <a:rPr lang="en-US" sz="1600" dirty="0">
                <a:latin typeface="Courier New" panose="02070309020205020404" pitchFamily="49" charset="0"/>
                <a:ea typeface="Arial" charset="0"/>
                <a:cs typeface="Courier New" panose="02070309020205020404" pitchFamily="49" charset="0"/>
              </a:rPr>
              <a:t>typedef unsigned char byte;</a:t>
            </a:r>
          </a:p>
          <a:p>
            <a:pPr algn="l">
              <a:spcBef>
                <a:spcPts val="0"/>
              </a:spcBef>
            </a:pPr>
            <a:r>
              <a:rPr lang="en-US" sz="1600" dirty="0">
                <a:latin typeface="Courier New" panose="02070309020205020404" pitchFamily="49" charset="0"/>
                <a:ea typeface="Arial" charset="0"/>
                <a:cs typeface="Courier New" panose="02070309020205020404" pitchFamily="49" charset="0"/>
              </a:rPr>
              <a:t>#endif</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208</a:t>
            </a:fld>
            <a:endParaRPr lang="en-US" dirty="0"/>
          </a:p>
        </p:txBody>
      </p:sp>
      <p:sp>
        <p:nvSpPr>
          <p:cNvPr id="6" name="Content Placeholder 2">
            <a:extLst>
              <a:ext uri="{FF2B5EF4-FFF2-40B4-BE49-F238E27FC236}">
                <a16:creationId xmlns:a16="http://schemas.microsoft.com/office/drawing/2014/main" id="{17E5AD95-910D-BA40-AEF2-2350BFB9E725}"/>
              </a:ext>
            </a:extLst>
          </p:cNvPr>
          <p:cNvSpPr txBox="1">
            <a:spLocks/>
          </p:cNvSpPr>
          <p:nvPr/>
        </p:nvSpPr>
        <p:spPr>
          <a:xfrm>
            <a:off x="5550164" y="1352095"/>
            <a:ext cx="11611626" cy="142584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0"/>
              </a:spcBef>
            </a:pPr>
            <a:r>
              <a:rPr lang="en-US" sz="1600" dirty="0">
                <a:latin typeface="Courier New" panose="02070309020205020404" pitchFamily="49" charset="0"/>
                <a:ea typeface="Arial" charset="0"/>
                <a:cs typeface="Courier New" panose="02070309020205020404" pitchFamily="49" charset="0"/>
              </a:rPr>
              <a:t>// HC12 Interfacing with RP through Rx, Tx</a:t>
            </a:r>
          </a:p>
          <a:p>
            <a:pPr algn="l">
              <a:spcBef>
                <a:spcPts val="0"/>
              </a:spcBef>
            </a:pPr>
            <a:r>
              <a:rPr lang="en-US" sz="1600" dirty="0">
                <a:latin typeface="Courier New" panose="02070309020205020404" pitchFamily="49" charset="0"/>
                <a:ea typeface="Arial" charset="0"/>
                <a:cs typeface="Courier New" panose="02070309020205020404" pitchFamily="49" charset="0"/>
              </a:rPr>
              <a:t>// Connections</a:t>
            </a:r>
          </a:p>
          <a:p>
            <a:pPr algn="l">
              <a:spcBef>
                <a:spcPts val="0"/>
              </a:spcBef>
            </a:pPr>
            <a:r>
              <a:rPr lang="en-US" sz="1600" dirty="0">
                <a:latin typeface="Courier New" panose="02070309020205020404" pitchFamily="49" charset="0"/>
                <a:ea typeface="Arial" charset="0"/>
                <a:cs typeface="Courier New" panose="02070309020205020404" pitchFamily="49" charset="0"/>
              </a:rPr>
              <a:t>//    FDMI1232      HC12</a:t>
            </a:r>
          </a:p>
          <a:p>
            <a:pPr algn="l">
              <a:spcBef>
                <a:spcPts val="0"/>
              </a:spcBef>
            </a:pPr>
            <a:r>
              <a:rPr lang="en-US" sz="1600" dirty="0">
                <a:latin typeface="Courier New" panose="02070309020205020404" pitchFamily="49" charset="0"/>
                <a:ea typeface="Arial" charset="0"/>
                <a:cs typeface="Courier New" panose="02070309020205020404" pitchFamily="49" charset="0"/>
              </a:rPr>
              <a:t>//    vcc           vcc</a:t>
            </a:r>
          </a:p>
          <a:p>
            <a:pPr algn="l">
              <a:spcBef>
                <a:spcPts val="0"/>
              </a:spcBef>
            </a:pPr>
            <a:r>
              <a:rPr lang="en-US" sz="1600" dirty="0">
                <a:latin typeface="Courier New" panose="02070309020205020404" pitchFamily="49" charset="0"/>
                <a:ea typeface="Arial" charset="0"/>
                <a:cs typeface="Courier New" panose="02070309020205020404" pitchFamily="49" charset="0"/>
              </a:rPr>
              <a:t>//    gnd           gnd</a:t>
            </a:r>
          </a:p>
          <a:p>
            <a:pPr algn="l">
              <a:spcBef>
                <a:spcPts val="0"/>
              </a:spcBef>
            </a:pPr>
            <a:r>
              <a:rPr lang="en-US" sz="1600" dirty="0">
                <a:latin typeface="Courier New" panose="02070309020205020404" pitchFamily="49" charset="0"/>
                <a:ea typeface="Arial" charset="0"/>
                <a:cs typeface="Courier New" panose="02070309020205020404" pitchFamily="49" charset="0"/>
              </a:rPr>
              <a:t>//    rxd           txd</a:t>
            </a:r>
          </a:p>
          <a:p>
            <a:pPr algn="l">
              <a:spcBef>
                <a:spcPts val="0"/>
              </a:spcBef>
            </a:pPr>
            <a:r>
              <a:rPr lang="en-US" sz="1600" dirty="0">
                <a:latin typeface="Courier New" panose="02070309020205020404" pitchFamily="49" charset="0"/>
                <a:ea typeface="Arial" charset="0"/>
                <a:cs typeface="Courier New" panose="02070309020205020404" pitchFamily="49" charset="0"/>
              </a:rPr>
              <a:t>//    txd           rxd</a:t>
            </a:r>
          </a:p>
          <a:p>
            <a:pPr algn="l">
              <a:spcBef>
                <a:spcPts val="0"/>
              </a:spcBef>
            </a:pPr>
            <a:r>
              <a:rPr lang="en-US" sz="1600" dirty="0">
                <a:latin typeface="Courier New" panose="02070309020205020404" pitchFamily="49" charset="0"/>
                <a:ea typeface="Arial" charset="0"/>
                <a:cs typeface="Courier New" panose="02070309020205020404" pitchFamily="49" charset="0"/>
              </a:rPr>
              <a:t>//    RP            HC12</a:t>
            </a:r>
          </a:p>
          <a:p>
            <a:pPr algn="l">
              <a:spcBef>
                <a:spcPts val="0"/>
              </a:spcBef>
            </a:pPr>
            <a:r>
              <a:rPr lang="en-US" sz="1600" dirty="0">
                <a:latin typeface="Courier New" panose="02070309020205020404" pitchFamily="49" charset="0"/>
                <a:ea typeface="Arial" charset="0"/>
                <a:cs typeface="Courier New" panose="02070309020205020404" pitchFamily="49" charset="0"/>
              </a:rPr>
              <a:t>//    vcc           vcc</a:t>
            </a:r>
          </a:p>
          <a:p>
            <a:pPr algn="l">
              <a:spcBef>
                <a:spcPts val="0"/>
              </a:spcBef>
            </a:pPr>
            <a:r>
              <a:rPr lang="en-US" sz="1600" dirty="0">
                <a:latin typeface="Courier New" panose="02070309020205020404" pitchFamily="49" charset="0"/>
                <a:ea typeface="Arial" charset="0"/>
                <a:cs typeface="Courier New" panose="02070309020205020404" pitchFamily="49" charset="0"/>
              </a:rPr>
              <a:t>//    gnd           gnd</a:t>
            </a:r>
          </a:p>
          <a:p>
            <a:pPr algn="l">
              <a:spcBef>
                <a:spcPts val="0"/>
              </a:spcBef>
            </a:pPr>
            <a:r>
              <a:rPr lang="en-US" sz="1600" dirty="0">
                <a:latin typeface="Courier New" panose="02070309020205020404" pitchFamily="49" charset="0"/>
                <a:ea typeface="Arial" charset="0"/>
                <a:cs typeface="Courier New" panose="02070309020205020404" pitchFamily="49" charset="0"/>
              </a:rPr>
              <a:t>//    rxd (pin 10)  txd</a:t>
            </a:r>
          </a:p>
          <a:p>
            <a:pPr algn="l">
              <a:spcBef>
                <a:spcPts val="0"/>
              </a:spcBef>
            </a:pPr>
            <a:r>
              <a:rPr lang="en-US" sz="1600" dirty="0">
                <a:latin typeface="Courier New" panose="02070309020205020404" pitchFamily="49" charset="0"/>
                <a:ea typeface="Arial" charset="0"/>
                <a:cs typeface="Courier New" panose="02070309020205020404" pitchFamily="49" charset="0"/>
              </a:rPr>
              <a:t>//    txd (pin  8)  rxd</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#ifdef PIN_ACCESS</a:t>
            </a:r>
          </a:p>
          <a:p>
            <a:pPr algn="l">
              <a:spcBef>
                <a:spcPts val="0"/>
              </a:spcBef>
            </a:pPr>
            <a:r>
              <a:rPr lang="en-US" sz="1600" dirty="0">
                <a:latin typeface="Courier New" panose="02070309020205020404" pitchFamily="49" charset="0"/>
                <a:ea typeface="Arial" charset="0"/>
                <a:cs typeface="Courier New" panose="02070309020205020404" pitchFamily="49" charset="0"/>
              </a:rPr>
              <a:t>#define uartDevice "/dev/serial0"</a:t>
            </a:r>
          </a:p>
          <a:p>
            <a:pPr algn="l">
              <a:spcBef>
                <a:spcPts val="0"/>
              </a:spcBef>
            </a:pPr>
            <a:r>
              <a:rPr lang="en-US" sz="1600" dirty="0">
                <a:latin typeface="Courier New" panose="02070309020205020404" pitchFamily="49" charset="0"/>
                <a:ea typeface="Arial" charset="0"/>
                <a:cs typeface="Courier New" panose="02070309020205020404" pitchFamily="49" charset="0"/>
              </a:rPr>
              <a:t>#else</a:t>
            </a:r>
          </a:p>
          <a:p>
            <a:pPr algn="l">
              <a:spcBef>
                <a:spcPts val="0"/>
              </a:spcBef>
            </a:pPr>
            <a:r>
              <a:rPr lang="en-US" sz="1600" dirty="0">
                <a:latin typeface="Courier New" panose="02070309020205020404" pitchFamily="49" charset="0"/>
                <a:ea typeface="Arial" charset="0"/>
                <a:cs typeface="Courier New" panose="02070309020205020404" pitchFamily="49" charset="0"/>
              </a:rPr>
              <a:t>#define uartDevice "/dev/ttyUSB0"</a:t>
            </a:r>
          </a:p>
          <a:p>
            <a:pPr algn="l">
              <a:spcBef>
                <a:spcPts val="0"/>
              </a:spcBef>
            </a:pPr>
            <a:r>
              <a:rPr lang="en-US" sz="1600" dirty="0">
                <a:latin typeface="Courier New" panose="02070309020205020404" pitchFamily="49" charset="0"/>
                <a:ea typeface="Arial" charset="0"/>
                <a:cs typeface="Courier New" panose="02070309020205020404" pitchFamily="49" charset="0"/>
              </a:rPr>
              <a:t>#endif</a:t>
            </a:r>
          </a:p>
          <a:p>
            <a:pPr algn="l">
              <a:spcBef>
                <a:spcPts val="0"/>
              </a:spcBef>
            </a:pPr>
            <a:r>
              <a:rPr lang="en-US" sz="1600" dirty="0">
                <a:latin typeface="Courier New" panose="02070309020205020404" pitchFamily="49" charset="0"/>
                <a:ea typeface="Arial" charset="0"/>
                <a:cs typeface="Courier New" panose="02070309020205020404" pitchFamily="49" charset="0"/>
              </a:rPr>
              <a:t>#define BUF_SIZE 512</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set_pin = 7;</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Tree>
    <p:extLst>
      <p:ext uri="{BB962C8B-B14F-4D97-AF65-F5344CB8AC3E}">
        <p14:creationId xmlns:p14="http://schemas.microsoft.com/office/powerpoint/2010/main" val="1772982062"/>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75713"/>
            <a:ext cx="11611625" cy="868362"/>
          </a:xfrm>
        </p:spPr>
        <p:txBody>
          <a:bodyPr anchor="ctr">
            <a:normAutofit/>
          </a:bodyPr>
          <a:lstStyle/>
          <a:p>
            <a:pPr algn="ctr"/>
            <a:r>
              <a:rPr lang="en-US" sz="4400" dirty="0">
                <a:latin typeface="Arial" panose="020B0604020202020204" pitchFamily="34" charset="0"/>
                <a:cs typeface="Arial" panose="020B0604020202020204" pitchFamily="34" charset="0"/>
              </a:rPr>
              <a:t>Raspberry Pi code for HC-12</a:t>
            </a:r>
          </a:p>
        </p:txBody>
      </p:sp>
      <p:sp>
        <p:nvSpPr>
          <p:cNvPr id="3" name="Content Placeholder 2"/>
          <p:cNvSpPr>
            <a:spLocks noGrp="1"/>
          </p:cNvSpPr>
          <p:nvPr>
            <p:ph idx="1"/>
          </p:nvPr>
        </p:nvSpPr>
        <p:spPr>
          <a:xfrm>
            <a:off x="290187" y="1193259"/>
            <a:ext cx="11611626" cy="1425844"/>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void clearBuf(byte* buf, int n) {</a:t>
            </a:r>
          </a:p>
          <a:p>
            <a:pPr algn="l">
              <a:spcBef>
                <a:spcPts val="0"/>
              </a:spcBef>
            </a:pPr>
            <a:r>
              <a:rPr lang="en-US" sz="1600" dirty="0">
                <a:latin typeface="Courier New" panose="02070309020205020404" pitchFamily="49" charset="0"/>
                <a:ea typeface="Arial" charset="0"/>
                <a:cs typeface="Courier New" panose="02070309020205020404" pitchFamily="49" charset="0"/>
              </a:rPr>
              <a:t>  for (int i = 0; i &lt; n; i++) {</a:t>
            </a:r>
          </a:p>
          <a:p>
            <a:pPr algn="l">
              <a:spcBef>
                <a:spcPts val="0"/>
              </a:spcBef>
            </a:pPr>
            <a:r>
              <a:rPr lang="en-US" sz="1600" dirty="0">
                <a:latin typeface="Courier New" panose="02070309020205020404" pitchFamily="49" charset="0"/>
                <a:ea typeface="Arial" charset="0"/>
                <a:cs typeface="Courier New" panose="02070309020205020404" pitchFamily="49" charset="0"/>
              </a:rPr>
              <a:t>    buf[i] = 0;</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int bytes_available(int fd) {</a:t>
            </a:r>
          </a:p>
          <a:p>
            <a:pPr algn="l">
              <a:spcBef>
                <a:spcPts val="0"/>
              </a:spcBef>
            </a:pPr>
            <a:r>
              <a:rPr lang="en-US" sz="1600" dirty="0">
                <a:latin typeface="Courier New" panose="02070309020205020404" pitchFamily="49" charset="0"/>
                <a:ea typeface="Arial" charset="0"/>
                <a:cs typeface="Courier New" panose="02070309020205020404" pitchFamily="49" charset="0"/>
              </a:rPr>
              <a:t>  int num_bytes = 0;</a:t>
            </a:r>
          </a:p>
          <a:p>
            <a:pPr algn="l">
              <a:spcBef>
                <a:spcPts val="0"/>
              </a:spcBef>
            </a:pPr>
            <a:r>
              <a:rPr lang="en-US" sz="1600" dirty="0">
                <a:latin typeface="Courier New" panose="02070309020205020404" pitchFamily="49" charset="0"/>
                <a:ea typeface="Arial" charset="0"/>
                <a:cs typeface="Courier New" panose="02070309020205020404" pitchFamily="49" charset="0"/>
              </a:rPr>
              <a:t>  ioctl(fd, FIONREAD, &amp;num_bytes);</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num_bytes;</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const char* eol = "\r\n";</a:t>
            </a:r>
          </a:p>
          <a:p>
            <a:pPr algn="l">
              <a:spcBef>
                <a:spcPts val="0"/>
              </a:spcBef>
            </a:pPr>
            <a:r>
              <a:rPr lang="en-US" sz="1600" dirty="0">
                <a:latin typeface="Courier New" panose="02070309020205020404" pitchFamily="49" charset="0"/>
                <a:ea typeface="Arial" charset="0"/>
                <a:cs typeface="Courier New" panose="02070309020205020404" pitchFamily="49" charset="0"/>
              </a:rPr>
              <a:t>void send_command(int fd, const char* command) {</a:t>
            </a:r>
          </a:p>
          <a:p>
            <a:pPr algn="l">
              <a:spcBef>
                <a:spcPts val="0"/>
              </a:spcBef>
            </a:pPr>
            <a:r>
              <a:rPr lang="en-US" sz="1600" dirty="0">
                <a:latin typeface="Courier New" panose="02070309020205020404" pitchFamily="49" charset="0"/>
                <a:ea typeface="Arial" charset="0"/>
                <a:cs typeface="Courier New" panose="02070309020205020404" pitchFamily="49" charset="0"/>
              </a:rPr>
              <a:t>  byte response[128];</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printf("Command: %s\n", command);</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 command mode</a:t>
            </a:r>
          </a:p>
          <a:p>
            <a:pPr algn="l">
              <a:spcBef>
                <a:spcPts val="0"/>
              </a:spcBef>
            </a:pPr>
            <a:r>
              <a:rPr lang="en-US" sz="1600" dirty="0">
                <a:latin typeface="Courier New" panose="02070309020205020404" pitchFamily="49" charset="0"/>
                <a:ea typeface="Arial" charset="0"/>
                <a:cs typeface="Courier New" panose="02070309020205020404" pitchFamily="49" charset="0"/>
              </a:rPr>
              <a:t>  digitalWrite(set_pin, LOW);</a:t>
            </a:r>
          </a:p>
          <a:p>
            <a:pPr algn="l">
              <a:spcBef>
                <a:spcPts val="0"/>
              </a:spcBef>
            </a:pPr>
            <a:r>
              <a:rPr lang="en-US" sz="1600" dirty="0">
                <a:latin typeface="Courier New" panose="02070309020205020404" pitchFamily="49" charset="0"/>
                <a:ea typeface="Arial" charset="0"/>
                <a:cs typeface="Courier New" panose="02070309020205020404" pitchFamily="49" charset="0"/>
              </a:rPr>
              <a:t>  delay(200);</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209</a:t>
            </a:fld>
            <a:endParaRPr lang="en-US" dirty="0"/>
          </a:p>
        </p:txBody>
      </p:sp>
      <p:sp>
        <p:nvSpPr>
          <p:cNvPr id="6" name="Content Placeholder 2">
            <a:extLst>
              <a:ext uri="{FF2B5EF4-FFF2-40B4-BE49-F238E27FC236}">
                <a16:creationId xmlns:a16="http://schemas.microsoft.com/office/drawing/2014/main" id="{A6E31010-B2FB-D14C-9935-87E50808383F}"/>
              </a:ext>
            </a:extLst>
          </p:cNvPr>
          <p:cNvSpPr txBox="1">
            <a:spLocks/>
          </p:cNvSpPr>
          <p:nvPr/>
        </p:nvSpPr>
        <p:spPr>
          <a:xfrm>
            <a:off x="5716033" y="1345659"/>
            <a:ext cx="11611626" cy="142584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0"/>
              </a:spcBef>
            </a:pPr>
            <a:r>
              <a:rPr lang="en-US" sz="1600" dirty="0">
                <a:latin typeface="Courier New" panose="02070309020205020404" pitchFamily="49" charset="0"/>
                <a:ea typeface="Arial" charset="0"/>
                <a:cs typeface="Courier New" panose="02070309020205020404" pitchFamily="49" charset="0"/>
              </a:rPr>
              <a:t>tcflush(fd, TCIFLUSH);</a:t>
            </a:r>
          </a:p>
          <a:p>
            <a:pPr algn="l">
              <a:spcBef>
                <a:spcPts val="0"/>
              </a:spcBef>
            </a:pPr>
            <a:r>
              <a:rPr lang="en-US" sz="1600" dirty="0">
                <a:latin typeface="Courier New" panose="02070309020205020404" pitchFamily="49" charset="0"/>
                <a:ea typeface="Arial" charset="0"/>
                <a:cs typeface="Courier New" panose="02070309020205020404" pitchFamily="49" charset="0"/>
              </a:rPr>
              <a:t>  write(fd, command, strlen(command));</a:t>
            </a:r>
          </a:p>
          <a:p>
            <a:pPr algn="l">
              <a:spcBef>
                <a:spcPts val="0"/>
              </a:spcBef>
            </a:pPr>
            <a:r>
              <a:rPr lang="en-US" sz="1600" dirty="0">
                <a:latin typeface="Courier New" panose="02070309020205020404" pitchFamily="49" charset="0"/>
                <a:ea typeface="Arial" charset="0"/>
                <a:cs typeface="Courier New" panose="02070309020205020404" pitchFamily="49" charset="0"/>
              </a:rPr>
              <a:t>  int n = 0;</a:t>
            </a:r>
          </a:p>
          <a:p>
            <a:pPr algn="l">
              <a:spcBef>
                <a:spcPts val="0"/>
              </a:spcBef>
            </a:pPr>
            <a:r>
              <a:rPr lang="en-US" sz="1600" dirty="0">
                <a:latin typeface="Courier New" panose="02070309020205020404" pitchFamily="49" charset="0"/>
                <a:ea typeface="Arial" charset="0"/>
                <a:cs typeface="Courier New" panose="02070309020205020404" pitchFamily="49" charset="0"/>
              </a:rPr>
              <a:t>  delay(200);</a:t>
            </a:r>
          </a:p>
          <a:p>
            <a:pPr algn="l">
              <a:spcBef>
                <a:spcPts val="0"/>
              </a:spcBef>
            </a:pPr>
            <a:r>
              <a:rPr lang="en-US" sz="1600" dirty="0">
                <a:latin typeface="Courier New" panose="02070309020205020404" pitchFamily="49" charset="0"/>
                <a:ea typeface="Arial" charset="0"/>
                <a:cs typeface="Courier New" panose="02070309020205020404" pitchFamily="49" charset="0"/>
              </a:rPr>
              <a:t>  while (bytes_available(fd) &gt; 0) {</a:t>
            </a:r>
          </a:p>
          <a:p>
            <a:pPr algn="l">
              <a:spcBef>
                <a:spcPts val="0"/>
              </a:spcBef>
            </a:pPr>
            <a:r>
              <a:rPr lang="en-US" sz="1600" dirty="0">
                <a:latin typeface="Courier New" panose="02070309020205020404" pitchFamily="49" charset="0"/>
                <a:ea typeface="Arial" charset="0"/>
                <a:cs typeface="Courier New" panose="02070309020205020404" pitchFamily="49" charset="0"/>
              </a:rPr>
              <a:t>    clearBuf(response, 128);</a:t>
            </a:r>
          </a:p>
          <a:p>
            <a:pPr algn="l">
              <a:spcBef>
                <a:spcPts val="0"/>
              </a:spcBef>
            </a:pPr>
            <a:r>
              <a:rPr lang="en-US" sz="1600" dirty="0">
                <a:latin typeface="Courier New" panose="02070309020205020404" pitchFamily="49" charset="0"/>
                <a:ea typeface="Arial" charset="0"/>
                <a:cs typeface="Courier New" panose="02070309020205020404" pitchFamily="49" charset="0"/>
              </a:rPr>
              <a:t>    n = read(fd, response, 127);</a:t>
            </a:r>
          </a:p>
          <a:p>
            <a:pPr algn="l">
              <a:spcBef>
                <a:spcPts val="0"/>
              </a:spcBef>
            </a:pPr>
            <a:r>
              <a:rPr lang="en-US" sz="1600" dirty="0">
                <a:latin typeface="Courier New" panose="02070309020205020404" pitchFamily="49" charset="0"/>
                <a:ea typeface="Arial" charset="0"/>
                <a:cs typeface="Courier New" panose="02070309020205020404" pitchFamily="49" charset="0"/>
              </a:rPr>
              <a:t>    if (n &gt; 1) {</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printf("Response: %s", (char*)response);</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tcflush(fd, TCIFLUSH);</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digitalWrite(set_pin, HIGH);</a:t>
            </a:r>
          </a:p>
          <a:p>
            <a:pPr algn="l">
              <a:spcBef>
                <a:spcPts val="0"/>
              </a:spcBef>
            </a:pPr>
            <a:r>
              <a:rPr lang="en-US" sz="1600" dirty="0">
                <a:latin typeface="Courier New" panose="02070309020205020404" pitchFamily="49" charset="0"/>
                <a:ea typeface="Arial" charset="0"/>
                <a:cs typeface="Courier New" panose="02070309020205020404" pitchFamily="49" charset="0"/>
              </a:rPr>
              <a:t>  delay(200);</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p:txBody>
      </p:sp>
    </p:spTree>
    <p:extLst>
      <p:ext uri="{BB962C8B-B14F-4D97-AF65-F5344CB8AC3E}">
        <p14:creationId xmlns:p14="http://schemas.microsoft.com/office/powerpoint/2010/main" val="12772562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9292" y="230410"/>
            <a:ext cx="11303850" cy="868362"/>
          </a:xfrm>
        </p:spPr>
        <p:txBody>
          <a:bodyPr anchor="ctr">
            <a:normAutofit/>
          </a:bodyPr>
          <a:lstStyle/>
          <a:p>
            <a:pPr algn="ctr"/>
            <a:r>
              <a:rPr lang="en-US" sz="4400">
                <a:latin typeface="Arial" panose="020B0604020202020204" pitchFamily="34" charset="0"/>
                <a:cs typeface="Arial" panose="020B0604020202020204" pitchFamily="34" charset="0"/>
              </a:rPr>
              <a:t>Analysis: RC circuit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84654" y="1825928"/>
                <a:ext cx="10622692" cy="4663440"/>
              </a:xfrm>
            </p:spPr>
            <p:txBody>
              <a:bodyPr>
                <a:noAutofit/>
              </a:bodyPr>
              <a:lstStyle/>
              <a:p>
                <a:pPr marL="342900" indent="-342900" algn="l">
                  <a:buFont typeface="Arial" panose="020B0604020202020204" pitchFamily="34" charset="0"/>
                  <a:buChar char="•"/>
                </a:pPr>
                <a:r>
                  <a:rPr lang="en-US" sz="2000" dirty="0">
                    <a:latin typeface="Arial" charset="0"/>
                    <a:ea typeface="Arial" charset="0"/>
                    <a:cs typeface="Arial" charset="0"/>
                  </a:rPr>
                  <a:t>Switch set in position 1</a:t>
                </a:r>
              </a:p>
              <a:p>
                <a:pPr marL="342900" indent="-342900" algn="l">
                  <a:buFont typeface="Arial" panose="020B0604020202020204" pitchFamily="34" charset="0"/>
                  <a:buChar char="•"/>
                </a:pPr>
                <a:r>
                  <a:rPr lang="en-US" sz="2000" dirty="0">
                    <a:latin typeface="Arial" charset="0"/>
                    <a:ea typeface="Arial" charset="0"/>
                    <a:cs typeface="Arial" charset="0"/>
                  </a:rPr>
                  <a:t>V</a:t>
                </a:r>
                <a:r>
                  <a:rPr lang="en-US" sz="2000" baseline="-25000" dirty="0">
                    <a:latin typeface="Arial" charset="0"/>
                    <a:ea typeface="Arial" charset="0"/>
                    <a:cs typeface="Arial" charset="0"/>
                  </a:rPr>
                  <a:t>R</a:t>
                </a:r>
                <a:r>
                  <a:rPr lang="en-US" sz="2000" dirty="0">
                    <a:latin typeface="Arial" charset="0"/>
                    <a:ea typeface="Arial" charset="0"/>
                    <a:cs typeface="Arial" charset="0"/>
                  </a:rPr>
                  <a:t>=V</a:t>
                </a:r>
                <a:r>
                  <a:rPr lang="en-US" sz="2000" baseline="-25000" dirty="0">
                    <a:latin typeface="Arial" charset="0"/>
                    <a:ea typeface="Arial" charset="0"/>
                    <a:cs typeface="Arial" charset="0"/>
                  </a:rPr>
                  <a:t>3</a:t>
                </a:r>
                <a:r>
                  <a:rPr lang="en-US" sz="2000" dirty="0">
                    <a:latin typeface="Arial" charset="0"/>
                    <a:ea typeface="Arial" charset="0"/>
                    <a:cs typeface="Arial" charset="0"/>
                  </a:rPr>
                  <a:t>-V</a:t>
                </a:r>
                <a:r>
                  <a:rPr lang="en-US" sz="2000" baseline="-25000" dirty="0">
                    <a:latin typeface="Arial" charset="0"/>
                    <a:ea typeface="Arial" charset="0"/>
                    <a:cs typeface="Arial" charset="0"/>
                  </a:rPr>
                  <a:t>2</a:t>
                </a:r>
              </a:p>
              <a:p>
                <a:pPr marL="342900" indent="-342900" algn="l">
                  <a:buFont typeface="Arial" panose="020B0604020202020204" pitchFamily="34" charset="0"/>
                  <a:buChar char="•"/>
                </a:pPr>
                <a:r>
                  <a:rPr lang="en-US" sz="2000" dirty="0">
                    <a:latin typeface="Arial" charset="0"/>
                    <a:ea typeface="Arial" charset="0"/>
                    <a:cs typeface="Arial" charset="0"/>
                  </a:rPr>
                  <a:t>V</a:t>
                </a:r>
                <a:r>
                  <a:rPr lang="en-US" sz="2000" baseline="-25000" dirty="0">
                    <a:latin typeface="Arial" charset="0"/>
                    <a:ea typeface="Arial" charset="0"/>
                    <a:cs typeface="Arial" charset="0"/>
                  </a:rPr>
                  <a:t>C</a:t>
                </a:r>
                <a:r>
                  <a:rPr lang="en-US" sz="2000" dirty="0">
                    <a:latin typeface="Arial" charset="0"/>
                    <a:ea typeface="Arial" charset="0"/>
                    <a:cs typeface="Arial" charset="0"/>
                  </a:rPr>
                  <a:t>=V</a:t>
                </a:r>
                <a:r>
                  <a:rPr lang="en-US" sz="2000" baseline="-25000" dirty="0">
                    <a:latin typeface="Arial" charset="0"/>
                    <a:ea typeface="Arial" charset="0"/>
                    <a:cs typeface="Arial" charset="0"/>
                  </a:rPr>
                  <a:t>2</a:t>
                </a:r>
                <a:r>
                  <a:rPr lang="en-US" sz="2000" dirty="0">
                    <a:latin typeface="Arial" charset="0"/>
                    <a:ea typeface="Arial" charset="0"/>
                    <a:cs typeface="Arial" charset="0"/>
                  </a:rPr>
                  <a:t>-V</a:t>
                </a:r>
                <a:r>
                  <a:rPr lang="en-US" sz="2000" baseline="-25000" dirty="0">
                    <a:latin typeface="Arial" charset="0"/>
                    <a:ea typeface="Arial" charset="0"/>
                    <a:cs typeface="Arial" charset="0"/>
                  </a:rPr>
                  <a:t>1</a:t>
                </a:r>
              </a:p>
              <a:p>
                <a:pPr marL="342900" indent="-342900" algn="l">
                  <a:buFont typeface="Arial" panose="020B0604020202020204" pitchFamily="34" charset="0"/>
                  <a:buChar char="•"/>
                </a:pPr>
                <a:r>
                  <a:rPr lang="en-US" sz="2000" dirty="0">
                    <a:latin typeface="Arial" charset="0"/>
                    <a:ea typeface="Arial" charset="0"/>
                    <a:cs typeface="Arial" charset="0"/>
                  </a:rPr>
                  <a:t>V</a:t>
                </a:r>
                <a:r>
                  <a:rPr lang="en-US" sz="2000" baseline="-25000" dirty="0">
                    <a:latin typeface="Arial" charset="0"/>
                    <a:ea typeface="Arial" charset="0"/>
                    <a:cs typeface="Arial" charset="0"/>
                  </a:rPr>
                  <a:t>0</a:t>
                </a:r>
                <a:r>
                  <a:rPr lang="en-US" sz="2000" dirty="0">
                    <a:latin typeface="Arial" charset="0"/>
                    <a:ea typeface="Arial" charset="0"/>
                    <a:cs typeface="Arial" charset="0"/>
                  </a:rPr>
                  <a:t>= V</a:t>
                </a:r>
                <a:r>
                  <a:rPr lang="en-US" sz="2000" baseline="-25000" dirty="0">
                    <a:latin typeface="Arial" charset="0"/>
                    <a:ea typeface="Arial" charset="0"/>
                    <a:cs typeface="Arial" charset="0"/>
                  </a:rPr>
                  <a:t>R </a:t>
                </a:r>
                <a:r>
                  <a:rPr lang="en-US" sz="2000" dirty="0">
                    <a:latin typeface="Arial" charset="0"/>
                    <a:ea typeface="Arial" charset="0"/>
                    <a:cs typeface="Arial" charset="0"/>
                  </a:rPr>
                  <a:t>+ V</a:t>
                </a:r>
                <a:r>
                  <a:rPr lang="en-US" sz="2000" baseline="-25000" dirty="0">
                    <a:latin typeface="Arial" charset="0"/>
                    <a:ea typeface="Arial" charset="0"/>
                    <a:cs typeface="Arial" charset="0"/>
                  </a:rPr>
                  <a:t>C</a:t>
                </a:r>
              </a:p>
              <a:p>
                <a:pPr marL="342900" indent="-342900" algn="l">
                  <a:buFont typeface="Arial" panose="020B0604020202020204" pitchFamily="34" charset="0"/>
                  <a:buChar char="•"/>
                </a:pPr>
                <a:r>
                  <a:rPr lang="en-US" sz="2000" dirty="0">
                    <a:latin typeface="Arial" charset="0"/>
                    <a:ea typeface="Arial" charset="0"/>
                    <a:cs typeface="Arial" charset="0"/>
                  </a:rPr>
                  <a:t>I = C </a:t>
                </a:r>
                <a14:m>
                  <m:oMath xmlns:m="http://schemas.openxmlformats.org/officeDocument/2006/math">
                    <m:f>
                      <m:fPr>
                        <m:ctrlPr>
                          <a:rPr lang="en-US" sz="2000" i="1">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𝑑</m:t>
                        </m:r>
                      </m:num>
                      <m:den>
                        <m:r>
                          <a:rPr lang="en-US" sz="2000" b="0" i="1" smtClean="0">
                            <a:latin typeface="Cambria Math" panose="02040503050406030204" pitchFamily="18" charset="0"/>
                            <a:cs typeface="Arial" charset="0"/>
                          </a:rPr>
                          <m:t>𝑑𝑡</m:t>
                        </m:r>
                      </m:den>
                    </m:f>
                  </m:oMath>
                </a14:m>
                <a:r>
                  <a:rPr lang="en-US" sz="2000" dirty="0">
                    <a:latin typeface="Arial" charset="0"/>
                    <a:ea typeface="Arial" charset="0"/>
                    <a:cs typeface="Arial" charset="0"/>
                  </a:rPr>
                  <a:t>V</a:t>
                </a:r>
                <a:r>
                  <a:rPr lang="en-US" sz="2000" baseline="-25000" dirty="0">
                    <a:latin typeface="Arial" charset="0"/>
                    <a:ea typeface="Arial" charset="0"/>
                    <a:cs typeface="Arial" charset="0"/>
                  </a:rPr>
                  <a:t>C </a:t>
                </a:r>
                <a:r>
                  <a:rPr lang="en-US" sz="2000" dirty="0">
                    <a:latin typeface="Arial" charset="0"/>
                    <a:ea typeface="Arial" charset="0"/>
                    <a:cs typeface="Arial" charset="0"/>
                  </a:rPr>
                  <a:t>= </a:t>
                </a:r>
                <a14:m>
                  <m:oMath xmlns:m="http://schemas.openxmlformats.org/officeDocument/2006/math">
                    <m:f>
                      <m:fPr>
                        <m:ctrlPr>
                          <a:rPr lang="en-US" sz="2000" i="1">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𝑉</m:t>
                        </m:r>
                        <m:r>
                          <a:rPr lang="en-US" sz="2000" b="0" i="1" baseline="-25000" smtClean="0">
                            <a:latin typeface="Cambria Math" panose="02040503050406030204" pitchFamily="18" charset="0"/>
                            <a:cs typeface="Arial" charset="0"/>
                          </a:rPr>
                          <m:t>𝑅</m:t>
                        </m:r>
                      </m:num>
                      <m:den>
                        <m:r>
                          <a:rPr lang="en-US" sz="2000" b="0" i="1" smtClean="0">
                            <a:latin typeface="Cambria Math" panose="02040503050406030204" pitchFamily="18" charset="0"/>
                            <a:cs typeface="Arial" charset="0"/>
                          </a:rPr>
                          <m:t>𝑅</m:t>
                        </m:r>
                      </m:den>
                    </m:f>
                  </m:oMath>
                </a14:m>
                <a:endParaRPr lang="en-US" sz="2000" dirty="0">
                  <a:latin typeface="Arial" charset="0"/>
                  <a:ea typeface="Arial" charset="0"/>
                  <a:cs typeface="Arial" charset="0"/>
                </a:endParaRPr>
              </a:p>
              <a:p>
                <a:pPr marL="342900" indent="-342900" algn="l">
                  <a:buFont typeface="Arial" panose="020B0604020202020204" pitchFamily="34" charset="0"/>
                  <a:buChar char="•"/>
                </a:pPr>
                <a:r>
                  <a:rPr lang="en-US" sz="2000" dirty="0">
                    <a:latin typeface="Arial" charset="0"/>
                    <a:ea typeface="Arial" charset="0"/>
                    <a:cs typeface="Arial" charset="0"/>
                  </a:rPr>
                  <a:t>V</a:t>
                </a:r>
                <a:r>
                  <a:rPr lang="en-US" sz="2000" baseline="-25000" dirty="0">
                    <a:latin typeface="Arial" charset="0"/>
                    <a:ea typeface="Arial" charset="0"/>
                    <a:cs typeface="Arial" charset="0"/>
                  </a:rPr>
                  <a:t>0</a:t>
                </a:r>
                <a:r>
                  <a:rPr lang="en-US" sz="2000" dirty="0">
                    <a:latin typeface="Arial" charset="0"/>
                    <a:ea typeface="Arial" charset="0"/>
                    <a:cs typeface="Arial" charset="0"/>
                  </a:rPr>
                  <a:t> = RC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𝑑</m:t>
                        </m:r>
                      </m:num>
                      <m:den>
                        <m:r>
                          <a:rPr lang="en-US" sz="2000" i="1">
                            <a:latin typeface="Cambria Math" panose="02040503050406030204" pitchFamily="18" charset="0"/>
                            <a:cs typeface="Arial" charset="0"/>
                          </a:rPr>
                          <m:t>𝑑𝑡</m:t>
                        </m:r>
                      </m:den>
                    </m:f>
                  </m:oMath>
                </a14:m>
                <a:r>
                  <a:rPr lang="en-US" sz="2000" dirty="0">
                    <a:latin typeface="Arial" charset="0"/>
                    <a:ea typeface="Arial" charset="0"/>
                    <a:cs typeface="Arial" charset="0"/>
                  </a:rPr>
                  <a:t> V</a:t>
                </a:r>
                <a:r>
                  <a:rPr lang="en-US" sz="2000" baseline="-25000" dirty="0">
                    <a:latin typeface="Arial" charset="0"/>
                    <a:ea typeface="Arial" charset="0"/>
                    <a:cs typeface="Arial" charset="0"/>
                  </a:rPr>
                  <a:t>C</a:t>
                </a:r>
                <a:r>
                  <a:rPr lang="en-US" sz="2000" dirty="0">
                    <a:latin typeface="Arial" charset="0"/>
                    <a:ea typeface="Arial" charset="0"/>
                    <a:cs typeface="Arial" charset="0"/>
                  </a:rPr>
                  <a:t> + V</a:t>
                </a:r>
                <a:r>
                  <a:rPr lang="en-US" sz="2000" baseline="-25000" dirty="0">
                    <a:latin typeface="Arial" charset="0"/>
                    <a:ea typeface="Arial" charset="0"/>
                    <a:cs typeface="Arial" charset="0"/>
                  </a:rPr>
                  <a:t>C</a:t>
                </a:r>
              </a:p>
              <a:p>
                <a:pPr marL="342900" indent="-342900" algn="l">
                  <a:buFont typeface="Arial" panose="020B0604020202020204" pitchFamily="34" charset="0"/>
                  <a:buChar char="•"/>
                </a:pPr>
                <a:r>
                  <a:rPr lang="en-US" sz="2000" dirty="0">
                    <a:latin typeface="Arial" charset="0"/>
                    <a:ea typeface="Arial" charset="0"/>
                    <a:cs typeface="Arial" charset="0"/>
                  </a:rPr>
                  <a:t>Solution to RC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𝑑</m:t>
                        </m:r>
                      </m:num>
                      <m:den>
                        <m:r>
                          <a:rPr lang="en-US" sz="2000" i="1">
                            <a:latin typeface="Cambria Math" panose="02040503050406030204" pitchFamily="18" charset="0"/>
                            <a:cs typeface="Arial" charset="0"/>
                          </a:rPr>
                          <m:t>𝑑𝑡</m:t>
                        </m:r>
                      </m:den>
                    </m:f>
                  </m:oMath>
                </a14:m>
                <a:r>
                  <a:rPr lang="en-US" sz="2000" dirty="0">
                    <a:latin typeface="Arial" charset="0"/>
                    <a:ea typeface="Arial" charset="0"/>
                    <a:cs typeface="Arial" charset="0"/>
                  </a:rPr>
                  <a:t> V</a:t>
                </a:r>
                <a:r>
                  <a:rPr lang="en-US" sz="2000" baseline="-25000" dirty="0">
                    <a:latin typeface="Arial" charset="0"/>
                    <a:ea typeface="Arial" charset="0"/>
                    <a:cs typeface="Arial" charset="0"/>
                  </a:rPr>
                  <a:t>C</a:t>
                </a:r>
                <a:r>
                  <a:rPr lang="en-US" sz="2000" dirty="0">
                    <a:latin typeface="Arial" charset="0"/>
                    <a:ea typeface="Arial" charset="0"/>
                    <a:cs typeface="Arial" charset="0"/>
                  </a:rPr>
                  <a:t> + V</a:t>
                </a:r>
                <a:r>
                  <a:rPr lang="en-US" sz="2000" baseline="-25000" dirty="0">
                    <a:latin typeface="Arial" charset="0"/>
                    <a:ea typeface="Arial" charset="0"/>
                    <a:cs typeface="Arial" charset="0"/>
                  </a:rPr>
                  <a:t>C </a:t>
                </a:r>
                <a:r>
                  <a:rPr lang="en-US" sz="2000" dirty="0">
                    <a:latin typeface="Arial" charset="0"/>
                    <a:ea typeface="Arial" charset="0"/>
                    <a:cs typeface="Arial" charset="0"/>
                  </a:rPr>
                  <a:t>= 0 is V</a:t>
                </a:r>
                <a:r>
                  <a:rPr lang="en-US" sz="2000" baseline="-25000" dirty="0">
                    <a:latin typeface="Arial" charset="0"/>
                    <a:ea typeface="Arial" charset="0"/>
                    <a:cs typeface="Arial" charset="0"/>
                  </a:rPr>
                  <a:t>0</a:t>
                </a:r>
                <a:r>
                  <a:rPr lang="en-US" sz="2000" dirty="0">
                    <a:latin typeface="Arial" charset="0"/>
                    <a:ea typeface="Arial" charset="0"/>
                    <a:cs typeface="Arial" charset="0"/>
                  </a:rPr>
                  <a:t> exp(</a:t>
                </a:r>
                <a14:m>
                  <m:oMath xmlns:m="http://schemas.openxmlformats.org/officeDocument/2006/math">
                    <m:f>
                      <m:fPr>
                        <m:ctrlPr>
                          <a:rPr lang="en-US" sz="2000" i="1">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𝑡</m:t>
                        </m:r>
                      </m:num>
                      <m:den>
                        <m:r>
                          <a:rPr lang="en-US" sz="2000" b="0" i="1" smtClean="0">
                            <a:latin typeface="Cambria Math" panose="02040503050406030204" pitchFamily="18" charset="0"/>
                            <a:cs typeface="Arial" charset="0"/>
                          </a:rPr>
                          <m:t>𝑅𝐶</m:t>
                        </m:r>
                      </m:den>
                    </m:f>
                  </m:oMath>
                </a14:m>
                <a:r>
                  <a:rPr lang="en-US" sz="2000" dirty="0">
                    <a:latin typeface="Arial" charset="0"/>
                    <a:ea typeface="Arial" charset="0"/>
                    <a:cs typeface="Arial" charset="0"/>
                  </a:rPr>
                  <a:t>) so </a:t>
                </a:r>
              </a:p>
              <a:p>
                <a:pPr marL="342900" indent="-342900" algn="l">
                  <a:buFont typeface="Arial" panose="020B0604020202020204" pitchFamily="34" charset="0"/>
                  <a:buChar char="•"/>
                </a:pPr>
                <a:r>
                  <a:rPr lang="en-US" sz="2000" dirty="0">
                    <a:latin typeface="Arial" charset="0"/>
                    <a:ea typeface="Arial" charset="0"/>
                    <a:cs typeface="Arial" charset="0"/>
                  </a:rPr>
                  <a:t>Solution to RC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𝑑</m:t>
                        </m:r>
                      </m:num>
                      <m:den>
                        <m:r>
                          <a:rPr lang="en-US" sz="2000" i="1">
                            <a:latin typeface="Cambria Math" panose="02040503050406030204" pitchFamily="18" charset="0"/>
                            <a:cs typeface="Arial" charset="0"/>
                          </a:rPr>
                          <m:t>𝑑𝑡</m:t>
                        </m:r>
                      </m:den>
                    </m:f>
                  </m:oMath>
                </a14:m>
                <a:r>
                  <a:rPr lang="en-US" sz="2000" dirty="0">
                    <a:latin typeface="Arial" charset="0"/>
                    <a:ea typeface="Arial" charset="0"/>
                    <a:cs typeface="Arial" charset="0"/>
                  </a:rPr>
                  <a:t> V</a:t>
                </a:r>
                <a:r>
                  <a:rPr lang="en-US" sz="2000" baseline="-25000" dirty="0">
                    <a:latin typeface="Arial" charset="0"/>
                    <a:ea typeface="Arial" charset="0"/>
                    <a:cs typeface="Arial" charset="0"/>
                  </a:rPr>
                  <a:t>C</a:t>
                </a:r>
                <a:r>
                  <a:rPr lang="en-US" sz="2000" dirty="0">
                    <a:latin typeface="Arial" charset="0"/>
                    <a:ea typeface="Arial" charset="0"/>
                    <a:cs typeface="Arial" charset="0"/>
                  </a:rPr>
                  <a:t> + V</a:t>
                </a:r>
                <a:r>
                  <a:rPr lang="en-US" sz="2000" baseline="-25000" dirty="0">
                    <a:latin typeface="Arial" charset="0"/>
                    <a:ea typeface="Arial" charset="0"/>
                    <a:cs typeface="Arial" charset="0"/>
                  </a:rPr>
                  <a:t>C </a:t>
                </a:r>
                <a:r>
                  <a:rPr lang="en-US" sz="2000" dirty="0">
                    <a:latin typeface="Arial" charset="0"/>
                    <a:ea typeface="Arial" charset="0"/>
                    <a:cs typeface="Arial" charset="0"/>
                  </a:rPr>
                  <a:t>= V</a:t>
                </a:r>
                <a:r>
                  <a:rPr lang="en-US" sz="2000" baseline="-25000" dirty="0">
                    <a:latin typeface="Arial" charset="0"/>
                    <a:ea typeface="Arial" charset="0"/>
                    <a:cs typeface="Arial" charset="0"/>
                  </a:rPr>
                  <a:t>0</a:t>
                </a:r>
                <a:r>
                  <a:rPr lang="en-US" sz="2000" dirty="0">
                    <a:latin typeface="Arial" charset="0"/>
                    <a:ea typeface="Arial" charset="0"/>
                    <a:cs typeface="Arial" charset="0"/>
                  </a:rPr>
                  <a:t> is V</a:t>
                </a:r>
                <a:r>
                  <a:rPr lang="en-US" sz="2000" baseline="-25000" dirty="0">
                    <a:latin typeface="Arial" charset="0"/>
                    <a:ea typeface="Arial" charset="0"/>
                    <a:cs typeface="Arial" charset="0"/>
                  </a:rPr>
                  <a:t>0</a:t>
                </a:r>
                <a:r>
                  <a:rPr lang="en-US" sz="2000" dirty="0">
                    <a:latin typeface="Arial" charset="0"/>
                    <a:ea typeface="Arial" charset="0"/>
                    <a:cs typeface="Arial" charset="0"/>
                  </a:rPr>
                  <a:t> (1-exp(</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m:t>
                        </m:r>
                        <m:r>
                          <a:rPr lang="en-US" sz="2000" i="1">
                            <a:latin typeface="Cambria Math" panose="02040503050406030204" pitchFamily="18" charset="0"/>
                            <a:cs typeface="Arial" charset="0"/>
                          </a:rPr>
                          <m:t>𝑡</m:t>
                        </m:r>
                      </m:num>
                      <m:den>
                        <m:r>
                          <a:rPr lang="en-US" sz="2000" i="1">
                            <a:latin typeface="Cambria Math" panose="02040503050406030204" pitchFamily="18" charset="0"/>
                            <a:cs typeface="Arial" charset="0"/>
                          </a:rPr>
                          <m:t>𝑅𝐶</m:t>
                        </m:r>
                      </m:den>
                    </m:f>
                  </m:oMath>
                </a14:m>
                <a:r>
                  <a:rPr lang="en-US" sz="2000" dirty="0">
                    <a:latin typeface="Arial" charset="0"/>
                    <a:ea typeface="Arial" charset="0"/>
                    <a:cs typeface="Arial" charset="0"/>
                  </a:rPr>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84654" y="1825928"/>
                <a:ext cx="10622692" cy="4663440"/>
              </a:xfrm>
              <a:blipFill>
                <a:blip r:embed="rId3"/>
                <a:stretch>
                  <a:fillRect l="-478" t="-1362"/>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21</a:t>
            </a:fld>
            <a:endParaRPr lang="en-US"/>
          </a:p>
        </p:txBody>
      </p:sp>
      <p:sp>
        <p:nvSpPr>
          <p:cNvPr id="7" name="Freeform 12">
            <a:extLst>
              <a:ext uri="{FF2B5EF4-FFF2-40B4-BE49-F238E27FC236}">
                <a16:creationId xmlns:a16="http://schemas.microsoft.com/office/drawing/2014/main" id="{B1062DC1-2993-A94E-9B18-129EE39EC476}"/>
              </a:ext>
            </a:extLst>
          </p:cNvPr>
          <p:cNvSpPr>
            <a:spLocks noChangeAspect="1"/>
          </p:cNvSpPr>
          <p:nvPr/>
        </p:nvSpPr>
        <p:spPr bwMode="auto">
          <a:xfrm>
            <a:off x="10494362" y="3353949"/>
            <a:ext cx="152400" cy="7620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b="1">
              <a:latin typeface="Arial" panose="020B0604020202020204" pitchFamily="34" charset="0"/>
              <a:cs typeface="Arial" panose="020B0604020202020204" pitchFamily="34" charset="0"/>
            </a:endParaRPr>
          </a:p>
        </p:txBody>
      </p:sp>
      <p:sp>
        <p:nvSpPr>
          <p:cNvPr id="8" name="Oval 7">
            <a:extLst>
              <a:ext uri="{FF2B5EF4-FFF2-40B4-BE49-F238E27FC236}">
                <a16:creationId xmlns:a16="http://schemas.microsoft.com/office/drawing/2014/main" id="{B825BB6D-6ADF-D343-ABBD-6916839B3AC9}"/>
              </a:ext>
            </a:extLst>
          </p:cNvPr>
          <p:cNvSpPr/>
          <p:nvPr/>
        </p:nvSpPr>
        <p:spPr>
          <a:xfrm>
            <a:off x="10502292" y="254335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9" name="Oval 8">
            <a:extLst>
              <a:ext uri="{FF2B5EF4-FFF2-40B4-BE49-F238E27FC236}">
                <a16:creationId xmlns:a16="http://schemas.microsoft.com/office/drawing/2014/main" id="{6D71A63B-CCF6-0B45-ACFB-0C6B55BA4863}"/>
              </a:ext>
            </a:extLst>
          </p:cNvPr>
          <p:cNvSpPr/>
          <p:nvPr/>
        </p:nvSpPr>
        <p:spPr>
          <a:xfrm>
            <a:off x="10512841" y="3302514"/>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0" name="Oval 9">
            <a:extLst>
              <a:ext uri="{FF2B5EF4-FFF2-40B4-BE49-F238E27FC236}">
                <a16:creationId xmlns:a16="http://schemas.microsoft.com/office/drawing/2014/main" id="{11F63DDD-D2F8-CA4C-BF79-769AF467FE52}"/>
              </a:ext>
            </a:extLst>
          </p:cNvPr>
          <p:cNvSpPr/>
          <p:nvPr/>
        </p:nvSpPr>
        <p:spPr>
          <a:xfrm>
            <a:off x="10512841" y="407269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 name="TextBox 10">
            <a:extLst>
              <a:ext uri="{FF2B5EF4-FFF2-40B4-BE49-F238E27FC236}">
                <a16:creationId xmlns:a16="http://schemas.microsoft.com/office/drawing/2014/main" id="{4CC5571F-8628-4946-9005-4552B7FA87D2}"/>
              </a:ext>
            </a:extLst>
          </p:cNvPr>
          <p:cNvSpPr txBox="1"/>
          <p:nvPr/>
        </p:nvSpPr>
        <p:spPr>
          <a:xfrm>
            <a:off x="10898662" y="2286313"/>
            <a:ext cx="781860" cy="369332"/>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V</a:t>
            </a:r>
            <a:r>
              <a:rPr lang="en-US" baseline="-25000">
                <a:latin typeface="Arial" panose="020B0604020202020204" pitchFamily="34" charset="0"/>
                <a:cs typeface="Arial" panose="020B0604020202020204" pitchFamily="34" charset="0"/>
              </a:rPr>
              <a:t>1</a:t>
            </a:r>
          </a:p>
        </p:txBody>
      </p:sp>
      <p:sp>
        <p:nvSpPr>
          <p:cNvPr id="12" name="TextBox 11">
            <a:extLst>
              <a:ext uri="{FF2B5EF4-FFF2-40B4-BE49-F238E27FC236}">
                <a16:creationId xmlns:a16="http://schemas.microsoft.com/office/drawing/2014/main" id="{436569FE-229E-6D43-957C-8167D053DC54}"/>
              </a:ext>
            </a:extLst>
          </p:cNvPr>
          <p:cNvSpPr txBox="1"/>
          <p:nvPr/>
        </p:nvSpPr>
        <p:spPr>
          <a:xfrm>
            <a:off x="10927492" y="3180122"/>
            <a:ext cx="781860" cy="369332"/>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V</a:t>
            </a:r>
            <a:r>
              <a:rPr lang="en-US" baseline="-25000">
                <a:latin typeface="Arial" panose="020B0604020202020204" pitchFamily="34" charset="0"/>
                <a:cs typeface="Arial" panose="020B0604020202020204" pitchFamily="34" charset="0"/>
              </a:rPr>
              <a:t>2</a:t>
            </a:r>
          </a:p>
        </p:txBody>
      </p:sp>
      <p:sp>
        <p:nvSpPr>
          <p:cNvPr id="13" name="TextBox 12">
            <a:extLst>
              <a:ext uri="{FF2B5EF4-FFF2-40B4-BE49-F238E27FC236}">
                <a16:creationId xmlns:a16="http://schemas.microsoft.com/office/drawing/2014/main" id="{ECF131D7-804A-4646-AFC1-DB7860B6FACB}"/>
              </a:ext>
            </a:extLst>
          </p:cNvPr>
          <p:cNvSpPr txBox="1"/>
          <p:nvPr/>
        </p:nvSpPr>
        <p:spPr>
          <a:xfrm>
            <a:off x="10906163" y="3985220"/>
            <a:ext cx="781860" cy="369332"/>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V</a:t>
            </a:r>
            <a:r>
              <a:rPr lang="en-US" baseline="-25000">
                <a:latin typeface="Arial" panose="020B0604020202020204" pitchFamily="34" charset="0"/>
                <a:cs typeface="Arial" panose="020B0604020202020204" pitchFamily="34" charset="0"/>
              </a:rPr>
              <a:t>3</a:t>
            </a:r>
          </a:p>
        </p:txBody>
      </p:sp>
      <p:grpSp>
        <p:nvGrpSpPr>
          <p:cNvPr id="14" name="Group 210">
            <a:extLst>
              <a:ext uri="{FF2B5EF4-FFF2-40B4-BE49-F238E27FC236}">
                <a16:creationId xmlns:a16="http://schemas.microsoft.com/office/drawing/2014/main" id="{C627027E-8294-3E47-99C0-E0039A778F27}"/>
              </a:ext>
            </a:extLst>
          </p:cNvPr>
          <p:cNvGrpSpPr>
            <a:grpSpLocks/>
          </p:cNvGrpSpPr>
          <p:nvPr/>
        </p:nvGrpSpPr>
        <p:grpSpPr bwMode="auto">
          <a:xfrm>
            <a:off x="10428054" y="2610439"/>
            <a:ext cx="304800" cy="762000"/>
            <a:chOff x="3216" y="1728"/>
            <a:chExt cx="192" cy="480"/>
          </a:xfrm>
        </p:grpSpPr>
        <p:sp>
          <p:nvSpPr>
            <p:cNvPr id="15" name="Line 8">
              <a:extLst>
                <a:ext uri="{FF2B5EF4-FFF2-40B4-BE49-F238E27FC236}">
                  <a16:creationId xmlns:a16="http://schemas.microsoft.com/office/drawing/2014/main" id="{1974334B-71C4-0D46-8D66-210011E5859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6" name="Line 9">
              <a:extLst>
                <a:ext uri="{FF2B5EF4-FFF2-40B4-BE49-F238E27FC236}">
                  <a16:creationId xmlns:a16="http://schemas.microsoft.com/office/drawing/2014/main" id="{1A008708-4A2E-2845-8CAC-91164EDA84D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7" name="Line 10">
              <a:extLst>
                <a:ext uri="{FF2B5EF4-FFF2-40B4-BE49-F238E27FC236}">
                  <a16:creationId xmlns:a16="http://schemas.microsoft.com/office/drawing/2014/main" id="{78C0EA2E-1152-D542-B033-677661E266F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8" name="Line 11">
              <a:extLst>
                <a:ext uri="{FF2B5EF4-FFF2-40B4-BE49-F238E27FC236}">
                  <a16:creationId xmlns:a16="http://schemas.microsoft.com/office/drawing/2014/main" id="{3FA3A39D-5530-4B43-87B9-4701DF8BE7D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cxnSp>
        <p:nvCxnSpPr>
          <p:cNvPr id="28" name="Straight Connector 27">
            <a:extLst>
              <a:ext uri="{FF2B5EF4-FFF2-40B4-BE49-F238E27FC236}">
                <a16:creationId xmlns:a16="http://schemas.microsoft.com/office/drawing/2014/main" id="{F4896ABB-DFBF-7E48-B1A1-A29290C7F3C8}"/>
              </a:ext>
            </a:extLst>
          </p:cNvPr>
          <p:cNvCxnSpPr>
            <a:cxnSpLocks/>
          </p:cNvCxnSpPr>
          <p:nvPr/>
        </p:nvCxnSpPr>
        <p:spPr>
          <a:xfrm>
            <a:off x="9394723" y="2586783"/>
            <a:ext cx="1166561" cy="44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7DA93E21-5F0F-B446-8696-FCE68094C90A}"/>
              </a:ext>
            </a:extLst>
          </p:cNvPr>
          <p:cNvCxnSpPr>
            <a:cxnSpLocks/>
            <a:stCxn id="41" idx="0"/>
          </p:cNvCxnSpPr>
          <p:nvPr/>
        </p:nvCxnSpPr>
        <p:spPr>
          <a:xfrm flipV="1">
            <a:off x="8144834" y="4142542"/>
            <a:ext cx="2436116" cy="1510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5" name="Group 255">
            <a:extLst>
              <a:ext uri="{FF2B5EF4-FFF2-40B4-BE49-F238E27FC236}">
                <a16:creationId xmlns:a16="http://schemas.microsoft.com/office/drawing/2014/main" id="{EAAF4055-2250-6A45-8D30-CFA17C05CB32}"/>
              </a:ext>
            </a:extLst>
          </p:cNvPr>
          <p:cNvGrpSpPr>
            <a:grpSpLocks/>
          </p:cNvGrpSpPr>
          <p:nvPr/>
        </p:nvGrpSpPr>
        <p:grpSpPr bwMode="auto">
          <a:xfrm rot="10800000">
            <a:off x="7773046" y="2490922"/>
            <a:ext cx="743576" cy="1666726"/>
            <a:chOff x="4800" y="144"/>
            <a:chExt cx="384" cy="2031"/>
          </a:xfrm>
        </p:grpSpPr>
        <p:sp>
          <p:nvSpPr>
            <p:cNvPr id="36" name="Line 256">
              <a:extLst>
                <a:ext uri="{FF2B5EF4-FFF2-40B4-BE49-F238E27FC236}">
                  <a16:creationId xmlns:a16="http://schemas.microsoft.com/office/drawing/2014/main" id="{1F5A4F28-B2F5-3246-8745-F5A74834F32E}"/>
                </a:ext>
              </a:extLst>
            </p:cNvPr>
            <p:cNvSpPr>
              <a:spLocks noChangeShapeType="1"/>
            </p:cNvSpPr>
            <p:nvPr/>
          </p:nvSpPr>
          <p:spPr bwMode="auto">
            <a:xfrm>
              <a:off x="4992" y="1200"/>
              <a:ext cx="0" cy="975"/>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7" name="Line 257">
              <a:extLst>
                <a:ext uri="{FF2B5EF4-FFF2-40B4-BE49-F238E27FC236}">
                  <a16:creationId xmlns:a16="http://schemas.microsoft.com/office/drawing/2014/main" id="{25298AB7-8B79-7E43-9A84-5146B0B49D68}"/>
                </a:ext>
              </a:extLst>
            </p:cNvPr>
            <p:cNvSpPr>
              <a:spLocks noChangeShapeType="1"/>
            </p:cNvSpPr>
            <p:nvPr/>
          </p:nvSpPr>
          <p:spPr bwMode="auto">
            <a:xfrm>
              <a:off x="4800" y="1008"/>
              <a:ext cx="38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8" name="Line 258">
              <a:extLst>
                <a:ext uri="{FF2B5EF4-FFF2-40B4-BE49-F238E27FC236}">
                  <a16:creationId xmlns:a16="http://schemas.microsoft.com/office/drawing/2014/main" id="{160C3038-B4D3-7A46-AA0F-9D1F00F0E2A1}"/>
                </a:ext>
              </a:extLst>
            </p:cNvPr>
            <p:cNvSpPr>
              <a:spLocks noChangeShapeType="1"/>
            </p:cNvSpPr>
            <p:nvPr/>
          </p:nvSpPr>
          <p:spPr bwMode="auto">
            <a:xfrm>
              <a:off x="4944" y="110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sp>
          <p:nvSpPr>
            <p:cNvPr id="39" name="Line 259">
              <a:extLst>
                <a:ext uri="{FF2B5EF4-FFF2-40B4-BE49-F238E27FC236}">
                  <a16:creationId xmlns:a16="http://schemas.microsoft.com/office/drawing/2014/main" id="{B5B6F1FE-533F-4246-8370-5A8B5BC3360C}"/>
                </a:ext>
              </a:extLst>
            </p:cNvPr>
            <p:cNvSpPr>
              <a:spLocks noChangeShapeType="1"/>
            </p:cNvSpPr>
            <p:nvPr/>
          </p:nvSpPr>
          <p:spPr bwMode="auto">
            <a:xfrm>
              <a:off x="4944" y="1200"/>
              <a:ext cx="96" cy="0"/>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sp>
          <p:nvSpPr>
            <p:cNvPr id="40" name="Line 260">
              <a:extLst>
                <a:ext uri="{FF2B5EF4-FFF2-40B4-BE49-F238E27FC236}">
                  <a16:creationId xmlns:a16="http://schemas.microsoft.com/office/drawing/2014/main" id="{CAFD0168-B72B-1941-A0B3-9EAC7F6BAE9C}"/>
                </a:ext>
              </a:extLst>
            </p:cNvPr>
            <p:cNvSpPr>
              <a:spLocks noChangeShapeType="1"/>
            </p:cNvSpPr>
            <p:nvPr/>
          </p:nvSpPr>
          <p:spPr bwMode="auto">
            <a:xfrm>
              <a:off x="4800" y="1200"/>
              <a:ext cx="38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41" name="Line 261">
              <a:extLst>
                <a:ext uri="{FF2B5EF4-FFF2-40B4-BE49-F238E27FC236}">
                  <a16:creationId xmlns:a16="http://schemas.microsoft.com/office/drawing/2014/main" id="{DB7D4345-9E43-EC4C-A614-5ED095AB82CE}"/>
                </a:ext>
              </a:extLst>
            </p:cNvPr>
            <p:cNvSpPr>
              <a:spLocks noChangeShapeType="1"/>
            </p:cNvSpPr>
            <p:nvPr/>
          </p:nvSpPr>
          <p:spPr bwMode="auto">
            <a:xfrm>
              <a:off x="4992" y="144"/>
              <a:ext cx="0" cy="76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sp>
        <p:nvSpPr>
          <p:cNvPr id="42" name="Line 258">
            <a:extLst>
              <a:ext uri="{FF2B5EF4-FFF2-40B4-BE49-F238E27FC236}">
                <a16:creationId xmlns:a16="http://schemas.microsoft.com/office/drawing/2014/main" id="{A01BF260-B149-BF42-B4DA-789EDF06FE72}"/>
              </a:ext>
            </a:extLst>
          </p:cNvPr>
          <p:cNvSpPr>
            <a:spLocks noChangeShapeType="1"/>
          </p:cNvSpPr>
          <p:nvPr/>
        </p:nvSpPr>
        <p:spPr bwMode="auto">
          <a:xfrm>
            <a:off x="8015545" y="3513730"/>
            <a:ext cx="2667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cxnSp>
        <p:nvCxnSpPr>
          <p:cNvPr id="43" name="Straight Connector 42">
            <a:extLst>
              <a:ext uri="{FF2B5EF4-FFF2-40B4-BE49-F238E27FC236}">
                <a16:creationId xmlns:a16="http://schemas.microsoft.com/office/drawing/2014/main" id="{9DD10170-0A80-3D4D-B047-85860A592F02}"/>
              </a:ext>
            </a:extLst>
          </p:cNvPr>
          <p:cNvCxnSpPr>
            <a:cxnSpLocks/>
          </p:cNvCxnSpPr>
          <p:nvPr/>
        </p:nvCxnSpPr>
        <p:spPr>
          <a:xfrm flipH="1">
            <a:off x="8144834" y="2494189"/>
            <a:ext cx="66474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0A47FB80-16D2-A240-A9BE-9E66D48E255E}"/>
              </a:ext>
            </a:extLst>
          </p:cNvPr>
          <p:cNvCxnSpPr>
            <a:cxnSpLocks/>
          </p:cNvCxnSpPr>
          <p:nvPr/>
        </p:nvCxnSpPr>
        <p:spPr>
          <a:xfrm>
            <a:off x="8636542" y="2670708"/>
            <a:ext cx="17491" cy="14991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5" name="Group 316">
            <a:extLst>
              <a:ext uri="{FF2B5EF4-FFF2-40B4-BE49-F238E27FC236}">
                <a16:creationId xmlns:a16="http://schemas.microsoft.com/office/drawing/2014/main" id="{40EBF043-9FF3-504C-9D9C-BB3EBF52CF4F}"/>
              </a:ext>
            </a:extLst>
          </p:cNvPr>
          <p:cNvGrpSpPr>
            <a:grpSpLocks/>
          </p:cNvGrpSpPr>
          <p:nvPr/>
        </p:nvGrpSpPr>
        <p:grpSpPr bwMode="auto">
          <a:xfrm>
            <a:off x="8627017" y="2260349"/>
            <a:ext cx="923925" cy="457200"/>
            <a:chOff x="570" y="1896"/>
            <a:chExt cx="582" cy="288"/>
          </a:xfrm>
        </p:grpSpPr>
        <p:sp>
          <p:nvSpPr>
            <p:cNvPr id="46" name="Line 314">
              <a:extLst>
                <a:ext uri="{FF2B5EF4-FFF2-40B4-BE49-F238E27FC236}">
                  <a16:creationId xmlns:a16="http://schemas.microsoft.com/office/drawing/2014/main" id="{A45B0AB5-7703-6840-B4AF-94A0AB17865A}"/>
                </a:ext>
              </a:extLst>
            </p:cNvPr>
            <p:cNvSpPr>
              <a:spLocks noChangeShapeType="1"/>
            </p:cNvSpPr>
            <p:nvPr/>
          </p:nvSpPr>
          <p:spPr bwMode="auto">
            <a:xfrm flipH="1">
              <a:off x="979" y="2102"/>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47" name="Group 195">
              <a:extLst>
                <a:ext uri="{FF2B5EF4-FFF2-40B4-BE49-F238E27FC236}">
                  <a16:creationId xmlns:a16="http://schemas.microsoft.com/office/drawing/2014/main" id="{54879BC6-1F59-8746-80BE-704553204D19}"/>
                </a:ext>
              </a:extLst>
            </p:cNvPr>
            <p:cNvGrpSpPr>
              <a:grpSpLocks/>
            </p:cNvGrpSpPr>
            <p:nvPr/>
          </p:nvGrpSpPr>
          <p:grpSpPr bwMode="auto">
            <a:xfrm>
              <a:off x="570" y="2011"/>
              <a:ext cx="173" cy="58"/>
              <a:chOff x="427" y="1066"/>
              <a:chExt cx="173" cy="58"/>
            </a:xfrm>
          </p:grpSpPr>
          <p:sp>
            <p:nvSpPr>
              <p:cNvPr id="55" name="Oval 196">
                <a:extLst>
                  <a:ext uri="{FF2B5EF4-FFF2-40B4-BE49-F238E27FC236}">
                    <a16:creationId xmlns:a16="http://schemas.microsoft.com/office/drawing/2014/main" id="{033977A1-15BA-9640-BDEF-B18810F0CC5C}"/>
                  </a:ext>
                </a:extLst>
              </p:cNvPr>
              <p:cNvSpPr>
                <a:spLocks noChangeArrowheads="1"/>
              </p:cNvSpPr>
              <p:nvPr/>
            </p:nvSpPr>
            <p:spPr bwMode="auto">
              <a:xfrm>
                <a:off x="542" y="1066"/>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6" name="Line 197">
                <a:extLst>
                  <a:ext uri="{FF2B5EF4-FFF2-40B4-BE49-F238E27FC236}">
                    <a16:creationId xmlns:a16="http://schemas.microsoft.com/office/drawing/2014/main" id="{6A40BCD4-141E-5E4C-872F-57FB352B02FE}"/>
                  </a:ext>
                </a:extLst>
              </p:cNvPr>
              <p:cNvSpPr>
                <a:spLocks noChangeShapeType="1"/>
              </p:cNvSpPr>
              <p:nvPr/>
            </p:nvSpPr>
            <p:spPr bwMode="auto">
              <a:xfrm flipH="1">
                <a:off x="427" y="1097"/>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8" name="Line 198">
              <a:extLst>
                <a:ext uri="{FF2B5EF4-FFF2-40B4-BE49-F238E27FC236}">
                  <a16:creationId xmlns:a16="http://schemas.microsoft.com/office/drawing/2014/main" id="{ECC671F1-DFDE-5E48-971A-7D260FCF0E30}"/>
                </a:ext>
              </a:extLst>
            </p:cNvPr>
            <p:cNvSpPr>
              <a:spLocks noChangeShapeType="1"/>
            </p:cNvSpPr>
            <p:nvPr/>
          </p:nvSpPr>
          <p:spPr bwMode="auto">
            <a:xfrm flipH="1" flipV="1">
              <a:off x="716" y="2102"/>
              <a:ext cx="258"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9" name="Oval 199">
              <a:extLst>
                <a:ext uri="{FF2B5EF4-FFF2-40B4-BE49-F238E27FC236}">
                  <a16:creationId xmlns:a16="http://schemas.microsoft.com/office/drawing/2014/main" id="{C83E9A30-5220-8C45-AC22-B03A1903631B}"/>
                </a:ext>
              </a:extLst>
            </p:cNvPr>
            <p:cNvSpPr>
              <a:spLocks noChangeArrowheads="1"/>
            </p:cNvSpPr>
            <p:nvPr/>
          </p:nvSpPr>
          <p:spPr bwMode="auto">
            <a:xfrm>
              <a:off x="946" y="2071"/>
              <a:ext cx="58" cy="58"/>
            </a:xfrm>
            <a:prstGeom prst="ellipse">
              <a:avLst/>
            </a:prstGeom>
            <a:solidFill>
              <a:schemeClr val="bg1"/>
            </a:solidFill>
            <a:ln w="19050">
              <a:solidFill>
                <a:schemeClr val="tx1"/>
              </a:solidFill>
              <a:round/>
              <a:headEnd/>
              <a:tailEnd/>
            </a:ln>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50" name="Group 200">
              <a:extLst>
                <a:ext uri="{FF2B5EF4-FFF2-40B4-BE49-F238E27FC236}">
                  <a16:creationId xmlns:a16="http://schemas.microsoft.com/office/drawing/2014/main" id="{DAF15849-AC93-4044-B1E5-9329832EA45A}"/>
                </a:ext>
              </a:extLst>
            </p:cNvPr>
            <p:cNvGrpSpPr>
              <a:grpSpLocks/>
            </p:cNvGrpSpPr>
            <p:nvPr/>
          </p:nvGrpSpPr>
          <p:grpSpPr bwMode="auto">
            <a:xfrm>
              <a:off x="570" y="2126"/>
              <a:ext cx="173" cy="58"/>
              <a:chOff x="430" y="1223"/>
              <a:chExt cx="173" cy="58"/>
            </a:xfrm>
          </p:grpSpPr>
          <p:sp>
            <p:nvSpPr>
              <p:cNvPr id="53" name="Oval 201">
                <a:extLst>
                  <a:ext uri="{FF2B5EF4-FFF2-40B4-BE49-F238E27FC236}">
                    <a16:creationId xmlns:a16="http://schemas.microsoft.com/office/drawing/2014/main" id="{5B65FFD9-EEEA-BF4C-A45B-E332CBF2631F}"/>
                  </a:ext>
                </a:extLst>
              </p:cNvPr>
              <p:cNvSpPr>
                <a:spLocks noChangeArrowheads="1"/>
              </p:cNvSpPr>
              <p:nvPr/>
            </p:nvSpPr>
            <p:spPr bwMode="auto">
              <a:xfrm>
                <a:off x="545" y="1223"/>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4" name="Line 202">
                <a:extLst>
                  <a:ext uri="{FF2B5EF4-FFF2-40B4-BE49-F238E27FC236}">
                    <a16:creationId xmlns:a16="http://schemas.microsoft.com/office/drawing/2014/main" id="{BA4A6119-7E61-8E4F-BE21-8F34206E4CA8}"/>
                  </a:ext>
                </a:extLst>
              </p:cNvPr>
              <p:cNvSpPr>
                <a:spLocks noChangeShapeType="1"/>
              </p:cNvSpPr>
              <p:nvPr/>
            </p:nvSpPr>
            <p:spPr bwMode="auto">
              <a:xfrm flipH="1">
                <a:off x="430" y="1254"/>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51" name="Text Box 203">
              <a:extLst>
                <a:ext uri="{FF2B5EF4-FFF2-40B4-BE49-F238E27FC236}">
                  <a16:creationId xmlns:a16="http://schemas.microsoft.com/office/drawing/2014/main" id="{A87FD0C8-6F4A-AB42-A87E-B2AF23AD6A45}"/>
                </a:ext>
              </a:extLst>
            </p:cNvPr>
            <p:cNvSpPr txBox="1">
              <a:spLocks noChangeArrowheads="1"/>
            </p:cNvSpPr>
            <p:nvPr/>
          </p:nvSpPr>
          <p:spPr bwMode="auto">
            <a:xfrm>
              <a:off x="716" y="1896"/>
              <a:ext cx="418"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sz="1400">
                  <a:latin typeface="Arial" panose="020B0604020202020204" pitchFamily="34" charset="0"/>
                  <a:cs typeface="Arial" panose="020B0604020202020204" pitchFamily="34" charset="0"/>
                </a:rPr>
                <a:t>SPDT</a:t>
              </a:r>
              <a:endParaRPr lang="en-US" altLang="en-US">
                <a:latin typeface="Arial" panose="020B0604020202020204" pitchFamily="34" charset="0"/>
                <a:cs typeface="Arial" panose="020B0604020202020204" pitchFamily="34" charset="0"/>
              </a:endParaRPr>
            </a:p>
          </p:txBody>
        </p:sp>
        <p:sp>
          <p:nvSpPr>
            <p:cNvPr id="52" name="Freeform 315">
              <a:extLst>
                <a:ext uri="{FF2B5EF4-FFF2-40B4-BE49-F238E27FC236}">
                  <a16:creationId xmlns:a16="http://schemas.microsoft.com/office/drawing/2014/main" id="{DA5A79E7-D98E-2C44-BFA3-0FD99FAE0872}"/>
                </a:ext>
              </a:extLst>
            </p:cNvPr>
            <p:cNvSpPr>
              <a:spLocks/>
            </p:cNvSpPr>
            <p:nvPr/>
          </p:nvSpPr>
          <p:spPr bwMode="auto">
            <a:xfrm>
              <a:off x="576" y="2045"/>
              <a:ext cx="576" cy="115"/>
            </a:xfrm>
            <a:custGeom>
              <a:avLst/>
              <a:gdLst>
                <a:gd name="T0" fmla="*/ 0 w 576"/>
                <a:gd name="T1" fmla="*/ 0 h 115"/>
                <a:gd name="T2" fmla="*/ 0 w 576"/>
                <a:gd name="T3" fmla="*/ 115 h 115"/>
                <a:gd name="T4" fmla="*/ 576 w 576"/>
                <a:gd name="T5" fmla="*/ 57 h 115"/>
                <a:gd name="T6" fmla="*/ 0 w 576"/>
                <a:gd name="T7" fmla="*/ 0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0"/>
                  </a:moveTo>
                  <a:lnTo>
                    <a:pt x="0" y="115"/>
                  </a:lnTo>
                  <a:lnTo>
                    <a:pt x="576" y="57"/>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59" name="TextBox 58">
            <a:extLst>
              <a:ext uri="{FF2B5EF4-FFF2-40B4-BE49-F238E27FC236}">
                <a16:creationId xmlns:a16="http://schemas.microsoft.com/office/drawing/2014/main" id="{3CA50F93-A510-7642-A48B-919206C1BB2C}"/>
              </a:ext>
            </a:extLst>
          </p:cNvPr>
          <p:cNvSpPr txBox="1"/>
          <p:nvPr/>
        </p:nvSpPr>
        <p:spPr>
          <a:xfrm>
            <a:off x="8371240" y="1869203"/>
            <a:ext cx="1507269" cy="338554"/>
          </a:xfrm>
          <a:prstGeom prst="rect">
            <a:avLst/>
          </a:prstGeom>
          <a:noFill/>
        </p:spPr>
        <p:txBody>
          <a:bodyPr wrap="square" rtlCol="0">
            <a:spAutoFit/>
          </a:bodyPr>
          <a:lstStyle/>
          <a:p>
            <a:r>
              <a:rPr lang="en-US" sz="1600">
                <a:latin typeface="Arial" panose="020B0604020202020204" pitchFamily="34" charset="0"/>
                <a:cs typeface="Arial" panose="020B0604020202020204" pitchFamily="34" charset="0"/>
              </a:rPr>
              <a:t>Position 1</a:t>
            </a:r>
            <a:endParaRPr lang="en-US" sz="1600" baseline="-25000">
              <a:latin typeface="Arial" panose="020B0604020202020204" pitchFamily="34" charset="0"/>
              <a:cs typeface="Arial" panose="020B0604020202020204" pitchFamily="34" charset="0"/>
            </a:endParaRPr>
          </a:p>
        </p:txBody>
      </p:sp>
      <p:sp>
        <p:nvSpPr>
          <p:cNvPr id="60" name="TextBox 59">
            <a:extLst>
              <a:ext uri="{FF2B5EF4-FFF2-40B4-BE49-F238E27FC236}">
                <a16:creationId xmlns:a16="http://schemas.microsoft.com/office/drawing/2014/main" id="{C4900647-6AA9-5B4D-90B0-286F6AF7F050}"/>
              </a:ext>
            </a:extLst>
          </p:cNvPr>
          <p:cNvSpPr txBox="1"/>
          <p:nvPr/>
        </p:nvSpPr>
        <p:spPr>
          <a:xfrm>
            <a:off x="8703520" y="2801090"/>
            <a:ext cx="1507269" cy="338554"/>
          </a:xfrm>
          <a:prstGeom prst="rect">
            <a:avLst/>
          </a:prstGeom>
          <a:noFill/>
        </p:spPr>
        <p:txBody>
          <a:bodyPr wrap="square" rtlCol="0">
            <a:spAutoFit/>
          </a:bodyPr>
          <a:lstStyle/>
          <a:p>
            <a:r>
              <a:rPr lang="en-US" sz="1600">
                <a:latin typeface="Arial" panose="020B0604020202020204" pitchFamily="34" charset="0"/>
                <a:cs typeface="Arial" panose="020B0604020202020204" pitchFamily="34" charset="0"/>
              </a:rPr>
              <a:t>Position 2</a:t>
            </a:r>
            <a:endParaRPr lang="en-US" sz="1600" baseline="-25000">
              <a:latin typeface="Arial" panose="020B0604020202020204" pitchFamily="34" charset="0"/>
              <a:cs typeface="Arial" panose="020B0604020202020204" pitchFamily="34" charset="0"/>
            </a:endParaRPr>
          </a:p>
        </p:txBody>
      </p:sp>
      <p:sp>
        <p:nvSpPr>
          <p:cNvPr id="61" name="TextBox 60">
            <a:extLst>
              <a:ext uri="{FF2B5EF4-FFF2-40B4-BE49-F238E27FC236}">
                <a16:creationId xmlns:a16="http://schemas.microsoft.com/office/drawing/2014/main" id="{0CB99E21-AB81-8F41-B54B-2816308F73C8}"/>
              </a:ext>
            </a:extLst>
          </p:cNvPr>
          <p:cNvSpPr txBox="1"/>
          <p:nvPr/>
        </p:nvSpPr>
        <p:spPr>
          <a:xfrm>
            <a:off x="7311936" y="3238299"/>
            <a:ext cx="561010" cy="338554"/>
          </a:xfrm>
          <a:prstGeom prst="rect">
            <a:avLst/>
          </a:prstGeom>
          <a:noFill/>
        </p:spPr>
        <p:txBody>
          <a:bodyPr wrap="square" rtlCol="0">
            <a:spAutoFit/>
          </a:bodyPr>
          <a:lstStyle/>
          <a:p>
            <a:r>
              <a:rPr lang="en-US" sz="1600">
                <a:latin typeface="Arial" panose="020B0604020202020204" pitchFamily="34" charset="0"/>
                <a:cs typeface="Arial" panose="020B0604020202020204" pitchFamily="34" charset="0"/>
              </a:rPr>
              <a:t>V</a:t>
            </a:r>
            <a:r>
              <a:rPr lang="en-US" sz="1600" baseline="-25000">
                <a:latin typeface="Arial" panose="020B0604020202020204" pitchFamily="34" charset="0"/>
                <a:cs typeface="Arial" panose="020B0604020202020204" pitchFamily="34" charset="0"/>
              </a:rPr>
              <a:t>0</a:t>
            </a:r>
          </a:p>
        </p:txBody>
      </p:sp>
      <p:sp>
        <p:nvSpPr>
          <p:cNvPr id="62" name="TextBox 61">
            <a:extLst>
              <a:ext uri="{FF2B5EF4-FFF2-40B4-BE49-F238E27FC236}">
                <a16:creationId xmlns:a16="http://schemas.microsoft.com/office/drawing/2014/main" id="{A0D89DC6-0BDB-6747-83E7-154D26035A33}"/>
              </a:ext>
            </a:extLst>
          </p:cNvPr>
          <p:cNvSpPr txBox="1"/>
          <p:nvPr/>
        </p:nvSpPr>
        <p:spPr>
          <a:xfrm>
            <a:off x="10721282" y="2768493"/>
            <a:ext cx="781860" cy="369332"/>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C</a:t>
            </a:r>
            <a:endParaRPr lang="en-US" baseline="-25000">
              <a:latin typeface="Arial" panose="020B0604020202020204" pitchFamily="34" charset="0"/>
              <a:cs typeface="Arial" panose="020B0604020202020204" pitchFamily="34" charset="0"/>
            </a:endParaRPr>
          </a:p>
        </p:txBody>
      </p:sp>
      <p:sp>
        <p:nvSpPr>
          <p:cNvPr id="63" name="TextBox 62">
            <a:extLst>
              <a:ext uri="{FF2B5EF4-FFF2-40B4-BE49-F238E27FC236}">
                <a16:creationId xmlns:a16="http://schemas.microsoft.com/office/drawing/2014/main" id="{93693E1B-BAE1-DF41-A057-C8D6E829E5D3}"/>
              </a:ext>
            </a:extLst>
          </p:cNvPr>
          <p:cNvSpPr txBox="1"/>
          <p:nvPr/>
        </p:nvSpPr>
        <p:spPr>
          <a:xfrm>
            <a:off x="10723782" y="3520496"/>
            <a:ext cx="781860" cy="369332"/>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R</a:t>
            </a:r>
            <a:endParaRPr lang="en-US" baseline="-25000">
              <a:latin typeface="Arial" panose="020B0604020202020204" pitchFamily="34" charset="0"/>
              <a:cs typeface="Arial" panose="020B0604020202020204" pitchFamily="34" charset="0"/>
            </a:endParaRPr>
          </a:p>
        </p:txBody>
      </p:sp>
      <p:sp>
        <p:nvSpPr>
          <p:cNvPr id="57" name="Shape 223">
            <a:extLst>
              <a:ext uri="{FF2B5EF4-FFF2-40B4-BE49-F238E27FC236}">
                <a16:creationId xmlns:a16="http://schemas.microsoft.com/office/drawing/2014/main" id="{93A54C6B-8A67-C74F-8EA4-12EFB945BA9D}"/>
              </a:ext>
            </a:extLst>
          </p:cNvPr>
          <p:cNvSpPr/>
          <p:nvPr/>
        </p:nvSpPr>
        <p:spPr>
          <a:xfrm>
            <a:off x="8593583" y="4106911"/>
            <a:ext cx="115443" cy="971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ln>
            <a:solidFill/>
          </a:ln>
          <a:effectLst>
            <a:outerShdw blurRad="38100" dist="23000" dir="5400000" rotWithShape="0">
              <a:srgbClr val="000000">
                <a:alpha val="35000"/>
              </a:srgbClr>
            </a:outerShdw>
          </a:effectLst>
        </p:spPr>
        <p:txBody>
          <a:bodyPr lIns="0" tIns="0" rIns="0" bIns="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defRPr>
                <a:solidFill>
                  <a:srgbClr val="FFFFFF"/>
                </a:solidFill>
              </a:defRPr>
            </a:pPr>
            <a:endParaRPr/>
          </a:p>
        </p:txBody>
      </p:sp>
    </p:spTree>
    <p:extLst>
      <p:ext uri="{BB962C8B-B14F-4D97-AF65-F5344CB8AC3E}">
        <p14:creationId xmlns:p14="http://schemas.microsoft.com/office/powerpoint/2010/main" val="4206795869"/>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75713"/>
            <a:ext cx="11611625" cy="868362"/>
          </a:xfrm>
        </p:spPr>
        <p:txBody>
          <a:bodyPr anchor="ctr">
            <a:normAutofit/>
          </a:bodyPr>
          <a:lstStyle/>
          <a:p>
            <a:pPr algn="ctr"/>
            <a:r>
              <a:rPr lang="en-US" sz="4400" dirty="0">
                <a:latin typeface="Arial" panose="020B0604020202020204" pitchFamily="34" charset="0"/>
                <a:cs typeface="Arial" panose="020B0604020202020204" pitchFamily="34" charset="0"/>
              </a:rPr>
              <a:t>Raspberry Pi code for HC-12</a:t>
            </a:r>
          </a:p>
        </p:txBody>
      </p:sp>
      <p:sp>
        <p:nvSpPr>
          <p:cNvPr id="3" name="Content Placeholder 2"/>
          <p:cNvSpPr>
            <a:spLocks noGrp="1"/>
          </p:cNvSpPr>
          <p:nvPr>
            <p:ph idx="1"/>
          </p:nvPr>
        </p:nvSpPr>
        <p:spPr>
          <a:xfrm>
            <a:off x="290187" y="1230837"/>
            <a:ext cx="11611626" cy="1425844"/>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bool setup(int fd, int new_baud_rate, int new_channel) {</a:t>
            </a:r>
          </a:p>
          <a:p>
            <a:pPr algn="l">
              <a:spcBef>
                <a:spcPts val="0"/>
              </a:spcBef>
            </a:pPr>
            <a:r>
              <a:rPr lang="en-US" sz="1600" dirty="0">
                <a:latin typeface="Courier New" panose="02070309020205020404" pitchFamily="49" charset="0"/>
                <a:ea typeface="Arial" charset="0"/>
                <a:cs typeface="Courier New" panose="02070309020205020404" pitchFamily="49" charset="0"/>
              </a:rPr>
              <a:t>#ifdef PIN_ACCESS</a:t>
            </a:r>
          </a:p>
          <a:p>
            <a:pPr algn="l">
              <a:spcBef>
                <a:spcPts val="0"/>
              </a:spcBef>
            </a:pPr>
            <a:r>
              <a:rPr lang="en-US" sz="1600" dirty="0">
                <a:latin typeface="Courier New" panose="02070309020205020404" pitchFamily="49" charset="0"/>
                <a:ea typeface="Arial" charset="0"/>
                <a:cs typeface="Courier New" panose="02070309020205020404" pitchFamily="49" charset="0"/>
              </a:rPr>
              <a:t>  int n = 0;</a:t>
            </a:r>
          </a:p>
          <a:p>
            <a:pPr algn="l">
              <a:spcBef>
                <a:spcPts val="0"/>
              </a:spcBef>
            </a:pPr>
            <a:r>
              <a:rPr lang="en-US" sz="1600" dirty="0">
                <a:latin typeface="Courier New" panose="02070309020205020404" pitchFamily="49" charset="0"/>
                <a:ea typeface="Arial" charset="0"/>
                <a:cs typeface="Courier New" panose="02070309020205020404" pitchFamily="49" charset="0"/>
              </a:rPr>
              <a:t>  byte request[128];</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pinMode(set_pin, OUTPUT);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 test command, hc12 should return "OK"</a:t>
            </a:r>
          </a:p>
          <a:p>
            <a:pPr algn="l">
              <a:spcBef>
                <a:spcPts val="0"/>
              </a:spcBef>
            </a:pPr>
            <a:r>
              <a:rPr lang="en-US" sz="1600" dirty="0">
                <a:latin typeface="Courier New" panose="02070309020205020404" pitchFamily="49" charset="0"/>
                <a:ea typeface="Arial" charset="0"/>
                <a:cs typeface="Courier New" panose="02070309020205020404" pitchFamily="49" charset="0"/>
              </a:rPr>
              <a:t>  clearBuf(request, 128);</a:t>
            </a:r>
          </a:p>
          <a:p>
            <a:pPr algn="l">
              <a:spcBef>
                <a:spcPts val="0"/>
              </a:spcBef>
            </a:pPr>
            <a:r>
              <a:rPr lang="en-US" sz="1600" dirty="0">
                <a:latin typeface="Courier New" panose="02070309020205020404" pitchFamily="49" charset="0"/>
                <a:ea typeface="Arial" charset="0"/>
                <a:cs typeface="Courier New" panose="02070309020205020404" pitchFamily="49" charset="0"/>
              </a:rPr>
              <a:t>  send_command(fd, "AT");</a:t>
            </a:r>
          </a:p>
          <a:p>
            <a:pPr algn="l">
              <a:spcBef>
                <a:spcPts val="0"/>
              </a:spcBef>
            </a:pPr>
            <a:r>
              <a:rPr lang="en-US" sz="1600" dirty="0">
                <a:latin typeface="Courier New" panose="02070309020205020404" pitchFamily="49" charset="0"/>
                <a:ea typeface="Arial" charset="0"/>
                <a:cs typeface="Courier New" panose="02070309020205020404" pitchFamily="49" charset="0"/>
              </a:rPr>
              <a:t>  // baud rate</a:t>
            </a:r>
          </a:p>
          <a:p>
            <a:pPr algn="l">
              <a:spcBef>
                <a:spcPts val="0"/>
              </a:spcBef>
            </a:pPr>
            <a:r>
              <a:rPr lang="en-US" sz="1600" dirty="0">
                <a:latin typeface="Courier New" panose="02070309020205020404" pitchFamily="49" charset="0"/>
                <a:ea typeface="Arial" charset="0"/>
                <a:cs typeface="Courier New" panose="02070309020205020404" pitchFamily="49" charset="0"/>
              </a:rPr>
              <a:t>  clearBuf(request, 128);</a:t>
            </a:r>
          </a:p>
          <a:p>
            <a:pPr algn="l">
              <a:spcBef>
                <a:spcPts val="0"/>
              </a:spcBef>
            </a:pPr>
            <a:r>
              <a:rPr lang="en-US" sz="1600" dirty="0">
                <a:latin typeface="Courier New" panose="02070309020205020404" pitchFamily="49" charset="0"/>
                <a:ea typeface="Arial" charset="0"/>
                <a:cs typeface="Courier New" panose="02070309020205020404" pitchFamily="49" charset="0"/>
              </a:rPr>
              <a:t>  sprintf((char*)request, "AT+B%04d", new_baud_rate);</a:t>
            </a:r>
          </a:p>
          <a:p>
            <a:pPr algn="l">
              <a:spcBef>
                <a:spcPts val="0"/>
              </a:spcBef>
            </a:pPr>
            <a:r>
              <a:rPr lang="en-US" sz="1600" dirty="0">
                <a:latin typeface="Courier New" panose="02070309020205020404" pitchFamily="49" charset="0"/>
                <a:ea typeface="Arial" charset="0"/>
                <a:cs typeface="Courier New" panose="02070309020205020404" pitchFamily="49" charset="0"/>
              </a:rPr>
              <a:t>  send_command(fd, (char*)request);</a:t>
            </a:r>
          </a:p>
          <a:p>
            <a:pPr algn="l">
              <a:spcBef>
                <a:spcPts val="0"/>
              </a:spcBef>
            </a:pPr>
            <a:r>
              <a:rPr lang="en-US" sz="1600" dirty="0">
                <a:latin typeface="Courier New" panose="02070309020205020404" pitchFamily="49" charset="0"/>
                <a:ea typeface="Arial" charset="0"/>
                <a:cs typeface="Courier New" panose="02070309020205020404" pitchFamily="49" charset="0"/>
              </a:rPr>
              <a:t>  // channel command</a:t>
            </a:r>
          </a:p>
          <a:p>
            <a:pPr algn="l">
              <a:spcBef>
                <a:spcPts val="0"/>
              </a:spcBef>
            </a:pPr>
            <a:r>
              <a:rPr lang="en-US" sz="1600" dirty="0">
                <a:latin typeface="Courier New" panose="02070309020205020404" pitchFamily="49" charset="0"/>
                <a:ea typeface="Arial" charset="0"/>
                <a:cs typeface="Courier New" panose="02070309020205020404" pitchFamily="49" charset="0"/>
              </a:rPr>
              <a:t>  clearBuf(request, 128);</a:t>
            </a:r>
          </a:p>
          <a:p>
            <a:pPr algn="l">
              <a:spcBef>
                <a:spcPts val="0"/>
              </a:spcBef>
            </a:pPr>
            <a:r>
              <a:rPr lang="en-US" sz="1600" dirty="0">
                <a:latin typeface="Courier New" panose="02070309020205020404" pitchFamily="49" charset="0"/>
                <a:ea typeface="Arial" charset="0"/>
                <a:cs typeface="Courier New" panose="02070309020205020404" pitchFamily="49" charset="0"/>
              </a:rPr>
              <a:t>  sprintf((char*)request, "AT+C%03d", new_channel);</a:t>
            </a:r>
          </a:p>
          <a:p>
            <a:pPr algn="l">
              <a:spcBef>
                <a:spcPts val="0"/>
              </a:spcBef>
            </a:pPr>
            <a:r>
              <a:rPr lang="en-US" sz="1600" dirty="0">
                <a:latin typeface="Courier New" panose="02070309020205020404" pitchFamily="49" charset="0"/>
                <a:ea typeface="Arial" charset="0"/>
                <a:cs typeface="Courier New" panose="02070309020205020404" pitchFamily="49" charset="0"/>
              </a:rPr>
              <a:t>  send_command(fd, (char*)request);</a:t>
            </a:r>
          </a:p>
          <a:p>
            <a:pPr algn="l">
              <a:spcBef>
                <a:spcPts val="0"/>
              </a:spcBef>
            </a:pPr>
            <a:r>
              <a:rPr lang="en-US" sz="1600" dirty="0">
                <a:latin typeface="Courier New" panose="02070309020205020404" pitchFamily="49" charset="0"/>
                <a:ea typeface="Arial" charset="0"/>
                <a:cs typeface="Courier New" panose="02070309020205020404" pitchFamily="49" charset="0"/>
              </a:rPr>
              <a:t>  // back to transparent mode</a:t>
            </a:r>
          </a:p>
          <a:p>
            <a:pPr algn="l">
              <a:spcBef>
                <a:spcPts val="0"/>
              </a:spcBef>
            </a:pPr>
            <a:r>
              <a:rPr lang="en-US" sz="1600" dirty="0">
                <a:latin typeface="Courier New" panose="02070309020205020404" pitchFamily="49" charset="0"/>
                <a:ea typeface="Arial" charset="0"/>
                <a:cs typeface="Courier New" panose="02070309020205020404" pitchFamily="49" charset="0"/>
              </a:rPr>
              <a:t>  digitalWrite(set_pin, HIGH);</a:t>
            </a:r>
          </a:p>
          <a:p>
            <a:pPr algn="l">
              <a:spcBef>
                <a:spcPts val="0"/>
              </a:spcBef>
            </a:pPr>
            <a:r>
              <a:rPr lang="en-US" sz="1600" dirty="0">
                <a:latin typeface="Courier New" panose="02070309020205020404" pitchFamily="49" charset="0"/>
                <a:ea typeface="Arial" charset="0"/>
                <a:cs typeface="Courier New" panose="02070309020205020404" pitchFamily="49" charset="0"/>
              </a:rPr>
              <a:t>  delay(200);</a:t>
            </a:r>
          </a:p>
          <a:p>
            <a:pPr algn="l">
              <a:spcBef>
                <a:spcPts val="0"/>
              </a:spcBef>
            </a:pPr>
            <a:r>
              <a:rPr lang="en-US" sz="1600" dirty="0">
                <a:latin typeface="Courier New" panose="02070309020205020404" pitchFamily="49" charset="0"/>
                <a:ea typeface="Arial" charset="0"/>
                <a:cs typeface="Courier New" panose="02070309020205020404" pitchFamily="49" charset="0"/>
              </a:rPr>
              <a:t>#endif</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true;</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210</a:t>
            </a:fld>
            <a:endParaRPr lang="en-US" dirty="0"/>
          </a:p>
        </p:txBody>
      </p:sp>
    </p:spTree>
    <p:extLst>
      <p:ext uri="{BB962C8B-B14F-4D97-AF65-F5344CB8AC3E}">
        <p14:creationId xmlns:p14="http://schemas.microsoft.com/office/powerpoint/2010/main" val="564871365"/>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75713"/>
            <a:ext cx="11611625" cy="868362"/>
          </a:xfrm>
        </p:spPr>
        <p:txBody>
          <a:bodyPr anchor="ctr">
            <a:normAutofit/>
          </a:bodyPr>
          <a:lstStyle/>
          <a:p>
            <a:pPr algn="ctr"/>
            <a:r>
              <a:rPr lang="en-US" sz="4400" dirty="0">
                <a:latin typeface="Arial" panose="020B0604020202020204" pitchFamily="34" charset="0"/>
                <a:cs typeface="Arial" panose="020B0604020202020204" pitchFamily="34" charset="0"/>
              </a:rPr>
              <a:t>Raspberry Pi code for HC-12</a:t>
            </a:r>
          </a:p>
        </p:txBody>
      </p:sp>
      <p:sp>
        <p:nvSpPr>
          <p:cNvPr id="3" name="Content Placeholder 2"/>
          <p:cNvSpPr>
            <a:spLocks noGrp="1"/>
          </p:cNvSpPr>
          <p:nvPr>
            <p:ph idx="1"/>
          </p:nvPr>
        </p:nvSpPr>
        <p:spPr>
          <a:xfrm>
            <a:off x="6283155" y="1470795"/>
            <a:ext cx="11611626" cy="1425844"/>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if (strcmp(av[i], "-channel") == 0) {</a:t>
            </a:r>
          </a:p>
          <a:p>
            <a:pPr algn="l">
              <a:spcBef>
                <a:spcPts val="0"/>
              </a:spcBef>
            </a:pPr>
            <a:r>
              <a:rPr lang="en-US" sz="1600" dirty="0">
                <a:latin typeface="Courier New" panose="02070309020205020404" pitchFamily="49" charset="0"/>
                <a:ea typeface="Arial" charset="0"/>
                <a:cs typeface="Courier New" panose="02070309020205020404" pitchFamily="49" charset="0"/>
              </a:rPr>
              <a:t>      unsigned ls = 0;</a:t>
            </a:r>
          </a:p>
          <a:p>
            <a:pPr algn="l">
              <a:spcBef>
                <a:spcPts val="0"/>
              </a:spcBef>
            </a:pPr>
            <a:r>
              <a:rPr lang="en-US" sz="1600" dirty="0">
                <a:latin typeface="Courier New" panose="02070309020205020404" pitchFamily="49" charset="0"/>
                <a:ea typeface="Arial" charset="0"/>
                <a:cs typeface="Courier New" panose="02070309020205020404" pitchFamily="49" charset="0"/>
              </a:rPr>
              <a:t>      ls = atoi(av[++i]);</a:t>
            </a:r>
          </a:p>
          <a:p>
            <a:pPr algn="l">
              <a:spcBef>
                <a:spcPts val="0"/>
              </a:spcBef>
            </a:pPr>
            <a:r>
              <a:rPr lang="en-US" sz="1600" dirty="0">
                <a:latin typeface="Courier New" panose="02070309020205020404" pitchFamily="49" charset="0"/>
                <a:ea typeface="Arial" charset="0"/>
                <a:cs typeface="Courier New" panose="02070309020205020404" pitchFamily="49" charset="0"/>
              </a:rPr>
              <a:t>      new_channel = ls;</a:t>
            </a:r>
          </a:p>
          <a:p>
            <a:pPr algn="l">
              <a:spcBef>
                <a:spcPts val="0"/>
              </a:spcBef>
            </a:pPr>
            <a:r>
              <a:rPr lang="en-US" sz="1600" dirty="0">
                <a:latin typeface="Courier New" panose="02070309020205020404" pitchFamily="49" charset="0"/>
                <a:ea typeface="Arial" charset="0"/>
                <a:cs typeface="Courier New" panose="02070309020205020404" pitchFamily="49" charset="0"/>
              </a:rPr>
              <a:t>      continue;</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if (new_channel &lt; 1 || new_channel&gt;100)</a:t>
            </a:r>
          </a:p>
          <a:p>
            <a:pPr algn="l">
              <a:spcBef>
                <a:spcPts val="0"/>
              </a:spcBef>
            </a:pPr>
            <a:r>
              <a:rPr lang="en-US" sz="1600" dirty="0">
                <a:latin typeface="Courier New" panose="02070309020205020404" pitchFamily="49" charset="0"/>
                <a:ea typeface="Arial" charset="0"/>
                <a:cs typeface="Courier New" panose="02070309020205020404" pitchFamily="49" charset="0"/>
              </a:rPr>
              <a:t>    new_channel = 1;</a:t>
            </a:r>
          </a:p>
          <a:p>
            <a:pPr algn="l">
              <a:spcBef>
                <a:spcPts val="0"/>
              </a:spcBef>
            </a:pPr>
            <a:r>
              <a:rPr lang="en-US" sz="1600" dirty="0">
                <a:latin typeface="Courier New" panose="02070309020205020404" pitchFamily="49" charset="0"/>
                <a:ea typeface="Arial" charset="0"/>
                <a:cs typeface="Courier New" panose="02070309020205020404" pitchFamily="49" charset="0"/>
              </a:rPr>
              <a:t>  // turn off blocking for reads.</a:t>
            </a:r>
          </a:p>
          <a:p>
            <a:pPr algn="l">
              <a:spcBef>
                <a:spcPts val="0"/>
              </a:spcBef>
            </a:pPr>
            <a:r>
              <a:rPr lang="en-US" sz="1600" dirty="0">
                <a:latin typeface="Courier New" panose="02070309020205020404" pitchFamily="49" charset="0"/>
                <a:ea typeface="Arial" charset="0"/>
                <a:cs typeface="Courier New" panose="02070309020205020404" pitchFamily="49" charset="0"/>
              </a:rPr>
              <a:t>  fcntl(fd, F_SETFL, 0); </a:t>
            </a:r>
          </a:p>
          <a:p>
            <a:pPr algn="l">
              <a:spcBef>
                <a:spcPts val="0"/>
              </a:spcBef>
            </a:pPr>
            <a:r>
              <a:rPr lang="en-US" sz="1600" dirty="0">
                <a:latin typeface="Courier New" panose="02070309020205020404" pitchFamily="49" charset="0"/>
                <a:ea typeface="Arial" charset="0"/>
                <a:cs typeface="Courier New" panose="02070309020205020404" pitchFamily="49" charset="0"/>
              </a:rPr>
              <a:t>  // set baud rate</a:t>
            </a:r>
          </a:p>
          <a:p>
            <a:pPr algn="l">
              <a:spcBef>
                <a:spcPts val="0"/>
              </a:spcBef>
            </a:pPr>
            <a:r>
              <a:rPr lang="en-US" sz="1600" dirty="0">
                <a:latin typeface="Courier New" panose="02070309020205020404" pitchFamily="49" charset="0"/>
                <a:ea typeface="Arial" charset="0"/>
                <a:cs typeface="Courier New" panose="02070309020205020404" pitchFamily="49" charset="0"/>
              </a:rPr>
              <a:t>  struct termios t;</a:t>
            </a:r>
          </a:p>
          <a:p>
            <a:pPr algn="l">
              <a:spcBef>
                <a:spcPts val="0"/>
              </a:spcBef>
            </a:pPr>
            <a:r>
              <a:rPr lang="en-US" sz="1600" dirty="0">
                <a:latin typeface="Courier New" panose="02070309020205020404" pitchFamily="49" charset="0"/>
                <a:ea typeface="Arial" charset="0"/>
                <a:cs typeface="Courier New" panose="02070309020205020404" pitchFamily="49" charset="0"/>
              </a:rPr>
              <a:t>  tcgetattr(fd, &amp;t);</a:t>
            </a:r>
          </a:p>
          <a:p>
            <a:pPr algn="l">
              <a:spcBef>
                <a:spcPts val="0"/>
              </a:spcBef>
            </a:pPr>
            <a:r>
              <a:rPr lang="en-US" sz="1600" dirty="0">
                <a:latin typeface="Courier New" panose="02070309020205020404" pitchFamily="49" charset="0"/>
                <a:ea typeface="Arial" charset="0"/>
                <a:cs typeface="Courier New" panose="02070309020205020404" pitchFamily="49" charset="0"/>
              </a:rPr>
              <a:t>  cfsetispeed(&amp;t, new_baud_rate);</a:t>
            </a:r>
          </a:p>
          <a:p>
            <a:pPr algn="l">
              <a:spcBef>
                <a:spcPts val="0"/>
              </a:spcBef>
            </a:pPr>
            <a:r>
              <a:rPr lang="en-US" sz="1600" dirty="0">
                <a:latin typeface="Courier New" panose="02070309020205020404" pitchFamily="49" charset="0"/>
                <a:ea typeface="Arial" charset="0"/>
                <a:cs typeface="Courier New" panose="02070309020205020404" pitchFamily="49" charset="0"/>
              </a:rPr>
              <a:t>  tcsetattr(fd, TCSANOW, &amp;t);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 setup hc-12</a:t>
            </a:r>
          </a:p>
          <a:p>
            <a:pPr algn="l">
              <a:spcBef>
                <a:spcPts val="0"/>
              </a:spcBef>
            </a:pPr>
            <a:r>
              <a:rPr lang="en-US" sz="1600" dirty="0">
                <a:latin typeface="Courier New" panose="02070309020205020404" pitchFamily="49" charset="0"/>
                <a:ea typeface="Arial" charset="0"/>
                <a:cs typeface="Courier New" panose="02070309020205020404" pitchFamily="49" charset="0"/>
              </a:rPr>
              <a:t>  // We need pin access for this</a:t>
            </a:r>
          </a:p>
          <a:p>
            <a:pPr algn="l">
              <a:spcBef>
                <a:spcPts val="0"/>
              </a:spcBef>
            </a:pPr>
            <a:r>
              <a:rPr lang="en-US" sz="1600" dirty="0">
                <a:latin typeface="Courier New" panose="02070309020205020404" pitchFamily="49" charset="0"/>
                <a:ea typeface="Arial" charset="0"/>
                <a:cs typeface="Courier New" panose="02070309020205020404" pitchFamily="49" charset="0"/>
              </a:rPr>
              <a:t>  setup(fd, new_baud_rate, new_channel);</a:t>
            </a:r>
          </a:p>
          <a:p>
            <a:pPr algn="l">
              <a:spcBef>
                <a:spcPts val="0"/>
              </a:spcBef>
            </a:pPr>
            <a:r>
              <a:rPr lang="en-US" sz="1600" dirty="0">
                <a:latin typeface="Courier New" panose="02070309020205020404" pitchFamily="49" charset="0"/>
                <a:ea typeface="Arial" charset="0"/>
                <a:cs typeface="Courier New" panose="02070309020205020404" pitchFamily="49" charset="0"/>
              </a:rPr>
              <a:t>  int in_size, out_size;</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211</a:t>
            </a:fld>
            <a:endParaRPr lang="en-US" dirty="0"/>
          </a:p>
        </p:txBody>
      </p:sp>
      <p:sp>
        <p:nvSpPr>
          <p:cNvPr id="6" name="Content Placeholder 2">
            <a:extLst>
              <a:ext uri="{FF2B5EF4-FFF2-40B4-BE49-F238E27FC236}">
                <a16:creationId xmlns:a16="http://schemas.microsoft.com/office/drawing/2014/main" id="{4A96DC56-8941-6F44-BECF-A5B8AC213C17}"/>
              </a:ext>
            </a:extLst>
          </p:cNvPr>
          <p:cNvSpPr txBox="1">
            <a:spLocks/>
          </p:cNvSpPr>
          <p:nvPr/>
        </p:nvSpPr>
        <p:spPr>
          <a:xfrm>
            <a:off x="432885" y="1099307"/>
            <a:ext cx="7185764" cy="142584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0"/>
              </a:spcBef>
            </a:pPr>
            <a:r>
              <a:rPr lang="en-US" sz="1600" dirty="0">
                <a:latin typeface="Courier New" panose="02070309020205020404" pitchFamily="49" charset="0"/>
                <a:ea typeface="Arial" charset="0"/>
                <a:cs typeface="Courier New" panose="02070309020205020404" pitchFamily="49" charset="0"/>
              </a:rPr>
              <a:t>int main(int an, char** av) {</a:t>
            </a:r>
          </a:p>
          <a:p>
            <a:pPr algn="l">
              <a:spcBef>
                <a:spcPts val="0"/>
              </a:spcBef>
            </a:pPr>
            <a:r>
              <a:rPr lang="en-US" sz="1600" dirty="0">
                <a:latin typeface="Courier New" panose="02070309020205020404" pitchFamily="49" charset="0"/>
                <a:ea typeface="Arial" charset="0"/>
                <a:cs typeface="Courier New" panose="02070309020205020404" pitchFamily="49" charset="0"/>
              </a:rPr>
              <a:t>  byte receive_buf[BUF_SIZE];</a:t>
            </a:r>
          </a:p>
          <a:p>
            <a:pPr algn="l">
              <a:spcBef>
                <a:spcPts val="0"/>
              </a:spcBef>
            </a:pPr>
            <a:r>
              <a:rPr lang="en-US" sz="1600" dirty="0">
                <a:latin typeface="Courier New" panose="02070309020205020404" pitchFamily="49" charset="0"/>
                <a:ea typeface="Arial" charset="0"/>
                <a:cs typeface="Courier New" panose="02070309020205020404" pitchFamily="49" charset="0"/>
              </a:rPr>
              <a:t>  byte send_buf[BUF_SIZE];</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#ifdef PIN_ACCESS</a:t>
            </a:r>
          </a:p>
          <a:p>
            <a:pPr algn="l">
              <a:spcBef>
                <a:spcPts val="0"/>
              </a:spcBef>
            </a:pPr>
            <a:r>
              <a:rPr lang="en-US" sz="1600" dirty="0">
                <a:latin typeface="Courier New" panose="02070309020205020404" pitchFamily="49" charset="0"/>
                <a:ea typeface="Arial" charset="0"/>
                <a:cs typeface="Courier New" panose="02070309020205020404" pitchFamily="49" charset="0"/>
              </a:rPr>
              <a:t>  if (wiringPiSetup() &lt; 0) {</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printf("Can't init wiringPi\n");</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1;</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#endif</a:t>
            </a:r>
          </a:p>
          <a:p>
            <a:pPr algn="l">
              <a:spcBef>
                <a:spcPts val="0"/>
              </a:spcBef>
            </a:pPr>
            <a:r>
              <a:rPr lang="en-US" sz="1600" dirty="0">
                <a:latin typeface="Courier New" panose="02070309020205020404" pitchFamily="49" charset="0"/>
                <a:ea typeface="Arial" charset="0"/>
                <a:cs typeface="Courier New" panose="02070309020205020404" pitchFamily="49" charset="0"/>
              </a:rPr>
              <a:t>  int fd = open(uartDevice,</a:t>
            </a:r>
          </a:p>
          <a:p>
            <a:pPr algn="l">
              <a:spcBef>
                <a:spcPts val="0"/>
              </a:spcBef>
            </a:pPr>
            <a:r>
              <a:rPr lang="en-US" sz="1600" dirty="0">
                <a:latin typeface="Courier New" panose="02070309020205020404" pitchFamily="49" charset="0"/>
                <a:ea typeface="Arial" charset="0"/>
                <a:cs typeface="Courier New" panose="02070309020205020404" pitchFamily="49" charset="0"/>
              </a:rPr>
              <a:t>         O_RDWR | O_NOCTTY | O_NDELAY);</a:t>
            </a:r>
          </a:p>
          <a:p>
            <a:pPr algn="l">
              <a:spcBef>
                <a:spcPts val="0"/>
              </a:spcBef>
            </a:pPr>
            <a:r>
              <a:rPr lang="en-US" sz="1600" dirty="0">
                <a:latin typeface="Courier New" panose="02070309020205020404" pitchFamily="49" charset="0"/>
                <a:ea typeface="Arial" charset="0"/>
                <a:cs typeface="Courier New" panose="02070309020205020404" pitchFamily="49" charset="0"/>
              </a:rPr>
              <a:t>  if (fd &lt; 0) {</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printf("Can't open %s\n", uartDevice);</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1;</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speed_t new_baud_rate = 9600;</a:t>
            </a:r>
          </a:p>
          <a:p>
            <a:pPr algn="l">
              <a:spcBef>
                <a:spcPts val="0"/>
              </a:spcBef>
            </a:pPr>
            <a:r>
              <a:rPr lang="en-US" sz="1600" dirty="0">
                <a:latin typeface="Courier New" panose="02070309020205020404" pitchFamily="49" charset="0"/>
                <a:ea typeface="Arial" charset="0"/>
                <a:cs typeface="Courier New" panose="02070309020205020404" pitchFamily="49" charset="0"/>
              </a:rPr>
              <a:t>  int new_channel = 6;</a:t>
            </a:r>
          </a:p>
          <a:p>
            <a:pPr algn="l">
              <a:spcBef>
                <a:spcPts val="0"/>
              </a:spcBef>
            </a:pPr>
            <a:r>
              <a:rPr lang="en-US" sz="1600" dirty="0">
                <a:latin typeface="Courier New" panose="02070309020205020404" pitchFamily="49" charset="0"/>
                <a:ea typeface="Arial" charset="0"/>
                <a:cs typeface="Courier New" panose="02070309020205020404" pitchFamily="49" charset="0"/>
              </a:rPr>
              <a:t>  for (int i = 0; i &lt; (an - 1); i++) {</a:t>
            </a:r>
          </a:p>
          <a:p>
            <a:pPr algn="l">
              <a:spcBef>
                <a:spcPts val="0"/>
              </a:spcBef>
            </a:pPr>
            <a:r>
              <a:rPr lang="en-US" sz="1600" dirty="0">
                <a:latin typeface="Courier New" panose="02070309020205020404" pitchFamily="49" charset="0"/>
                <a:ea typeface="Arial" charset="0"/>
                <a:cs typeface="Courier New" panose="02070309020205020404" pitchFamily="49" charset="0"/>
              </a:rPr>
              <a:t>    if (strcmp(av[i], "-baud") == 0) {</a:t>
            </a:r>
          </a:p>
          <a:p>
            <a:pPr algn="l">
              <a:spcBef>
                <a:spcPts val="0"/>
              </a:spcBef>
            </a:pPr>
            <a:r>
              <a:rPr lang="en-US" sz="1600" dirty="0">
                <a:latin typeface="Courier New" panose="02070309020205020404" pitchFamily="49" charset="0"/>
                <a:ea typeface="Arial" charset="0"/>
                <a:cs typeface="Courier New" panose="02070309020205020404" pitchFamily="49" charset="0"/>
              </a:rPr>
              <a:t>      unsigned ls = 0;</a:t>
            </a:r>
          </a:p>
          <a:p>
            <a:pPr algn="l">
              <a:spcBef>
                <a:spcPts val="0"/>
              </a:spcBef>
            </a:pPr>
            <a:r>
              <a:rPr lang="en-US" sz="1600" dirty="0">
                <a:latin typeface="Courier New" panose="02070309020205020404" pitchFamily="49" charset="0"/>
                <a:ea typeface="Arial" charset="0"/>
                <a:cs typeface="Courier New" panose="02070309020205020404" pitchFamily="49" charset="0"/>
              </a:rPr>
              <a:t>      ls = atoi(av[++i]);</a:t>
            </a:r>
          </a:p>
          <a:p>
            <a:pPr algn="l">
              <a:spcBef>
                <a:spcPts val="0"/>
              </a:spcBef>
            </a:pPr>
            <a:r>
              <a:rPr lang="en-US" sz="1600" dirty="0">
                <a:latin typeface="Courier New" panose="02070309020205020404" pitchFamily="49" charset="0"/>
                <a:ea typeface="Arial" charset="0"/>
                <a:cs typeface="Courier New" panose="02070309020205020404" pitchFamily="49" charset="0"/>
              </a:rPr>
              <a:t>      new_baud_rate = ls;</a:t>
            </a:r>
          </a:p>
          <a:p>
            <a:pPr algn="l">
              <a:spcBef>
                <a:spcPts val="0"/>
              </a:spcBef>
            </a:pPr>
            <a:r>
              <a:rPr lang="en-US" sz="1600" dirty="0">
                <a:latin typeface="Courier New" panose="02070309020205020404" pitchFamily="49" charset="0"/>
                <a:ea typeface="Arial" charset="0"/>
                <a:cs typeface="Courier New" panose="02070309020205020404" pitchFamily="49" charset="0"/>
              </a:rPr>
              <a:t>      continue;</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p:txBody>
      </p:sp>
    </p:spTree>
    <p:extLst>
      <p:ext uri="{BB962C8B-B14F-4D97-AF65-F5344CB8AC3E}">
        <p14:creationId xmlns:p14="http://schemas.microsoft.com/office/powerpoint/2010/main" val="413889092"/>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75713"/>
            <a:ext cx="11611625" cy="868362"/>
          </a:xfrm>
        </p:spPr>
        <p:txBody>
          <a:bodyPr anchor="ctr">
            <a:normAutofit/>
          </a:bodyPr>
          <a:lstStyle/>
          <a:p>
            <a:pPr algn="ctr"/>
            <a:r>
              <a:rPr lang="en-US" sz="4400" dirty="0">
                <a:latin typeface="Arial" panose="020B0604020202020204" pitchFamily="34" charset="0"/>
                <a:cs typeface="Arial" panose="020B0604020202020204" pitchFamily="34" charset="0"/>
              </a:rPr>
              <a:t>Raspberry Pi code for HC-12</a:t>
            </a:r>
          </a:p>
        </p:txBody>
      </p:sp>
      <p:sp>
        <p:nvSpPr>
          <p:cNvPr id="3" name="Content Placeholder 2"/>
          <p:cNvSpPr>
            <a:spLocks noGrp="1"/>
          </p:cNvSpPr>
          <p:nvPr>
            <p:ph idx="1"/>
          </p:nvPr>
        </p:nvSpPr>
        <p:spPr>
          <a:xfrm>
            <a:off x="678494" y="1268415"/>
            <a:ext cx="11611626" cy="1425844"/>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 setup hc-12</a:t>
            </a:r>
          </a:p>
          <a:p>
            <a:pPr algn="l">
              <a:spcBef>
                <a:spcPts val="0"/>
              </a:spcBef>
            </a:pPr>
            <a:r>
              <a:rPr lang="en-US" sz="1600" dirty="0">
                <a:latin typeface="Courier New" panose="02070309020205020404" pitchFamily="49" charset="0"/>
                <a:ea typeface="Arial" charset="0"/>
                <a:cs typeface="Courier New" panose="02070309020205020404" pitchFamily="49" charset="0"/>
              </a:rPr>
              <a:t>  setup(fd, new_baud_rate, new_channel);</a:t>
            </a:r>
          </a:p>
          <a:p>
            <a:pPr algn="l">
              <a:spcBef>
                <a:spcPts val="0"/>
              </a:spcBef>
            </a:pPr>
            <a:r>
              <a:rPr lang="en-US" sz="1600" dirty="0">
                <a:latin typeface="Courier New" panose="02070309020205020404" pitchFamily="49" charset="0"/>
                <a:ea typeface="Arial" charset="0"/>
                <a:cs typeface="Courier New" panose="02070309020205020404" pitchFamily="49" charset="0"/>
              </a:rPr>
              <a:t>  int in_size, out_size;</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tcflush(fd, TCIFLUSH);</a:t>
            </a:r>
          </a:p>
          <a:p>
            <a:pPr algn="l">
              <a:spcBef>
                <a:spcPts val="0"/>
              </a:spcBef>
            </a:pPr>
            <a:r>
              <a:rPr lang="en-US" sz="1600" dirty="0">
                <a:latin typeface="Courier New" panose="02070309020205020404" pitchFamily="49" charset="0"/>
                <a:ea typeface="Arial" charset="0"/>
                <a:cs typeface="Courier New" panose="02070309020205020404" pitchFamily="49" charset="0"/>
              </a:rPr>
              <a:t>  for(int i = 0; i &lt; 5; i++) {</a:t>
            </a:r>
          </a:p>
          <a:p>
            <a:pPr algn="l">
              <a:spcBef>
                <a:spcPts val="0"/>
              </a:spcBef>
            </a:pPr>
            <a:r>
              <a:rPr lang="en-US" sz="1600" dirty="0">
                <a:latin typeface="Courier New" panose="02070309020205020404" pitchFamily="49" charset="0"/>
                <a:ea typeface="Arial" charset="0"/>
                <a:cs typeface="Courier New" panose="02070309020205020404" pitchFamily="49" charset="0"/>
              </a:rPr>
              <a:t>    while (bytes_available(fd) &gt; 0) {</a:t>
            </a:r>
          </a:p>
          <a:p>
            <a:pPr algn="l">
              <a:spcBef>
                <a:spcPts val="0"/>
              </a:spcBef>
            </a:pPr>
            <a:r>
              <a:rPr lang="en-US" sz="1600" dirty="0">
                <a:latin typeface="Courier New" panose="02070309020205020404" pitchFamily="49" charset="0"/>
                <a:ea typeface="Arial" charset="0"/>
                <a:cs typeface="Courier New" panose="02070309020205020404" pitchFamily="49" charset="0"/>
              </a:rPr>
              <a:t>      clearBuf(receive_buf, BUF_SIZE);</a:t>
            </a:r>
          </a:p>
          <a:p>
            <a:pPr algn="l">
              <a:spcBef>
                <a:spcPts val="0"/>
              </a:spcBef>
            </a:pPr>
            <a:r>
              <a:rPr lang="en-US" sz="1600" dirty="0">
                <a:latin typeface="Courier New" panose="02070309020205020404" pitchFamily="49" charset="0"/>
                <a:ea typeface="Arial" charset="0"/>
                <a:cs typeface="Courier New" panose="02070309020205020404" pitchFamily="49" charset="0"/>
              </a:rPr>
              <a:t>      in_size = read(fd, receive_buf, BUF_SIZE - 1);</a:t>
            </a:r>
          </a:p>
          <a:p>
            <a:pPr algn="l">
              <a:spcBef>
                <a:spcPts val="0"/>
              </a:spcBef>
            </a:pPr>
            <a:r>
              <a:rPr lang="en-US" sz="1600" dirty="0">
                <a:latin typeface="Courier New" panose="02070309020205020404" pitchFamily="49" charset="0"/>
                <a:ea typeface="Arial" charset="0"/>
                <a:cs typeface="Courier New" panose="02070309020205020404" pitchFamily="49" charset="0"/>
              </a:rPr>
              <a:t>      receive_buf[in_size++] = 0;</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printf("Received: %s", (const char*)receive_buf);</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clearBuf(send_buf, BUF_SIZE);</a:t>
            </a:r>
          </a:p>
          <a:p>
            <a:pPr algn="l">
              <a:spcBef>
                <a:spcPts val="0"/>
              </a:spcBef>
            </a:pPr>
            <a:r>
              <a:rPr lang="en-US" sz="1600" dirty="0">
                <a:latin typeface="Courier New" panose="02070309020205020404" pitchFamily="49" charset="0"/>
                <a:ea typeface="Arial" charset="0"/>
                <a:cs typeface="Courier New" panose="02070309020205020404" pitchFamily="49" charset="0"/>
              </a:rPr>
              <a:t>    sprintf((char*)send_buf,"Message %d", i);</a:t>
            </a:r>
          </a:p>
          <a:p>
            <a:pPr algn="l">
              <a:spcBef>
                <a:spcPts val="0"/>
              </a:spcBef>
            </a:pPr>
            <a:r>
              <a:rPr lang="en-US" sz="1600" dirty="0">
                <a:latin typeface="Courier New" panose="02070309020205020404" pitchFamily="49" charset="0"/>
                <a:ea typeface="Arial" charset="0"/>
                <a:cs typeface="Courier New" panose="02070309020205020404" pitchFamily="49" charset="0"/>
              </a:rPr>
              <a:t>    out_size = strlen((char*)send_buf);</a:t>
            </a:r>
          </a:p>
          <a:p>
            <a:pPr algn="l">
              <a:spcBef>
                <a:spcPts val="0"/>
              </a:spcBef>
            </a:pPr>
            <a:r>
              <a:rPr lang="en-US" sz="1600" dirty="0">
                <a:latin typeface="Courier New" panose="02070309020205020404" pitchFamily="49" charset="0"/>
                <a:ea typeface="Arial" charset="0"/>
                <a:cs typeface="Courier New" panose="02070309020205020404" pitchFamily="49" charset="0"/>
              </a:rPr>
              <a:t>    write(fd, send_buf, out_size);</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printf("Sent: %s\n", (char*)send_buf);</a:t>
            </a:r>
          </a:p>
          <a:p>
            <a:pPr algn="l">
              <a:spcBef>
                <a:spcPts val="0"/>
              </a:spcBef>
            </a:pPr>
            <a:r>
              <a:rPr lang="en-US" sz="1600" dirty="0">
                <a:latin typeface="Courier New" panose="02070309020205020404" pitchFamily="49" charset="0"/>
                <a:ea typeface="Arial" charset="0"/>
                <a:cs typeface="Courier New" panose="02070309020205020404" pitchFamily="49" charset="0"/>
              </a:rPr>
              <a:t>#ifdef PIN_ACCESS</a:t>
            </a:r>
          </a:p>
          <a:p>
            <a:pPr algn="l">
              <a:spcBef>
                <a:spcPts val="0"/>
              </a:spcBef>
            </a:pPr>
            <a:r>
              <a:rPr lang="en-US" sz="1600" dirty="0">
                <a:latin typeface="Courier New" panose="02070309020205020404" pitchFamily="49" charset="0"/>
                <a:ea typeface="Arial" charset="0"/>
                <a:cs typeface="Courier New" panose="02070309020205020404" pitchFamily="49" charset="0"/>
              </a:rPr>
              <a:t>    delay(200);</a:t>
            </a:r>
          </a:p>
          <a:p>
            <a:pPr algn="l">
              <a:spcBef>
                <a:spcPts val="0"/>
              </a:spcBef>
            </a:pPr>
            <a:r>
              <a:rPr lang="en-US" sz="1600" dirty="0">
                <a:latin typeface="Courier New" panose="02070309020205020404" pitchFamily="49" charset="0"/>
                <a:ea typeface="Arial" charset="0"/>
                <a:cs typeface="Courier New" panose="02070309020205020404" pitchFamily="49" charset="0"/>
              </a:rPr>
              <a:t>#endif</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close(fd);</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0;</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212</a:t>
            </a:fld>
            <a:endParaRPr lang="en-US" dirty="0"/>
          </a:p>
        </p:txBody>
      </p:sp>
    </p:spTree>
    <p:extLst>
      <p:ext uri="{BB962C8B-B14F-4D97-AF65-F5344CB8AC3E}">
        <p14:creationId xmlns:p14="http://schemas.microsoft.com/office/powerpoint/2010/main" val="631967012"/>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9736" y="149050"/>
            <a:ext cx="11496450" cy="868362"/>
          </a:xfrm>
        </p:spPr>
        <p:txBody>
          <a:bodyPr anchor="ctr">
            <a:normAutofit/>
          </a:bodyPr>
          <a:lstStyle/>
          <a:p>
            <a:pPr algn="ctr"/>
            <a:r>
              <a:rPr lang="en-US" sz="4400" dirty="0">
                <a:latin typeface="Arial" panose="020B0604020202020204" pitchFamily="34" charset="0"/>
                <a:cs typeface="Arial" panose="020B0604020202020204" pitchFamily="34" charset="0"/>
              </a:rPr>
              <a:t>Lab: Rotary encoder</a:t>
            </a:r>
          </a:p>
        </p:txBody>
      </p:sp>
      <p:sp>
        <p:nvSpPr>
          <p:cNvPr id="3" name="Content Placeholder 2"/>
          <p:cNvSpPr>
            <a:spLocks noGrp="1"/>
          </p:cNvSpPr>
          <p:nvPr>
            <p:ph idx="1"/>
          </p:nvPr>
        </p:nvSpPr>
        <p:spPr>
          <a:xfrm>
            <a:off x="347775" y="1411406"/>
            <a:ext cx="11496450" cy="4134236"/>
          </a:xfrm>
        </p:spPr>
        <p:txBody>
          <a:bodyPr>
            <a:noAutofit/>
          </a:bodyPr>
          <a:lstStyle/>
          <a:p>
            <a:pPr marL="342900" indent="-342900" algn="l">
              <a:spcBef>
                <a:spcPts val="400"/>
              </a:spcBef>
              <a:buFont typeface="Arial" charset="0"/>
              <a:buChar char="•"/>
            </a:pPr>
            <a:r>
              <a:rPr lang="en-US" sz="2000" dirty="0">
                <a:latin typeface="Arial" panose="020B0604020202020204" pitchFamily="34" charset="0"/>
                <a:cs typeface="Arial" panose="020B0604020202020204" pitchFamily="34" charset="0"/>
              </a:rPr>
              <a:t>If the encoder is rotating clockwise the output A will be ahead of output B.</a:t>
            </a:r>
          </a:p>
          <a:p>
            <a:pPr marL="342900" indent="-342900" algn="l">
              <a:spcBef>
                <a:spcPts val="400"/>
              </a:spcBef>
              <a:buFont typeface="Arial" charset="0"/>
              <a:buChar char="•"/>
            </a:pPr>
            <a:r>
              <a:rPr lang="en-US" sz="2000" dirty="0">
                <a:latin typeface="Arial" panose="020B0604020202020204" pitchFamily="34" charset="0"/>
                <a:cs typeface="Arial" panose="020B0604020202020204" pitchFamily="34" charset="0"/>
              </a:rPr>
              <a:t>A digital device (like the Arduino) can track the speed of rotation and turn the sequence of pulses into a measured position.</a:t>
            </a:r>
          </a:p>
          <a:p>
            <a:pPr marL="342900" indent="-342900" algn="l">
              <a:spcBef>
                <a:spcPts val="400"/>
              </a:spcBef>
              <a:buFont typeface="Arial" charset="0"/>
              <a:buChar char="•"/>
            </a:pPr>
            <a:r>
              <a:rPr lang="en-US" sz="2000" dirty="0">
                <a:latin typeface="Arial" charset="0"/>
                <a:ea typeface="Arial" charset="0"/>
                <a:cs typeface="Arial" charset="0"/>
              </a:rPr>
              <a:t>Wire the Arduino as shown.</a:t>
            </a:r>
          </a:p>
          <a:p>
            <a:pPr algn="l"/>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213</a:t>
            </a:fld>
            <a:endParaRPr lang="en-US" dirty="0"/>
          </a:p>
        </p:txBody>
      </p:sp>
      <p:pic>
        <p:nvPicPr>
          <p:cNvPr id="4" name="Picture 3">
            <a:extLst>
              <a:ext uri="{FF2B5EF4-FFF2-40B4-BE49-F238E27FC236}">
                <a16:creationId xmlns:a16="http://schemas.microsoft.com/office/drawing/2014/main" id="{6D2CD8A5-A7FE-5744-AEFE-26DE181DEB79}"/>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83137" y="3625426"/>
            <a:ext cx="2023756" cy="2023756"/>
          </a:xfrm>
          <a:prstGeom prst="rect">
            <a:avLst/>
          </a:prstGeom>
        </p:spPr>
      </p:pic>
      <p:sp>
        <p:nvSpPr>
          <p:cNvPr id="6" name="TextBox 5">
            <a:extLst>
              <a:ext uri="{FF2B5EF4-FFF2-40B4-BE49-F238E27FC236}">
                <a16:creationId xmlns:a16="http://schemas.microsoft.com/office/drawing/2014/main" id="{6719C5B0-4FBA-5943-B000-201B2F3C8D50}"/>
              </a:ext>
            </a:extLst>
          </p:cNvPr>
          <p:cNvSpPr txBox="1"/>
          <p:nvPr/>
        </p:nvSpPr>
        <p:spPr>
          <a:xfrm>
            <a:off x="1816704" y="6169780"/>
            <a:ext cx="1679114" cy="338554"/>
          </a:xfrm>
          <a:prstGeom prst="rect">
            <a:avLst/>
          </a:prstGeom>
          <a:noFill/>
        </p:spPr>
        <p:txBody>
          <a:bodyPr wrap="none" rtlCol="0">
            <a:spAutoFit/>
          </a:bodyPr>
          <a:lstStyle/>
          <a:p>
            <a:r>
              <a:rPr lang="en-US" sz="1600" dirty="0">
                <a:latin typeface="Calibri" panose="020F0502020204030204" pitchFamily="34" charset="0"/>
                <a:cs typeface="Calibri" panose="020F0502020204030204" pitchFamily="34" charset="0"/>
              </a:rPr>
              <a:t>Hobby Electronics</a:t>
            </a:r>
          </a:p>
        </p:txBody>
      </p:sp>
      <p:sp>
        <p:nvSpPr>
          <p:cNvPr id="7" name="Rectangle 6">
            <a:extLst>
              <a:ext uri="{FF2B5EF4-FFF2-40B4-BE49-F238E27FC236}">
                <a16:creationId xmlns:a16="http://schemas.microsoft.com/office/drawing/2014/main" id="{A8FF9215-DD8E-1C4F-B0D9-8D15D2E63D06}"/>
              </a:ext>
            </a:extLst>
          </p:cNvPr>
          <p:cNvSpPr/>
          <p:nvPr/>
        </p:nvSpPr>
        <p:spPr>
          <a:xfrm>
            <a:off x="7169012" y="3854466"/>
            <a:ext cx="1568868" cy="2496203"/>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C9F2C562-B8D1-F646-8D09-D745DA4F563F}"/>
              </a:ext>
            </a:extLst>
          </p:cNvPr>
          <p:cNvSpPr txBox="1"/>
          <p:nvPr/>
        </p:nvSpPr>
        <p:spPr>
          <a:xfrm>
            <a:off x="7861878" y="6007992"/>
            <a:ext cx="890954" cy="338554"/>
          </a:xfrm>
          <a:prstGeom prst="rect">
            <a:avLst/>
          </a:prstGeom>
          <a:noFill/>
        </p:spPr>
        <p:txBody>
          <a:bodyPr wrap="square" rtlCol="0">
            <a:spAutoFit/>
          </a:bodyPr>
          <a:lstStyle/>
          <a:p>
            <a:pPr algn="r"/>
            <a:r>
              <a:rPr lang="en-US" sz="1600" dirty="0">
                <a:latin typeface="Arial" panose="020B0604020202020204" pitchFamily="34" charset="0"/>
                <a:cs typeface="Arial" panose="020B0604020202020204" pitchFamily="34" charset="0"/>
              </a:rPr>
              <a:t>Arduino</a:t>
            </a:r>
          </a:p>
        </p:txBody>
      </p:sp>
      <p:sp>
        <p:nvSpPr>
          <p:cNvPr id="9" name="TextBox 8">
            <a:extLst>
              <a:ext uri="{FF2B5EF4-FFF2-40B4-BE49-F238E27FC236}">
                <a16:creationId xmlns:a16="http://schemas.microsoft.com/office/drawing/2014/main" id="{87F11D60-39A7-AC45-AFDA-E64400CB0545}"/>
              </a:ext>
            </a:extLst>
          </p:cNvPr>
          <p:cNvSpPr txBox="1"/>
          <p:nvPr/>
        </p:nvSpPr>
        <p:spPr>
          <a:xfrm>
            <a:off x="8123222" y="3979602"/>
            <a:ext cx="738116"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5 V</a:t>
            </a:r>
          </a:p>
        </p:txBody>
      </p:sp>
      <p:sp>
        <p:nvSpPr>
          <p:cNvPr id="10" name="TextBox 9">
            <a:extLst>
              <a:ext uri="{FF2B5EF4-FFF2-40B4-BE49-F238E27FC236}">
                <a16:creationId xmlns:a16="http://schemas.microsoft.com/office/drawing/2014/main" id="{C51CB337-CD35-754B-9A96-93108E6CB572}"/>
              </a:ext>
            </a:extLst>
          </p:cNvPr>
          <p:cNvSpPr txBox="1"/>
          <p:nvPr/>
        </p:nvSpPr>
        <p:spPr>
          <a:xfrm>
            <a:off x="8195692" y="5501993"/>
            <a:ext cx="539570"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a:t>
            </a:r>
          </a:p>
        </p:txBody>
      </p:sp>
      <p:sp>
        <p:nvSpPr>
          <p:cNvPr id="11" name="Rectangle 10">
            <a:extLst>
              <a:ext uri="{FF2B5EF4-FFF2-40B4-BE49-F238E27FC236}">
                <a16:creationId xmlns:a16="http://schemas.microsoft.com/office/drawing/2014/main" id="{86862196-6A69-EA43-814E-056D1CE84985}"/>
              </a:ext>
            </a:extLst>
          </p:cNvPr>
          <p:cNvSpPr/>
          <p:nvPr/>
        </p:nvSpPr>
        <p:spPr>
          <a:xfrm>
            <a:off x="10433657" y="3854466"/>
            <a:ext cx="1522568" cy="2496203"/>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a:extLst>
              <a:ext uri="{FF2B5EF4-FFF2-40B4-BE49-F238E27FC236}">
                <a16:creationId xmlns:a16="http://schemas.microsoft.com/office/drawing/2014/main" id="{4F864539-C8CA-6B4E-9316-7E9D1B27F8B9}"/>
              </a:ext>
            </a:extLst>
          </p:cNvPr>
          <p:cNvSpPr txBox="1"/>
          <p:nvPr/>
        </p:nvSpPr>
        <p:spPr>
          <a:xfrm>
            <a:off x="10319286" y="5998374"/>
            <a:ext cx="1695648" cy="338554"/>
          </a:xfrm>
          <a:prstGeom prst="rect">
            <a:avLst/>
          </a:prstGeom>
          <a:noFill/>
        </p:spPr>
        <p:txBody>
          <a:bodyPr wrap="square" rtlCol="0">
            <a:spAutoFit/>
          </a:bodyPr>
          <a:lstStyle/>
          <a:p>
            <a:pPr algn="r"/>
            <a:r>
              <a:rPr lang="en-US" sz="1600" dirty="0">
                <a:latin typeface="Arial" panose="020B0604020202020204" pitchFamily="34" charset="0"/>
                <a:cs typeface="Arial" panose="020B0604020202020204" pitchFamily="34" charset="0"/>
              </a:rPr>
              <a:t>Rotary encoder</a:t>
            </a:r>
          </a:p>
        </p:txBody>
      </p:sp>
      <p:sp>
        <p:nvSpPr>
          <p:cNvPr id="13" name="TextBox 12">
            <a:extLst>
              <a:ext uri="{FF2B5EF4-FFF2-40B4-BE49-F238E27FC236}">
                <a16:creationId xmlns:a16="http://schemas.microsoft.com/office/drawing/2014/main" id="{E446C096-2AD6-B842-BD93-0DCF7E9B19DA}"/>
              </a:ext>
            </a:extLst>
          </p:cNvPr>
          <p:cNvSpPr txBox="1"/>
          <p:nvPr/>
        </p:nvSpPr>
        <p:spPr>
          <a:xfrm>
            <a:off x="10369529" y="3940930"/>
            <a:ext cx="1271296" cy="317369"/>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Vcc (3)</a:t>
            </a:r>
          </a:p>
        </p:txBody>
      </p:sp>
      <p:sp>
        <p:nvSpPr>
          <p:cNvPr id="14" name="TextBox 13">
            <a:extLst>
              <a:ext uri="{FF2B5EF4-FFF2-40B4-BE49-F238E27FC236}">
                <a16:creationId xmlns:a16="http://schemas.microsoft.com/office/drawing/2014/main" id="{8FAA84B9-235A-5944-B2C0-5E920F81131B}"/>
              </a:ext>
            </a:extLst>
          </p:cNvPr>
          <p:cNvSpPr txBox="1"/>
          <p:nvPr/>
        </p:nvSpPr>
        <p:spPr>
          <a:xfrm>
            <a:off x="10331550" y="5515877"/>
            <a:ext cx="1775783"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Middle pin (Pin 2)</a:t>
            </a:r>
          </a:p>
        </p:txBody>
      </p:sp>
      <p:cxnSp>
        <p:nvCxnSpPr>
          <p:cNvPr id="15" name="Straight Connector 14">
            <a:extLst>
              <a:ext uri="{FF2B5EF4-FFF2-40B4-BE49-F238E27FC236}">
                <a16:creationId xmlns:a16="http://schemas.microsoft.com/office/drawing/2014/main" id="{70E0DD5B-5168-D241-A511-A7D2A8834C33}"/>
              </a:ext>
            </a:extLst>
          </p:cNvPr>
          <p:cNvCxnSpPr>
            <a:cxnSpLocks/>
          </p:cNvCxnSpPr>
          <p:nvPr/>
        </p:nvCxnSpPr>
        <p:spPr>
          <a:xfrm>
            <a:off x="8706338" y="4133490"/>
            <a:ext cx="1280160" cy="12134"/>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607C787-D070-3A48-BF6C-DD8552F52A89}"/>
              </a:ext>
            </a:extLst>
          </p:cNvPr>
          <p:cNvCxnSpPr/>
          <p:nvPr/>
        </p:nvCxnSpPr>
        <p:spPr>
          <a:xfrm>
            <a:off x="8715931" y="5652356"/>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6A024BDB-1410-1042-B709-1AD9A10BFF82}"/>
              </a:ext>
            </a:extLst>
          </p:cNvPr>
          <p:cNvSpPr txBox="1"/>
          <p:nvPr/>
        </p:nvSpPr>
        <p:spPr>
          <a:xfrm>
            <a:off x="8174499" y="4721019"/>
            <a:ext cx="890954"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D2</a:t>
            </a:r>
          </a:p>
        </p:txBody>
      </p:sp>
      <p:cxnSp>
        <p:nvCxnSpPr>
          <p:cNvPr id="19" name="Straight Connector 18">
            <a:extLst>
              <a:ext uri="{FF2B5EF4-FFF2-40B4-BE49-F238E27FC236}">
                <a16:creationId xmlns:a16="http://schemas.microsoft.com/office/drawing/2014/main" id="{4977AF40-5F16-5449-9AAB-8E536C204189}"/>
              </a:ext>
            </a:extLst>
          </p:cNvPr>
          <p:cNvCxnSpPr/>
          <p:nvPr/>
        </p:nvCxnSpPr>
        <p:spPr>
          <a:xfrm>
            <a:off x="8715931" y="4891231"/>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20" name="Freeform 12">
            <a:extLst>
              <a:ext uri="{FF2B5EF4-FFF2-40B4-BE49-F238E27FC236}">
                <a16:creationId xmlns:a16="http://schemas.microsoft.com/office/drawing/2014/main" id="{8872AD2A-80EA-8B4E-B159-A95097AE0FCB}"/>
              </a:ext>
            </a:extLst>
          </p:cNvPr>
          <p:cNvSpPr>
            <a:spLocks/>
          </p:cNvSpPr>
          <p:nvPr/>
        </p:nvSpPr>
        <p:spPr bwMode="auto">
          <a:xfrm flipH="1">
            <a:off x="9262089" y="4129295"/>
            <a:ext cx="166082" cy="766041"/>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dirty="0"/>
          </a:p>
        </p:txBody>
      </p:sp>
      <p:sp>
        <p:nvSpPr>
          <p:cNvPr id="21" name="TextBox 20">
            <a:extLst>
              <a:ext uri="{FF2B5EF4-FFF2-40B4-BE49-F238E27FC236}">
                <a16:creationId xmlns:a16="http://schemas.microsoft.com/office/drawing/2014/main" id="{56C23D72-B399-D649-8679-36BCEB0E53FF}"/>
              </a:ext>
            </a:extLst>
          </p:cNvPr>
          <p:cNvSpPr txBox="1"/>
          <p:nvPr/>
        </p:nvSpPr>
        <p:spPr>
          <a:xfrm>
            <a:off x="9448207" y="4361326"/>
            <a:ext cx="890954"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10K</a:t>
            </a:r>
          </a:p>
        </p:txBody>
      </p:sp>
      <p:sp>
        <p:nvSpPr>
          <p:cNvPr id="22" name="Content Placeholder 2">
            <a:extLst>
              <a:ext uri="{FF2B5EF4-FFF2-40B4-BE49-F238E27FC236}">
                <a16:creationId xmlns:a16="http://schemas.microsoft.com/office/drawing/2014/main" id="{3B2F00E6-9232-B44B-964C-45EC18F94E95}"/>
              </a:ext>
            </a:extLst>
          </p:cNvPr>
          <p:cNvSpPr txBox="1">
            <a:spLocks/>
          </p:cNvSpPr>
          <p:nvPr/>
        </p:nvSpPr>
        <p:spPr>
          <a:xfrm>
            <a:off x="439739" y="1828121"/>
            <a:ext cx="11496450" cy="436098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endParaRPr lang="en-US" sz="2000" dirty="0">
              <a:latin typeface="Arial" charset="0"/>
              <a:ea typeface="Arial" charset="0"/>
              <a:cs typeface="Arial" charset="0"/>
            </a:endParaRPr>
          </a:p>
          <a:p>
            <a:pPr algn="l"/>
            <a:endParaRPr lang="en-US" dirty="0">
              <a:latin typeface="Arial" charset="0"/>
              <a:ea typeface="Arial" charset="0"/>
              <a:cs typeface="Arial" charset="0"/>
            </a:endParaRPr>
          </a:p>
        </p:txBody>
      </p:sp>
      <p:sp>
        <p:nvSpPr>
          <p:cNvPr id="23" name="TextBox 22">
            <a:extLst>
              <a:ext uri="{FF2B5EF4-FFF2-40B4-BE49-F238E27FC236}">
                <a16:creationId xmlns:a16="http://schemas.microsoft.com/office/drawing/2014/main" id="{7749FBD3-19BD-FD4B-91E1-95E55B64BF3C}"/>
              </a:ext>
            </a:extLst>
          </p:cNvPr>
          <p:cNvSpPr txBox="1"/>
          <p:nvPr/>
        </p:nvSpPr>
        <p:spPr>
          <a:xfrm>
            <a:off x="10374767" y="5069009"/>
            <a:ext cx="890954"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Pin 3</a:t>
            </a:r>
          </a:p>
        </p:txBody>
      </p:sp>
      <p:sp>
        <p:nvSpPr>
          <p:cNvPr id="24" name="TextBox 23">
            <a:extLst>
              <a:ext uri="{FF2B5EF4-FFF2-40B4-BE49-F238E27FC236}">
                <a16:creationId xmlns:a16="http://schemas.microsoft.com/office/drawing/2014/main" id="{12A2BE5A-B392-3843-AF93-DAA04D11F2EE}"/>
              </a:ext>
            </a:extLst>
          </p:cNvPr>
          <p:cNvSpPr txBox="1"/>
          <p:nvPr/>
        </p:nvSpPr>
        <p:spPr>
          <a:xfrm>
            <a:off x="8174502" y="5042751"/>
            <a:ext cx="890954"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D4</a:t>
            </a:r>
          </a:p>
        </p:txBody>
      </p:sp>
      <p:cxnSp>
        <p:nvCxnSpPr>
          <p:cNvPr id="25" name="Straight Connector 24">
            <a:extLst>
              <a:ext uri="{FF2B5EF4-FFF2-40B4-BE49-F238E27FC236}">
                <a16:creationId xmlns:a16="http://schemas.microsoft.com/office/drawing/2014/main" id="{2ABA808E-C1CD-1242-95C7-AD38C593347C}"/>
              </a:ext>
            </a:extLst>
          </p:cNvPr>
          <p:cNvCxnSpPr/>
          <p:nvPr/>
        </p:nvCxnSpPr>
        <p:spPr>
          <a:xfrm>
            <a:off x="8715934" y="5196030"/>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26" name="Freeform 12">
            <a:extLst>
              <a:ext uri="{FF2B5EF4-FFF2-40B4-BE49-F238E27FC236}">
                <a16:creationId xmlns:a16="http://schemas.microsoft.com/office/drawing/2014/main" id="{760E6972-7646-D349-918E-0C5FAAFF6409}"/>
              </a:ext>
            </a:extLst>
          </p:cNvPr>
          <p:cNvSpPr>
            <a:spLocks/>
          </p:cNvSpPr>
          <p:nvPr/>
        </p:nvSpPr>
        <p:spPr bwMode="auto">
          <a:xfrm flipH="1">
            <a:off x="9866824" y="4131472"/>
            <a:ext cx="187745" cy="1069848"/>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dirty="0"/>
          </a:p>
        </p:txBody>
      </p:sp>
      <p:sp>
        <p:nvSpPr>
          <p:cNvPr id="30" name="TextBox 29">
            <a:extLst>
              <a:ext uri="{FF2B5EF4-FFF2-40B4-BE49-F238E27FC236}">
                <a16:creationId xmlns:a16="http://schemas.microsoft.com/office/drawing/2014/main" id="{4A4FF3BA-ADCC-6149-994C-8BB30DEE2A11}"/>
              </a:ext>
            </a:extLst>
          </p:cNvPr>
          <p:cNvSpPr txBox="1"/>
          <p:nvPr/>
        </p:nvSpPr>
        <p:spPr>
          <a:xfrm>
            <a:off x="10374770" y="4730348"/>
            <a:ext cx="890954"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Pin 1</a:t>
            </a:r>
          </a:p>
        </p:txBody>
      </p:sp>
      <p:pic>
        <p:nvPicPr>
          <p:cNvPr id="2050" name="Picture 2" descr="Rotary Encoder Phase Pulses">
            <a:extLst>
              <a:ext uri="{FF2B5EF4-FFF2-40B4-BE49-F238E27FC236}">
                <a16:creationId xmlns:a16="http://schemas.microsoft.com/office/drawing/2014/main" id="{94199E8B-9A59-FB4A-9243-D23EC501112B}"/>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294250" y="3697760"/>
            <a:ext cx="3810000" cy="1981200"/>
          </a:xfrm>
          <a:prstGeom prst="rect">
            <a:avLst/>
          </a:prstGeom>
          <a:noFill/>
          <a:extLst>
            <a:ext uri="{909E8E84-426E-40DD-AFC4-6F175D3DCCD1}">
              <a14:hiddenFill xmlns:a14="http://schemas.microsoft.com/office/drawing/2010/main">
                <a:solidFill>
                  <a:srgbClr val="FFFFFF"/>
                </a:solidFill>
              </a14:hiddenFill>
            </a:ext>
          </a:extLst>
        </p:spPr>
      </p:pic>
      <p:sp>
        <p:nvSpPr>
          <p:cNvPr id="28" name="Oval 27">
            <a:extLst>
              <a:ext uri="{FF2B5EF4-FFF2-40B4-BE49-F238E27FC236}">
                <a16:creationId xmlns:a16="http://schemas.microsoft.com/office/drawing/2014/main" id="{241497AB-EE21-F848-B1F5-0C07CAF70925}"/>
              </a:ext>
            </a:extLst>
          </p:cNvPr>
          <p:cNvSpPr/>
          <p:nvPr/>
        </p:nvSpPr>
        <p:spPr>
          <a:xfrm>
            <a:off x="9894106" y="4082502"/>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p>
        </p:txBody>
      </p:sp>
      <p:sp>
        <p:nvSpPr>
          <p:cNvPr id="29" name="Oval 28">
            <a:extLst>
              <a:ext uri="{FF2B5EF4-FFF2-40B4-BE49-F238E27FC236}">
                <a16:creationId xmlns:a16="http://schemas.microsoft.com/office/drawing/2014/main" id="{B0038EEE-3D7F-9740-9FD4-E47C38F1DFED}"/>
              </a:ext>
            </a:extLst>
          </p:cNvPr>
          <p:cNvSpPr/>
          <p:nvPr/>
        </p:nvSpPr>
        <p:spPr>
          <a:xfrm>
            <a:off x="9284506" y="4844502"/>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p>
        </p:txBody>
      </p:sp>
      <p:sp>
        <p:nvSpPr>
          <p:cNvPr id="31" name="Oval 30">
            <a:extLst>
              <a:ext uri="{FF2B5EF4-FFF2-40B4-BE49-F238E27FC236}">
                <a16:creationId xmlns:a16="http://schemas.microsoft.com/office/drawing/2014/main" id="{2D8DFCE5-EE7C-1E40-BA7F-034CA4DB3E00}"/>
              </a:ext>
            </a:extLst>
          </p:cNvPr>
          <p:cNvSpPr/>
          <p:nvPr/>
        </p:nvSpPr>
        <p:spPr>
          <a:xfrm>
            <a:off x="9894106" y="5149302"/>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p>
        </p:txBody>
      </p:sp>
      <p:sp>
        <p:nvSpPr>
          <p:cNvPr id="32" name="Oval 31">
            <a:extLst>
              <a:ext uri="{FF2B5EF4-FFF2-40B4-BE49-F238E27FC236}">
                <a16:creationId xmlns:a16="http://schemas.microsoft.com/office/drawing/2014/main" id="{418F0CE1-7C65-FC43-9612-5FE55E2FD3BE}"/>
              </a:ext>
            </a:extLst>
          </p:cNvPr>
          <p:cNvSpPr/>
          <p:nvPr/>
        </p:nvSpPr>
        <p:spPr>
          <a:xfrm>
            <a:off x="9284506" y="4082502"/>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p>
        </p:txBody>
      </p:sp>
    </p:spTree>
    <p:extLst>
      <p:ext uri="{BB962C8B-B14F-4D97-AF65-F5344CB8AC3E}">
        <p14:creationId xmlns:p14="http://schemas.microsoft.com/office/powerpoint/2010/main" val="516756973"/>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319087"/>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rotary encoder</a:t>
            </a:r>
          </a:p>
        </p:txBody>
      </p:sp>
      <p:sp>
        <p:nvSpPr>
          <p:cNvPr id="3" name="Content Placeholder 2"/>
          <p:cNvSpPr>
            <a:spLocks noGrp="1"/>
          </p:cNvSpPr>
          <p:nvPr>
            <p:ph idx="1"/>
          </p:nvPr>
        </p:nvSpPr>
        <p:spPr>
          <a:xfrm>
            <a:off x="637599" y="1949824"/>
            <a:ext cx="10238509" cy="4589089"/>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Rotary encoder</a:t>
            </a:r>
          </a:p>
          <a:p>
            <a:pPr algn="l">
              <a:spcBef>
                <a:spcPts val="0"/>
              </a:spcBef>
            </a:pPr>
            <a:r>
              <a:rPr lang="en-US" sz="1600" dirty="0">
                <a:latin typeface="Courier New" panose="02070309020205020404" pitchFamily="49" charset="0"/>
                <a:ea typeface="Arial" charset="0"/>
                <a:cs typeface="Courier New" panose="02070309020205020404" pitchFamily="49" charset="0"/>
              </a:rPr>
              <a:t>// Manferdelli</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typedef uint8_t byte;</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clockPin= 2;</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dataPin= 4;</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measurementDelay= 100;</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int position = -1;</a:t>
            </a:r>
          </a:p>
          <a:p>
            <a:pPr algn="l">
              <a:spcBef>
                <a:spcPts val="0"/>
              </a:spcBef>
            </a:pPr>
            <a:r>
              <a:rPr lang="en-US" sz="1600" dirty="0">
                <a:latin typeface="Courier New" panose="02070309020205020404" pitchFamily="49" charset="0"/>
                <a:ea typeface="Arial" charset="0"/>
                <a:cs typeface="Courier New" panose="02070309020205020404" pitchFamily="49" charset="0"/>
              </a:rPr>
              <a:t>void encoder() {</a:t>
            </a:r>
          </a:p>
          <a:p>
            <a:pPr algn="l">
              <a:spcBef>
                <a:spcPts val="0"/>
              </a:spcBef>
            </a:pPr>
            <a:r>
              <a:rPr lang="en-US" sz="1600" dirty="0">
                <a:latin typeface="Courier New" panose="02070309020205020404" pitchFamily="49" charset="0"/>
                <a:ea typeface="Arial" charset="0"/>
                <a:cs typeface="Courier New" panose="02070309020205020404" pitchFamily="49" charset="0"/>
              </a:rPr>
              <a:t>  if (digitalRead(clockPin) == digitalRead(dataPin))</a:t>
            </a:r>
          </a:p>
          <a:p>
            <a:pPr algn="l">
              <a:spcBef>
                <a:spcPts val="0"/>
              </a:spcBef>
            </a:pPr>
            <a:r>
              <a:rPr lang="en-US" sz="1600" dirty="0">
                <a:latin typeface="Courier New" panose="02070309020205020404" pitchFamily="49" charset="0"/>
                <a:ea typeface="Arial" charset="0"/>
                <a:cs typeface="Courier New" panose="02070309020205020404" pitchFamily="49" charset="0"/>
              </a:rPr>
              <a:t>    position++;</a:t>
            </a:r>
          </a:p>
          <a:p>
            <a:pPr algn="l">
              <a:spcBef>
                <a:spcPts val="0"/>
              </a:spcBef>
            </a:pPr>
            <a:r>
              <a:rPr lang="en-US" sz="1600" dirty="0">
                <a:latin typeface="Courier New" panose="02070309020205020404" pitchFamily="49" charset="0"/>
                <a:ea typeface="Arial" charset="0"/>
                <a:cs typeface="Courier New" panose="02070309020205020404" pitchFamily="49" charset="0"/>
              </a:rPr>
              <a:t>  else</a:t>
            </a:r>
          </a:p>
          <a:p>
            <a:pPr algn="l">
              <a:spcBef>
                <a:spcPts val="0"/>
              </a:spcBef>
            </a:pPr>
            <a:r>
              <a:rPr lang="en-US" sz="1600" dirty="0">
                <a:latin typeface="Courier New" panose="02070309020205020404" pitchFamily="49" charset="0"/>
                <a:ea typeface="Arial" charset="0"/>
                <a:cs typeface="Courier New" panose="02070309020205020404" pitchFamily="49" charset="0"/>
              </a:rPr>
              <a:t>    position--;</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214</a:t>
            </a:fld>
            <a:endParaRPr lang="en-US" dirty="0"/>
          </a:p>
        </p:txBody>
      </p:sp>
    </p:spTree>
    <p:extLst>
      <p:ext uri="{BB962C8B-B14F-4D97-AF65-F5344CB8AC3E}">
        <p14:creationId xmlns:p14="http://schemas.microsoft.com/office/powerpoint/2010/main" val="4279678145"/>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319087"/>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rotary encoder</a:t>
            </a:r>
          </a:p>
        </p:txBody>
      </p:sp>
      <p:sp>
        <p:nvSpPr>
          <p:cNvPr id="3" name="Content Placeholder 2"/>
          <p:cNvSpPr>
            <a:spLocks noGrp="1"/>
          </p:cNvSpPr>
          <p:nvPr>
            <p:ph idx="1"/>
          </p:nvPr>
        </p:nvSpPr>
        <p:spPr>
          <a:xfrm>
            <a:off x="650150" y="1573306"/>
            <a:ext cx="11366142" cy="4965607"/>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void setup() {</a:t>
            </a:r>
          </a:p>
          <a:p>
            <a:pPr algn="l">
              <a:spcBef>
                <a:spcPts val="0"/>
              </a:spcBef>
            </a:pPr>
            <a:r>
              <a:rPr lang="en-US" sz="1600" dirty="0">
                <a:latin typeface="Courier New" panose="02070309020205020404" pitchFamily="49" charset="0"/>
                <a:ea typeface="Arial" charset="0"/>
                <a:cs typeface="Courier New" panose="02070309020205020404" pitchFamily="49" charset="0"/>
              </a:rPr>
              <a:t>  Serial.begin(9600);</a:t>
            </a:r>
          </a:p>
          <a:p>
            <a:pPr algn="l">
              <a:spcBef>
                <a:spcPts val="0"/>
              </a:spcBef>
            </a:pPr>
            <a:r>
              <a:rPr lang="en-US" sz="1600" dirty="0">
                <a:latin typeface="Courier New" panose="02070309020205020404" pitchFamily="49" charset="0"/>
                <a:ea typeface="Arial" charset="0"/>
                <a:cs typeface="Courier New" panose="02070309020205020404" pitchFamily="49" charset="0"/>
              </a:rPr>
              <a:t>  pinMode(clockPin, INPUT);</a:t>
            </a:r>
          </a:p>
          <a:p>
            <a:pPr algn="l">
              <a:spcBef>
                <a:spcPts val="0"/>
              </a:spcBef>
            </a:pPr>
            <a:r>
              <a:rPr lang="en-US" sz="1600" dirty="0">
                <a:latin typeface="Courier New" panose="02070309020205020404" pitchFamily="49" charset="0"/>
                <a:ea typeface="Arial" charset="0"/>
                <a:cs typeface="Courier New" panose="02070309020205020404" pitchFamily="49" charset="0"/>
              </a:rPr>
              <a:t>  pinMode(dataPin, INPUT);</a:t>
            </a:r>
          </a:p>
          <a:p>
            <a:pPr algn="l">
              <a:spcBef>
                <a:spcPts val="0"/>
              </a:spcBef>
            </a:pPr>
            <a:r>
              <a:rPr lang="en-US" sz="1600" dirty="0">
                <a:latin typeface="Courier New" panose="02070309020205020404" pitchFamily="49" charset="0"/>
                <a:ea typeface="Arial" charset="0"/>
                <a:cs typeface="Courier New" panose="02070309020205020404" pitchFamily="49" charset="0"/>
              </a:rPr>
              <a:t>  digitalWrite(clockPin, HIGH);</a:t>
            </a:r>
          </a:p>
          <a:p>
            <a:pPr algn="l">
              <a:spcBef>
                <a:spcPts val="0"/>
              </a:spcBef>
            </a:pPr>
            <a:r>
              <a:rPr lang="en-US" sz="1600" dirty="0">
                <a:latin typeface="Courier New" panose="02070309020205020404" pitchFamily="49" charset="0"/>
                <a:ea typeface="Arial" charset="0"/>
                <a:cs typeface="Courier New" panose="02070309020205020404" pitchFamily="49" charset="0"/>
              </a:rPr>
              <a:t>  digitalWrite(dataPin, HIGH);</a:t>
            </a:r>
          </a:p>
          <a:p>
            <a:pPr algn="l">
              <a:spcBef>
                <a:spcPts val="0"/>
              </a:spcBef>
            </a:pPr>
            <a:r>
              <a:rPr lang="en-US" sz="1600" dirty="0">
                <a:latin typeface="Courier New" panose="02070309020205020404" pitchFamily="49" charset="0"/>
                <a:ea typeface="Arial" charset="0"/>
                <a:cs typeface="Courier New" panose="02070309020205020404" pitchFamily="49" charset="0"/>
              </a:rPr>
              <a:t>  attachInterrupt(0, encoder, CHANGE);</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loop() {</a:t>
            </a:r>
          </a:p>
          <a:p>
            <a:pPr algn="l">
              <a:spcBef>
                <a:spcPts val="0"/>
              </a:spcBef>
            </a:pPr>
            <a:r>
              <a:rPr lang="en-US" sz="1600" dirty="0">
                <a:latin typeface="Courier New" panose="02070309020205020404" pitchFamily="49" charset="0"/>
                <a:ea typeface="Arial" charset="0"/>
                <a:cs typeface="Courier New" panose="02070309020205020404" pitchFamily="49" charset="0"/>
              </a:rPr>
              <a:t>  Serial.println("");</a:t>
            </a:r>
          </a:p>
          <a:p>
            <a:pPr algn="l">
              <a:spcBef>
                <a:spcPts val="0"/>
              </a:spcBef>
            </a:pPr>
            <a:r>
              <a:rPr lang="en-US" sz="1600" dirty="0">
                <a:latin typeface="Courier New" panose="02070309020205020404" pitchFamily="49" charset="0"/>
                <a:ea typeface="Arial" charset="0"/>
                <a:cs typeface="Courier New" panose="02070309020205020404" pitchFamily="49" charset="0"/>
              </a:rPr>
              <a:t>  Serial.print("Position: ");</a:t>
            </a:r>
          </a:p>
          <a:p>
            <a:pPr algn="l">
              <a:spcBef>
                <a:spcPts val="0"/>
              </a:spcBef>
            </a:pPr>
            <a:r>
              <a:rPr lang="en-US" sz="1600" dirty="0">
                <a:latin typeface="Courier New" panose="02070309020205020404" pitchFamily="49" charset="0"/>
                <a:ea typeface="Arial" charset="0"/>
                <a:cs typeface="Courier New" panose="02070309020205020404" pitchFamily="49" charset="0"/>
              </a:rPr>
              <a:t>  Serial.print(position);</a:t>
            </a:r>
          </a:p>
          <a:p>
            <a:pPr algn="l">
              <a:spcBef>
                <a:spcPts val="0"/>
              </a:spcBef>
            </a:pPr>
            <a:r>
              <a:rPr lang="en-US" sz="1600" dirty="0">
                <a:latin typeface="Courier New" panose="02070309020205020404" pitchFamily="49" charset="0"/>
                <a:ea typeface="Arial" charset="0"/>
                <a:cs typeface="Courier New" panose="02070309020205020404" pitchFamily="49" charset="0"/>
              </a:rPr>
              <a:t>  Serial.println("");</a:t>
            </a:r>
          </a:p>
          <a:p>
            <a:pPr algn="l">
              <a:spcBef>
                <a:spcPts val="0"/>
              </a:spcBef>
            </a:pPr>
            <a:r>
              <a:rPr lang="en-US" sz="1600" dirty="0">
                <a:latin typeface="Courier New" panose="02070309020205020404" pitchFamily="49" charset="0"/>
                <a:ea typeface="Arial" charset="0"/>
                <a:cs typeface="Courier New" panose="02070309020205020404" pitchFamily="49" charset="0"/>
              </a:rPr>
              <a:t>  delay(measurementDelay);</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215</a:t>
            </a:fld>
            <a:endParaRPr lang="en-US" dirty="0"/>
          </a:p>
        </p:txBody>
      </p:sp>
    </p:spTree>
    <p:extLst>
      <p:ext uri="{BB962C8B-B14F-4D97-AF65-F5344CB8AC3E}">
        <p14:creationId xmlns:p14="http://schemas.microsoft.com/office/powerpoint/2010/main" val="1511694524"/>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5473" y="230471"/>
            <a:ext cx="11004324" cy="868362"/>
          </a:xfrm>
        </p:spPr>
        <p:txBody>
          <a:bodyPr anchor="ctr">
            <a:normAutofit fontScale="90000"/>
          </a:bodyPr>
          <a:lstStyle/>
          <a:p>
            <a:pPr algn="ctr"/>
            <a:r>
              <a:rPr lang="en-US" sz="4400" dirty="0">
                <a:latin typeface="Arial" panose="020B0604020202020204" pitchFamily="34" charset="0"/>
                <a:cs typeface="Arial" panose="020B0604020202020204" pitchFamily="34" charset="0"/>
              </a:rPr>
              <a:t>Lab: Use dead reckoning with an IMU and Google maps </a:t>
            </a:r>
          </a:p>
        </p:txBody>
      </p:sp>
      <p:sp>
        <p:nvSpPr>
          <p:cNvPr id="3" name="Content Placeholder 2"/>
          <p:cNvSpPr>
            <a:spLocks noGrp="1"/>
          </p:cNvSpPr>
          <p:nvPr>
            <p:ph idx="1"/>
          </p:nvPr>
        </p:nvSpPr>
        <p:spPr>
          <a:xfrm>
            <a:off x="425473" y="2469494"/>
            <a:ext cx="11004324" cy="3044037"/>
          </a:xfrm>
        </p:spPr>
        <p:txBody>
          <a:bodyPr>
            <a:noAutofit/>
          </a:bodyPr>
          <a:lstStyle/>
          <a:p>
            <a:pPr marL="342900" indent="-342900" algn="l">
              <a:buFont typeface="Arial" charset="0"/>
              <a:buChar char="•"/>
            </a:pPr>
            <a:r>
              <a:rPr lang="en-US" sz="2000" dirty="0">
                <a:latin typeface="Arial" panose="020B0604020202020204" pitchFamily="34" charset="0"/>
                <a:cs typeface="Arial" panose="020B0604020202020204" pitchFamily="34" charset="0"/>
              </a:rPr>
              <a:t>Openweather API is </a:t>
            </a:r>
            <a:r>
              <a:rPr lang="en-US" sz="2000" dirty="0">
                <a:solidFill>
                  <a:srgbClr val="2282F0"/>
                </a:solidFill>
                <a:latin typeface="Arial" panose="020B0604020202020204" pitchFamily="34" charset="0"/>
                <a:cs typeface="Arial" panose="020B0604020202020204" pitchFamily="34" charset="0"/>
                <a:hlinkClick r:id="rId3">
                  <a:extLst>
                    <a:ext uri="{A12FA001-AC4F-418D-AE19-62706E023703}">
                      <ahyp:hlinkClr xmlns:ahyp="http://schemas.microsoft.com/office/drawing/2018/hyperlinkcolor" val="tx"/>
                    </a:ext>
                  </a:extLst>
                </a:hlinkClick>
              </a:rPr>
              <a:t>here</a:t>
            </a:r>
            <a:r>
              <a:rPr lang="en-US" sz="2000" dirty="0">
                <a:latin typeface="Arial" panose="020B0604020202020204" pitchFamily="34" charset="0"/>
                <a:cs typeface="Arial" panose="020B0604020202020204" pitchFamily="34" charset="0"/>
              </a:rPr>
              <a:t>.</a:t>
            </a:r>
          </a:p>
          <a:p>
            <a:pPr marL="342900" indent="-342900" algn="l">
              <a:buFont typeface="Arial" charset="0"/>
              <a:buChar char="•"/>
            </a:pPr>
            <a:r>
              <a:rPr lang="en-US" sz="2000" dirty="0">
                <a:latin typeface="Arial" panose="020B0604020202020204" pitchFamily="34" charset="0"/>
                <a:ea typeface="Arial" charset="0"/>
                <a:cs typeface="Arial" panose="020B0604020202020204" pitchFamily="34" charset="0"/>
              </a:rPr>
              <a:t>Google maps API is </a:t>
            </a:r>
            <a:r>
              <a:rPr lang="en-US" sz="2000" dirty="0">
                <a:solidFill>
                  <a:srgbClr val="2282F0"/>
                </a:solidFill>
                <a:latin typeface="Arial" panose="020B0604020202020204" pitchFamily="34" charset="0"/>
                <a:ea typeface="Arial" charset="0"/>
                <a:cs typeface="Arial" panose="020B0604020202020204" pitchFamily="34" charset="0"/>
                <a:hlinkClick r:id="rId4">
                  <a:extLst>
                    <a:ext uri="{A12FA001-AC4F-418D-AE19-62706E023703}">
                      <ahyp:hlinkClr xmlns:ahyp="http://schemas.microsoft.com/office/drawing/2018/hyperlinkcolor" val="tx"/>
                    </a:ext>
                  </a:extLst>
                </a:hlinkClick>
              </a:rPr>
              <a:t>here</a:t>
            </a:r>
            <a:r>
              <a:rPr lang="en-US" sz="2000" dirty="0">
                <a:latin typeface="Arial" panose="020B0604020202020204" pitchFamily="34" charset="0"/>
                <a:ea typeface="Arial" charset="0"/>
                <a:cs typeface="Arial" panose="020B0604020202020204" pitchFamily="34" charset="0"/>
              </a:rPr>
              <a:t>.</a:t>
            </a:r>
          </a:p>
          <a:p>
            <a:pPr lvl="1" algn="l"/>
            <a:r>
              <a:rPr lang="en-US" sz="1800" dirty="0">
                <a:latin typeface="Arial" panose="020B0604020202020204" pitchFamily="34" charset="0"/>
                <a:cs typeface="Arial" panose="020B0604020202020204" pitchFamily="34" charset="0"/>
              </a:rPr>
              <a:t>https://maps.googleapis.com/maps/api/staticmap?center=Brooklyn+Bridge,New+York,NY&amp;zoom=13&amp;size=600x300&amp;maptype=roadmap &amp;markers=color:blue%7Clabel:S%7C40.702147,-74.015794&amp;markers=color:green%7Clabel:G%7C40.711614,-74.012318 &amp;markers=color:red%7Clabel:C%7C40.718217,-73.998284 &amp;key=YOUR_API_KEY</a:t>
            </a:r>
          </a:p>
          <a:p>
            <a:pPr marL="342900" indent="-342900" algn="l">
              <a:buFont typeface="Arial" panose="020B0604020202020204" pitchFamily="34" charset="0"/>
              <a:buChar char="•"/>
            </a:pPr>
            <a:r>
              <a:rPr lang="en-US" sz="2000" dirty="0">
                <a:latin typeface="Arial" panose="020B0604020202020204" pitchFamily="34" charset="0"/>
                <a:ea typeface="Arial" charset="0"/>
                <a:cs typeface="Arial" panose="020B0604020202020204" pitchFamily="34" charset="0"/>
              </a:rPr>
              <a:t>Google speech API is </a:t>
            </a:r>
            <a:r>
              <a:rPr lang="en-US" sz="2000" dirty="0">
                <a:solidFill>
                  <a:srgbClr val="2282F0"/>
                </a:solidFill>
                <a:latin typeface="Arial" panose="020B0604020202020204" pitchFamily="34" charset="0"/>
                <a:ea typeface="Arial" charset="0"/>
                <a:cs typeface="Arial" panose="020B0604020202020204" pitchFamily="34" charset="0"/>
                <a:hlinkClick r:id="rId5">
                  <a:extLst>
                    <a:ext uri="{A12FA001-AC4F-418D-AE19-62706E023703}">
                      <ahyp:hlinkClr xmlns:ahyp="http://schemas.microsoft.com/office/drawing/2018/hyperlinkcolor" val="tx"/>
                    </a:ext>
                  </a:extLst>
                </a:hlinkClick>
              </a:rPr>
              <a:t>here</a:t>
            </a:r>
            <a:r>
              <a:rPr lang="en-US" sz="2000" dirty="0">
                <a:latin typeface="Arial" panose="020B0604020202020204" pitchFamily="34" charset="0"/>
                <a:ea typeface="Arial" charset="0"/>
                <a:cs typeface="Arial" panose="020B0604020202020204" pitchFamily="34" charset="0"/>
              </a:rPr>
              <a:t>.</a:t>
            </a:r>
          </a:p>
          <a:p>
            <a:pPr marL="342900" indent="-342900" algn="l">
              <a:buFont typeface="Arial" charset="0"/>
              <a:buChar char="•"/>
            </a:pPr>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17050550" y="7766121"/>
            <a:ext cx="3745199" cy="326955"/>
          </a:xfrm>
        </p:spPr>
        <p:txBody>
          <a:bodyPr/>
          <a:lstStyle/>
          <a:p>
            <a:fld id="{FA32F8ED-EEB4-4D51-9E8E-3B145D9B9811}" type="slidenum">
              <a:rPr lang="en-US" smtClean="0"/>
              <a:pPr/>
              <a:t>216</a:t>
            </a:fld>
            <a:endParaRPr lang="en-US" dirty="0"/>
          </a:p>
        </p:txBody>
      </p:sp>
      <p:sp>
        <p:nvSpPr>
          <p:cNvPr id="41" name="Slide Number Placeholder 4">
            <a:extLst>
              <a:ext uri="{FF2B5EF4-FFF2-40B4-BE49-F238E27FC236}">
                <a16:creationId xmlns:a16="http://schemas.microsoft.com/office/drawing/2014/main" id="{9A44A981-7D82-F54B-9B85-46CE01BA78F3}"/>
              </a:ext>
            </a:extLst>
          </p:cNvPr>
          <p:cNvSpPr txBox="1">
            <a:spLocks/>
          </p:cNvSpPr>
          <p:nvPr/>
        </p:nvSpPr>
        <p:spPr>
          <a:xfrm>
            <a:off x="9044750" y="6262404"/>
            <a:ext cx="2133600" cy="365125"/>
          </a:xfrm>
          <a:prstGeom prst="rect">
            <a:avLst/>
          </a:prstGeom>
        </p:spPr>
        <p:txBody>
          <a:bodyPr vert="horz" lIns="91440" tIns="45720" rIns="91440" bIns="45720" rtlCol="0" anchor="ctr"/>
          <a:lstStyle>
            <a:defPPr>
              <a:defRPr lang="en-US"/>
            </a:defPPr>
            <a:lvl1pPr marL="0" algn="ctr" defTabSz="914400" rtl="0" eaLnBrk="1" latinLnBrk="0" hangingPunct="1">
              <a:defRPr sz="1000" b="0" i="0" kern="1200">
                <a:solidFill>
                  <a:schemeClr val="tx1"/>
                </a:solidFill>
                <a:latin typeface="Helvetica Light"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A32F8ED-EEB4-4D51-9E8E-3B145D9B9811}" type="slidenum">
              <a:rPr lang="en-US" smtClean="0"/>
              <a:pPr/>
              <a:t>216</a:t>
            </a:fld>
            <a:endParaRPr lang="en-US" dirty="0"/>
          </a:p>
        </p:txBody>
      </p:sp>
    </p:spTree>
    <p:extLst>
      <p:ext uri="{BB962C8B-B14F-4D97-AF65-F5344CB8AC3E}">
        <p14:creationId xmlns:p14="http://schemas.microsoft.com/office/powerpoint/2010/main" val="1237238669"/>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63EB8A3-A320-3F4F-B1CD-CDBF66042B40}"/>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9070180" y="3256579"/>
            <a:ext cx="3044037" cy="3044037"/>
          </a:xfrm>
          <a:prstGeom prst="rect">
            <a:avLst/>
          </a:prstGeom>
        </p:spPr>
      </p:pic>
      <p:sp>
        <p:nvSpPr>
          <p:cNvPr id="2" name="Title 1"/>
          <p:cNvSpPr>
            <a:spLocks noGrp="1"/>
          </p:cNvSpPr>
          <p:nvPr>
            <p:ph type="title"/>
          </p:nvPr>
        </p:nvSpPr>
        <p:spPr>
          <a:xfrm>
            <a:off x="425473" y="65315"/>
            <a:ext cx="11004324" cy="868362"/>
          </a:xfrm>
        </p:spPr>
        <p:txBody>
          <a:bodyPr anchor="ctr">
            <a:normAutofit/>
          </a:bodyPr>
          <a:lstStyle/>
          <a:p>
            <a:pPr algn="ctr"/>
            <a:r>
              <a:rPr lang="en-US" sz="4400" dirty="0">
                <a:latin typeface="Arial" panose="020B0604020202020204" pitchFamily="34" charset="0"/>
                <a:cs typeface="Arial" panose="020B0604020202020204" pitchFamily="34" charset="0"/>
              </a:rPr>
              <a:t>Lab: Raspberry Pi attached cameras</a:t>
            </a:r>
          </a:p>
        </p:txBody>
      </p:sp>
      <p:sp>
        <p:nvSpPr>
          <p:cNvPr id="3" name="Content Placeholder 2"/>
          <p:cNvSpPr>
            <a:spLocks noGrp="1"/>
          </p:cNvSpPr>
          <p:nvPr>
            <p:ph idx="1"/>
          </p:nvPr>
        </p:nvSpPr>
        <p:spPr>
          <a:xfrm>
            <a:off x="286877" y="1563229"/>
            <a:ext cx="11004324" cy="3044037"/>
          </a:xfrm>
        </p:spPr>
        <p:txBody>
          <a:bodyPr>
            <a:noAutofit/>
          </a:bodyPr>
          <a:lstStyle/>
          <a:p>
            <a:pPr marL="342900" indent="-342900" algn="l">
              <a:spcBef>
                <a:spcPts val="200"/>
              </a:spcBef>
              <a:buFont typeface="Arial" charset="0"/>
              <a:buChar char="•"/>
            </a:pPr>
            <a:r>
              <a:rPr lang="en-US" sz="2000" dirty="0">
                <a:latin typeface="Calibri" panose="020F0502020204030204" pitchFamily="34" charset="0"/>
                <a:cs typeface="Calibri" panose="020F0502020204030204" pitchFamily="34" charset="0"/>
              </a:rPr>
              <a:t>Get a Raspberry Pi camera </a:t>
            </a:r>
            <a:r>
              <a:rPr lang="en-US" sz="2000" dirty="0">
                <a:solidFill>
                  <a:srgbClr val="0070C0"/>
                </a:solidFill>
                <a:latin typeface="Calibri" panose="020F0502020204030204" pitchFamily="34" charset="0"/>
                <a:cs typeface="Calibri" panose="020F0502020204030204" pitchFamily="34" charset="0"/>
                <a:hlinkClick r:id="rId4">
                  <a:extLst>
                    <a:ext uri="{A12FA001-AC4F-418D-AE19-62706E023703}">
                      <ahyp:hlinkClr xmlns:ahyp="http://schemas.microsoft.com/office/drawing/2018/hyperlinkcolor" val="tx"/>
                    </a:ext>
                  </a:extLst>
                </a:hlinkClick>
              </a:rPr>
              <a:t>here</a:t>
            </a:r>
            <a:r>
              <a:rPr lang="en-US" sz="2000" dirty="0">
                <a:latin typeface="Calibri" panose="020F0502020204030204" pitchFamily="34" charset="0"/>
                <a:cs typeface="Calibri" panose="020F0502020204030204" pitchFamily="34" charset="0"/>
              </a:rPr>
              <a:t>.  </a:t>
            </a:r>
            <a:r>
              <a:rPr lang="en-US" sz="2000" dirty="0">
                <a:latin typeface="Calibri" panose="020F0502020204030204" pitchFamily="34" charset="0"/>
                <a:ea typeface="Arial" charset="0"/>
                <a:cs typeface="Calibri" panose="020F0502020204030204" pitchFamily="34" charset="0"/>
              </a:rPr>
              <a:t>The data sheet is </a:t>
            </a:r>
            <a:r>
              <a:rPr lang="en-US" sz="2000" dirty="0">
                <a:solidFill>
                  <a:srgbClr val="0070C0"/>
                </a:solidFill>
                <a:latin typeface="Calibri" panose="020F0502020204030204" pitchFamily="34" charset="0"/>
                <a:ea typeface="Arial" charset="0"/>
                <a:cs typeface="Calibri" panose="020F0502020204030204" pitchFamily="34" charset="0"/>
                <a:hlinkClick r:id="rId5">
                  <a:extLst>
                    <a:ext uri="{A12FA001-AC4F-418D-AE19-62706E023703}">
                      <ahyp:hlinkClr xmlns:ahyp="http://schemas.microsoft.com/office/drawing/2018/hyperlinkcolor" val="tx"/>
                    </a:ext>
                  </a:extLst>
                </a:hlinkClick>
              </a:rPr>
              <a:t>here</a:t>
            </a:r>
            <a:r>
              <a:rPr lang="en-US" sz="2000" dirty="0">
                <a:latin typeface="Calibri" panose="020F0502020204030204" pitchFamily="34" charset="0"/>
                <a:ea typeface="Arial" charset="0"/>
                <a:cs typeface="Calibri" panose="020F0502020204030204" pitchFamily="34" charset="0"/>
              </a:rPr>
              <a:t>.</a:t>
            </a:r>
          </a:p>
          <a:p>
            <a:pPr marL="342900" indent="-342900" algn="l">
              <a:spcBef>
                <a:spcPts val="20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There are two versions of the Camera Module:</a:t>
            </a:r>
          </a:p>
          <a:p>
            <a:pPr marL="800100" lvl="1" indent="-342900" algn="l">
              <a:spcBef>
                <a:spcPts val="200"/>
              </a:spcBef>
              <a:buFont typeface="Arial" panose="020B0604020202020204" pitchFamily="34" charset="0"/>
              <a:buChar char="•"/>
            </a:pPr>
            <a:r>
              <a:rPr lang="en-US" dirty="0">
                <a:latin typeface="Calibri" panose="020F0502020204030204" pitchFamily="34" charset="0"/>
                <a:cs typeface="Calibri" panose="020F0502020204030204" pitchFamily="34" charset="0"/>
              </a:rPr>
              <a:t>The standard version, which is designed to take pictures in normal light</a:t>
            </a:r>
          </a:p>
          <a:p>
            <a:pPr marL="800100" lvl="1" indent="-342900" algn="l">
              <a:spcBef>
                <a:spcPts val="200"/>
              </a:spcBef>
              <a:buFont typeface="Arial" panose="020B0604020202020204" pitchFamily="34" charset="0"/>
              <a:buChar char="•"/>
            </a:pPr>
            <a:r>
              <a:rPr lang="en-US" dirty="0">
                <a:latin typeface="Calibri" panose="020F0502020204030204" pitchFamily="34" charset="0"/>
                <a:cs typeface="Calibri" panose="020F0502020204030204" pitchFamily="34" charset="0"/>
              </a:rPr>
              <a:t>The NoIR version, which doesn’t have an infrared filter, so you can use it with an infrared light source to take pictures in the dark</a:t>
            </a:r>
          </a:p>
          <a:p>
            <a:pPr marL="342900" indent="-342900" algn="l">
              <a:spcBef>
                <a:spcPts val="20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There are two command line utilities that use the camera</a:t>
            </a:r>
          </a:p>
          <a:p>
            <a:pPr marL="800100" lvl="1" indent="-342900" algn="l">
              <a:spcBef>
                <a:spcPts val="200"/>
              </a:spcBef>
              <a:buFont typeface="Arial" panose="020B0604020202020204" pitchFamily="34" charset="0"/>
              <a:buChar char="•"/>
            </a:pPr>
            <a:r>
              <a:rPr lang="en-US" dirty="0">
                <a:latin typeface="Calibri" panose="020F0502020204030204" pitchFamily="34" charset="0"/>
                <a:cs typeface="Calibri" panose="020F0502020204030204" pitchFamily="34" charset="0"/>
              </a:rPr>
              <a:t>raspistill -o Desktop/image.jpg</a:t>
            </a:r>
          </a:p>
          <a:p>
            <a:pPr marL="800100" lvl="1" indent="-342900" algn="l">
              <a:spcBef>
                <a:spcPts val="200"/>
              </a:spcBef>
              <a:buFont typeface="Arial" panose="020B0604020202020204" pitchFamily="34" charset="0"/>
              <a:buChar char="•"/>
            </a:pPr>
            <a:r>
              <a:rPr lang="en-US" dirty="0">
                <a:latin typeface="Calibri" panose="020F0502020204030204" pitchFamily="34" charset="0"/>
                <a:cs typeface="Calibri" panose="020F0502020204030204" pitchFamily="34" charset="0"/>
              </a:rPr>
              <a:t>raspivid -o Desktop/video.h264</a:t>
            </a:r>
          </a:p>
          <a:p>
            <a:pPr marL="342900" indent="-342900" algn="l">
              <a:spcBef>
                <a:spcPts val="20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The first takes still pictures and the second captures video.</a:t>
            </a:r>
          </a:p>
          <a:p>
            <a:pPr marL="342900" indent="-342900" algn="l">
              <a:spcBef>
                <a:spcPts val="20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There are also programmatic interfaces, which we describe next.</a:t>
            </a:r>
          </a:p>
          <a:p>
            <a:pPr marL="342900" indent="-342900" algn="l">
              <a:spcBef>
                <a:spcPts val="20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You can update and configure the camera using the following:</a:t>
            </a:r>
          </a:p>
          <a:p>
            <a:pPr marL="742950" lvl="1" indent="-285750" algn="l">
              <a:buFont typeface="Arial" panose="020B0604020202020204" pitchFamily="34" charset="0"/>
              <a:buChar char="•"/>
            </a:pPr>
            <a:r>
              <a:rPr lang="en-US" sz="1800" dirty="0">
                <a:latin typeface="Calibri" panose="020F0502020204030204" pitchFamily="34" charset="0"/>
                <a:cs typeface="Calibri" panose="020F0502020204030204" pitchFamily="34" charset="0"/>
              </a:rPr>
              <a:t>sudo apt-get-update</a:t>
            </a:r>
          </a:p>
          <a:p>
            <a:pPr marL="742950" lvl="1" indent="-285750" algn="l">
              <a:buFont typeface="Arial" panose="020B0604020202020204" pitchFamily="34" charset="0"/>
              <a:buChar char="•"/>
            </a:pPr>
            <a:r>
              <a:rPr lang="en-US" sz="1800" dirty="0">
                <a:latin typeface="Calibri" panose="020F0502020204030204" pitchFamily="34" charset="0"/>
                <a:cs typeface="Calibri" panose="020F0502020204030204" pitchFamily="34" charset="0"/>
              </a:rPr>
              <a:t>sudo apt-get upgrade</a:t>
            </a:r>
          </a:p>
          <a:p>
            <a:pPr marL="742950" lvl="1" indent="-285750" algn="l">
              <a:buFont typeface="Arial" panose="020B0604020202020204" pitchFamily="34" charset="0"/>
              <a:buChar char="•"/>
            </a:pPr>
            <a:r>
              <a:rPr lang="en-US" sz="1800" dirty="0">
                <a:latin typeface="Calibri" panose="020F0502020204030204" pitchFamily="34" charset="0"/>
                <a:cs typeface="Calibri" panose="020F0502020204030204" pitchFamily="34" charset="0"/>
              </a:rPr>
              <a:t>sudo raspi-config</a:t>
            </a:r>
            <a:endParaRPr lang="en-US" sz="2000" dirty="0">
              <a:latin typeface="Calibri" panose="020F0502020204030204" pitchFamily="34" charset="0"/>
              <a:cs typeface="Calibri" panose="020F0502020204030204" pitchFamily="34" charset="0"/>
            </a:endParaRPr>
          </a:p>
          <a:p>
            <a:pPr algn="l"/>
            <a:endParaRPr lang="en-US" dirty="0">
              <a:latin typeface="Calibri" panose="020F0502020204030204" pitchFamily="34" charset="0"/>
              <a:cs typeface="Calibri" panose="020F0502020204030204" pitchFamily="34" charset="0"/>
            </a:endParaRPr>
          </a:p>
          <a:p>
            <a:pPr algn="l"/>
            <a:endParaRPr lang="en-US" dirty="0">
              <a:latin typeface="Arial" panose="020B0604020202020204" pitchFamily="34" charset="0"/>
              <a:ea typeface="Arial" charset="0"/>
              <a:cs typeface="Arial" panose="020B0604020202020204" pitchFamily="34" charset="0"/>
            </a:endParaRPr>
          </a:p>
          <a:p>
            <a:pPr marL="342900" indent="-342900" algn="l">
              <a:buFont typeface="Arial" charset="0"/>
              <a:buChar char="•"/>
            </a:pPr>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17050550" y="7766121"/>
            <a:ext cx="3745199" cy="326955"/>
          </a:xfrm>
        </p:spPr>
        <p:txBody>
          <a:bodyPr/>
          <a:lstStyle/>
          <a:p>
            <a:fld id="{FA32F8ED-EEB4-4D51-9E8E-3B145D9B9811}" type="slidenum">
              <a:rPr lang="en-US" smtClean="0"/>
              <a:pPr/>
              <a:t>217</a:t>
            </a:fld>
            <a:endParaRPr lang="en-US" dirty="0"/>
          </a:p>
        </p:txBody>
      </p:sp>
      <p:sp>
        <p:nvSpPr>
          <p:cNvPr id="41" name="Slide Number Placeholder 4">
            <a:extLst>
              <a:ext uri="{FF2B5EF4-FFF2-40B4-BE49-F238E27FC236}">
                <a16:creationId xmlns:a16="http://schemas.microsoft.com/office/drawing/2014/main" id="{9A44A981-7D82-F54B-9B85-46CE01BA78F3}"/>
              </a:ext>
            </a:extLst>
          </p:cNvPr>
          <p:cNvSpPr txBox="1">
            <a:spLocks/>
          </p:cNvSpPr>
          <p:nvPr/>
        </p:nvSpPr>
        <p:spPr>
          <a:xfrm>
            <a:off x="9044750" y="6262404"/>
            <a:ext cx="2133600" cy="365125"/>
          </a:xfrm>
          <a:prstGeom prst="rect">
            <a:avLst/>
          </a:prstGeom>
        </p:spPr>
        <p:txBody>
          <a:bodyPr vert="horz" lIns="91440" tIns="45720" rIns="91440" bIns="45720" rtlCol="0" anchor="ctr"/>
          <a:lstStyle>
            <a:defPPr>
              <a:defRPr lang="en-US"/>
            </a:defPPr>
            <a:lvl1pPr marL="0" algn="ctr" defTabSz="914400" rtl="0" eaLnBrk="1" latinLnBrk="0" hangingPunct="1">
              <a:defRPr sz="1000" b="0" i="0" kern="1200">
                <a:solidFill>
                  <a:schemeClr val="tx1"/>
                </a:solidFill>
                <a:latin typeface="Helvetica Light"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A32F8ED-EEB4-4D51-9E8E-3B145D9B9811}" type="slidenum">
              <a:rPr lang="en-US" smtClean="0"/>
              <a:pPr/>
              <a:t>217</a:t>
            </a:fld>
            <a:endParaRPr lang="en-US" dirty="0"/>
          </a:p>
        </p:txBody>
      </p:sp>
    </p:spTree>
    <p:extLst>
      <p:ext uri="{BB962C8B-B14F-4D97-AF65-F5344CB8AC3E}">
        <p14:creationId xmlns:p14="http://schemas.microsoft.com/office/powerpoint/2010/main" val="3923470493"/>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5473" y="65315"/>
            <a:ext cx="11004324" cy="868362"/>
          </a:xfrm>
        </p:spPr>
        <p:txBody>
          <a:bodyPr anchor="ctr">
            <a:normAutofit/>
          </a:bodyPr>
          <a:lstStyle/>
          <a:p>
            <a:pPr algn="ctr"/>
            <a:r>
              <a:rPr lang="en-US" sz="4400" dirty="0">
                <a:latin typeface="Arial" panose="020B0604020202020204" pitchFamily="34" charset="0"/>
                <a:cs typeface="Arial" panose="020B0604020202020204" pitchFamily="34" charset="0"/>
              </a:rPr>
              <a:t>Using Raspberry Pi with Python</a:t>
            </a:r>
          </a:p>
        </p:txBody>
      </p:sp>
      <p:sp>
        <p:nvSpPr>
          <p:cNvPr id="3" name="Content Placeholder 2"/>
          <p:cNvSpPr>
            <a:spLocks noGrp="1"/>
          </p:cNvSpPr>
          <p:nvPr>
            <p:ph idx="1"/>
          </p:nvPr>
        </p:nvSpPr>
        <p:spPr>
          <a:xfrm>
            <a:off x="839449" y="1317792"/>
            <a:ext cx="6278289" cy="4560496"/>
          </a:xfrm>
        </p:spPr>
        <p:txBody>
          <a:bodyPr>
            <a:noAutofit/>
          </a:bodyPr>
          <a:lstStyle/>
          <a:p>
            <a:pPr marL="342900" indent="-342900" algn="l">
              <a:buFont typeface="Arial" charset="0"/>
              <a:buChar char="•"/>
            </a:pPr>
            <a:r>
              <a:rPr lang="en-US" sz="2000" dirty="0">
                <a:latin typeface="Arial" panose="020B0604020202020204" pitchFamily="34" charset="0"/>
                <a:ea typeface="Arial" charset="0"/>
                <a:cs typeface="Arial" panose="020B0604020202020204" pitchFamily="34" charset="0"/>
              </a:rPr>
              <a:t>Here’s some sample python code that accesses the camera to capture a still:</a:t>
            </a:r>
          </a:p>
          <a:p>
            <a:pPr lvl="2" algn="l"/>
            <a:endParaRPr lang="en-US" sz="1600" dirty="0">
              <a:latin typeface="Courier New" panose="02070309020205020404" pitchFamily="49" charset="0"/>
              <a:cs typeface="Courier New" panose="02070309020205020404" pitchFamily="49" charset="0"/>
            </a:endParaRPr>
          </a:p>
          <a:p>
            <a:pPr lvl="1" algn="l"/>
            <a:r>
              <a:rPr lang="en-US" sz="1600" dirty="0">
                <a:latin typeface="Courier New" panose="02070309020205020404" pitchFamily="49" charset="0"/>
                <a:cs typeface="Courier New" panose="02070309020205020404" pitchFamily="49" charset="0"/>
              </a:rPr>
              <a:t>from picamera import </a:t>
            </a:r>
            <a:r>
              <a:rPr lang="en-US" sz="1600" dirty="0" err="1">
                <a:latin typeface="Courier New" panose="02070309020205020404" pitchFamily="49" charset="0"/>
                <a:cs typeface="Courier New" panose="02070309020205020404" pitchFamily="49" charset="0"/>
              </a:rPr>
              <a:t>PiCamera</a:t>
            </a:r>
            <a:endParaRPr lang="en-US" sz="1600" dirty="0">
              <a:latin typeface="Courier New" panose="02070309020205020404" pitchFamily="49" charset="0"/>
              <a:cs typeface="Courier New" panose="02070309020205020404" pitchFamily="49" charset="0"/>
            </a:endParaRPr>
          </a:p>
          <a:p>
            <a:pPr lvl="1" algn="l"/>
            <a:r>
              <a:rPr lang="en-US" sz="1600" dirty="0">
                <a:latin typeface="Courier New" panose="02070309020205020404" pitchFamily="49" charset="0"/>
                <a:cs typeface="Courier New" panose="02070309020205020404" pitchFamily="49" charset="0"/>
              </a:rPr>
              <a:t>from time import sleep</a:t>
            </a:r>
          </a:p>
          <a:p>
            <a:pPr lvl="1" algn="l"/>
            <a:r>
              <a:rPr lang="en-US" sz="1600" dirty="0">
                <a:latin typeface="Courier New" panose="02070309020205020404" pitchFamily="49" charset="0"/>
                <a:cs typeface="Courier New" panose="02070309020205020404" pitchFamily="49" charset="0"/>
              </a:rPr>
              <a:t>camera = </a:t>
            </a:r>
            <a:r>
              <a:rPr lang="en-US" sz="1600" dirty="0" err="1">
                <a:latin typeface="Courier New" panose="02070309020205020404" pitchFamily="49" charset="0"/>
                <a:cs typeface="Courier New" panose="02070309020205020404" pitchFamily="49" charset="0"/>
              </a:rPr>
              <a:t>PiCamera</a:t>
            </a:r>
            <a:r>
              <a:rPr lang="en-US" sz="1600" dirty="0">
                <a:latin typeface="Courier New" panose="02070309020205020404" pitchFamily="49" charset="0"/>
                <a:cs typeface="Courier New" panose="02070309020205020404" pitchFamily="49" charset="0"/>
              </a:rPr>
              <a:t>()</a:t>
            </a:r>
          </a:p>
          <a:p>
            <a:pPr lvl="1" algn="l"/>
            <a:r>
              <a:rPr lang="en-US" sz="1600" dirty="0" err="1">
                <a:latin typeface="Courier New" panose="02070309020205020404" pitchFamily="49" charset="0"/>
                <a:cs typeface="Courier New" panose="02070309020205020404" pitchFamily="49" charset="0"/>
              </a:rPr>
              <a:t>camera.start_preview</a:t>
            </a:r>
            <a:r>
              <a:rPr lang="en-US" sz="1600" dirty="0">
                <a:latin typeface="Courier New" panose="02070309020205020404" pitchFamily="49" charset="0"/>
                <a:cs typeface="Courier New" panose="02070309020205020404" pitchFamily="49" charset="0"/>
              </a:rPr>
              <a:t>()</a:t>
            </a:r>
          </a:p>
          <a:p>
            <a:pPr lvl="1" algn="l"/>
            <a:r>
              <a:rPr lang="en-US" sz="1600" dirty="0">
                <a:latin typeface="Courier New" panose="02070309020205020404" pitchFamily="49" charset="0"/>
                <a:cs typeface="Courier New" panose="02070309020205020404" pitchFamily="49" charset="0"/>
              </a:rPr>
              <a:t>sleep(5)</a:t>
            </a:r>
          </a:p>
          <a:p>
            <a:pPr lvl="1" algn="l"/>
            <a:r>
              <a:rPr lang="en-US" sz="1600" dirty="0" err="1">
                <a:latin typeface="Courier New" panose="02070309020205020404" pitchFamily="49" charset="0"/>
                <a:cs typeface="Courier New" panose="02070309020205020404" pitchFamily="49" charset="0"/>
              </a:rPr>
              <a:t>camera.capture</a:t>
            </a:r>
            <a:r>
              <a:rPr lang="en-US" sz="1600" dirty="0">
                <a:latin typeface="Courier New" panose="02070309020205020404" pitchFamily="49" charset="0"/>
                <a:cs typeface="Courier New" panose="02070309020205020404" pitchFamily="49" charset="0"/>
              </a:rPr>
              <a:t>('/home/pi/Desktop/image.jpg')</a:t>
            </a:r>
          </a:p>
          <a:p>
            <a:pPr lvl="1" algn="l"/>
            <a:r>
              <a:rPr lang="en-US" sz="1600" dirty="0" err="1">
                <a:latin typeface="Courier New" panose="02070309020205020404" pitchFamily="49" charset="0"/>
                <a:cs typeface="Courier New" panose="02070309020205020404" pitchFamily="49" charset="0"/>
              </a:rPr>
              <a:t>camera.stop_preview</a:t>
            </a:r>
            <a:r>
              <a:rPr lang="en-US" sz="1600" dirty="0">
                <a:latin typeface="Courier New" panose="02070309020205020404" pitchFamily="49" charset="0"/>
                <a:cs typeface="Courier New" panose="02070309020205020404" pitchFamily="49" charset="0"/>
              </a:rPr>
              <a:t>()</a:t>
            </a:r>
          </a:p>
        </p:txBody>
      </p:sp>
      <p:sp>
        <p:nvSpPr>
          <p:cNvPr id="5" name="Slide Number Placeholder 4"/>
          <p:cNvSpPr>
            <a:spLocks noGrp="1"/>
          </p:cNvSpPr>
          <p:nvPr>
            <p:ph type="sldNum" sz="quarter" idx="12"/>
          </p:nvPr>
        </p:nvSpPr>
        <p:spPr>
          <a:xfrm>
            <a:off x="17050550" y="7766121"/>
            <a:ext cx="3745199" cy="326955"/>
          </a:xfrm>
        </p:spPr>
        <p:txBody>
          <a:bodyPr/>
          <a:lstStyle/>
          <a:p>
            <a:fld id="{FA32F8ED-EEB4-4D51-9E8E-3B145D9B9811}" type="slidenum">
              <a:rPr lang="en-US" smtClean="0"/>
              <a:pPr/>
              <a:t>218</a:t>
            </a:fld>
            <a:endParaRPr lang="en-US"/>
          </a:p>
        </p:txBody>
      </p:sp>
      <p:sp>
        <p:nvSpPr>
          <p:cNvPr id="41" name="Slide Number Placeholder 4">
            <a:extLst>
              <a:ext uri="{FF2B5EF4-FFF2-40B4-BE49-F238E27FC236}">
                <a16:creationId xmlns:a16="http://schemas.microsoft.com/office/drawing/2014/main" id="{9A44A981-7D82-F54B-9B85-46CE01BA78F3}"/>
              </a:ext>
            </a:extLst>
          </p:cNvPr>
          <p:cNvSpPr txBox="1">
            <a:spLocks/>
          </p:cNvSpPr>
          <p:nvPr/>
        </p:nvSpPr>
        <p:spPr>
          <a:xfrm>
            <a:off x="9044750" y="6262404"/>
            <a:ext cx="2133600" cy="365125"/>
          </a:xfrm>
          <a:prstGeom prst="rect">
            <a:avLst/>
          </a:prstGeom>
        </p:spPr>
        <p:txBody>
          <a:bodyPr vert="horz" lIns="91440" tIns="45720" rIns="91440" bIns="45720" rtlCol="0" anchor="ctr"/>
          <a:lstStyle>
            <a:defPPr>
              <a:defRPr lang="en-US"/>
            </a:defPPr>
            <a:lvl1pPr marL="0" algn="ctr" defTabSz="914400" rtl="0" eaLnBrk="1" latinLnBrk="0" hangingPunct="1">
              <a:defRPr sz="1000" b="0" i="0" kern="1200">
                <a:solidFill>
                  <a:schemeClr val="tx1"/>
                </a:solidFill>
                <a:latin typeface="Helvetica Light"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A32F8ED-EEB4-4D51-9E8E-3B145D9B9811}" type="slidenum">
              <a:rPr lang="en-US" smtClean="0"/>
              <a:pPr/>
              <a:t>218</a:t>
            </a:fld>
            <a:endParaRPr lang="en-US"/>
          </a:p>
        </p:txBody>
      </p:sp>
      <p:sp>
        <p:nvSpPr>
          <p:cNvPr id="4" name="TextBox 3">
            <a:extLst>
              <a:ext uri="{FF2B5EF4-FFF2-40B4-BE49-F238E27FC236}">
                <a16:creationId xmlns:a16="http://schemas.microsoft.com/office/drawing/2014/main" id="{7F1B67FF-1B86-A242-8599-BC56BF9D779C}"/>
              </a:ext>
            </a:extLst>
          </p:cNvPr>
          <p:cNvSpPr txBox="1"/>
          <p:nvPr/>
        </p:nvSpPr>
        <p:spPr>
          <a:xfrm>
            <a:off x="6879803" y="1317792"/>
            <a:ext cx="5773783" cy="1231106"/>
          </a:xfrm>
          <a:prstGeom prst="rect">
            <a:avLst/>
          </a:prstGeom>
          <a:noFill/>
        </p:spPr>
        <p:txBody>
          <a:bodyPr wrap="square" rtlCol="0">
            <a:spAutoFit/>
          </a:bodyPr>
          <a:lstStyle/>
          <a:p>
            <a:pPr marL="342900" indent="-342900">
              <a:buFont typeface="Arial" charset="0"/>
              <a:buChar char="•"/>
            </a:pPr>
            <a:r>
              <a:rPr lang="en-US" sz="2000" dirty="0">
                <a:latin typeface="Calibri" panose="020F0502020204030204" pitchFamily="34" charset="0"/>
                <a:cs typeface="Calibri" panose="020F0502020204030204" pitchFamily="34" charset="0"/>
              </a:rPr>
              <a:t>You’ll have to install python first this way:</a:t>
            </a:r>
          </a:p>
          <a:p>
            <a:pPr marL="800100" lvl="1" indent="-342900">
              <a:buFont typeface="Arial" charset="0"/>
              <a:buChar char="•"/>
            </a:pPr>
            <a:r>
              <a:rPr lang="en-US" dirty="0">
                <a:latin typeface="Calibri" panose="020F0502020204030204" pitchFamily="34" charset="0"/>
                <a:cs typeface="Calibri" panose="020F0502020204030204" pitchFamily="34" charset="0"/>
              </a:rPr>
              <a:t>sudo apt update </a:t>
            </a:r>
          </a:p>
          <a:p>
            <a:pPr marL="800100" lvl="1" indent="-342900">
              <a:buFont typeface="Arial" charset="0"/>
              <a:buChar char="•"/>
            </a:pPr>
            <a:r>
              <a:rPr lang="en-US" dirty="0">
                <a:latin typeface="Calibri" panose="020F0502020204030204" pitchFamily="34" charset="0"/>
                <a:cs typeface="Calibri" panose="020F0502020204030204" pitchFamily="34" charset="0"/>
              </a:rPr>
              <a:t>sudo apt install python3-picamera</a:t>
            </a:r>
            <a:endParaRPr lang="en-US" sz="2200" dirty="0">
              <a:latin typeface="Calibri" panose="020F0502020204030204" pitchFamily="34" charset="0"/>
              <a:cs typeface="Calibri" panose="020F0502020204030204" pitchFamily="34" charset="0"/>
            </a:endParaRPr>
          </a:p>
          <a:p>
            <a:endParaRPr lang="en-US" dirty="0"/>
          </a:p>
        </p:txBody>
      </p:sp>
    </p:spTree>
    <p:extLst>
      <p:ext uri="{BB962C8B-B14F-4D97-AF65-F5344CB8AC3E}">
        <p14:creationId xmlns:p14="http://schemas.microsoft.com/office/powerpoint/2010/main" val="2851450577"/>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5473" y="65315"/>
            <a:ext cx="11004324" cy="868362"/>
          </a:xfrm>
        </p:spPr>
        <p:txBody>
          <a:bodyPr anchor="ctr">
            <a:normAutofit/>
          </a:bodyPr>
          <a:lstStyle/>
          <a:p>
            <a:pPr algn="ctr"/>
            <a:r>
              <a:rPr lang="en-US" sz="4400">
                <a:latin typeface="Arial" panose="020B0604020202020204" pitchFamily="34" charset="0"/>
                <a:cs typeface="Arial" panose="020B0604020202020204" pitchFamily="34" charset="0"/>
              </a:rPr>
              <a:t>Using Raspberry Pi with Python</a:t>
            </a:r>
          </a:p>
        </p:txBody>
      </p:sp>
      <p:sp>
        <p:nvSpPr>
          <p:cNvPr id="5" name="Slide Number Placeholder 4"/>
          <p:cNvSpPr>
            <a:spLocks noGrp="1"/>
          </p:cNvSpPr>
          <p:nvPr>
            <p:ph type="sldNum" sz="quarter" idx="12"/>
          </p:nvPr>
        </p:nvSpPr>
        <p:spPr>
          <a:xfrm>
            <a:off x="17050550" y="7766121"/>
            <a:ext cx="3745199" cy="326955"/>
          </a:xfrm>
        </p:spPr>
        <p:txBody>
          <a:bodyPr/>
          <a:lstStyle/>
          <a:p>
            <a:fld id="{FA32F8ED-EEB4-4D51-9E8E-3B145D9B9811}" type="slidenum">
              <a:rPr lang="en-US" smtClean="0"/>
              <a:pPr/>
              <a:t>219</a:t>
            </a:fld>
            <a:endParaRPr lang="en-US"/>
          </a:p>
        </p:txBody>
      </p:sp>
      <p:sp>
        <p:nvSpPr>
          <p:cNvPr id="41" name="Slide Number Placeholder 4">
            <a:extLst>
              <a:ext uri="{FF2B5EF4-FFF2-40B4-BE49-F238E27FC236}">
                <a16:creationId xmlns:a16="http://schemas.microsoft.com/office/drawing/2014/main" id="{9A44A981-7D82-F54B-9B85-46CE01BA78F3}"/>
              </a:ext>
            </a:extLst>
          </p:cNvPr>
          <p:cNvSpPr txBox="1">
            <a:spLocks/>
          </p:cNvSpPr>
          <p:nvPr/>
        </p:nvSpPr>
        <p:spPr>
          <a:xfrm>
            <a:off x="9044750" y="6262404"/>
            <a:ext cx="2133600" cy="365125"/>
          </a:xfrm>
          <a:prstGeom prst="rect">
            <a:avLst/>
          </a:prstGeom>
        </p:spPr>
        <p:txBody>
          <a:bodyPr vert="horz" lIns="91440" tIns="45720" rIns="91440" bIns="45720" rtlCol="0" anchor="ctr"/>
          <a:lstStyle>
            <a:defPPr>
              <a:defRPr lang="en-US"/>
            </a:defPPr>
            <a:lvl1pPr marL="0" algn="ctr" defTabSz="914400" rtl="0" eaLnBrk="1" latinLnBrk="0" hangingPunct="1">
              <a:defRPr sz="1000" b="0" i="0" kern="1200">
                <a:solidFill>
                  <a:schemeClr val="tx1"/>
                </a:solidFill>
                <a:latin typeface="Helvetica Light"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A32F8ED-EEB4-4D51-9E8E-3B145D9B9811}" type="slidenum">
              <a:rPr lang="en-US" smtClean="0"/>
              <a:pPr/>
              <a:t>219</a:t>
            </a:fld>
            <a:endParaRPr lang="en-US"/>
          </a:p>
        </p:txBody>
      </p:sp>
      <p:sp>
        <p:nvSpPr>
          <p:cNvPr id="9" name="Content Placeholder 2">
            <a:extLst>
              <a:ext uri="{FF2B5EF4-FFF2-40B4-BE49-F238E27FC236}">
                <a16:creationId xmlns:a16="http://schemas.microsoft.com/office/drawing/2014/main" id="{2FA58EE9-B80D-364D-9697-932E0A673CE2}"/>
              </a:ext>
            </a:extLst>
          </p:cNvPr>
          <p:cNvSpPr txBox="1">
            <a:spLocks/>
          </p:cNvSpPr>
          <p:nvPr/>
        </p:nvSpPr>
        <p:spPr>
          <a:xfrm>
            <a:off x="679061" y="1317792"/>
            <a:ext cx="10617124" cy="4514296"/>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marL="342900" indent="-342900" algn="l">
              <a:buFont typeface="Arial" charset="0"/>
              <a:buChar char="•"/>
            </a:pPr>
            <a:r>
              <a:rPr lang="en-US" sz="2000">
                <a:latin typeface="Arial" charset="0"/>
                <a:ea typeface="Arial" charset="0"/>
                <a:cs typeface="Arial" charset="0"/>
              </a:rPr>
              <a:t>This code changes some camera properties:</a:t>
            </a:r>
          </a:p>
          <a:p>
            <a:pPr algn="l"/>
            <a:endParaRPr lang="en-US" sz="2000">
              <a:latin typeface="Arial" charset="0"/>
              <a:ea typeface="Arial" charset="0"/>
              <a:cs typeface="Arial" charset="0"/>
            </a:endParaRPr>
          </a:p>
          <a:p>
            <a:pPr lvl="1" algn="l"/>
            <a:r>
              <a:rPr lang="en-US" sz="1600" err="1">
                <a:latin typeface="Courier New" panose="02070309020205020404" pitchFamily="49" charset="0"/>
                <a:cs typeface="Courier New" panose="02070309020205020404" pitchFamily="49" charset="0"/>
              </a:rPr>
              <a:t>camera.resolution</a:t>
            </a:r>
            <a:r>
              <a:rPr lang="en-US" sz="1600">
                <a:latin typeface="Courier New" panose="02070309020205020404" pitchFamily="49" charset="0"/>
                <a:cs typeface="Courier New" panose="02070309020205020404" pitchFamily="49" charset="0"/>
              </a:rPr>
              <a:t> = (2592, 1944)</a:t>
            </a:r>
          </a:p>
          <a:p>
            <a:pPr lvl="1" algn="l"/>
            <a:r>
              <a:rPr lang="en-US" sz="1600" err="1">
                <a:latin typeface="Courier New" panose="02070309020205020404" pitchFamily="49" charset="0"/>
                <a:cs typeface="Courier New" panose="02070309020205020404" pitchFamily="49" charset="0"/>
              </a:rPr>
              <a:t>camera.framerate</a:t>
            </a:r>
            <a:r>
              <a:rPr lang="en-US" sz="1600">
                <a:latin typeface="Courier New" panose="02070309020205020404" pitchFamily="49" charset="0"/>
                <a:cs typeface="Courier New" panose="02070309020205020404" pitchFamily="49" charset="0"/>
              </a:rPr>
              <a:t> = 15</a:t>
            </a:r>
          </a:p>
          <a:p>
            <a:pPr lvl="1" algn="l"/>
            <a:r>
              <a:rPr lang="en-US" sz="1600" err="1">
                <a:latin typeface="Courier New" panose="02070309020205020404" pitchFamily="49" charset="0"/>
                <a:cs typeface="Courier New" panose="02070309020205020404" pitchFamily="49" charset="0"/>
              </a:rPr>
              <a:t>camera.start_preview</a:t>
            </a:r>
            <a:r>
              <a:rPr lang="en-US" sz="1600">
                <a:latin typeface="Courier New" panose="02070309020205020404" pitchFamily="49" charset="0"/>
                <a:cs typeface="Courier New" panose="02070309020205020404" pitchFamily="49" charset="0"/>
              </a:rPr>
              <a:t>()</a:t>
            </a:r>
          </a:p>
          <a:p>
            <a:pPr lvl="1" algn="l"/>
            <a:r>
              <a:rPr lang="en-US" sz="1600">
                <a:latin typeface="Courier New" panose="02070309020205020404" pitchFamily="49" charset="0"/>
                <a:cs typeface="Courier New" panose="02070309020205020404" pitchFamily="49" charset="0"/>
              </a:rPr>
              <a:t>sleep(5)</a:t>
            </a:r>
          </a:p>
          <a:p>
            <a:pPr lvl="1" algn="l"/>
            <a:r>
              <a:rPr lang="en-US" sz="1600" err="1">
                <a:latin typeface="Courier New" panose="02070309020205020404" pitchFamily="49" charset="0"/>
                <a:cs typeface="Courier New" panose="02070309020205020404" pitchFamily="49" charset="0"/>
              </a:rPr>
              <a:t>camera.capture</a:t>
            </a:r>
            <a:r>
              <a:rPr lang="en-US" sz="1600">
                <a:latin typeface="Courier New" panose="02070309020205020404" pitchFamily="49" charset="0"/>
                <a:cs typeface="Courier New" panose="02070309020205020404" pitchFamily="49" charset="0"/>
              </a:rPr>
              <a:t>('/home/pi/Desktop/</a:t>
            </a:r>
            <a:r>
              <a:rPr lang="en-US" sz="1600" err="1">
                <a:latin typeface="Courier New" panose="02070309020205020404" pitchFamily="49" charset="0"/>
                <a:cs typeface="Courier New" panose="02070309020205020404" pitchFamily="49" charset="0"/>
              </a:rPr>
              <a:t>max.jpg</a:t>
            </a:r>
            <a:r>
              <a:rPr lang="en-US" sz="1600">
                <a:latin typeface="Courier New" panose="02070309020205020404" pitchFamily="49" charset="0"/>
                <a:cs typeface="Courier New" panose="02070309020205020404" pitchFamily="49" charset="0"/>
              </a:rPr>
              <a:t>')</a:t>
            </a:r>
          </a:p>
          <a:p>
            <a:pPr lvl="1" algn="l"/>
            <a:r>
              <a:rPr lang="en-US" sz="1600" err="1">
                <a:latin typeface="Courier New" panose="02070309020205020404" pitchFamily="49" charset="0"/>
                <a:cs typeface="Courier New" panose="02070309020205020404" pitchFamily="49" charset="0"/>
              </a:rPr>
              <a:t>camera.stop_preview</a:t>
            </a:r>
            <a:r>
              <a:rPr lang="en-US" sz="1600">
                <a:latin typeface="Courier New" panose="02070309020205020404" pitchFamily="49" charset="0"/>
                <a:cs typeface="Courier New" panose="02070309020205020404" pitchFamily="49" charset="0"/>
              </a:rPr>
              <a:t>()</a:t>
            </a:r>
          </a:p>
          <a:p>
            <a:pPr lvl="1" algn="l"/>
            <a:r>
              <a:rPr lang="en-US" sz="1600" err="1">
                <a:latin typeface="Courier New" panose="02070309020205020404" pitchFamily="49" charset="0"/>
                <a:cs typeface="Courier New" panose="02070309020205020404" pitchFamily="49" charset="0"/>
              </a:rPr>
              <a:t>camera.start_preview</a:t>
            </a:r>
            <a:r>
              <a:rPr lang="en-US" sz="1600">
                <a:latin typeface="Courier New" panose="02070309020205020404" pitchFamily="49" charset="0"/>
                <a:cs typeface="Courier New" panose="02070309020205020404" pitchFamily="49" charset="0"/>
              </a:rPr>
              <a:t>()</a:t>
            </a:r>
          </a:p>
          <a:p>
            <a:pPr lvl="1" algn="l"/>
            <a:r>
              <a:rPr lang="en-US" sz="1600" err="1">
                <a:latin typeface="Courier New" panose="02070309020205020404" pitchFamily="49" charset="0"/>
                <a:cs typeface="Courier New" panose="02070309020205020404" pitchFamily="49" charset="0"/>
              </a:rPr>
              <a:t>camera.annotate_text</a:t>
            </a:r>
            <a:r>
              <a:rPr lang="en-US" sz="1600">
                <a:latin typeface="Courier New" panose="02070309020205020404" pitchFamily="49" charset="0"/>
                <a:cs typeface="Courier New" panose="02070309020205020404" pitchFamily="49" charset="0"/>
              </a:rPr>
              <a:t> = "Hello world!"</a:t>
            </a:r>
          </a:p>
          <a:p>
            <a:pPr lvl="1" algn="l"/>
            <a:r>
              <a:rPr lang="en-US" sz="1600">
                <a:latin typeface="Courier New" panose="02070309020205020404" pitchFamily="49" charset="0"/>
                <a:cs typeface="Courier New" panose="02070309020205020404" pitchFamily="49" charset="0"/>
              </a:rPr>
              <a:t>sleep(5)</a:t>
            </a:r>
          </a:p>
          <a:p>
            <a:pPr lvl="1" algn="l"/>
            <a:r>
              <a:rPr lang="en-US" sz="1600" err="1">
                <a:latin typeface="Courier New" panose="02070309020205020404" pitchFamily="49" charset="0"/>
                <a:cs typeface="Courier New" panose="02070309020205020404" pitchFamily="49" charset="0"/>
              </a:rPr>
              <a:t>camera.capture</a:t>
            </a:r>
            <a:r>
              <a:rPr lang="en-US" sz="1600">
                <a:latin typeface="Courier New" panose="02070309020205020404" pitchFamily="49" charset="0"/>
                <a:cs typeface="Courier New" panose="02070309020205020404" pitchFamily="49" charset="0"/>
              </a:rPr>
              <a:t>('/home/pi/Desktop/</a:t>
            </a:r>
            <a:r>
              <a:rPr lang="en-US" sz="1600" err="1">
                <a:latin typeface="Courier New" panose="02070309020205020404" pitchFamily="49" charset="0"/>
                <a:cs typeface="Courier New" panose="02070309020205020404" pitchFamily="49" charset="0"/>
              </a:rPr>
              <a:t>text.jpg</a:t>
            </a:r>
            <a:r>
              <a:rPr lang="en-US" sz="1600">
                <a:latin typeface="Courier New" panose="02070309020205020404" pitchFamily="49" charset="0"/>
                <a:cs typeface="Courier New" panose="02070309020205020404" pitchFamily="49" charset="0"/>
              </a:rPr>
              <a:t>')</a:t>
            </a:r>
          </a:p>
          <a:p>
            <a:pPr lvl="1" algn="l"/>
            <a:r>
              <a:rPr lang="en-US" sz="1600" err="1">
                <a:latin typeface="Courier New" panose="02070309020205020404" pitchFamily="49" charset="0"/>
                <a:cs typeface="Courier New" panose="02070309020205020404" pitchFamily="49" charset="0"/>
              </a:rPr>
              <a:t>camera.stop_preview</a:t>
            </a:r>
            <a:r>
              <a:rPr lang="en-US" sz="1600">
                <a:latin typeface="Courier New" panose="02070309020205020404" pitchFamily="49" charset="0"/>
                <a:cs typeface="Courier New" panose="02070309020205020404" pitchFamily="49" charset="0"/>
              </a:rPr>
              <a:t>()</a:t>
            </a:r>
          </a:p>
          <a:p>
            <a:pPr marL="342900" indent="-342900" algn="l">
              <a:buFont typeface="Arial" charset="0"/>
              <a:buChar char="•"/>
            </a:pPr>
            <a:endParaRPr lang="en-US" sz="2000">
              <a:latin typeface="Arial" charset="0"/>
              <a:ea typeface="Arial" charset="0"/>
              <a:cs typeface="Arial" charset="0"/>
            </a:endParaRPr>
          </a:p>
        </p:txBody>
      </p:sp>
    </p:spTree>
    <p:extLst>
      <p:ext uri="{BB962C8B-B14F-4D97-AF65-F5344CB8AC3E}">
        <p14:creationId xmlns:p14="http://schemas.microsoft.com/office/powerpoint/2010/main" val="6247045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2738" y="212052"/>
            <a:ext cx="11756440" cy="868362"/>
          </a:xfrm>
        </p:spPr>
        <p:txBody>
          <a:bodyPr anchor="ctr">
            <a:normAutofit/>
          </a:bodyPr>
          <a:lstStyle/>
          <a:p>
            <a:pPr algn="ctr"/>
            <a:r>
              <a:rPr lang="en-US" sz="4400">
                <a:latin typeface="Arial" panose="020B0604020202020204" pitchFamily="34" charset="0"/>
                <a:cs typeface="Arial" panose="020B0604020202020204" pitchFamily="34" charset="0"/>
              </a:rPr>
              <a:t>Analysis: RL circuit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69261" y="1905563"/>
                <a:ext cx="11582400" cy="4663440"/>
              </a:xfrm>
            </p:spPr>
            <p:txBody>
              <a:bodyPr>
                <a:noAutofit/>
              </a:bodyPr>
              <a:lstStyle/>
              <a:p>
                <a:pPr marL="342900" indent="-342900" algn="l">
                  <a:buFont typeface="Arial" panose="020B0604020202020204" pitchFamily="34" charset="0"/>
                  <a:buChar char="•"/>
                </a:pPr>
                <a:r>
                  <a:rPr lang="en-US">
                    <a:latin typeface="Arial" charset="0"/>
                    <a:ea typeface="Arial" charset="0"/>
                    <a:cs typeface="Arial" charset="0"/>
                  </a:rPr>
                  <a:t>Switch set in position 1</a:t>
                </a:r>
              </a:p>
              <a:p>
                <a:pPr marL="342900" indent="-342900" algn="l">
                  <a:buFont typeface="Arial" panose="020B0604020202020204" pitchFamily="34" charset="0"/>
                  <a:buChar char="•"/>
                </a:pPr>
                <a:r>
                  <a:rPr lang="en-US">
                    <a:latin typeface="Arial" charset="0"/>
                    <a:ea typeface="Arial" charset="0"/>
                    <a:cs typeface="Arial" charset="0"/>
                  </a:rPr>
                  <a:t>V</a:t>
                </a:r>
                <a:r>
                  <a:rPr lang="en-US" baseline="-25000">
                    <a:latin typeface="Arial" charset="0"/>
                    <a:ea typeface="Arial" charset="0"/>
                    <a:cs typeface="Arial" charset="0"/>
                  </a:rPr>
                  <a:t>R</a:t>
                </a:r>
                <a:r>
                  <a:rPr lang="en-US">
                    <a:latin typeface="Arial" charset="0"/>
                    <a:ea typeface="Arial" charset="0"/>
                    <a:cs typeface="Arial" charset="0"/>
                  </a:rPr>
                  <a:t>=V</a:t>
                </a:r>
                <a:r>
                  <a:rPr lang="en-US" baseline="-25000">
                    <a:latin typeface="Arial" charset="0"/>
                    <a:ea typeface="Arial" charset="0"/>
                    <a:cs typeface="Arial" charset="0"/>
                  </a:rPr>
                  <a:t>3 </a:t>
                </a:r>
                <a:r>
                  <a:rPr lang="en-US">
                    <a:latin typeface="Arial" charset="0"/>
                    <a:ea typeface="Arial" charset="0"/>
                    <a:cs typeface="Arial" charset="0"/>
                  </a:rPr>
                  <a:t>- V</a:t>
                </a:r>
                <a:r>
                  <a:rPr lang="en-US" baseline="-25000">
                    <a:latin typeface="Arial" charset="0"/>
                    <a:ea typeface="Arial" charset="0"/>
                    <a:cs typeface="Arial" charset="0"/>
                  </a:rPr>
                  <a:t>2</a:t>
                </a:r>
              </a:p>
              <a:p>
                <a:pPr marL="342900" indent="-342900" algn="l">
                  <a:buFont typeface="Arial" panose="020B0604020202020204" pitchFamily="34" charset="0"/>
                  <a:buChar char="•"/>
                </a:pPr>
                <a:r>
                  <a:rPr lang="en-US">
                    <a:latin typeface="Arial" charset="0"/>
                    <a:ea typeface="Arial" charset="0"/>
                    <a:cs typeface="Arial" charset="0"/>
                  </a:rPr>
                  <a:t>V</a:t>
                </a:r>
                <a:r>
                  <a:rPr lang="en-US" baseline="-25000">
                    <a:latin typeface="Arial" charset="0"/>
                    <a:ea typeface="Arial" charset="0"/>
                    <a:cs typeface="Arial" charset="0"/>
                  </a:rPr>
                  <a:t>L</a:t>
                </a:r>
                <a:r>
                  <a:rPr lang="en-US">
                    <a:latin typeface="Arial" charset="0"/>
                    <a:ea typeface="Arial" charset="0"/>
                    <a:cs typeface="Arial" charset="0"/>
                  </a:rPr>
                  <a:t>=V</a:t>
                </a:r>
                <a:r>
                  <a:rPr lang="en-US" baseline="-25000">
                    <a:latin typeface="Arial" charset="0"/>
                    <a:ea typeface="Arial" charset="0"/>
                    <a:cs typeface="Arial" charset="0"/>
                  </a:rPr>
                  <a:t>2 </a:t>
                </a:r>
                <a:r>
                  <a:rPr lang="en-US">
                    <a:latin typeface="Arial" charset="0"/>
                    <a:ea typeface="Arial" charset="0"/>
                    <a:cs typeface="Arial" charset="0"/>
                  </a:rPr>
                  <a:t>- V</a:t>
                </a:r>
                <a:r>
                  <a:rPr lang="en-US" baseline="-25000">
                    <a:latin typeface="Arial" charset="0"/>
                    <a:ea typeface="Arial" charset="0"/>
                    <a:cs typeface="Arial" charset="0"/>
                  </a:rPr>
                  <a:t>1</a:t>
                </a:r>
              </a:p>
              <a:p>
                <a:pPr marL="342900" indent="-342900" algn="l">
                  <a:buFont typeface="Arial" panose="020B0604020202020204" pitchFamily="34" charset="0"/>
                  <a:buChar char="•"/>
                </a:pPr>
                <a:r>
                  <a:rPr lang="en-US">
                    <a:latin typeface="Arial" charset="0"/>
                    <a:ea typeface="Arial" charset="0"/>
                    <a:cs typeface="Arial" charset="0"/>
                  </a:rPr>
                  <a:t>V</a:t>
                </a:r>
                <a:r>
                  <a:rPr lang="en-US" baseline="-25000">
                    <a:latin typeface="Arial" charset="0"/>
                    <a:ea typeface="Arial" charset="0"/>
                    <a:cs typeface="Arial" charset="0"/>
                  </a:rPr>
                  <a:t>0</a:t>
                </a:r>
                <a:r>
                  <a:rPr lang="en-US">
                    <a:latin typeface="Arial" charset="0"/>
                    <a:ea typeface="Arial" charset="0"/>
                    <a:cs typeface="Arial" charset="0"/>
                  </a:rPr>
                  <a:t>= V</a:t>
                </a:r>
                <a:r>
                  <a:rPr lang="en-US" baseline="-25000">
                    <a:latin typeface="Arial" charset="0"/>
                    <a:ea typeface="Arial" charset="0"/>
                    <a:cs typeface="Arial" charset="0"/>
                  </a:rPr>
                  <a:t>R </a:t>
                </a:r>
                <a:r>
                  <a:rPr lang="en-US">
                    <a:latin typeface="Arial" charset="0"/>
                    <a:ea typeface="Arial" charset="0"/>
                    <a:cs typeface="Arial" charset="0"/>
                  </a:rPr>
                  <a:t>+ V</a:t>
                </a:r>
                <a:r>
                  <a:rPr lang="en-US" baseline="-25000">
                    <a:latin typeface="Arial" charset="0"/>
                    <a:ea typeface="Arial" charset="0"/>
                    <a:cs typeface="Arial" charset="0"/>
                  </a:rPr>
                  <a:t>L</a:t>
                </a:r>
              </a:p>
              <a:p>
                <a:pPr marL="342900" indent="-342900" algn="l">
                  <a:buFont typeface="Arial" panose="020B0604020202020204" pitchFamily="34" charset="0"/>
                  <a:buChar char="•"/>
                </a:pPr>
                <a14:m>
                  <m:oMath xmlns:m="http://schemas.openxmlformats.org/officeDocument/2006/math">
                    <m:r>
                      <a:rPr lang="en-US" b="0" i="1" smtClean="0">
                        <a:latin typeface="Cambria Math" panose="02040503050406030204" pitchFamily="18" charset="0"/>
                        <a:ea typeface="Arial" charset="0"/>
                        <a:cs typeface="Arial" charset="0"/>
                      </a:rPr>
                      <m:t>𝐼𝑅</m:t>
                    </m:r>
                    <m:r>
                      <a:rPr lang="en-US" b="0" i="1" smtClean="0">
                        <a:latin typeface="Cambria Math" panose="02040503050406030204" pitchFamily="18" charset="0"/>
                        <a:ea typeface="Arial" charset="0"/>
                        <a:cs typeface="Arial" charset="0"/>
                      </a:rPr>
                      <m:t>+</m:t>
                    </m:r>
                    <m:r>
                      <a:rPr lang="en-US" b="0" i="1" smtClean="0">
                        <a:latin typeface="Cambria Math" panose="02040503050406030204" pitchFamily="18" charset="0"/>
                        <a:ea typeface="Arial" charset="0"/>
                        <a:cs typeface="Arial" charset="0"/>
                      </a:rPr>
                      <m:t>𝐿</m:t>
                    </m:r>
                    <m:f>
                      <m:fPr>
                        <m:ctrlPr>
                          <a:rPr lang="en-US" b="0" i="1" smtClean="0">
                            <a:latin typeface="Cambria Math" panose="02040503050406030204" pitchFamily="18" charset="0"/>
                            <a:cs typeface="Arial" charset="0"/>
                          </a:rPr>
                        </m:ctrlPr>
                      </m:fPr>
                      <m:num>
                        <m:r>
                          <a:rPr lang="en-US" b="0" i="1" smtClean="0">
                            <a:latin typeface="Cambria Math" panose="02040503050406030204" pitchFamily="18" charset="0"/>
                            <a:cs typeface="Arial" charset="0"/>
                          </a:rPr>
                          <m:t>𝑑𝐼</m:t>
                        </m:r>
                      </m:num>
                      <m:den>
                        <m:r>
                          <a:rPr lang="en-US" b="0" i="1" smtClean="0">
                            <a:latin typeface="Cambria Math" panose="02040503050406030204" pitchFamily="18" charset="0"/>
                            <a:cs typeface="Arial" charset="0"/>
                          </a:rPr>
                          <m:t>𝑑𝑡</m:t>
                        </m:r>
                      </m:den>
                    </m:f>
                    <m:r>
                      <a:rPr lang="en-US" b="0" i="1" smtClean="0">
                        <a:latin typeface="Cambria Math" panose="02040503050406030204" pitchFamily="18" charset="0"/>
                        <a:cs typeface="Arial" charset="0"/>
                      </a:rPr>
                      <m:t>= </m:t>
                    </m:r>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0</m:t>
                        </m:r>
                      </m:sub>
                    </m:sSub>
                    <m:r>
                      <a:rPr lang="en-US" b="0" i="1" smtClean="0">
                        <a:latin typeface="Cambria Math" panose="02040503050406030204" pitchFamily="18" charset="0"/>
                        <a:cs typeface="Arial" charset="0"/>
                      </a:rPr>
                      <m:t> </m:t>
                    </m:r>
                  </m:oMath>
                </a14:m>
                <a:endParaRPr lang="en-US" b="0">
                  <a:latin typeface="Arial" charset="0"/>
                  <a:cs typeface="Arial" charset="0"/>
                </a:endParaRPr>
              </a:p>
              <a:p>
                <a:pPr marL="342900" indent="-342900" algn="l">
                  <a:buFont typeface="Arial" panose="020B0604020202020204" pitchFamily="34" charset="0"/>
                  <a:buChar char="•"/>
                </a:pPr>
                <a:r>
                  <a:rPr lang="en-US">
                    <a:latin typeface="Arial" charset="0"/>
                    <a:ea typeface="Arial" charset="0"/>
                    <a:cs typeface="Arial" charset="0"/>
                  </a:rPr>
                  <a:t>Solution is </a:t>
                </a:r>
                <a14:m>
                  <m:oMath xmlns:m="http://schemas.openxmlformats.org/officeDocument/2006/math">
                    <m:r>
                      <a:rPr lang="en-US" b="0" i="1" smtClean="0">
                        <a:latin typeface="Cambria Math" panose="02040503050406030204" pitchFamily="18" charset="0"/>
                        <a:ea typeface="Arial" charset="0"/>
                        <a:cs typeface="Arial" charset="0"/>
                      </a:rPr>
                      <m:t>𝐼</m:t>
                    </m:r>
                    <m:d>
                      <m:dPr>
                        <m:ctrlPr>
                          <a:rPr lang="en-US" b="0" i="1" smtClean="0">
                            <a:latin typeface="Cambria Math" panose="02040503050406030204" pitchFamily="18" charset="0"/>
                            <a:ea typeface="Arial" charset="0"/>
                            <a:cs typeface="Arial" charset="0"/>
                          </a:rPr>
                        </m:ctrlPr>
                      </m:dPr>
                      <m:e>
                        <m:r>
                          <a:rPr lang="en-US" b="0" i="1" smtClean="0">
                            <a:latin typeface="Cambria Math" panose="02040503050406030204" pitchFamily="18" charset="0"/>
                            <a:ea typeface="Arial" charset="0"/>
                            <a:cs typeface="Arial" charset="0"/>
                          </a:rPr>
                          <m:t>𝑡</m:t>
                        </m:r>
                      </m:e>
                    </m:d>
                    <m:r>
                      <a:rPr lang="en-US" b="0" i="1" smtClean="0">
                        <a:latin typeface="Cambria Math" panose="02040503050406030204" pitchFamily="18" charset="0"/>
                        <a:ea typeface="Arial" charset="0"/>
                        <a:cs typeface="Arial" charset="0"/>
                      </a:rPr>
                      <m:t>= </m:t>
                    </m:r>
                    <m:f>
                      <m:fPr>
                        <m:ctrlPr>
                          <a:rPr lang="en-US" b="0" i="1" smtClean="0">
                            <a:latin typeface="Cambria Math" panose="02040503050406030204" pitchFamily="18" charset="0"/>
                            <a:cs typeface="Arial" charset="0"/>
                          </a:rPr>
                        </m:ctrlPr>
                      </m:fPr>
                      <m:num>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0</m:t>
                            </m:r>
                          </m:sub>
                        </m:sSub>
                      </m:num>
                      <m:den>
                        <m:r>
                          <a:rPr lang="en-US" b="0" i="1" smtClean="0">
                            <a:latin typeface="Cambria Math" panose="02040503050406030204" pitchFamily="18" charset="0"/>
                            <a:cs typeface="Arial" charset="0"/>
                          </a:rPr>
                          <m:t>𝑅</m:t>
                        </m:r>
                      </m:den>
                    </m:f>
                    <m:func>
                      <m:funcPr>
                        <m:ctrlPr>
                          <a:rPr lang="en-US" b="0" i="1" smtClean="0">
                            <a:latin typeface="Cambria Math" panose="02040503050406030204" pitchFamily="18" charset="0"/>
                            <a:cs typeface="Arial" charset="0"/>
                          </a:rPr>
                        </m:ctrlPr>
                      </m:funcPr>
                      <m:fName>
                        <m:r>
                          <m:rPr>
                            <m:sty m:val="p"/>
                          </m:rPr>
                          <a:rPr lang="en-US" b="0" i="0" smtClean="0">
                            <a:latin typeface="Cambria Math" panose="02040503050406030204" pitchFamily="18" charset="0"/>
                            <a:cs typeface="Arial" charset="0"/>
                          </a:rPr>
                          <m:t>exp</m:t>
                        </m:r>
                      </m:fName>
                      <m:e>
                        <m:d>
                          <m:dPr>
                            <m:ctrlPr>
                              <a:rPr lang="en-US" b="0" i="1" smtClean="0">
                                <a:latin typeface="Cambria Math" panose="02040503050406030204" pitchFamily="18" charset="0"/>
                                <a:cs typeface="Arial" charset="0"/>
                              </a:rPr>
                            </m:ctrlPr>
                          </m:dPr>
                          <m:e>
                            <m:r>
                              <a:rPr lang="en-US" b="0" i="1" smtClean="0">
                                <a:latin typeface="Cambria Math" panose="02040503050406030204" pitchFamily="18" charset="0"/>
                                <a:cs typeface="Arial" charset="0"/>
                              </a:rPr>
                              <m:t>−</m:t>
                            </m:r>
                            <m:f>
                              <m:fPr>
                                <m:ctrlPr>
                                  <a:rPr lang="en-US" b="0" i="1" smtClean="0">
                                    <a:latin typeface="Cambria Math" panose="02040503050406030204" pitchFamily="18" charset="0"/>
                                    <a:cs typeface="Arial" charset="0"/>
                                  </a:rPr>
                                </m:ctrlPr>
                              </m:fPr>
                              <m:num>
                                <m:r>
                                  <a:rPr lang="en-US" b="0" i="1" smtClean="0">
                                    <a:latin typeface="Cambria Math" panose="02040503050406030204" pitchFamily="18" charset="0"/>
                                    <a:cs typeface="Arial" charset="0"/>
                                  </a:rPr>
                                  <m:t>𝑡𝑅</m:t>
                                </m:r>
                              </m:num>
                              <m:den>
                                <m:r>
                                  <a:rPr lang="en-US" b="0" i="1" smtClean="0">
                                    <a:latin typeface="Cambria Math" panose="02040503050406030204" pitchFamily="18" charset="0"/>
                                    <a:cs typeface="Arial" charset="0"/>
                                  </a:rPr>
                                  <m:t>𝐶</m:t>
                                </m:r>
                              </m:den>
                            </m:f>
                          </m:e>
                        </m:d>
                      </m:e>
                    </m:func>
                    <m:r>
                      <a:rPr lang="en-US" b="0" i="1" smtClean="0">
                        <a:latin typeface="Cambria Math" panose="02040503050406030204" pitchFamily="18" charset="0"/>
                        <a:cs typeface="Arial" charset="0"/>
                      </a:rPr>
                      <m:t>.</m:t>
                    </m:r>
                  </m:oMath>
                </a14:m>
                <a:endParaRPr lang="en-US">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69261" y="1905563"/>
                <a:ext cx="11582400" cy="4663440"/>
              </a:xfrm>
              <a:blipFill>
                <a:blip r:embed="rId3"/>
                <a:stretch>
                  <a:fillRect l="-657" t="-163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22</a:t>
            </a:fld>
            <a:endParaRPr lang="en-US"/>
          </a:p>
        </p:txBody>
      </p:sp>
      <p:sp>
        <p:nvSpPr>
          <p:cNvPr id="14" name="Freeform 12">
            <a:extLst>
              <a:ext uri="{FF2B5EF4-FFF2-40B4-BE49-F238E27FC236}">
                <a16:creationId xmlns:a16="http://schemas.microsoft.com/office/drawing/2014/main" id="{29EBFA72-2D74-3545-9AD5-9ACA279C72A0}"/>
              </a:ext>
            </a:extLst>
          </p:cNvPr>
          <p:cNvSpPr>
            <a:spLocks noChangeAspect="1"/>
          </p:cNvSpPr>
          <p:nvPr/>
        </p:nvSpPr>
        <p:spPr bwMode="auto">
          <a:xfrm>
            <a:off x="11041719" y="4385583"/>
            <a:ext cx="152400" cy="7620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b="1">
              <a:latin typeface="Arial" panose="020B0604020202020204" pitchFamily="34" charset="0"/>
              <a:cs typeface="Arial" panose="020B0604020202020204" pitchFamily="34" charset="0"/>
            </a:endParaRPr>
          </a:p>
        </p:txBody>
      </p:sp>
      <p:sp>
        <p:nvSpPr>
          <p:cNvPr id="15" name="Oval 14">
            <a:extLst>
              <a:ext uri="{FF2B5EF4-FFF2-40B4-BE49-F238E27FC236}">
                <a16:creationId xmlns:a16="http://schemas.microsoft.com/office/drawing/2014/main" id="{26935C8D-6B8C-A342-A400-EC8979CFE371}"/>
              </a:ext>
            </a:extLst>
          </p:cNvPr>
          <p:cNvSpPr/>
          <p:nvPr/>
        </p:nvSpPr>
        <p:spPr>
          <a:xfrm>
            <a:off x="11049649" y="357498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6" name="Oval 15">
            <a:extLst>
              <a:ext uri="{FF2B5EF4-FFF2-40B4-BE49-F238E27FC236}">
                <a16:creationId xmlns:a16="http://schemas.microsoft.com/office/drawing/2014/main" id="{C8583899-3E70-3A43-8658-3D28D4E5F109}"/>
              </a:ext>
            </a:extLst>
          </p:cNvPr>
          <p:cNvSpPr/>
          <p:nvPr/>
        </p:nvSpPr>
        <p:spPr>
          <a:xfrm>
            <a:off x="11060198" y="433414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7" name="Oval 16">
            <a:extLst>
              <a:ext uri="{FF2B5EF4-FFF2-40B4-BE49-F238E27FC236}">
                <a16:creationId xmlns:a16="http://schemas.microsoft.com/office/drawing/2014/main" id="{6A90234B-BE7E-F14D-B52A-2769FD076C47}"/>
              </a:ext>
            </a:extLst>
          </p:cNvPr>
          <p:cNvSpPr/>
          <p:nvPr/>
        </p:nvSpPr>
        <p:spPr>
          <a:xfrm>
            <a:off x="11060198" y="5104329"/>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23" name="Group 255">
            <a:extLst>
              <a:ext uri="{FF2B5EF4-FFF2-40B4-BE49-F238E27FC236}">
                <a16:creationId xmlns:a16="http://schemas.microsoft.com/office/drawing/2014/main" id="{CD368107-E762-5A4B-9051-B70089009FBD}"/>
              </a:ext>
            </a:extLst>
          </p:cNvPr>
          <p:cNvGrpSpPr>
            <a:grpSpLocks/>
          </p:cNvGrpSpPr>
          <p:nvPr/>
        </p:nvGrpSpPr>
        <p:grpSpPr bwMode="auto">
          <a:xfrm rot="10800000">
            <a:off x="8369003" y="3522556"/>
            <a:ext cx="743576" cy="1666726"/>
            <a:chOff x="4800" y="144"/>
            <a:chExt cx="384" cy="2031"/>
          </a:xfrm>
        </p:grpSpPr>
        <p:sp>
          <p:nvSpPr>
            <p:cNvPr id="24" name="Line 256">
              <a:extLst>
                <a:ext uri="{FF2B5EF4-FFF2-40B4-BE49-F238E27FC236}">
                  <a16:creationId xmlns:a16="http://schemas.microsoft.com/office/drawing/2014/main" id="{1CCB4C4C-C1B8-834B-B1A1-C80BDB32F999}"/>
                </a:ext>
              </a:extLst>
            </p:cNvPr>
            <p:cNvSpPr>
              <a:spLocks noChangeShapeType="1"/>
            </p:cNvSpPr>
            <p:nvPr/>
          </p:nvSpPr>
          <p:spPr bwMode="auto">
            <a:xfrm>
              <a:off x="4992" y="1200"/>
              <a:ext cx="0" cy="975"/>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5" name="Line 257">
              <a:extLst>
                <a:ext uri="{FF2B5EF4-FFF2-40B4-BE49-F238E27FC236}">
                  <a16:creationId xmlns:a16="http://schemas.microsoft.com/office/drawing/2014/main" id="{6FAA9226-FA1C-1046-9930-EC47941DD441}"/>
                </a:ext>
              </a:extLst>
            </p:cNvPr>
            <p:cNvSpPr>
              <a:spLocks noChangeShapeType="1"/>
            </p:cNvSpPr>
            <p:nvPr/>
          </p:nvSpPr>
          <p:spPr bwMode="auto">
            <a:xfrm>
              <a:off x="4800" y="1008"/>
              <a:ext cx="38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6" name="Line 258">
              <a:extLst>
                <a:ext uri="{FF2B5EF4-FFF2-40B4-BE49-F238E27FC236}">
                  <a16:creationId xmlns:a16="http://schemas.microsoft.com/office/drawing/2014/main" id="{9C4272AC-1D87-324C-B0A3-CDA5D49759E8}"/>
                </a:ext>
              </a:extLst>
            </p:cNvPr>
            <p:cNvSpPr>
              <a:spLocks noChangeShapeType="1"/>
            </p:cNvSpPr>
            <p:nvPr/>
          </p:nvSpPr>
          <p:spPr bwMode="auto">
            <a:xfrm>
              <a:off x="4944" y="110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sp>
          <p:nvSpPr>
            <p:cNvPr id="27" name="Line 259">
              <a:extLst>
                <a:ext uri="{FF2B5EF4-FFF2-40B4-BE49-F238E27FC236}">
                  <a16:creationId xmlns:a16="http://schemas.microsoft.com/office/drawing/2014/main" id="{07290073-AD9F-9349-91CA-3F48AB155885}"/>
                </a:ext>
              </a:extLst>
            </p:cNvPr>
            <p:cNvSpPr>
              <a:spLocks noChangeShapeType="1"/>
            </p:cNvSpPr>
            <p:nvPr/>
          </p:nvSpPr>
          <p:spPr bwMode="auto">
            <a:xfrm>
              <a:off x="4944" y="1200"/>
              <a:ext cx="96" cy="0"/>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sp>
          <p:nvSpPr>
            <p:cNvPr id="28" name="Line 260">
              <a:extLst>
                <a:ext uri="{FF2B5EF4-FFF2-40B4-BE49-F238E27FC236}">
                  <a16:creationId xmlns:a16="http://schemas.microsoft.com/office/drawing/2014/main" id="{A63FC0C8-185B-C340-BAFF-7A180980A460}"/>
                </a:ext>
              </a:extLst>
            </p:cNvPr>
            <p:cNvSpPr>
              <a:spLocks noChangeShapeType="1"/>
            </p:cNvSpPr>
            <p:nvPr/>
          </p:nvSpPr>
          <p:spPr bwMode="auto">
            <a:xfrm>
              <a:off x="4800" y="1200"/>
              <a:ext cx="38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9" name="Line 261">
              <a:extLst>
                <a:ext uri="{FF2B5EF4-FFF2-40B4-BE49-F238E27FC236}">
                  <a16:creationId xmlns:a16="http://schemas.microsoft.com/office/drawing/2014/main" id="{6BE67784-4D68-294C-8B11-4302C9872A62}"/>
                </a:ext>
              </a:extLst>
            </p:cNvPr>
            <p:cNvSpPr>
              <a:spLocks noChangeShapeType="1"/>
            </p:cNvSpPr>
            <p:nvPr/>
          </p:nvSpPr>
          <p:spPr bwMode="auto">
            <a:xfrm>
              <a:off x="4992" y="144"/>
              <a:ext cx="0" cy="76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sp>
        <p:nvSpPr>
          <p:cNvPr id="30" name="Line 258">
            <a:extLst>
              <a:ext uri="{FF2B5EF4-FFF2-40B4-BE49-F238E27FC236}">
                <a16:creationId xmlns:a16="http://schemas.microsoft.com/office/drawing/2014/main" id="{DBA5FC14-BAFB-104E-B00B-B361C6696202}"/>
              </a:ext>
            </a:extLst>
          </p:cNvPr>
          <p:cNvSpPr>
            <a:spLocks noChangeShapeType="1"/>
          </p:cNvSpPr>
          <p:nvPr/>
        </p:nvSpPr>
        <p:spPr bwMode="auto">
          <a:xfrm>
            <a:off x="8611502" y="4545364"/>
            <a:ext cx="2667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cxnSp>
        <p:nvCxnSpPr>
          <p:cNvPr id="31" name="Straight Connector 30">
            <a:extLst>
              <a:ext uri="{FF2B5EF4-FFF2-40B4-BE49-F238E27FC236}">
                <a16:creationId xmlns:a16="http://schemas.microsoft.com/office/drawing/2014/main" id="{12431C65-2876-9947-9D3D-3E5858DF60BF}"/>
              </a:ext>
            </a:extLst>
          </p:cNvPr>
          <p:cNvCxnSpPr>
            <a:cxnSpLocks/>
          </p:cNvCxnSpPr>
          <p:nvPr/>
        </p:nvCxnSpPr>
        <p:spPr>
          <a:xfrm>
            <a:off x="9942080" y="3630943"/>
            <a:ext cx="1166561" cy="44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E7A91E1C-5060-FC4B-810D-0920105C6CDD}"/>
              </a:ext>
            </a:extLst>
          </p:cNvPr>
          <p:cNvCxnSpPr>
            <a:cxnSpLocks/>
            <a:stCxn id="29" idx="0"/>
          </p:cNvCxnSpPr>
          <p:nvPr/>
        </p:nvCxnSpPr>
        <p:spPr>
          <a:xfrm flipV="1">
            <a:off x="8740791" y="5174176"/>
            <a:ext cx="2387516" cy="1510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C4EC28E2-1C4F-5246-842B-50D7348250AF}"/>
              </a:ext>
            </a:extLst>
          </p:cNvPr>
          <p:cNvCxnSpPr>
            <a:cxnSpLocks/>
          </p:cNvCxnSpPr>
          <p:nvPr/>
        </p:nvCxnSpPr>
        <p:spPr>
          <a:xfrm flipH="1" flipV="1">
            <a:off x="8740790" y="3545021"/>
            <a:ext cx="49170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2C5C5D4E-83B3-844B-AA60-299887C781B4}"/>
              </a:ext>
            </a:extLst>
          </p:cNvPr>
          <p:cNvCxnSpPr>
            <a:cxnSpLocks/>
          </p:cNvCxnSpPr>
          <p:nvPr/>
        </p:nvCxnSpPr>
        <p:spPr>
          <a:xfrm>
            <a:off x="9232499" y="3702342"/>
            <a:ext cx="17491" cy="14991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5" name="Group 209">
            <a:extLst>
              <a:ext uri="{FF2B5EF4-FFF2-40B4-BE49-F238E27FC236}">
                <a16:creationId xmlns:a16="http://schemas.microsoft.com/office/drawing/2014/main" id="{60290944-997D-7F42-A72E-6322CBDC2F2D}"/>
              </a:ext>
            </a:extLst>
          </p:cNvPr>
          <p:cNvGrpSpPr>
            <a:grpSpLocks/>
          </p:cNvGrpSpPr>
          <p:nvPr/>
        </p:nvGrpSpPr>
        <p:grpSpPr bwMode="auto">
          <a:xfrm>
            <a:off x="11035971" y="3601486"/>
            <a:ext cx="152400" cy="762000"/>
            <a:chOff x="3935" y="1728"/>
            <a:chExt cx="96" cy="480"/>
          </a:xfrm>
        </p:grpSpPr>
        <p:sp>
          <p:nvSpPr>
            <p:cNvPr id="36" name="Arc 59">
              <a:extLst>
                <a:ext uri="{FF2B5EF4-FFF2-40B4-BE49-F238E27FC236}">
                  <a16:creationId xmlns:a16="http://schemas.microsoft.com/office/drawing/2014/main" id="{6E2384F2-8F6C-8341-AC68-8650C7939E3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7" name="Arc 60">
              <a:extLst>
                <a:ext uri="{FF2B5EF4-FFF2-40B4-BE49-F238E27FC236}">
                  <a16:creationId xmlns:a16="http://schemas.microsoft.com/office/drawing/2014/main" id="{66A52BC2-1367-334E-862C-825DE76E4CAB}"/>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8" name="Arc 61">
              <a:extLst>
                <a:ext uri="{FF2B5EF4-FFF2-40B4-BE49-F238E27FC236}">
                  <a16:creationId xmlns:a16="http://schemas.microsoft.com/office/drawing/2014/main" id="{F2730269-671C-3341-B411-EC7140BAD04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9" name="Arc 62">
              <a:extLst>
                <a:ext uri="{FF2B5EF4-FFF2-40B4-BE49-F238E27FC236}">
                  <a16:creationId xmlns:a16="http://schemas.microsoft.com/office/drawing/2014/main" id="{C685838F-B012-904F-9241-0F86DC2D7FC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0" name="Line 63">
              <a:extLst>
                <a:ext uri="{FF2B5EF4-FFF2-40B4-BE49-F238E27FC236}">
                  <a16:creationId xmlns:a16="http://schemas.microsoft.com/office/drawing/2014/main" id="{99974220-BC21-EB4F-B142-DE0C6FD4C4AA}"/>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64">
              <a:extLst>
                <a:ext uri="{FF2B5EF4-FFF2-40B4-BE49-F238E27FC236}">
                  <a16:creationId xmlns:a16="http://schemas.microsoft.com/office/drawing/2014/main" id="{918B3444-8E3A-C349-BE02-6660D256EF7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Arc 65">
              <a:extLst>
                <a:ext uri="{FF2B5EF4-FFF2-40B4-BE49-F238E27FC236}">
                  <a16:creationId xmlns:a16="http://schemas.microsoft.com/office/drawing/2014/main" id="{625878C1-FA6B-9F48-9B81-A96D1C4D1A5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3" name="Arc 66">
              <a:extLst>
                <a:ext uri="{FF2B5EF4-FFF2-40B4-BE49-F238E27FC236}">
                  <a16:creationId xmlns:a16="http://schemas.microsoft.com/office/drawing/2014/main" id="{6A48275D-6E19-3243-98F6-8C056CEA7DC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4" name="Arc 67">
              <a:extLst>
                <a:ext uri="{FF2B5EF4-FFF2-40B4-BE49-F238E27FC236}">
                  <a16:creationId xmlns:a16="http://schemas.microsoft.com/office/drawing/2014/main" id="{65E30E35-8DF0-6E40-98F2-7F8777AA9466}"/>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5" name="Arc 68">
              <a:extLst>
                <a:ext uri="{FF2B5EF4-FFF2-40B4-BE49-F238E27FC236}">
                  <a16:creationId xmlns:a16="http://schemas.microsoft.com/office/drawing/2014/main" id="{41D1B295-14A9-2248-BC0D-441D5651877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6" name="Arc 69">
              <a:extLst>
                <a:ext uri="{FF2B5EF4-FFF2-40B4-BE49-F238E27FC236}">
                  <a16:creationId xmlns:a16="http://schemas.microsoft.com/office/drawing/2014/main" id="{6295FF1D-0A89-E849-ABB1-2BF4B0C0A03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7" name="Arc 70">
              <a:extLst>
                <a:ext uri="{FF2B5EF4-FFF2-40B4-BE49-F238E27FC236}">
                  <a16:creationId xmlns:a16="http://schemas.microsoft.com/office/drawing/2014/main" id="{1BB13802-5544-584B-B612-A849D838F168}"/>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8" name="Arc 71">
              <a:extLst>
                <a:ext uri="{FF2B5EF4-FFF2-40B4-BE49-F238E27FC236}">
                  <a16:creationId xmlns:a16="http://schemas.microsoft.com/office/drawing/2014/main" id="{CCFBA837-8677-144F-95F8-D542E5E91C28}"/>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49" name="Group 316">
            <a:extLst>
              <a:ext uri="{FF2B5EF4-FFF2-40B4-BE49-F238E27FC236}">
                <a16:creationId xmlns:a16="http://schemas.microsoft.com/office/drawing/2014/main" id="{8BFD5FDA-31D6-C64C-8883-754FCF873CD1}"/>
              </a:ext>
            </a:extLst>
          </p:cNvPr>
          <p:cNvGrpSpPr>
            <a:grpSpLocks/>
          </p:cNvGrpSpPr>
          <p:nvPr/>
        </p:nvGrpSpPr>
        <p:grpSpPr bwMode="auto">
          <a:xfrm>
            <a:off x="9229498" y="3488451"/>
            <a:ext cx="923925" cy="274638"/>
            <a:chOff x="570" y="2011"/>
            <a:chExt cx="582" cy="173"/>
          </a:xfrm>
        </p:grpSpPr>
        <p:sp>
          <p:nvSpPr>
            <p:cNvPr id="50" name="Line 314">
              <a:extLst>
                <a:ext uri="{FF2B5EF4-FFF2-40B4-BE49-F238E27FC236}">
                  <a16:creationId xmlns:a16="http://schemas.microsoft.com/office/drawing/2014/main" id="{59A57658-8A76-264B-8F60-B7C5325E94BD}"/>
                </a:ext>
              </a:extLst>
            </p:cNvPr>
            <p:cNvSpPr>
              <a:spLocks noChangeShapeType="1"/>
            </p:cNvSpPr>
            <p:nvPr/>
          </p:nvSpPr>
          <p:spPr bwMode="auto">
            <a:xfrm flipH="1">
              <a:off x="979" y="2102"/>
              <a:ext cx="17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51" name="Group 195">
              <a:extLst>
                <a:ext uri="{FF2B5EF4-FFF2-40B4-BE49-F238E27FC236}">
                  <a16:creationId xmlns:a16="http://schemas.microsoft.com/office/drawing/2014/main" id="{87D04B15-E811-9141-AC09-82DB45D18A6A}"/>
                </a:ext>
              </a:extLst>
            </p:cNvPr>
            <p:cNvGrpSpPr>
              <a:grpSpLocks/>
            </p:cNvGrpSpPr>
            <p:nvPr/>
          </p:nvGrpSpPr>
          <p:grpSpPr bwMode="auto">
            <a:xfrm>
              <a:off x="570" y="2011"/>
              <a:ext cx="173" cy="58"/>
              <a:chOff x="427" y="1066"/>
              <a:chExt cx="173" cy="58"/>
            </a:xfrm>
          </p:grpSpPr>
          <p:sp>
            <p:nvSpPr>
              <p:cNvPr id="59" name="Oval 196">
                <a:extLst>
                  <a:ext uri="{FF2B5EF4-FFF2-40B4-BE49-F238E27FC236}">
                    <a16:creationId xmlns:a16="http://schemas.microsoft.com/office/drawing/2014/main" id="{BF9203C2-4FD7-834A-B182-12D180AC2A0A}"/>
                  </a:ext>
                </a:extLst>
              </p:cNvPr>
              <p:cNvSpPr>
                <a:spLocks noChangeArrowheads="1"/>
              </p:cNvSpPr>
              <p:nvPr/>
            </p:nvSpPr>
            <p:spPr bwMode="auto">
              <a:xfrm>
                <a:off x="542" y="1066"/>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0" name="Line 197">
                <a:extLst>
                  <a:ext uri="{FF2B5EF4-FFF2-40B4-BE49-F238E27FC236}">
                    <a16:creationId xmlns:a16="http://schemas.microsoft.com/office/drawing/2014/main" id="{99578FF3-D1F1-B447-93C7-D901285A9C6D}"/>
                  </a:ext>
                </a:extLst>
              </p:cNvPr>
              <p:cNvSpPr>
                <a:spLocks noChangeShapeType="1"/>
              </p:cNvSpPr>
              <p:nvPr/>
            </p:nvSpPr>
            <p:spPr bwMode="auto">
              <a:xfrm flipH="1">
                <a:off x="427" y="1097"/>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52" name="Line 198">
              <a:extLst>
                <a:ext uri="{FF2B5EF4-FFF2-40B4-BE49-F238E27FC236}">
                  <a16:creationId xmlns:a16="http://schemas.microsoft.com/office/drawing/2014/main" id="{2A60E0E6-B696-244F-AB48-0CC11F503053}"/>
                </a:ext>
              </a:extLst>
            </p:cNvPr>
            <p:cNvSpPr>
              <a:spLocks noChangeShapeType="1"/>
            </p:cNvSpPr>
            <p:nvPr/>
          </p:nvSpPr>
          <p:spPr bwMode="auto">
            <a:xfrm flipH="1" flipV="1">
              <a:off x="716" y="2102"/>
              <a:ext cx="258"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53" name="Oval 199">
              <a:extLst>
                <a:ext uri="{FF2B5EF4-FFF2-40B4-BE49-F238E27FC236}">
                  <a16:creationId xmlns:a16="http://schemas.microsoft.com/office/drawing/2014/main" id="{72DC3344-EF64-0141-9C5D-D9E1B0154F73}"/>
                </a:ext>
              </a:extLst>
            </p:cNvPr>
            <p:cNvSpPr>
              <a:spLocks noChangeArrowheads="1"/>
            </p:cNvSpPr>
            <p:nvPr/>
          </p:nvSpPr>
          <p:spPr bwMode="auto">
            <a:xfrm>
              <a:off x="956" y="2071"/>
              <a:ext cx="58" cy="58"/>
            </a:xfrm>
            <a:prstGeom prst="ellipse">
              <a:avLst/>
            </a:prstGeom>
            <a:solidFill>
              <a:schemeClr val="bg1"/>
            </a:solidFill>
            <a:ln w="19050">
              <a:solidFill>
                <a:schemeClr val="tx1"/>
              </a:solidFill>
              <a:round/>
              <a:headEnd/>
              <a:tailEnd/>
            </a:ln>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54" name="Group 200">
              <a:extLst>
                <a:ext uri="{FF2B5EF4-FFF2-40B4-BE49-F238E27FC236}">
                  <a16:creationId xmlns:a16="http://schemas.microsoft.com/office/drawing/2014/main" id="{6FE5A8F7-516E-E041-AD17-5EEBCF28E643}"/>
                </a:ext>
              </a:extLst>
            </p:cNvPr>
            <p:cNvGrpSpPr>
              <a:grpSpLocks/>
            </p:cNvGrpSpPr>
            <p:nvPr/>
          </p:nvGrpSpPr>
          <p:grpSpPr bwMode="auto">
            <a:xfrm>
              <a:off x="570" y="2126"/>
              <a:ext cx="173" cy="58"/>
              <a:chOff x="430" y="1223"/>
              <a:chExt cx="173" cy="58"/>
            </a:xfrm>
          </p:grpSpPr>
          <p:sp>
            <p:nvSpPr>
              <p:cNvPr id="57" name="Oval 201">
                <a:extLst>
                  <a:ext uri="{FF2B5EF4-FFF2-40B4-BE49-F238E27FC236}">
                    <a16:creationId xmlns:a16="http://schemas.microsoft.com/office/drawing/2014/main" id="{CCF7BB19-92B5-674A-A8C8-72A0E75DB997}"/>
                  </a:ext>
                </a:extLst>
              </p:cNvPr>
              <p:cNvSpPr>
                <a:spLocks noChangeArrowheads="1"/>
              </p:cNvSpPr>
              <p:nvPr/>
            </p:nvSpPr>
            <p:spPr bwMode="auto">
              <a:xfrm>
                <a:off x="545" y="1223"/>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8" name="Line 202">
                <a:extLst>
                  <a:ext uri="{FF2B5EF4-FFF2-40B4-BE49-F238E27FC236}">
                    <a16:creationId xmlns:a16="http://schemas.microsoft.com/office/drawing/2014/main" id="{51BF9229-0DCA-1748-BC02-5E1F26DE6D5B}"/>
                  </a:ext>
                </a:extLst>
              </p:cNvPr>
              <p:cNvSpPr>
                <a:spLocks noChangeShapeType="1"/>
              </p:cNvSpPr>
              <p:nvPr/>
            </p:nvSpPr>
            <p:spPr bwMode="auto">
              <a:xfrm flipH="1">
                <a:off x="430" y="1254"/>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56" name="Freeform 315">
              <a:extLst>
                <a:ext uri="{FF2B5EF4-FFF2-40B4-BE49-F238E27FC236}">
                  <a16:creationId xmlns:a16="http://schemas.microsoft.com/office/drawing/2014/main" id="{371829FA-3DA6-2F4C-B96C-4304A3DB2D0E}"/>
                </a:ext>
              </a:extLst>
            </p:cNvPr>
            <p:cNvSpPr>
              <a:spLocks/>
            </p:cNvSpPr>
            <p:nvPr/>
          </p:nvSpPr>
          <p:spPr bwMode="auto">
            <a:xfrm>
              <a:off x="576" y="2045"/>
              <a:ext cx="576" cy="115"/>
            </a:xfrm>
            <a:custGeom>
              <a:avLst/>
              <a:gdLst>
                <a:gd name="T0" fmla="*/ 0 w 576"/>
                <a:gd name="T1" fmla="*/ 0 h 115"/>
                <a:gd name="T2" fmla="*/ 0 w 576"/>
                <a:gd name="T3" fmla="*/ 115 h 115"/>
                <a:gd name="T4" fmla="*/ 576 w 576"/>
                <a:gd name="T5" fmla="*/ 57 h 115"/>
                <a:gd name="T6" fmla="*/ 0 w 576"/>
                <a:gd name="T7" fmla="*/ 0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0"/>
                  </a:moveTo>
                  <a:lnTo>
                    <a:pt x="0" y="115"/>
                  </a:lnTo>
                  <a:lnTo>
                    <a:pt x="576" y="57"/>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68" name="TextBox 67">
            <a:extLst>
              <a:ext uri="{FF2B5EF4-FFF2-40B4-BE49-F238E27FC236}">
                <a16:creationId xmlns:a16="http://schemas.microsoft.com/office/drawing/2014/main" id="{69C13F80-A441-3B4D-AE6C-9C56BE195BFA}"/>
              </a:ext>
            </a:extLst>
          </p:cNvPr>
          <p:cNvSpPr txBox="1"/>
          <p:nvPr/>
        </p:nvSpPr>
        <p:spPr>
          <a:xfrm>
            <a:off x="11374698" y="3317947"/>
            <a:ext cx="781860" cy="369332"/>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V</a:t>
            </a:r>
            <a:r>
              <a:rPr lang="en-US" baseline="-25000">
                <a:latin typeface="Arial" panose="020B0604020202020204" pitchFamily="34" charset="0"/>
                <a:cs typeface="Arial" panose="020B0604020202020204" pitchFamily="34" charset="0"/>
              </a:rPr>
              <a:t>1</a:t>
            </a:r>
          </a:p>
        </p:txBody>
      </p:sp>
      <p:sp>
        <p:nvSpPr>
          <p:cNvPr id="69" name="TextBox 68">
            <a:extLst>
              <a:ext uri="{FF2B5EF4-FFF2-40B4-BE49-F238E27FC236}">
                <a16:creationId xmlns:a16="http://schemas.microsoft.com/office/drawing/2014/main" id="{4315E257-C95E-AE47-990D-E089CE5D5E33}"/>
              </a:ext>
            </a:extLst>
          </p:cNvPr>
          <p:cNvSpPr txBox="1"/>
          <p:nvPr/>
        </p:nvSpPr>
        <p:spPr>
          <a:xfrm>
            <a:off x="11403528" y="4211756"/>
            <a:ext cx="781860" cy="369332"/>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V</a:t>
            </a:r>
            <a:r>
              <a:rPr lang="en-US" baseline="-25000">
                <a:latin typeface="Arial" panose="020B0604020202020204" pitchFamily="34" charset="0"/>
                <a:cs typeface="Arial" panose="020B0604020202020204" pitchFamily="34" charset="0"/>
              </a:rPr>
              <a:t>2</a:t>
            </a:r>
          </a:p>
        </p:txBody>
      </p:sp>
      <p:sp>
        <p:nvSpPr>
          <p:cNvPr id="72" name="TextBox 71">
            <a:extLst>
              <a:ext uri="{FF2B5EF4-FFF2-40B4-BE49-F238E27FC236}">
                <a16:creationId xmlns:a16="http://schemas.microsoft.com/office/drawing/2014/main" id="{78C06513-577A-454A-B7AB-6CA0D0F71BDB}"/>
              </a:ext>
            </a:extLst>
          </p:cNvPr>
          <p:cNvSpPr txBox="1"/>
          <p:nvPr/>
        </p:nvSpPr>
        <p:spPr>
          <a:xfrm>
            <a:off x="11197318" y="3800127"/>
            <a:ext cx="781860" cy="369332"/>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L</a:t>
            </a:r>
            <a:endParaRPr lang="en-US" baseline="-25000">
              <a:latin typeface="Arial" panose="020B0604020202020204" pitchFamily="34" charset="0"/>
              <a:cs typeface="Arial" panose="020B0604020202020204" pitchFamily="34" charset="0"/>
            </a:endParaRPr>
          </a:p>
        </p:txBody>
      </p:sp>
      <p:sp>
        <p:nvSpPr>
          <p:cNvPr id="73" name="TextBox 72">
            <a:extLst>
              <a:ext uri="{FF2B5EF4-FFF2-40B4-BE49-F238E27FC236}">
                <a16:creationId xmlns:a16="http://schemas.microsoft.com/office/drawing/2014/main" id="{EEE26A2F-C9DC-8747-954F-043780F1105C}"/>
              </a:ext>
            </a:extLst>
          </p:cNvPr>
          <p:cNvSpPr txBox="1"/>
          <p:nvPr/>
        </p:nvSpPr>
        <p:spPr>
          <a:xfrm>
            <a:off x="11199818" y="4552130"/>
            <a:ext cx="781860" cy="369332"/>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R</a:t>
            </a:r>
            <a:endParaRPr lang="en-US" baseline="-25000">
              <a:latin typeface="Arial" panose="020B0604020202020204" pitchFamily="34" charset="0"/>
              <a:cs typeface="Arial" panose="020B0604020202020204" pitchFamily="34" charset="0"/>
            </a:endParaRPr>
          </a:p>
        </p:txBody>
      </p:sp>
      <p:sp>
        <p:nvSpPr>
          <p:cNvPr id="74" name="TextBox 73">
            <a:extLst>
              <a:ext uri="{FF2B5EF4-FFF2-40B4-BE49-F238E27FC236}">
                <a16:creationId xmlns:a16="http://schemas.microsoft.com/office/drawing/2014/main" id="{B1C897D3-ED53-E743-A6E4-2F200BBE0F86}"/>
              </a:ext>
            </a:extLst>
          </p:cNvPr>
          <p:cNvSpPr txBox="1"/>
          <p:nvPr/>
        </p:nvSpPr>
        <p:spPr>
          <a:xfrm>
            <a:off x="11392188" y="4984353"/>
            <a:ext cx="781860" cy="369332"/>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V</a:t>
            </a:r>
            <a:r>
              <a:rPr lang="en-US" baseline="-25000">
                <a:latin typeface="Arial" panose="020B0604020202020204" pitchFamily="34" charset="0"/>
                <a:cs typeface="Arial" panose="020B0604020202020204" pitchFamily="34" charset="0"/>
              </a:rPr>
              <a:t>3</a:t>
            </a:r>
          </a:p>
        </p:txBody>
      </p:sp>
      <p:sp>
        <p:nvSpPr>
          <p:cNvPr id="75" name="TextBox 74">
            <a:extLst>
              <a:ext uri="{FF2B5EF4-FFF2-40B4-BE49-F238E27FC236}">
                <a16:creationId xmlns:a16="http://schemas.microsoft.com/office/drawing/2014/main" id="{09416533-5C84-A549-80C1-CBA77ACC31E9}"/>
              </a:ext>
            </a:extLst>
          </p:cNvPr>
          <p:cNvSpPr txBox="1"/>
          <p:nvPr/>
        </p:nvSpPr>
        <p:spPr>
          <a:xfrm>
            <a:off x="7870168" y="4320127"/>
            <a:ext cx="781860" cy="369332"/>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V</a:t>
            </a:r>
            <a:r>
              <a:rPr lang="en-US" baseline="-25000">
                <a:latin typeface="Arial" panose="020B0604020202020204" pitchFamily="34" charset="0"/>
                <a:cs typeface="Arial" panose="020B0604020202020204" pitchFamily="34" charset="0"/>
              </a:rPr>
              <a:t>0</a:t>
            </a:r>
          </a:p>
        </p:txBody>
      </p:sp>
      <p:sp>
        <p:nvSpPr>
          <p:cNvPr id="61" name="Oval 60">
            <a:extLst>
              <a:ext uri="{FF2B5EF4-FFF2-40B4-BE49-F238E27FC236}">
                <a16:creationId xmlns:a16="http://schemas.microsoft.com/office/drawing/2014/main" id="{CBA9B986-EF89-384C-9789-C6B90FDEEFA0}"/>
              </a:ext>
            </a:extLst>
          </p:cNvPr>
          <p:cNvSpPr/>
          <p:nvPr/>
        </p:nvSpPr>
        <p:spPr>
          <a:xfrm>
            <a:off x="9195912" y="514399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Tree>
    <p:extLst>
      <p:ext uri="{BB962C8B-B14F-4D97-AF65-F5344CB8AC3E}">
        <p14:creationId xmlns:p14="http://schemas.microsoft.com/office/powerpoint/2010/main" val="768473430"/>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5473" y="43013"/>
            <a:ext cx="11004324" cy="868362"/>
          </a:xfrm>
        </p:spPr>
        <p:txBody>
          <a:bodyPr anchor="ctr">
            <a:normAutofit/>
          </a:bodyPr>
          <a:lstStyle/>
          <a:p>
            <a:pPr algn="ctr"/>
            <a:r>
              <a:rPr lang="en-US" sz="4400">
                <a:latin typeface="Arial" panose="020B0604020202020204" pitchFamily="34" charset="0"/>
                <a:cs typeface="Arial" panose="020B0604020202020204" pitchFamily="34" charset="0"/>
              </a:rPr>
              <a:t>Using Raspberry Pi with C++</a:t>
            </a:r>
          </a:p>
        </p:txBody>
      </p:sp>
      <p:sp>
        <p:nvSpPr>
          <p:cNvPr id="3" name="Content Placeholder 2"/>
          <p:cNvSpPr>
            <a:spLocks noGrp="1"/>
          </p:cNvSpPr>
          <p:nvPr>
            <p:ph idx="1"/>
          </p:nvPr>
        </p:nvSpPr>
        <p:spPr>
          <a:xfrm>
            <a:off x="363169" y="1074282"/>
            <a:ext cx="11004324" cy="743048"/>
          </a:xfrm>
        </p:spPr>
        <p:txBody>
          <a:bodyPr>
            <a:noAutofit/>
          </a:bodyPr>
          <a:lstStyle/>
          <a:p>
            <a:pPr marL="342900" indent="-342900" algn="l">
              <a:buFont typeface="Arial" charset="0"/>
              <a:buChar char="•"/>
            </a:pPr>
            <a:r>
              <a:rPr lang="en-US" sz="2000" dirty="0">
                <a:latin typeface="Arial" panose="020B0604020202020204" pitchFamily="34" charset="0"/>
                <a:cs typeface="Arial" panose="020B0604020202020204" pitchFamily="34" charset="0"/>
              </a:rPr>
              <a:t>There are several C++ camera interface libraries.  Here we use </a:t>
            </a:r>
            <a:r>
              <a:rPr lang="en-US" sz="2000" dirty="0" err="1">
                <a:latin typeface="Arial" panose="020B0604020202020204" pitchFamily="34" charset="0"/>
                <a:cs typeface="Arial" panose="020B0604020202020204" pitchFamily="34" charset="0"/>
              </a:rPr>
              <a:t>raspicam</a:t>
            </a:r>
            <a:r>
              <a:rPr lang="en-US" sz="2000" dirty="0">
                <a:latin typeface="Arial" panose="020B0604020202020204" pitchFamily="34" charset="0"/>
                <a:cs typeface="Arial" panose="020B0604020202020204" pitchFamily="34" charset="0"/>
              </a:rPr>
              <a:t> which you can find </a:t>
            </a:r>
            <a:r>
              <a:rPr lang="en-US" sz="2000" dirty="0">
                <a:solidFill>
                  <a:srgbClr val="2282F0"/>
                </a:solidFill>
                <a:latin typeface="Arial" panose="020B0604020202020204" pitchFamily="34" charset="0"/>
                <a:cs typeface="Arial" panose="020B0604020202020204" pitchFamily="34" charset="0"/>
                <a:hlinkClick r:id="rId3">
                  <a:extLst>
                    <a:ext uri="{A12FA001-AC4F-418D-AE19-62706E023703}">
                      <ahyp:hlinkClr xmlns:ahyp="http://schemas.microsoft.com/office/drawing/2018/hyperlinkcolor" val="tx"/>
                    </a:ext>
                  </a:extLst>
                </a:hlinkClick>
              </a:rPr>
              <a:t>here</a:t>
            </a:r>
            <a:r>
              <a:rPr lang="en-US" sz="2000" dirty="0">
                <a:latin typeface="Arial" panose="020B0604020202020204" pitchFamily="34" charset="0"/>
                <a:cs typeface="Arial" panose="020B0604020202020204" pitchFamily="34" charset="0"/>
              </a:rPr>
              <a:t>.  To install </a:t>
            </a:r>
            <a:r>
              <a:rPr lang="en-US" sz="2000" dirty="0" err="1">
                <a:latin typeface="Arial" panose="020B0604020202020204" pitchFamily="34" charset="0"/>
                <a:cs typeface="Arial" panose="020B0604020202020204" pitchFamily="34" charset="0"/>
              </a:rPr>
              <a:t>raspicam</a:t>
            </a:r>
            <a:r>
              <a:rPr lang="en-US" sz="2000" dirty="0">
                <a:latin typeface="Arial" panose="020B0604020202020204" pitchFamily="34" charset="0"/>
                <a:cs typeface="Arial" panose="020B0604020202020204" pitchFamily="34" charset="0"/>
              </a:rPr>
              <a:t>, download it and install </a:t>
            </a:r>
            <a:r>
              <a:rPr lang="en-US" sz="2000" dirty="0" err="1">
                <a:latin typeface="Arial" panose="020B0604020202020204" pitchFamily="34" charset="0"/>
                <a:cs typeface="Arial" panose="020B0604020202020204" pitchFamily="34" charset="0"/>
              </a:rPr>
              <a:t>cmake</a:t>
            </a:r>
            <a:r>
              <a:rPr lang="en-US" sz="2000" dirty="0">
                <a:latin typeface="Arial" panose="020B0604020202020204" pitchFamily="34" charset="0"/>
                <a:cs typeface="Arial" panose="020B0604020202020204" pitchFamily="34" charset="0"/>
              </a:rPr>
              <a:t>:</a:t>
            </a:r>
          </a:p>
          <a:p>
            <a:pPr marL="742950" lvl="1" indent="-285750" algn="l" fontAlgn="base">
              <a:buFont typeface="Arial" panose="020B0604020202020204" pitchFamily="34" charset="0"/>
              <a:buChar char="•"/>
            </a:pPr>
            <a:r>
              <a:rPr lang="en-US" sz="1800" dirty="0">
                <a:latin typeface="Calibri" panose="020F0502020204030204" pitchFamily="34" charset="0"/>
                <a:cs typeface="Calibri" panose="020F0502020204030204" pitchFamily="34" charset="0"/>
              </a:rPr>
              <a:t>sudo apt-get update &amp;&amp; sudo apt-get upgrade</a:t>
            </a:r>
          </a:p>
          <a:p>
            <a:pPr marL="742950" lvl="1" indent="-285750" algn="l" fontAlgn="base">
              <a:buFont typeface="Arial" panose="020B0604020202020204" pitchFamily="34" charset="0"/>
              <a:buChar char="•"/>
            </a:pPr>
            <a:r>
              <a:rPr lang="en-US" sz="1800" dirty="0">
                <a:latin typeface="Calibri" panose="020F0502020204030204" pitchFamily="34" charset="0"/>
                <a:cs typeface="Calibri" panose="020F0502020204030204" pitchFamily="34" charset="0"/>
              </a:rPr>
              <a:t>sudo apt-get install </a:t>
            </a:r>
            <a:r>
              <a:rPr lang="en-US" sz="1800" dirty="0" err="1">
                <a:latin typeface="Calibri" panose="020F0502020204030204" pitchFamily="34" charset="0"/>
                <a:cs typeface="Calibri" panose="020F0502020204030204" pitchFamily="34" charset="0"/>
              </a:rPr>
              <a:t>cmake</a:t>
            </a:r>
            <a:r>
              <a:rPr lang="en-US" sz="1800" dirty="0">
                <a:latin typeface="Calibri" panose="020F0502020204030204" pitchFamily="34" charset="0"/>
                <a:cs typeface="Calibri" panose="020F0502020204030204" pitchFamily="34" charset="0"/>
              </a:rPr>
              <a:t>. Then build </a:t>
            </a:r>
            <a:r>
              <a:rPr lang="en-US" sz="1800">
                <a:latin typeface="Calibri" panose="020F0502020204030204" pitchFamily="34" charset="0"/>
                <a:cs typeface="Calibri" panose="020F0502020204030204" pitchFamily="34" charset="0"/>
              </a:rPr>
              <a:t>the library.</a:t>
            </a:r>
            <a:endParaRPr lang="en-US" sz="1800" dirty="0">
              <a:latin typeface="Calibri" panose="020F0502020204030204" pitchFamily="34" charset="0"/>
              <a:cs typeface="Calibri" panose="020F0502020204030204" pitchFamily="34" charset="0"/>
            </a:endParaRPr>
          </a:p>
          <a:p>
            <a:pPr marL="342900" indent="-342900" algn="l" fontAlgn="base">
              <a:buFont typeface="Arial" panose="020B0604020202020204" pitchFamily="34" charset="0"/>
              <a:buChar char="•"/>
            </a:pPr>
            <a:r>
              <a:rPr lang="en-US" sz="2000" dirty="0">
                <a:latin typeface="Arial" panose="020B0604020202020204" pitchFamily="34" charset="0"/>
                <a:cs typeface="Arial" panose="020B0604020202020204" pitchFamily="34" charset="0"/>
              </a:rPr>
              <a:t>To compile the following sample code, do the following:</a:t>
            </a:r>
          </a:p>
          <a:p>
            <a:pPr marL="800100" lvl="1" indent="-342900" algn="l">
              <a:buFont typeface="Arial" charset="0"/>
              <a:buChar char="•"/>
            </a:pPr>
            <a:r>
              <a:rPr lang="en-US" sz="1800" dirty="0">
                <a:latin typeface="Calibri" panose="020F0502020204030204" pitchFamily="34" charset="0"/>
                <a:cs typeface="Calibri" panose="020F0502020204030204" pitchFamily="34" charset="0"/>
              </a:rPr>
              <a:t>g++ </a:t>
            </a:r>
            <a:r>
              <a:rPr lang="en-US" sz="1800" dirty="0" err="1">
                <a:latin typeface="Calibri" panose="020F0502020204030204" pitchFamily="34" charset="0"/>
                <a:cs typeface="Calibri" panose="020F0502020204030204" pitchFamily="34" charset="0"/>
              </a:rPr>
              <a:t>still.cc</a:t>
            </a:r>
            <a:r>
              <a:rPr lang="en-US" sz="1800" dirty="0">
                <a:latin typeface="Calibri" panose="020F0502020204030204" pitchFamily="34" charset="0"/>
                <a:cs typeface="Calibri" panose="020F0502020204030204" pitchFamily="34" charset="0"/>
              </a:rPr>
              <a:t> -L /opt/</a:t>
            </a:r>
            <a:r>
              <a:rPr lang="en-US" sz="1800" dirty="0" err="1">
                <a:latin typeface="Calibri" panose="020F0502020204030204" pitchFamily="34" charset="0"/>
                <a:cs typeface="Calibri" panose="020F0502020204030204" pitchFamily="34" charset="0"/>
              </a:rPr>
              <a:t>vc</a:t>
            </a:r>
            <a:r>
              <a:rPr lang="en-US" sz="1800" dirty="0">
                <a:latin typeface="Calibri" panose="020F0502020204030204" pitchFamily="34" charset="0"/>
                <a:cs typeface="Calibri" panose="020F0502020204030204" pitchFamily="34" charset="0"/>
              </a:rPr>
              <a:t>/lib -I/</a:t>
            </a:r>
            <a:r>
              <a:rPr lang="en-US" sz="1800" dirty="0" err="1">
                <a:latin typeface="Calibri" panose="020F0502020204030204" pitchFamily="34" charset="0"/>
                <a:cs typeface="Calibri" panose="020F0502020204030204" pitchFamily="34" charset="0"/>
              </a:rPr>
              <a:t>usr</a:t>
            </a:r>
            <a:r>
              <a:rPr lang="en-US" sz="1800" dirty="0">
                <a:latin typeface="Calibri" panose="020F0502020204030204" pitchFamily="34" charset="0"/>
                <a:cs typeface="Calibri" panose="020F0502020204030204" pitchFamily="34" charset="0"/>
              </a:rPr>
              <a:t>/local/include -</a:t>
            </a:r>
            <a:r>
              <a:rPr lang="en-US" sz="1800" dirty="0" err="1">
                <a:latin typeface="Calibri" panose="020F0502020204030204" pitchFamily="34" charset="0"/>
                <a:cs typeface="Calibri" panose="020F0502020204030204" pitchFamily="34" charset="0"/>
              </a:rPr>
              <a:t>lraspicam</a:t>
            </a:r>
            <a:r>
              <a:rPr lang="en-US" sz="1800" dirty="0">
                <a:latin typeface="Calibri" panose="020F0502020204030204" pitchFamily="34" charset="0"/>
                <a:cs typeface="Calibri" panose="020F0502020204030204" pitchFamily="34" charset="0"/>
              </a:rPr>
              <a:t> -</a:t>
            </a:r>
            <a:r>
              <a:rPr lang="en-US" sz="1800" dirty="0" err="1">
                <a:latin typeface="Calibri" panose="020F0502020204030204" pitchFamily="34" charset="0"/>
                <a:cs typeface="Calibri" panose="020F0502020204030204" pitchFamily="34" charset="0"/>
              </a:rPr>
              <a:t>lmmal</a:t>
            </a:r>
            <a:r>
              <a:rPr lang="en-US" sz="1800" dirty="0">
                <a:latin typeface="Calibri" panose="020F0502020204030204" pitchFamily="34" charset="0"/>
                <a:cs typeface="Calibri" panose="020F0502020204030204" pitchFamily="34" charset="0"/>
              </a:rPr>
              <a:t> -</a:t>
            </a:r>
            <a:r>
              <a:rPr lang="en-US" sz="1800" dirty="0" err="1">
                <a:latin typeface="Calibri" panose="020F0502020204030204" pitchFamily="34" charset="0"/>
                <a:cs typeface="Calibri" panose="020F0502020204030204" pitchFamily="34" charset="0"/>
              </a:rPr>
              <a:t>lmmal_core</a:t>
            </a:r>
            <a:r>
              <a:rPr lang="en-US" sz="1800" dirty="0">
                <a:latin typeface="Calibri" panose="020F0502020204030204" pitchFamily="34" charset="0"/>
                <a:cs typeface="Calibri" panose="020F0502020204030204" pitchFamily="34" charset="0"/>
              </a:rPr>
              <a:t> -</a:t>
            </a:r>
            <a:r>
              <a:rPr lang="en-US" sz="1800" dirty="0" err="1">
                <a:latin typeface="Calibri" panose="020F0502020204030204" pitchFamily="34" charset="0"/>
                <a:cs typeface="Calibri" panose="020F0502020204030204" pitchFamily="34" charset="0"/>
              </a:rPr>
              <a:t>lmmal_util</a:t>
            </a:r>
            <a:endParaRPr lang="en-US" sz="1600" dirty="0">
              <a:latin typeface="Calibri" panose="020F0502020204030204" pitchFamily="34" charset="0"/>
              <a:ea typeface="Arial" charset="0"/>
              <a:cs typeface="Calibri" panose="020F0502020204030204" pitchFamily="34" charset="0"/>
            </a:endParaRPr>
          </a:p>
        </p:txBody>
      </p:sp>
      <p:sp>
        <p:nvSpPr>
          <p:cNvPr id="5" name="Slide Number Placeholder 4"/>
          <p:cNvSpPr>
            <a:spLocks noGrp="1"/>
          </p:cNvSpPr>
          <p:nvPr>
            <p:ph type="sldNum" sz="quarter" idx="12"/>
          </p:nvPr>
        </p:nvSpPr>
        <p:spPr>
          <a:xfrm>
            <a:off x="17050550" y="7766121"/>
            <a:ext cx="3745199" cy="326955"/>
          </a:xfrm>
        </p:spPr>
        <p:txBody>
          <a:bodyPr/>
          <a:lstStyle/>
          <a:p>
            <a:fld id="{FA32F8ED-EEB4-4D51-9E8E-3B145D9B9811}" type="slidenum">
              <a:rPr lang="en-US" smtClean="0"/>
              <a:pPr/>
              <a:t>220</a:t>
            </a:fld>
            <a:endParaRPr lang="en-US"/>
          </a:p>
        </p:txBody>
      </p:sp>
      <p:sp>
        <p:nvSpPr>
          <p:cNvPr id="41" name="Slide Number Placeholder 4">
            <a:extLst>
              <a:ext uri="{FF2B5EF4-FFF2-40B4-BE49-F238E27FC236}">
                <a16:creationId xmlns:a16="http://schemas.microsoft.com/office/drawing/2014/main" id="{9A44A981-7D82-F54B-9B85-46CE01BA78F3}"/>
              </a:ext>
            </a:extLst>
          </p:cNvPr>
          <p:cNvSpPr txBox="1">
            <a:spLocks/>
          </p:cNvSpPr>
          <p:nvPr/>
        </p:nvSpPr>
        <p:spPr>
          <a:xfrm>
            <a:off x="9044750" y="6262404"/>
            <a:ext cx="2133600" cy="365125"/>
          </a:xfrm>
          <a:prstGeom prst="rect">
            <a:avLst/>
          </a:prstGeom>
        </p:spPr>
        <p:txBody>
          <a:bodyPr vert="horz" lIns="91440" tIns="45720" rIns="91440" bIns="45720" rtlCol="0" anchor="ctr"/>
          <a:lstStyle>
            <a:defPPr>
              <a:defRPr lang="en-US"/>
            </a:defPPr>
            <a:lvl1pPr marL="0" algn="ctr" defTabSz="914400" rtl="0" eaLnBrk="1" latinLnBrk="0" hangingPunct="1">
              <a:defRPr sz="1000" b="0" i="0" kern="1200">
                <a:solidFill>
                  <a:schemeClr val="tx1"/>
                </a:solidFill>
                <a:latin typeface="Helvetica Light"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A32F8ED-EEB4-4D51-9E8E-3B145D9B9811}" type="slidenum">
              <a:rPr lang="en-US" smtClean="0"/>
              <a:pPr/>
              <a:t>220</a:t>
            </a:fld>
            <a:endParaRPr lang="en-US"/>
          </a:p>
        </p:txBody>
      </p:sp>
      <p:sp>
        <p:nvSpPr>
          <p:cNvPr id="6" name="Content Placeholder 2">
            <a:extLst>
              <a:ext uri="{FF2B5EF4-FFF2-40B4-BE49-F238E27FC236}">
                <a16:creationId xmlns:a16="http://schemas.microsoft.com/office/drawing/2014/main" id="{DD69297B-92E6-9B42-AA62-1EBB00B4DB70}"/>
              </a:ext>
            </a:extLst>
          </p:cNvPr>
          <p:cNvSpPr txBox="1">
            <a:spLocks/>
          </p:cNvSpPr>
          <p:nvPr/>
        </p:nvSpPr>
        <p:spPr>
          <a:xfrm>
            <a:off x="0" y="3144197"/>
            <a:ext cx="11004324" cy="131521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lvl="1" algn="l">
              <a:spcBef>
                <a:spcPts val="200"/>
              </a:spcBef>
            </a:pPr>
            <a:r>
              <a:rPr lang="en-US" sz="1600">
                <a:latin typeface="Courier New" panose="02070309020205020404" pitchFamily="49" charset="0"/>
                <a:cs typeface="Courier New" panose="02070309020205020404" pitchFamily="49" charset="0"/>
              </a:rPr>
              <a:t>#include &lt;</a:t>
            </a:r>
            <a:r>
              <a:rPr lang="en-US" sz="1600" err="1">
                <a:latin typeface="Courier New" panose="02070309020205020404" pitchFamily="49" charset="0"/>
                <a:cs typeface="Courier New" panose="02070309020205020404" pitchFamily="49" charset="0"/>
              </a:rPr>
              <a:t>unistd.h</a:t>
            </a:r>
            <a:r>
              <a:rPr lang="en-US" sz="1600">
                <a:latin typeface="Courier New" panose="02070309020205020404" pitchFamily="49" charset="0"/>
                <a:cs typeface="Courier New" panose="02070309020205020404" pitchFamily="49" charset="0"/>
              </a:rPr>
              <a:t>&gt; </a:t>
            </a:r>
          </a:p>
          <a:p>
            <a:pPr lvl="1" algn="l">
              <a:spcBef>
                <a:spcPts val="200"/>
              </a:spcBef>
            </a:pPr>
            <a:r>
              <a:rPr lang="en-US" sz="1600">
                <a:latin typeface="Courier New" panose="02070309020205020404" pitchFamily="49" charset="0"/>
                <a:cs typeface="Courier New" panose="02070309020205020404" pitchFamily="49" charset="0"/>
              </a:rPr>
              <a:t>#include &lt;</a:t>
            </a:r>
            <a:r>
              <a:rPr lang="en-US" sz="1600" err="1">
                <a:latin typeface="Courier New" panose="02070309020205020404" pitchFamily="49" charset="0"/>
                <a:cs typeface="Courier New" panose="02070309020205020404" pitchFamily="49" charset="0"/>
              </a:rPr>
              <a:t>ctime</a:t>
            </a:r>
            <a:r>
              <a:rPr lang="en-US" sz="1600">
                <a:latin typeface="Courier New" panose="02070309020205020404" pitchFamily="49" charset="0"/>
                <a:cs typeface="Courier New" panose="02070309020205020404" pitchFamily="49" charset="0"/>
              </a:rPr>
              <a:t>&gt;</a:t>
            </a:r>
          </a:p>
          <a:p>
            <a:pPr lvl="1" algn="l">
              <a:spcBef>
                <a:spcPts val="200"/>
              </a:spcBef>
            </a:pPr>
            <a:r>
              <a:rPr lang="en-US" sz="1600">
                <a:latin typeface="Courier New" panose="02070309020205020404" pitchFamily="49" charset="0"/>
                <a:cs typeface="Courier New" panose="02070309020205020404" pitchFamily="49" charset="0"/>
              </a:rPr>
              <a:t>#include &lt;</a:t>
            </a:r>
            <a:r>
              <a:rPr lang="en-US" sz="1600" err="1">
                <a:latin typeface="Courier New" panose="02070309020205020404" pitchFamily="49" charset="0"/>
                <a:cs typeface="Courier New" panose="02070309020205020404" pitchFamily="49" charset="0"/>
              </a:rPr>
              <a:t>fstream</a:t>
            </a:r>
            <a:r>
              <a:rPr lang="en-US" sz="1600">
                <a:latin typeface="Courier New" panose="02070309020205020404" pitchFamily="49" charset="0"/>
                <a:cs typeface="Courier New" panose="02070309020205020404" pitchFamily="49" charset="0"/>
              </a:rPr>
              <a:t>&gt;</a:t>
            </a:r>
          </a:p>
          <a:p>
            <a:pPr lvl="1" algn="l">
              <a:spcBef>
                <a:spcPts val="200"/>
              </a:spcBef>
            </a:pPr>
            <a:r>
              <a:rPr lang="en-US" sz="1600">
                <a:latin typeface="Courier New" panose="02070309020205020404" pitchFamily="49" charset="0"/>
                <a:cs typeface="Courier New" panose="02070309020205020404" pitchFamily="49" charset="0"/>
              </a:rPr>
              <a:t>#include &lt;iostream&gt;</a:t>
            </a:r>
          </a:p>
          <a:p>
            <a:pPr lvl="1" algn="l">
              <a:spcBef>
                <a:spcPts val="200"/>
              </a:spcBef>
            </a:pPr>
            <a:r>
              <a:rPr lang="en-US" sz="1600">
                <a:latin typeface="Courier New" panose="02070309020205020404" pitchFamily="49" charset="0"/>
                <a:cs typeface="Courier New" panose="02070309020205020404" pitchFamily="49" charset="0"/>
              </a:rPr>
              <a:t>#include &lt;</a:t>
            </a:r>
            <a:r>
              <a:rPr lang="en-US" sz="1600" err="1">
                <a:latin typeface="Courier New" panose="02070309020205020404" pitchFamily="49" charset="0"/>
                <a:cs typeface="Courier New" panose="02070309020205020404" pitchFamily="49" charset="0"/>
              </a:rPr>
              <a:t>raspicam</a:t>
            </a:r>
            <a:r>
              <a:rPr lang="en-US" sz="1600">
                <a:latin typeface="Courier New" panose="02070309020205020404" pitchFamily="49" charset="0"/>
                <a:cs typeface="Courier New" panose="02070309020205020404" pitchFamily="49" charset="0"/>
              </a:rPr>
              <a:t>/</a:t>
            </a:r>
            <a:r>
              <a:rPr lang="en-US" sz="1600" err="1">
                <a:latin typeface="Courier New" panose="02070309020205020404" pitchFamily="49" charset="0"/>
                <a:cs typeface="Courier New" panose="02070309020205020404" pitchFamily="49" charset="0"/>
              </a:rPr>
              <a:t>raspicam.h</a:t>
            </a:r>
            <a:r>
              <a:rPr lang="en-US" sz="1600">
                <a:latin typeface="Courier New" panose="02070309020205020404" pitchFamily="49" charset="0"/>
                <a:cs typeface="Courier New" panose="02070309020205020404" pitchFamily="49" charset="0"/>
              </a:rPr>
              <a:t>&gt;</a:t>
            </a:r>
          </a:p>
          <a:p>
            <a:pPr lvl="1" algn="l">
              <a:spcBef>
                <a:spcPts val="200"/>
              </a:spcBef>
            </a:pPr>
            <a:r>
              <a:rPr lang="en-US" sz="1600">
                <a:latin typeface="Courier New" panose="02070309020205020404" pitchFamily="49" charset="0"/>
                <a:cs typeface="Courier New" panose="02070309020205020404" pitchFamily="49" charset="0"/>
              </a:rPr>
              <a:t>using namespace std;</a:t>
            </a:r>
          </a:p>
          <a:p>
            <a:pPr lvl="1" algn="l">
              <a:spcBef>
                <a:spcPts val="200"/>
              </a:spcBef>
            </a:pPr>
            <a:endParaRPr lang="en-US" sz="1600">
              <a:latin typeface="Courier New" panose="02070309020205020404" pitchFamily="49" charset="0"/>
              <a:cs typeface="Courier New" panose="02070309020205020404" pitchFamily="49" charset="0"/>
            </a:endParaRPr>
          </a:p>
          <a:p>
            <a:pPr lvl="1" algn="l">
              <a:spcBef>
                <a:spcPts val="200"/>
              </a:spcBef>
            </a:pPr>
            <a:r>
              <a:rPr lang="en-US" sz="1600">
                <a:latin typeface="Courier New" panose="02070309020205020404" pitchFamily="49" charset="0"/>
                <a:cs typeface="Courier New" panose="02070309020205020404" pitchFamily="49" charset="0"/>
              </a:rPr>
              <a:t>int main (int </a:t>
            </a:r>
            <a:r>
              <a:rPr lang="en-US" sz="1600" err="1">
                <a:latin typeface="Courier New" panose="02070309020205020404" pitchFamily="49" charset="0"/>
                <a:cs typeface="Courier New" panose="02070309020205020404" pitchFamily="49" charset="0"/>
              </a:rPr>
              <a:t>argc</a:t>
            </a:r>
            <a:r>
              <a:rPr lang="en-US" sz="1600">
                <a:latin typeface="Courier New" panose="02070309020205020404" pitchFamily="49" charset="0"/>
                <a:cs typeface="Courier New" panose="02070309020205020404" pitchFamily="49" charset="0"/>
              </a:rPr>
              <a:t>, char **</a:t>
            </a:r>
            <a:r>
              <a:rPr lang="en-US" sz="1600" err="1">
                <a:latin typeface="Courier New" panose="02070309020205020404" pitchFamily="49" charset="0"/>
                <a:cs typeface="Courier New" panose="02070309020205020404" pitchFamily="49" charset="0"/>
              </a:rPr>
              <a:t>argv</a:t>
            </a:r>
            <a:r>
              <a:rPr lang="en-US" sz="1600">
                <a:latin typeface="Courier New" panose="02070309020205020404" pitchFamily="49" charset="0"/>
                <a:cs typeface="Courier New" panose="02070309020205020404" pitchFamily="49" charset="0"/>
              </a:rPr>
              <a:t>) {</a:t>
            </a:r>
          </a:p>
          <a:p>
            <a:pPr lvl="1" algn="l">
              <a:spcBef>
                <a:spcPts val="200"/>
              </a:spcBef>
            </a:pPr>
            <a:r>
              <a:rPr lang="en-US" sz="1600">
                <a:latin typeface="Courier New" panose="02070309020205020404" pitchFamily="49" charset="0"/>
                <a:cs typeface="Courier New" panose="02070309020205020404" pitchFamily="49" charset="0"/>
              </a:rPr>
              <a:t>    </a:t>
            </a:r>
            <a:r>
              <a:rPr lang="en-US" sz="1600" err="1">
                <a:latin typeface="Courier New" panose="02070309020205020404" pitchFamily="49" charset="0"/>
                <a:cs typeface="Courier New" panose="02070309020205020404" pitchFamily="49" charset="0"/>
              </a:rPr>
              <a:t>raspicam</a:t>
            </a:r>
            <a:r>
              <a:rPr lang="en-US" sz="1600">
                <a:latin typeface="Courier New" panose="02070309020205020404" pitchFamily="49" charset="0"/>
                <a:cs typeface="Courier New" panose="02070309020205020404" pitchFamily="49" charset="0"/>
              </a:rPr>
              <a:t>::</a:t>
            </a:r>
            <a:r>
              <a:rPr lang="en-US" sz="1600" err="1">
                <a:latin typeface="Courier New" panose="02070309020205020404" pitchFamily="49" charset="0"/>
                <a:cs typeface="Courier New" panose="02070309020205020404" pitchFamily="49" charset="0"/>
              </a:rPr>
              <a:t>RaspiCam</a:t>
            </a:r>
            <a:r>
              <a:rPr lang="en-US" sz="1600">
                <a:latin typeface="Courier New" panose="02070309020205020404" pitchFamily="49" charset="0"/>
                <a:cs typeface="Courier New" panose="02070309020205020404" pitchFamily="49" charset="0"/>
              </a:rPr>
              <a:t> Camera;</a:t>
            </a:r>
          </a:p>
          <a:p>
            <a:pPr lvl="1" algn="l">
              <a:spcBef>
                <a:spcPts val="200"/>
              </a:spcBef>
            </a:pPr>
            <a:r>
              <a:rPr lang="en-US" sz="1600">
                <a:latin typeface="Courier New" panose="02070309020205020404" pitchFamily="49" charset="0"/>
                <a:cs typeface="Courier New" panose="02070309020205020404" pitchFamily="49" charset="0"/>
              </a:rPr>
              <a:t>    </a:t>
            </a:r>
          </a:p>
          <a:p>
            <a:pPr lvl="1" algn="l">
              <a:spcBef>
                <a:spcPts val="200"/>
              </a:spcBef>
            </a:pPr>
            <a:r>
              <a:rPr lang="en-US" sz="1600">
                <a:latin typeface="Courier New" panose="02070309020205020404" pitchFamily="49" charset="0"/>
                <a:cs typeface="Courier New" panose="02070309020205020404" pitchFamily="49" charset="0"/>
              </a:rPr>
              <a:t>    if (!</a:t>
            </a:r>
            <a:r>
              <a:rPr lang="en-US" sz="1600" err="1">
                <a:latin typeface="Courier New" panose="02070309020205020404" pitchFamily="49" charset="0"/>
                <a:cs typeface="Courier New" panose="02070309020205020404" pitchFamily="49" charset="0"/>
              </a:rPr>
              <a:t>Camera.open</a:t>
            </a:r>
            <a:r>
              <a:rPr lang="en-US" sz="1600">
                <a:latin typeface="Courier New" panose="02070309020205020404" pitchFamily="49" charset="0"/>
                <a:cs typeface="Courier New" panose="02070309020205020404" pitchFamily="49" charset="0"/>
              </a:rPr>
              <a:t>()) {</a:t>
            </a:r>
            <a:r>
              <a:rPr lang="en-US" sz="1600" err="1">
                <a:latin typeface="Courier New" panose="02070309020205020404" pitchFamily="49" charset="0"/>
                <a:cs typeface="Courier New" panose="02070309020205020404" pitchFamily="49" charset="0"/>
              </a:rPr>
              <a:t>cerr</a:t>
            </a:r>
            <a:r>
              <a:rPr lang="en-US" sz="1600">
                <a:latin typeface="Courier New" panose="02070309020205020404" pitchFamily="49" charset="0"/>
                <a:cs typeface="Courier New" panose="02070309020205020404" pitchFamily="49" charset="0"/>
              </a:rPr>
              <a:t>&lt;&lt;"Error opening camera"&lt;&lt;</a:t>
            </a:r>
            <a:r>
              <a:rPr lang="en-US" sz="1600" err="1">
                <a:latin typeface="Courier New" panose="02070309020205020404" pitchFamily="49" charset="0"/>
                <a:cs typeface="Courier New" panose="02070309020205020404" pitchFamily="49" charset="0"/>
              </a:rPr>
              <a:t>endl</a:t>
            </a:r>
            <a:r>
              <a:rPr lang="en-US" sz="1600">
                <a:latin typeface="Courier New" panose="02070309020205020404" pitchFamily="49" charset="0"/>
                <a:cs typeface="Courier New" panose="02070309020205020404" pitchFamily="49" charset="0"/>
              </a:rPr>
              <a:t>; return -1;}</a:t>
            </a:r>
          </a:p>
          <a:p>
            <a:pPr lvl="1" algn="l">
              <a:spcBef>
                <a:spcPts val="200"/>
              </a:spcBef>
            </a:pPr>
            <a:endParaRPr lang="en-US" sz="1600">
              <a:latin typeface="Courier New" panose="02070309020205020404" pitchFamily="49" charset="0"/>
              <a:cs typeface="Courier New" panose="02070309020205020404" pitchFamily="49" charset="0"/>
            </a:endParaRPr>
          </a:p>
          <a:p>
            <a:pPr lvl="1" algn="l"/>
            <a:r>
              <a:rPr lang="en-US" sz="1600">
                <a:latin typeface="Courier New" panose="02070309020205020404" pitchFamily="49" charset="0"/>
                <a:ea typeface="Arial" charset="0"/>
                <a:cs typeface="Courier New" panose="02070309020205020404" pitchFamily="49" charset="0"/>
              </a:rPr>
              <a:t>… continued on next slide</a:t>
            </a:r>
            <a:endParaRPr lang="en-US" sz="1600">
              <a:latin typeface="Arial" panose="020B0604020202020204" pitchFamily="34" charset="0"/>
              <a:ea typeface="Arial" charset="0"/>
              <a:cs typeface="Arial" panose="020B0604020202020204" pitchFamily="34" charset="0"/>
            </a:endParaRPr>
          </a:p>
          <a:p>
            <a:pPr algn="l"/>
            <a:endParaRPr lang="en-US">
              <a:latin typeface="Arial" charset="0"/>
              <a:ea typeface="Arial" charset="0"/>
              <a:cs typeface="Arial" charset="0"/>
            </a:endParaRPr>
          </a:p>
        </p:txBody>
      </p:sp>
    </p:spTree>
    <p:extLst>
      <p:ext uri="{BB962C8B-B14F-4D97-AF65-F5344CB8AC3E}">
        <p14:creationId xmlns:p14="http://schemas.microsoft.com/office/powerpoint/2010/main" val="686332666"/>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5473" y="43013"/>
            <a:ext cx="11004324" cy="868362"/>
          </a:xfrm>
        </p:spPr>
        <p:txBody>
          <a:bodyPr anchor="ctr">
            <a:normAutofit/>
          </a:bodyPr>
          <a:lstStyle/>
          <a:p>
            <a:pPr algn="ctr"/>
            <a:r>
              <a:rPr lang="en-US" sz="4400">
                <a:latin typeface="Arial" panose="020B0604020202020204" pitchFamily="34" charset="0"/>
                <a:cs typeface="Arial" panose="020B0604020202020204" pitchFamily="34" charset="0"/>
              </a:rPr>
              <a:t>Using Raspberry Pi with C++</a:t>
            </a:r>
          </a:p>
        </p:txBody>
      </p:sp>
      <p:sp>
        <p:nvSpPr>
          <p:cNvPr id="5" name="Slide Number Placeholder 4"/>
          <p:cNvSpPr>
            <a:spLocks noGrp="1"/>
          </p:cNvSpPr>
          <p:nvPr>
            <p:ph type="sldNum" sz="quarter" idx="12"/>
          </p:nvPr>
        </p:nvSpPr>
        <p:spPr>
          <a:xfrm>
            <a:off x="17050550" y="7766121"/>
            <a:ext cx="3745199" cy="326955"/>
          </a:xfrm>
        </p:spPr>
        <p:txBody>
          <a:bodyPr/>
          <a:lstStyle/>
          <a:p>
            <a:fld id="{FA32F8ED-EEB4-4D51-9E8E-3B145D9B9811}" type="slidenum">
              <a:rPr lang="en-US" smtClean="0"/>
              <a:pPr/>
              <a:t>221</a:t>
            </a:fld>
            <a:endParaRPr lang="en-US"/>
          </a:p>
        </p:txBody>
      </p:sp>
      <p:sp>
        <p:nvSpPr>
          <p:cNvPr id="41" name="Slide Number Placeholder 4">
            <a:extLst>
              <a:ext uri="{FF2B5EF4-FFF2-40B4-BE49-F238E27FC236}">
                <a16:creationId xmlns:a16="http://schemas.microsoft.com/office/drawing/2014/main" id="{9A44A981-7D82-F54B-9B85-46CE01BA78F3}"/>
              </a:ext>
            </a:extLst>
          </p:cNvPr>
          <p:cNvSpPr txBox="1">
            <a:spLocks/>
          </p:cNvSpPr>
          <p:nvPr/>
        </p:nvSpPr>
        <p:spPr>
          <a:xfrm>
            <a:off x="9044750" y="6262404"/>
            <a:ext cx="2133600" cy="365125"/>
          </a:xfrm>
          <a:prstGeom prst="rect">
            <a:avLst/>
          </a:prstGeom>
        </p:spPr>
        <p:txBody>
          <a:bodyPr vert="horz" lIns="91440" tIns="45720" rIns="91440" bIns="45720" rtlCol="0" anchor="ctr"/>
          <a:lstStyle>
            <a:defPPr>
              <a:defRPr lang="en-US"/>
            </a:defPPr>
            <a:lvl1pPr marL="0" algn="ctr" defTabSz="914400" rtl="0" eaLnBrk="1" latinLnBrk="0" hangingPunct="1">
              <a:defRPr sz="1000" b="0" i="0" kern="1200">
                <a:solidFill>
                  <a:schemeClr val="tx1"/>
                </a:solidFill>
                <a:latin typeface="Helvetica Light"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A32F8ED-EEB4-4D51-9E8E-3B145D9B9811}" type="slidenum">
              <a:rPr lang="en-US" smtClean="0"/>
              <a:pPr/>
              <a:t>221</a:t>
            </a:fld>
            <a:endParaRPr lang="en-US"/>
          </a:p>
        </p:txBody>
      </p:sp>
      <p:sp>
        <p:nvSpPr>
          <p:cNvPr id="6" name="Content Placeholder 2">
            <a:extLst>
              <a:ext uri="{FF2B5EF4-FFF2-40B4-BE49-F238E27FC236}">
                <a16:creationId xmlns:a16="http://schemas.microsoft.com/office/drawing/2014/main" id="{DD69297B-92E6-9B42-AA62-1EBB00B4DB70}"/>
              </a:ext>
            </a:extLst>
          </p:cNvPr>
          <p:cNvSpPr txBox="1">
            <a:spLocks/>
          </p:cNvSpPr>
          <p:nvPr/>
        </p:nvSpPr>
        <p:spPr>
          <a:xfrm>
            <a:off x="174026" y="1240972"/>
            <a:ext cx="11400940" cy="530702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lvl="1" algn="l">
              <a:spcBef>
                <a:spcPts val="200"/>
              </a:spcBef>
            </a:pPr>
            <a:r>
              <a:rPr lang="en-US" sz="1600">
                <a:latin typeface="Courier New" panose="02070309020205020404" pitchFamily="49" charset="0"/>
                <a:cs typeface="Courier New" panose="02070309020205020404" pitchFamily="49" charset="0"/>
              </a:rPr>
              <a:t>    // Wait a while until camera stabilizes</a:t>
            </a:r>
          </a:p>
          <a:p>
            <a:pPr lvl="1" algn="l">
              <a:spcBef>
                <a:spcPts val="200"/>
              </a:spcBef>
            </a:pPr>
            <a:r>
              <a:rPr lang="en-US" sz="1600">
                <a:latin typeface="Courier New" panose="02070309020205020404" pitchFamily="49" charset="0"/>
                <a:cs typeface="Courier New" panose="02070309020205020404" pitchFamily="49" charset="0"/>
              </a:rPr>
              <a:t>    sleep(3);</a:t>
            </a:r>
          </a:p>
          <a:p>
            <a:pPr lvl="1" algn="l">
              <a:spcBef>
                <a:spcPts val="200"/>
              </a:spcBef>
            </a:pPr>
            <a:endParaRPr lang="en-US" sz="1600">
              <a:latin typeface="Courier New" panose="02070309020205020404" pitchFamily="49" charset="0"/>
              <a:cs typeface="Courier New" panose="02070309020205020404" pitchFamily="49" charset="0"/>
            </a:endParaRPr>
          </a:p>
          <a:p>
            <a:pPr lvl="1" algn="l">
              <a:spcBef>
                <a:spcPts val="200"/>
              </a:spcBef>
            </a:pPr>
            <a:r>
              <a:rPr lang="en-US" sz="1600">
                <a:latin typeface="Courier New" panose="02070309020205020404" pitchFamily="49" charset="0"/>
                <a:cs typeface="Courier New" panose="02070309020205020404" pitchFamily="49" charset="0"/>
              </a:rPr>
              <a:t>    // Capture</a:t>
            </a:r>
          </a:p>
          <a:p>
            <a:pPr lvl="1" algn="l">
              <a:spcBef>
                <a:spcPts val="200"/>
              </a:spcBef>
            </a:pPr>
            <a:r>
              <a:rPr lang="en-US" sz="1600">
                <a:latin typeface="Courier New" panose="02070309020205020404" pitchFamily="49" charset="0"/>
                <a:cs typeface="Courier New" panose="02070309020205020404" pitchFamily="49" charset="0"/>
              </a:rPr>
              <a:t>    </a:t>
            </a:r>
            <a:r>
              <a:rPr lang="en-US" sz="1600" err="1">
                <a:latin typeface="Courier New" panose="02070309020205020404" pitchFamily="49" charset="0"/>
                <a:cs typeface="Courier New" panose="02070309020205020404" pitchFamily="49" charset="0"/>
              </a:rPr>
              <a:t>Camera.grab</a:t>
            </a:r>
            <a:r>
              <a:rPr lang="en-US" sz="1600">
                <a:latin typeface="Courier New" panose="02070309020205020404" pitchFamily="49" charset="0"/>
                <a:cs typeface="Courier New" panose="02070309020205020404" pitchFamily="49" charset="0"/>
              </a:rPr>
              <a:t>();</a:t>
            </a:r>
          </a:p>
          <a:p>
            <a:pPr lvl="1" algn="l">
              <a:spcBef>
                <a:spcPts val="200"/>
              </a:spcBef>
            </a:pPr>
            <a:r>
              <a:rPr lang="en-US" sz="1600">
                <a:latin typeface="Courier New" panose="02070309020205020404" pitchFamily="49" charset="0"/>
                <a:cs typeface="Courier New" panose="02070309020205020404" pitchFamily="49" charset="0"/>
              </a:rPr>
              <a:t>    unsigned char *data=new unsigned char[</a:t>
            </a:r>
          </a:p>
          <a:p>
            <a:pPr lvl="1" algn="l">
              <a:spcBef>
                <a:spcPts val="200"/>
              </a:spcBef>
            </a:pPr>
            <a:r>
              <a:rPr lang="en-US" sz="1600">
                <a:latin typeface="Courier New" panose="02070309020205020404" pitchFamily="49" charset="0"/>
                <a:cs typeface="Courier New" panose="02070309020205020404" pitchFamily="49" charset="0"/>
              </a:rPr>
              <a:t>       </a:t>
            </a:r>
            <a:r>
              <a:rPr lang="en-US" sz="1600" err="1">
                <a:latin typeface="Courier New" panose="02070309020205020404" pitchFamily="49" charset="0"/>
                <a:cs typeface="Courier New" panose="02070309020205020404" pitchFamily="49" charset="0"/>
              </a:rPr>
              <a:t>Camera.getImageTypeSize</a:t>
            </a:r>
            <a:r>
              <a:rPr lang="en-US" sz="1600">
                <a:latin typeface="Courier New" panose="02070309020205020404" pitchFamily="49" charset="0"/>
                <a:cs typeface="Courier New" panose="02070309020205020404" pitchFamily="49" charset="0"/>
              </a:rPr>
              <a:t>(</a:t>
            </a:r>
            <a:r>
              <a:rPr lang="en-US" sz="1600" err="1">
                <a:latin typeface="Courier New" panose="02070309020205020404" pitchFamily="49" charset="0"/>
                <a:cs typeface="Courier New" panose="02070309020205020404" pitchFamily="49" charset="0"/>
              </a:rPr>
              <a:t>raspicam</a:t>
            </a:r>
            <a:r>
              <a:rPr lang="en-US" sz="1600">
                <a:latin typeface="Courier New" panose="02070309020205020404" pitchFamily="49" charset="0"/>
                <a:cs typeface="Courier New" panose="02070309020205020404" pitchFamily="49" charset="0"/>
              </a:rPr>
              <a:t>::RASPICAM_FORMAT_RGB)];</a:t>
            </a:r>
          </a:p>
          <a:p>
            <a:pPr lvl="1" algn="l">
              <a:spcBef>
                <a:spcPts val="200"/>
              </a:spcBef>
            </a:pPr>
            <a:r>
              <a:rPr lang="en-US" sz="1600">
                <a:latin typeface="Courier New" panose="02070309020205020404" pitchFamily="49" charset="0"/>
                <a:cs typeface="Courier New" panose="02070309020205020404" pitchFamily="49" charset="0"/>
              </a:rPr>
              <a:t>    </a:t>
            </a:r>
            <a:r>
              <a:rPr lang="en-US" sz="1600" err="1">
                <a:latin typeface="Courier New" panose="02070309020205020404" pitchFamily="49" charset="0"/>
                <a:cs typeface="Courier New" panose="02070309020205020404" pitchFamily="49" charset="0"/>
              </a:rPr>
              <a:t>Camera.retrieve</a:t>
            </a:r>
            <a:r>
              <a:rPr lang="en-US" sz="1600">
                <a:latin typeface="Courier New" panose="02070309020205020404" pitchFamily="49" charset="0"/>
                <a:cs typeface="Courier New" panose="02070309020205020404" pitchFamily="49" charset="0"/>
              </a:rPr>
              <a:t> (</a:t>
            </a:r>
            <a:r>
              <a:rPr lang="en-US" sz="1600" err="1">
                <a:latin typeface="Courier New" panose="02070309020205020404" pitchFamily="49" charset="0"/>
                <a:cs typeface="Courier New" panose="02070309020205020404" pitchFamily="49" charset="0"/>
              </a:rPr>
              <a:t>data,raspicam</a:t>
            </a:r>
            <a:r>
              <a:rPr lang="en-US" sz="1600">
                <a:latin typeface="Courier New" panose="02070309020205020404" pitchFamily="49" charset="0"/>
                <a:cs typeface="Courier New" panose="02070309020205020404" pitchFamily="49" charset="0"/>
              </a:rPr>
              <a:t>::RASPICAM_FORMAT_RGB );//get camera image</a:t>
            </a:r>
          </a:p>
          <a:p>
            <a:pPr lvl="1" algn="l">
              <a:spcBef>
                <a:spcPts val="200"/>
              </a:spcBef>
            </a:pPr>
            <a:endParaRPr lang="en-US" sz="1600">
              <a:latin typeface="Courier New" panose="02070309020205020404" pitchFamily="49" charset="0"/>
              <a:cs typeface="Courier New" panose="02070309020205020404" pitchFamily="49" charset="0"/>
            </a:endParaRPr>
          </a:p>
          <a:p>
            <a:pPr lvl="1" algn="l">
              <a:spcBef>
                <a:spcPts val="200"/>
              </a:spcBef>
            </a:pPr>
            <a:r>
              <a:rPr lang="en-US" sz="1600">
                <a:latin typeface="Courier New" panose="02070309020205020404" pitchFamily="49" charset="0"/>
                <a:cs typeface="Courier New" panose="02070309020205020404" pitchFamily="49" charset="0"/>
              </a:rPr>
              <a:t>    // Save</a:t>
            </a:r>
          </a:p>
          <a:p>
            <a:pPr lvl="1" algn="l">
              <a:spcBef>
                <a:spcPts val="200"/>
              </a:spcBef>
            </a:pPr>
            <a:r>
              <a:rPr lang="en-US" sz="1600">
                <a:latin typeface="Courier New" panose="02070309020205020404" pitchFamily="49" charset="0"/>
                <a:cs typeface="Courier New" panose="02070309020205020404" pitchFamily="49" charset="0"/>
              </a:rPr>
              <a:t>    std::</a:t>
            </a:r>
            <a:r>
              <a:rPr lang="en-US" sz="1600" err="1">
                <a:latin typeface="Courier New" panose="02070309020205020404" pitchFamily="49" charset="0"/>
                <a:cs typeface="Courier New" panose="02070309020205020404" pitchFamily="49" charset="0"/>
              </a:rPr>
              <a:t>ofstream</a:t>
            </a:r>
            <a:r>
              <a:rPr lang="en-US" sz="1600">
                <a:latin typeface="Courier New" panose="02070309020205020404" pitchFamily="49" charset="0"/>
                <a:cs typeface="Courier New" panose="02070309020205020404" pitchFamily="49" charset="0"/>
              </a:rPr>
              <a:t> </a:t>
            </a:r>
            <a:r>
              <a:rPr lang="en-US" sz="1600" err="1">
                <a:latin typeface="Courier New" panose="02070309020205020404" pitchFamily="49" charset="0"/>
                <a:cs typeface="Courier New" panose="02070309020205020404" pitchFamily="49" charset="0"/>
              </a:rPr>
              <a:t>outFile</a:t>
            </a:r>
            <a:r>
              <a:rPr lang="en-US" sz="1600">
                <a:latin typeface="Courier New" panose="02070309020205020404" pitchFamily="49" charset="0"/>
                <a:cs typeface="Courier New" panose="02070309020205020404" pitchFamily="49" charset="0"/>
              </a:rPr>
              <a:t>("</a:t>
            </a:r>
            <a:r>
              <a:rPr lang="en-US" sz="1600" err="1">
                <a:latin typeface="Courier New" panose="02070309020205020404" pitchFamily="49" charset="0"/>
                <a:cs typeface="Courier New" panose="02070309020205020404" pitchFamily="49" charset="0"/>
              </a:rPr>
              <a:t>raspicam_image.ppm",std</a:t>
            </a:r>
            <a:r>
              <a:rPr lang="en-US" sz="1600">
                <a:latin typeface="Courier New" panose="02070309020205020404" pitchFamily="49" charset="0"/>
                <a:cs typeface="Courier New" panose="02070309020205020404" pitchFamily="49" charset="0"/>
              </a:rPr>
              <a:t>::</a:t>
            </a:r>
            <a:r>
              <a:rPr lang="en-US" sz="1600" err="1">
                <a:latin typeface="Courier New" panose="02070309020205020404" pitchFamily="49" charset="0"/>
                <a:cs typeface="Courier New" panose="02070309020205020404" pitchFamily="49" charset="0"/>
              </a:rPr>
              <a:t>ios</a:t>
            </a:r>
            <a:r>
              <a:rPr lang="en-US" sz="1600">
                <a:latin typeface="Courier New" panose="02070309020205020404" pitchFamily="49" charset="0"/>
                <a:cs typeface="Courier New" panose="02070309020205020404" pitchFamily="49" charset="0"/>
              </a:rPr>
              <a:t>::binary);</a:t>
            </a:r>
          </a:p>
          <a:p>
            <a:pPr lvl="1" algn="l">
              <a:spcBef>
                <a:spcPts val="200"/>
              </a:spcBef>
            </a:pPr>
            <a:r>
              <a:rPr lang="en-US" sz="1600">
                <a:latin typeface="Courier New" panose="02070309020205020404" pitchFamily="49" charset="0"/>
                <a:cs typeface="Courier New" panose="02070309020205020404" pitchFamily="49" charset="0"/>
              </a:rPr>
              <a:t>    </a:t>
            </a:r>
            <a:r>
              <a:rPr lang="en-US" sz="1600" err="1">
                <a:latin typeface="Courier New" panose="02070309020205020404" pitchFamily="49" charset="0"/>
                <a:cs typeface="Courier New" panose="02070309020205020404" pitchFamily="49" charset="0"/>
              </a:rPr>
              <a:t>outFile</a:t>
            </a:r>
            <a:r>
              <a:rPr lang="en-US" sz="1600">
                <a:latin typeface="Courier New" panose="02070309020205020404" pitchFamily="49" charset="0"/>
                <a:cs typeface="Courier New" panose="02070309020205020404" pitchFamily="49" charset="0"/>
              </a:rPr>
              <a:t>&lt;&lt;"P6\n"&lt;&lt;</a:t>
            </a:r>
            <a:r>
              <a:rPr lang="en-US" sz="1600" err="1">
                <a:latin typeface="Courier New" panose="02070309020205020404" pitchFamily="49" charset="0"/>
                <a:cs typeface="Courier New" panose="02070309020205020404" pitchFamily="49" charset="0"/>
              </a:rPr>
              <a:t>Camera.getWidth</a:t>
            </a:r>
            <a:r>
              <a:rPr lang="en-US" sz="1600">
                <a:latin typeface="Courier New" panose="02070309020205020404" pitchFamily="49" charset="0"/>
                <a:cs typeface="Courier New" panose="02070309020205020404" pitchFamily="49" charset="0"/>
              </a:rPr>
              <a:t>() &lt;&lt;" "&lt;&lt;</a:t>
            </a:r>
            <a:r>
              <a:rPr lang="en-US" sz="1600" err="1">
                <a:latin typeface="Courier New" panose="02070309020205020404" pitchFamily="49" charset="0"/>
                <a:cs typeface="Courier New" panose="02070309020205020404" pitchFamily="49" charset="0"/>
              </a:rPr>
              <a:t>Camera.getHeight</a:t>
            </a:r>
            <a:r>
              <a:rPr lang="en-US" sz="1600">
                <a:latin typeface="Courier New" panose="02070309020205020404" pitchFamily="49" charset="0"/>
                <a:cs typeface="Courier New" panose="02070309020205020404" pitchFamily="49" charset="0"/>
              </a:rPr>
              <a:t>() &lt;&lt;" 255\n";</a:t>
            </a:r>
          </a:p>
          <a:p>
            <a:pPr lvl="1" algn="l">
              <a:spcBef>
                <a:spcPts val="200"/>
              </a:spcBef>
            </a:pPr>
            <a:r>
              <a:rPr lang="en-US" sz="1600">
                <a:latin typeface="Courier New" panose="02070309020205020404" pitchFamily="49" charset="0"/>
                <a:cs typeface="Courier New" panose="02070309020205020404" pitchFamily="49" charset="0"/>
              </a:rPr>
              <a:t>    </a:t>
            </a:r>
            <a:r>
              <a:rPr lang="en-US" sz="1600" err="1">
                <a:latin typeface="Courier New" panose="02070309020205020404" pitchFamily="49" charset="0"/>
                <a:cs typeface="Courier New" panose="02070309020205020404" pitchFamily="49" charset="0"/>
              </a:rPr>
              <a:t>outFile.write</a:t>
            </a:r>
            <a:r>
              <a:rPr lang="en-US" sz="1600">
                <a:latin typeface="Courier New" panose="02070309020205020404" pitchFamily="49" charset="0"/>
                <a:cs typeface="Courier New" panose="02070309020205020404" pitchFamily="49" charset="0"/>
              </a:rPr>
              <a:t> ((char*) data,</a:t>
            </a:r>
          </a:p>
          <a:p>
            <a:pPr lvl="1" algn="l">
              <a:spcBef>
                <a:spcPts val="200"/>
              </a:spcBef>
            </a:pPr>
            <a:r>
              <a:rPr lang="en-US" sz="1600">
                <a:latin typeface="Courier New" panose="02070309020205020404" pitchFamily="49" charset="0"/>
                <a:cs typeface="Courier New" panose="02070309020205020404" pitchFamily="49" charset="0"/>
              </a:rPr>
              <a:t>         </a:t>
            </a:r>
            <a:r>
              <a:rPr lang="en-US" sz="1600" err="1">
                <a:latin typeface="Courier New" panose="02070309020205020404" pitchFamily="49" charset="0"/>
                <a:cs typeface="Courier New" panose="02070309020205020404" pitchFamily="49" charset="0"/>
              </a:rPr>
              <a:t>Camera.getImageTypeSize</a:t>
            </a:r>
            <a:r>
              <a:rPr lang="en-US" sz="1600">
                <a:latin typeface="Courier New" panose="02070309020205020404" pitchFamily="49" charset="0"/>
                <a:cs typeface="Courier New" panose="02070309020205020404" pitchFamily="49" charset="0"/>
              </a:rPr>
              <a:t>(</a:t>
            </a:r>
            <a:r>
              <a:rPr lang="en-US" sz="1600" err="1">
                <a:latin typeface="Courier New" panose="02070309020205020404" pitchFamily="49" charset="0"/>
                <a:cs typeface="Courier New" panose="02070309020205020404" pitchFamily="49" charset="0"/>
              </a:rPr>
              <a:t>raspicam</a:t>
            </a:r>
            <a:r>
              <a:rPr lang="en-US" sz="1600">
                <a:latin typeface="Courier New" panose="02070309020205020404" pitchFamily="49" charset="0"/>
                <a:cs typeface="Courier New" panose="02070309020205020404" pitchFamily="49" charset="0"/>
              </a:rPr>
              <a:t>::RASPICAM_FORMAT_RGB));</a:t>
            </a:r>
          </a:p>
          <a:p>
            <a:pPr lvl="1" algn="l">
              <a:spcBef>
                <a:spcPts val="200"/>
              </a:spcBef>
            </a:pPr>
            <a:r>
              <a:rPr lang="en-US" sz="1600">
                <a:latin typeface="Courier New" panose="02070309020205020404" pitchFamily="49" charset="0"/>
                <a:cs typeface="Courier New" panose="02070309020205020404" pitchFamily="49" charset="0"/>
              </a:rPr>
              <a:t>    </a:t>
            </a:r>
            <a:r>
              <a:rPr lang="en-US" sz="1600" err="1">
                <a:latin typeface="Courier New" panose="02070309020205020404" pitchFamily="49" charset="0"/>
                <a:cs typeface="Courier New" panose="02070309020205020404" pitchFamily="49" charset="0"/>
              </a:rPr>
              <a:t>cout</a:t>
            </a:r>
            <a:r>
              <a:rPr lang="en-US" sz="1600">
                <a:latin typeface="Courier New" panose="02070309020205020404" pitchFamily="49" charset="0"/>
                <a:cs typeface="Courier New" panose="02070309020205020404" pitchFamily="49" charset="0"/>
              </a:rPr>
              <a:t>&lt;&lt;"Image saved at </a:t>
            </a:r>
            <a:r>
              <a:rPr lang="en-US" sz="1600" err="1">
                <a:latin typeface="Courier New" panose="02070309020205020404" pitchFamily="49" charset="0"/>
                <a:cs typeface="Courier New" panose="02070309020205020404" pitchFamily="49" charset="0"/>
              </a:rPr>
              <a:t>raspicam_image.ppm</a:t>
            </a:r>
            <a:r>
              <a:rPr lang="en-US" sz="1600">
                <a:latin typeface="Courier New" panose="02070309020205020404" pitchFamily="49" charset="0"/>
                <a:cs typeface="Courier New" panose="02070309020205020404" pitchFamily="49" charset="0"/>
              </a:rPr>
              <a:t>"&lt;&lt;</a:t>
            </a:r>
            <a:r>
              <a:rPr lang="en-US" sz="1600" err="1">
                <a:latin typeface="Courier New" panose="02070309020205020404" pitchFamily="49" charset="0"/>
                <a:cs typeface="Courier New" panose="02070309020205020404" pitchFamily="49" charset="0"/>
              </a:rPr>
              <a:t>endl</a:t>
            </a:r>
            <a:r>
              <a:rPr lang="en-US" sz="1600">
                <a:latin typeface="Courier New" panose="02070309020205020404" pitchFamily="49" charset="0"/>
                <a:cs typeface="Courier New" panose="02070309020205020404" pitchFamily="49" charset="0"/>
              </a:rPr>
              <a:t>;</a:t>
            </a:r>
          </a:p>
          <a:p>
            <a:pPr lvl="1" algn="l">
              <a:spcBef>
                <a:spcPts val="200"/>
              </a:spcBef>
            </a:pPr>
            <a:endParaRPr lang="en-US" sz="1600">
              <a:latin typeface="Courier New" panose="02070309020205020404" pitchFamily="49" charset="0"/>
              <a:cs typeface="Courier New" panose="02070309020205020404" pitchFamily="49" charset="0"/>
            </a:endParaRPr>
          </a:p>
          <a:p>
            <a:pPr lvl="1" algn="l">
              <a:spcBef>
                <a:spcPts val="200"/>
              </a:spcBef>
            </a:pPr>
            <a:r>
              <a:rPr lang="en-US" sz="1600">
                <a:latin typeface="Courier New" panose="02070309020205020404" pitchFamily="49" charset="0"/>
                <a:cs typeface="Courier New" panose="02070309020205020404" pitchFamily="49" charset="0"/>
              </a:rPr>
              <a:t>    // Free resources</a:t>
            </a:r>
          </a:p>
          <a:p>
            <a:pPr lvl="1" algn="l">
              <a:spcBef>
                <a:spcPts val="200"/>
              </a:spcBef>
            </a:pPr>
            <a:r>
              <a:rPr lang="en-US" sz="1600">
                <a:latin typeface="Courier New" panose="02070309020205020404" pitchFamily="49" charset="0"/>
                <a:cs typeface="Courier New" panose="02070309020205020404" pitchFamily="49" charset="0"/>
              </a:rPr>
              <a:t>    delete data;</a:t>
            </a:r>
          </a:p>
          <a:p>
            <a:pPr lvl="1" algn="l">
              <a:spcBef>
                <a:spcPts val="200"/>
              </a:spcBef>
            </a:pPr>
            <a:r>
              <a:rPr lang="en-US" sz="1600">
                <a:latin typeface="Courier New" panose="02070309020205020404" pitchFamily="49" charset="0"/>
                <a:cs typeface="Courier New" panose="02070309020205020404" pitchFamily="49" charset="0"/>
              </a:rPr>
              <a:t>    return 0;</a:t>
            </a:r>
          </a:p>
          <a:p>
            <a:pPr lvl="1" algn="l">
              <a:spcBef>
                <a:spcPts val="200"/>
              </a:spcBef>
            </a:pPr>
            <a:r>
              <a:rPr lang="en-US" sz="1600">
                <a:latin typeface="Courier New" panose="02070309020205020404" pitchFamily="49" charset="0"/>
                <a:cs typeface="Courier New" panose="02070309020205020404" pitchFamily="49" charset="0"/>
              </a:rPr>
              <a:t>}</a:t>
            </a:r>
          </a:p>
          <a:p>
            <a:pPr algn="l"/>
            <a:endParaRPr lang="en-US">
              <a:latin typeface="Arial" panose="020B0604020202020204" pitchFamily="34" charset="0"/>
              <a:ea typeface="Arial" charset="0"/>
              <a:cs typeface="Arial" panose="020B0604020202020204" pitchFamily="34" charset="0"/>
            </a:endParaRPr>
          </a:p>
          <a:p>
            <a:pPr algn="l"/>
            <a:endParaRPr lang="en-US">
              <a:latin typeface="Arial" charset="0"/>
              <a:ea typeface="Arial" charset="0"/>
              <a:cs typeface="Arial" charset="0"/>
            </a:endParaRPr>
          </a:p>
        </p:txBody>
      </p:sp>
    </p:spTree>
    <p:extLst>
      <p:ext uri="{BB962C8B-B14F-4D97-AF65-F5344CB8AC3E}">
        <p14:creationId xmlns:p14="http://schemas.microsoft.com/office/powerpoint/2010/main" val="1278871244"/>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320" y="136524"/>
            <a:ext cx="11338559" cy="868362"/>
          </a:xfrm>
        </p:spPr>
        <p:txBody>
          <a:bodyPr anchor="ctr">
            <a:noAutofit/>
          </a:bodyPr>
          <a:lstStyle/>
          <a:p>
            <a:pPr algn="ctr"/>
            <a:r>
              <a:rPr lang="en-US" sz="4400">
                <a:latin typeface="Arial" panose="020B0604020202020204" pitchFamily="34" charset="0"/>
                <a:cs typeface="Arial" panose="020B0604020202020204" pitchFamily="34" charset="0"/>
              </a:rPr>
              <a:t>Some of the experiments on a perf board</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222</a:t>
            </a:fld>
            <a:endParaRPr lang="en-US"/>
          </a:p>
        </p:txBody>
      </p:sp>
      <p:pic>
        <p:nvPicPr>
          <p:cNvPr id="25" name="Picture 24">
            <a:extLst>
              <a:ext uri="{FF2B5EF4-FFF2-40B4-BE49-F238E27FC236}">
                <a16:creationId xmlns:a16="http://schemas.microsoft.com/office/drawing/2014/main" id="{790122DC-5F89-1348-B88C-F30315D5BBA6}"/>
              </a:ext>
            </a:extLst>
          </p:cNvPr>
          <p:cNvPicPr>
            <a:picLocks noChangeAspect="1"/>
          </p:cNvPicPr>
          <p:nvPr/>
        </p:nvPicPr>
        <p:blipFill>
          <a:blip r:embed="rId3"/>
          <a:stretch>
            <a:fillRect/>
          </a:stretch>
        </p:blipFill>
        <p:spPr>
          <a:xfrm>
            <a:off x="2573075" y="1807536"/>
            <a:ext cx="5890437" cy="3785192"/>
          </a:xfrm>
          <a:prstGeom prst="rect">
            <a:avLst/>
          </a:prstGeom>
        </p:spPr>
      </p:pic>
    </p:spTree>
    <p:extLst>
      <p:ext uri="{BB962C8B-B14F-4D97-AF65-F5344CB8AC3E}">
        <p14:creationId xmlns:p14="http://schemas.microsoft.com/office/powerpoint/2010/main" val="2691677542"/>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1257" y="166235"/>
            <a:ext cx="11521719" cy="868362"/>
          </a:xfrm>
        </p:spPr>
        <p:txBody>
          <a:bodyPr anchor="ctr">
            <a:normAutofit/>
          </a:bodyPr>
          <a:lstStyle/>
          <a:p>
            <a:pPr algn="ctr"/>
            <a:r>
              <a:rPr lang="en-US" sz="4400">
                <a:latin typeface="Arial" panose="020B0604020202020204" pitchFamily="34" charset="0"/>
                <a:cs typeface="Arial" panose="020B0604020202020204" pitchFamily="34" charset="0"/>
              </a:rPr>
              <a:t>References</a:t>
            </a:r>
            <a:endParaRPr lang="en-US" sz="400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661489" y="1888027"/>
            <a:ext cx="11121488" cy="4650886"/>
          </a:xfrm>
        </p:spPr>
        <p:txBody>
          <a:bodyPr>
            <a:noAutofit/>
          </a:bodyPr>
          <a:lstStyle/>
          <a:p>
            <a:pPr marL="457200" indent="-457200" algn="l">
              <a:spcBef>
                <a:spcPts val="400"/>
              </a:spcBef>
              <a:buFont typeface="+mj-lt"/>
              <a:buAutoNum type="arabicPeriod"/>
            </a:pPr>
            <a:r>
              <a:rPr lang="en-US" sz="2000">
                <a:latin typeface="Arial" charset="0"/>
                <a:ea typeface="Arial" charset="0"/>
                <a:cs typeface="Arial" charset="0"/>
              </a:rPr>
              <a:t>Feynman’s Lectures on Physics.</a:t>
            </a:r>
          </a:p>
          <a:p>
            <a:pPr marL="457200" indent="-457200" algn="l">
              <a:spcBef>
                <a:spcPts val="400"/>
              </a:spcBef>
              <a:buFont typeface="+mj-lt"/>
              <a:buAutoNum type="arabicPeriod"/>
            </a:pPr>
            <a:r>
              <a:rPr lang="en-US" sz="2000">
                <a:latin typeface="Arial" charset="0"/>
                <a:ea typeface="Arial" charset="0"/>
                <a:cs typeface="Arial" charset="0"/>
              </a:rPr>
              <a:t>Berkeley physics course volumes 1, 2, 3.</a:t>
            </a:r>
          </a:p>
          <a:p>
            <a:pPr marL="457200" indent="-457200" algn="l">
              <a:spcBef>
                <a:spcPts val="400"/>
              </a:spcBef>
              <a:buFont typeface="+mj-lt"/>
              <a:buAutoNum type="arabicPeriod"/>
            </a:pPr>
            <a:r>
              <a:rPr lang="en-US" sz="2000">
                <a:latin typeface="Arial" charset="0"/>
                <a:ea typeface="Arial" charset="0"/>
                <a:cs typeface="Arial" charset="0"/>
              </a:rPr>
              <a:t>Sears, Zemansky and Young, University Physics.</a:t>
            </a:r>
          </a:p>
          <a:p>
            <a:pPr marL="457200" indent="-457200" algn="l">
              <a:spcBef>
                <a:spcPts val="400"/>
              </a:spcBef>
              <a:buFont typeface="+mj-lt"/>
              <a:buAutoNum type="arabicPeriod"/>
            </a:pPr>
            <a:r>
              <a:rPr lang="en-US" sz="2000">
                <a:latin typeface="Arial" charset="0"/>
                <a:ea typeface="Arial" charset="0"/>
                <a:cs typeface="Arial" charset="0"/>
              </a:rPr>
              <a:t>Schaum’s outline in Physics for Engineering and Science.</a:t>
            </a:r>
          </a:p>
          <a:p>
            <a:pPr marL="457200" indent="-457200" algn="l">
              <a:spcBef>
                <a:spcPts val="400"/>
              </a:spcBef>
              <a:buFont typeface="+mj-lt"/>
              <a:buAutoNum type="arabicPeriod"/>
            </a:pPr>
            <a:r>
              <a:rPr lang="en-US" sz="2000">
                <a:latin typeface="Arial" charset="0"/>
                <a:ea typeface="Arial" charset="0"/>
                <a:cs typeface="Arial" charset="0"/>
              </a:rPr>
              <a:t>Griffiths, Introduction to Electrodynamics.</a:t>
            </a:r>
          </a:p>
          <a:p>
            <a:pPr marL="457200" indent="-457200" algn="l">
              <a:spcBef>
                <a:spcPts val="400"/>
              </a:spcBef>
              <a:buFont typeface="+mj-lt"/>
              <a:buAutoNum type="arabicPeriod"/>
            </a:pPr>
            <a:r>
              <a:rPr lang="en-US" sz="2000">
                <a:latin typeface="Arial" charset="0"/>
                <a:ea typeface="Arial" charset="0"/>
                <a:cs typeface="Arial" charset="0"/>
              </a:rPr>
              <a:t>ARRL Handbook.</a:t>
            </a:r>
          </a:p>
          <a:p>
            <a:pPr marL="457200" indent="-457200" algn="l">
              <a:spcBef>
                <a:spcPts val="400"/>
              </a:spcBef>
              <a:buFont typeface="+mj-lt"/>
              <a:buAutoNum type="arabicPeriod"/>
            </a:pPr>
            <a:r>
              <a:rPr lang="en-US" sz="2000">
                <a:latin typeface="Arial" charset="0"/>
                <a:ea typeface="Arial" charset="0"/>
                <a:cs typeface="Arial" charset="0"/>
              </a:rPr>
              <a:t>Rutledge, Electronics of Radio.</a:t>
            </a:r>
          </a:p>
          <a:p>
            <a:pPr marL="457200" indent="-457200" algn="l">
              <a:spcBef>
                <a:spcPts val="400"/>
              </a:spcBef>
              <a:buFont typeface="+mj-lt"/>
              <a:buAutoNum type="arabicPeriod"/>
            </a:pPr>
            <a:r>
              <a:rPr lang="en-US" sz="2000">
                <a:latin typeface="Arial" charset="0"/>
                <a:ea typeface="Arial" charset="0"/>
                <a:cs typeface="Arial" charset="0"/>
              </a:rPr>
              <a:t>Scherz, Practical Electronics for Inventors.</a:t>
            </a:r>
          </a:p>
          <a:p>
            <a:pPr marL="457200" indent="-457200" algn="l">
              <a:spcBef>
                <a:spcPts val="400"/>
              </a:spcBef>
              <a:buFont typeface="+mj-lt"/>
              <a:buAutoNum type="arabicPeriod"/>
            </a:pPr>
            <a:r>
              <a:rPr lang="en-US" sz="2000">
                <a:latin typeface="Arial" charset="0"/>
                <a:ea typeface="Arial" charset="0"/>
                <a:cs typeface="Arial" charset="0"/>
              </a:rPr>
              <a:t>Bryant and </a:t>
            </a:r>
            <a:r>
              <a:rPr lang="en-US" sz="2000" err="1">
                <a:latin typeface="Arial" charset="0"/>
                <a:ea typeface="Arial" charset="0"/>
                <a:cs typeface="Arial" charset="0"/>
              </a:rPr>
              <a:t>O’Halleron</a:t>
            </a:r>
            <a:r>
              <a:rPr lang="en-US" sz="2000">
                <a:latin typeface="Arial" charset="0"/>
                <a:ea typeface="Arial" charset="0"/>
                <a:cs typeface="Arial" charset="0"/>
              </a:rPr>
              <a:t>, Computer Systems, a programmer’s perspective.</a:t>
            </a:r>
          </a:p>
          <a:p>
            <a:pPr marL="457200" indent="-457200" algn="l">
              <a:spcBef>
                <a:spcPts val="400"/>
              </a:spcBef>
              <a:buFont typeface="+mj-lt"/>
              <a:buAutoNum type="arabicPeriod"/>
            </a:pPr>
            <a:r>
              <a:rPr lang="en-US" sz="2000">
                <a:latin typeface="Arial" charset="0"/>
                <a:ea typeface="Arial" charset="0"/>
                <a:cs typeface="Arial" charset="0"/>
              </a:rPr>
              <a:t>Patterson and Hennessy, Computer Architecture.</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223</a:t>
            </a:fld>
            <a:endParaRPr lang="en-US"/>
          </a:p>
        </p:txBody>
      </p:sp>
    </p:spTree>
    <p:extLst>
      <p:ext uri="{BB962C8B-B14F-4D97-AF65-F5344CB8AC3E}">
        <p14:creationId xmlns:p14="http://schemas.microsoft.com/office/powerpoint/2010/main" val="4007467715"/>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321" y="113983"/>
            <a:ext cx="11665130" cy="868362"/>
          </a:xfrm>
        </p:spPr>
        <p:txBody>
          <a:bodyPr anchor="ctr">
            <a:normAutofit/>
          </a:bodyPr>
          <a:lstStyle/>
          <a:p>
            <a:pPr algn="ctr"/>
            <a:r>
              <a:rPr lang="en-US" sz="4400">
                <a:latin typeface="Arial" panose="020B0604020202020204" pitchFamily="34" charset="0"/>
                <a:cs typeface="Arial" panose="020B0604020202020204" pitchFamily="34" charset="0"/>
              </a:rPr>
              <a:t>References</a:t>
            </a:r>
            <a:endParaRPr lang="en-US" sz="400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1113693" y="1894122"/>
            <a:ext cx="10445262" cy="4462229"/>
          </a:xfrm>
        </p:spPr>
        <p:txBody>
          <a:bodyPr>
            <a:noAutofit/>
          </a:bodyPr>
          <a:lstStyle/>
          <a:p>
            <a:pPr marL="457200" indent="-457200" algn="l">
              <a:spcBef>
                <a:spcPts val="400"/>
              </a:spcBef>
              <a:buFont typeface="+mj-lt"/>
              <a:buAutoNum type="arabicPeriod" startAt="11"/>
            </a:pPr>
            <a:r>
              <a:rPr lang="en-US" sz="2000" dirty="0">
                <a:latin typeface="Arial" charset="0"/>
                <a:ea typeface="Arial" charset="0"/>
                <a:cs typeface="Arial" charset="0"/>
              </a:rPr>
              <a:t>IBM, System 360, Principles of Operation (a classic)</a:t>
            </a:r>
          </a:p>
          <a:p>
            <a:pPr marL="457200" indent="-457200" algn="l">
              <a:spcBef>
                <a:spcPts val="400"/>
              </a:spcBef>
              <a:buFont typeface="+mj-lt"/>
              <a:buAutoNum type="arabicPeriod" startAt="11"/>
            </a:pPr>
            <a:r>
              <a:rPr lang="en-US" sz="2000" dirty="0">
                <a:latin typeface="Arial" charset="0"/>
                <a:ea typeface="Arial" charset="0"/>
                <a:cs typeface="Arial" charset="0"/>
              </a:rPr>
              <a:t>Intel, Intel Processor Architecture (5 volumes)</a:t>
            </a:r>
          </a:p>
          <a:p>
            <a:pPr marL="457200" indent="-457200" algn="l">
              <a:spcBef>
                <a:spcPts val="400"/>
              </a:spcBef>
              <a:buFont typeface="+mj-lt"/>
              <a:buAutoNum type="arabicPeriod" startAt="11"/>
            </a:pPr>
            <a:r>
              <a:rPr lang="en-US" sz="2000" dirty="0">
                <a:latin typeface="Arial" charset="0"/>
                <a:ea typeface="Arial" charset="0"/>
                <a:cs typeface="Arial" charset="0"/>
              </a:rPr>
              <a:t>Arm Architecture manual</a:t>
            </a:r>
          </a:p>
          <a:p>
            <a:pPr marL="457200" indent="-457200" algn="l">
              <a:spcBef>
                <a:spcPts val="400"/>
              </a:spcBef>
              <a:buFont typeface="+mj-lt"/>
              <a:buAutoNum type="arabicPeriod" startAt="11"/>
            </a:pPr>
            <a:r>
              <a:rPr lang="en-US" sz="2000" dirty="0">
                <a:latin typeface="Arial" charset="0"/>
                <a:ea typeface="Arial" charset="0"/>
                <a:cs typeface="Arial" charset="0"/>
              </a:rPr>
              <a:t>Tannenbaum, Operating systems</a:t>
            </a:r>
          </a:p>
          <a:p>
            <a:pPr marL="457200" indent="-457200" algn="l">
              <a:spcBef>
                <a:spcPts val="400"/>
              </a:spcBef>
              <a:buFont typeface="+mj-lt"/>
              <a:buAutoNum type="arabicPeriod" startAt="11"/>
            </a:pPr>
            <a:r>
              <a:rPr lang="en-US" sz="2000" dirty="0">
                <a:latin typeface="Arial" charset="0"/>
                <a:ea typeface="Arial" charset="0"/>
                <a:cs typeface="Arial" charset="0"/>
                <a:hlinkClick r:id="rId3"/>
              </a:rPr>
              <a:t>http://www.freenove.com</a:t>
            </a:r>
            <a:r>
              <a:rPr lang="en-US" sz="2000" dirty="0">
                <a:latin typeface="Arial" charset="0"/>
                <a:ea typeface="Arial" charset="0"/>
                <a:cs typeface="Arial" charset="0"/>
              </a:rPr>
              <a:t> (Sensor kit projects)</a:t>
            </a:r>
          </a:p>
          <a:p>
            <a:pPr marL="457200" indent="-457200" algn="l">
              <a:spcBef>
                <a:spcPts val="400"/>
              </a:spcBef>
              <a:buFont typeface="+mj-lt"/>
              <a:buAutoNum type="arabicPeriod" startAt="11"/>
            </a:pPr>
            <a:r>
              <a:rPr lang="fi" sz="2000" dirty="0">
                <a:latin typeface="Arial" panose="020B0604020202020204" pitchFamily="34" charset="0"/>
                <a:cs typeface="Arial" panose="020B0604020202020204" pitchFamily="34" charset="0"/>
              </a:rPr>
              <a:t>Tero Karvinen, Kimmo Karvinen, Ville Valtokari, </a:t>
            </a:r>
            <a:r>
              <a:rPr lang="en-US" sz="2000" dirty="0">
                <a:latin typeface="Arial" panose="020B0604020202020204" pitchFamily="34" charset="0"/>
                <a:ea typeface="Arial" charset="0"/>
                <a:cs typeface="Arial" panose="020B0604020202020204" pitchFamily="34" charset="0"/>
              </a:rPr>
              <a:t>Make</a:t>
            </a:r>
            <a:r>
              <a:rPr lang="en-US" sz="2000" dirty="0">
                <a:latin typeface="Arial" charset="0"/>
                <a:ea typeface="Arial" charset="0"/>
                <a:cs typeface="Arial" charset="0"/>
              </a:rPr>
              <a:t>: Sensors</a:t>
            </a:r>
          </a:p>
          <a:p>
            <a:pPr marL="457200" indent="-457200" algn="l">
              <a:spcBef>
                <a:spcPts val="400"/>
              </a:spcBef>
              <a:buFont typeface="+mj-lt"/>
              <a:buAutoNum type="arabicPeriod" startAt="11"/>
            </a:pPr>
            <a:r>
              <a:rPr lang="en-US" sz="2000" dirty="0">
                <a:latin typeface="Arial" charset="0"/>
                <a:ea typeface="Arial" charset="0"/>
                <a:cs typeface="Arial" charset="0"/>
              </a:rPr>
              <a:t>Wallace, Richardson, Getting started with Raspberry Pi</a:t>
            </a:r>
          </a:p>
          <a:p>
            <a:pPr marL="457200" indent="-457200" algn="l">
              <a:spcBef>
                <a:spcPts val="400"/>
              </a:spcBef>
              <a:buFont typeface="+mj-lt"/>
              <a:buAutoNum type="arabicPeriod" startAt="11"/>
            </a:pPr>
            <a:r>
              <a:rPr lang="fi" sz="2000" dirty="0">
                <a:latin typeface="Arial" panose="020B0604020202020204" pitchFamily="34" charset="0"/>
                <a:cs typeface="Arial" panose="020B0604020202020204" pitchFamily="34" charset="0"/>
              </a:rPr>
              <a:t>Tero Karvinen, Kimmo Karvinen, Make: Arduino Bots and Gadgets</a:t>
            </a:r>
            <a:endParaRPr lang="en-US" sz="2000"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224</a:t>
            </a:fld>
            <a:endParaRPr lang="en-US"/>
          </a:p>
        </p:txBody>
      </p:sp>
    </p:spTree>
    <p:extLst>
      <p:ext uri="{BB962C8B-B14F-4D97-AF65-F5344CB8AC3E}">
        <p14:creationId xmlns:p14="http://schemas.microsoft.com/office/powerpoint/2010/main" val="4235546275"/>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57674"/>
            <a:ext cx="11582400" cy="868362"/>
          </a:xfrm>
        </p:spPr>
        <p:txBody>
          <a:bodyPr anchor="ctr">
            <a:normAutofit/>
          </a:bodyPr>
          <a:lstStyle/>
          <a:p>
            <a:pPr algn="ctr"/>
            <a:r>
              <a:rPr lang="en-US" sz="4400">
                <a:latin typeface="Arial" charset="0"/>
                <a:ea typeface="Arial" charset="0"/>
                <a:cs typeface="Arial" charset="0"/>
              </a:rPr>
              <a:t>Exercises</a:t>
            </a:r>
            <a:endParaRPr lang="en-US" sz="4000" b="1"/>
          </a:p>
        </p:txBody>
      </p:sp>
      <p:sp>
        <p:nvSpPr>
          <p:cNvPr id="3" name="Content Placeholder 2"/>
          <p:cNvSpPr>
            <a:spLocks noGrp="1"/>
          </p:cNvSpPr>
          <p:nvPr>
            <p:ph idx="1"/>
          </p:nvPr>
        </p:nvSpPr>
        <p:spPr>
          <a:xfrm>
            <a:off x="304800" y="1692911"/>
            <a:ext cx="11582400" cy="4663440"/>
          </a:xfrm>
        </p:spPr>
        <p:txBody>
          <a:bodyPr>
            <a:noAutofit/>
          </a:bodyPr>
          <a:lstStyle/>
          <a:p>
            <a:pPr marL="457200" indent="-457200" algn="l">
              <a:spcBef>
                <a:spcPts val="400"/>
              </a:spcBef>
              <a:buFont typeface="+mj-lt"/>
              <a:buAutoNum type="arabicPeriod"/>
            </a:pPr>
            <a:r>
              <a:rPr lang="en-US" sz="2000" dirty="0">
                <a:latin typeface="Arial" charset="0"/>
                <a:ea typeface="Arial" charset="0"/>
                <a:cs typeface="Arial" charset="0"/>
              </a:rPr>
              <a:t>Get the data sheets for the processors, sensors, and memory for some IoT device.</a:t>
            </a:r>
          </a:p>
          <a:p>
            <a:pPr marL="457200" indent="-457200" algn="l">
              <a:spcBef>
                <a:spcPts val="400"/>
              </a:spcBef>
              <a:buFont typeface="+mj-lt"/>
              <a:buAutoNum type="arabicPeriod"/>
            </a:pPr>
            <a:r>
              <a:rPr lang="en-US" sz="2000" dirty="0">
                <a:latin typeface="Arial" charset="0"/>
                <a:ea typeface="Arial" charset="0"/>
                <a:cs typeface="Arial" charset="0"/>
              </a:rPr>
              <a:t>Get the RF sources from an IoT devices (frequency, power, ...) from the FCC filings.</a:t>
            </a:r>
          </a:p>
          <a:p>
            <a:pPr marL="457200" indent="-457200" algn="l">
              <a:spcBef>
                <a:spcPts val="400"/>
              </a:spcBef>
              <a:buFont typeface="+mj-lt"/>
              <a:buAutoNum type="arabicPeriod"/>
            </a:pPr>
            <a:r>
              <a:rPr lang="en-US" sz="2000" dirty="0">
                <a:latin typeface="Arial" charset="0"/>
                <a:ea typeface="Arial" charset="0"/>
                <a:cs typeface="Arial" charset="0"/>
              </a:rPr>
              <a:t>Get the circuit board layouts for an IoT device?  What could you use them for?</a:t>
            </a:r>
          </a:p>
          <a:p>
            <a:pPr marL="457200" indent="-457200" algn="l">
              <a:spcBef>
                <a:spcPts val="400"/>
              </a:spcBef>
              <a:buFont typeface="+mj-lt"/>
              <a:buAutoNum type="arabicPeriod"/>
            </a:pPr>
            <a:r>
              <a:rPr lang="en-US" sz="2000" dirty="0">
                <a:latin typeface="Arial" charset="0"/>
                <a:ea typeface="Arial" charset="0"/>
                <a:cs typeface="Arial" charset="0"/>
              </a:rPr>
              <a:t>Calculate the current drain on the Arduino pins for some of our experiments.</a:t>
            </a:r>
          </a:p>
          <a:p>
            <a:pPr marL="457200" indent="-457200" algn="l">
              <a:spcBef>
                <a:spcPts val="400"/>
              </a:spcBef>
              <a:buFont typeface="+mj-lt"/>
              <a:buAutoNum type="arabicPeriod"/>
            </a:pPr>
            <a:r>
              <a:rPr lang="en-US" sz="2000" dirty="0">
                <a:latin typeface="Arial" charset="0"/>
                <a:ea typeface="Arial" charset="0"/>
                <a:cs typeface="Arial" charset="0"/>
              </a:rPr>
              <a:t>Use the Arduino to build a communication line based on infrared.</a:t>
            </a:r>
          </a:p>
          <a:p>
            <a:pPr marL="457200" indent="-457200" algn="l">
              <a:spcBef>
                <a:spcPts val="400"/>
              </a:spcBef>
              <a:buFont typeface="+mj-lt"/>
              <a:buAutoNum type="arabicPeriod"/>
            </a:pPr>
            <a:r>
              <a:rPr lang="en-US" sz="2000" dirty="0">
                <a:latin typeface="Arial" charset="0"/>
                <a:ea typeface="Arial" charset="0"/>
                <a:cs typeface="Arial" charset="0"/>
              </a:rPr>
              <a:t>Use the Arduino to build an RFID reader.</a:t>
            </a:r>
          </a:p>
          <a:p>
            <a:pPr marL="457200" indent="-457200" algn="l">
              <a:spcBef>
                <a:spcPts val="400"/>
              </a:spcBef>
              <a:buFont typeface="+mj-lt"/>
              <a:buAutoNum type="arabicPeriod"/>
            </a:pPr>
            <a:r>
              <a:rPr lang="en-US" sz="2000" dirty="0">
                <a:latin typeface="Arial" charset="0"/>
                <a:ea typeface="Arial" charset="0"/>
                <a:cs typeface="Arial" charset="0"/>
              </a:rPr>
              <a:t>Use the Arduino to connect a Hall (magnetic field) sensor.</a:t>
            </a:r>
          </a:p>
          <a:p>
            <a:pPr marL="457200" indent="-457200" algn="l">
              <a:spcBef>
                <a:spcPts val="400"/>
              </a:spcBef>
              <a:buFont typeface="+mj-lt"/>
              <a:buAutoNum type="arabicPeriod"/>
            </a:pPr>
            <a:r>
              <a:rPr lang="en-US" sz="2000" dirty="0">
                <a:latin typeface="Arial" panose="020B0604020202020204" pitchFamily="34" charset="0"/>
                <a:ea typeface="Arial" charset="0"/>
                <a:cs typeface="Arial" panose="020B0604020202020204" pitchFamily="34" charset="0"/>
              </a:rPr>
              <a:t>Connect a small digital radio (e.g.- </a:t>
            </a:r>
            <a:r>
              <a:rPr lang="en-US" sz="2000" dirty="0">
                <a:latin typeface="Arial" panose="020B0604020202020204" pitchFamily="34" charset="0"/>
                <a:cs typeface="Arial" panose="020B0604020202020204" pitchFamily="34" charset="0"/>
              </a:rPr>
              <a:t>NRF24L01, Adafruit RFM69HCW Transceiver</a:t>
            </a:r>
            <a:r>
              <a:rPr lang="en-US" sz="2000" dirty="0">
                <a:latin typeface="Arial" panose="020B0604020202020204" pitchFamily="34" charset="0"/>
                <a:ea typeface="Arial" charset="0"/>
                <a:cs typeface="Arial" panose="020B0604020202020204" pitchFamily="34" charset="0"/>
              </a:rPr>
              <a:t>).</a:t>
            </a:r>
          </a:p>
          <a:p>
            <a:pPr marL="457200" indent="-457200" algn="l">
              <a:spcBef>
                <a:spcPts val="400"/>
              </a:spcBef>
              <a:buFont typeface="+mj-lt"/>
              <a:buAutoNum type="arabicPeriod"/>
            </a:pPr>
            <a:r>
              <a:rPr lang="en-US" sz="2000" dirty="0">
                <a:latin typeface="Arial" panose="020B0604020202020204" pitchFamily="34" charset="0"/>
                <a:ea typeface="Arial" charset="0"/>
                <a:cs typeface="Arial" panose="020B0604020202020204" pitchFamily="34" charset="0"/>
              </a:rPr>
              <a:t>Display some of our sensor readings on a local small screen like the LCD 1602.</a:t>
            </a:r>
          </a:p>
          <a:p>
            <a:pPr marL="457200" indent="-457200" algn="l">
              <a:spcBef>
                <a:spcPts val="400"/>
              </a:spcBef>
              <a:buFont typeface="+mj-lt"/>
              <a:buAutoNum type="arabicPeriod"/>
            </a:pPr>
            <a:r>
              <a:rPr lang="en-US" sz="2000" dirty="0">
                <a:latin typeface="Arial" panose="020B0604020202020204" pitchFamily="34" charset="0"/>
                <a:cs typeface="Arial" panose="020B0604020202020204" pitchFamily="34" charset="0"/>
              </a:rPr>
              <a:t>How would you use a gyro and accelerometer to do “dead reckoning.”</a:t>
            </a:r>
          </a:p>
          <a:p>
            <a:pPr marL="457200" indent="-457200" algn="l">
              <a:spcBef>
                <a:spcPts val="400"/>
              </a:spcBef>
              <a:buFont typeface="+mj-lt"/>
              <a:buAutoNum type="arabicPeriod"/>
            </a:pPr>
            <a:r>
              <a:rPr lang="en-US" sz="2000" dirty="0">
                <a:latin typeface="Arial" panose="020B0604020202020204" pitchFamily="34" charset="0"/>
                <a:cs typeface="Arial" panose="020B0604020202020204" pitchFamily="34" charset="0"/>
              </a:rPr>
              <a:t>Connect a GPS module and investigate the theory of GPS positioning and accuracy.</a:t>
            </a:r>
            <a:endParaRPr lang="en-US" dirty="0"/>
          </a:p>
          <a:p>
            <a:pPr algn="l">
              <a:spcBef>
                <a:spcPts val="400"/>
              </a:spcBef>
            </a:pPr>
            <a:endParaRPr lang="en-US" sz="2000" dirty="0">
              <a:latin typeface="Arial" charset="0"/>
              <a:ea typeface="Arial" charset="0"/>
              <a:cs typeface="Arial" charset="0"/>
            </a:endParaRPr>
          </a:p>
          <a:p>
            <a:pPr marL="457200" indent="-457200" algn="l">
              <a:buFont typeface="+mj-lt"/>
              <a:buAutoNum type="arabicPeriod"/>
            </a:pPr>
            <a:endParaRPr lang="en-US" sz="2000"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225</a:t>
            </a:fld>
            <a:endParaRPr lang="en-US"/>
          </a:p>
        </p:txBody>
      </p:sp>
    </p:spTree>
    <p:extLst>
      <p:ext uri="{BB962C8B-B14F-4D97-AF65-F5344CB8AC3E}">
        <p14:creationId xmlns:p14="http://schemas.microsoft.com/office/powerpoint/2010/main" val="3303841151"/>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503" y="153172"/>
            <a:ext cx="11782697" cy="868362"/>
          </a:xfrm>
        </p:spPr>
        <p:txBody>
          <a:bodyPr anchor="ctr">
            <a:normAutofit/>
          </a:bodyPr>
          <a:lstStyle/>
          <a:p>
            <a:pPr algn="ctr"/>
            <a:r>
              <a:rPr lang="en-US" sz="4400">
                <a:latin typeface="Arial" panose="020B0604020202020204" pitchFamily="34" charset="0"/>
                <a:cs typeface="Arial" panose="020B0604020202020204" pitchFamily="34" charset="0"/>
              </a:rPr>
              <a:t>Tools and equipment</a:t>
            </a:r>
          </a:p>
        </p:txBody>
      </p:sp>
      <p:sp>
        <p:nvSpPr>
          <p:cNvPr id="3" name="Content Placeholder 2"/>
          <p:cNvSpPr>
            <a:spLocks noGrp="1"/>
          </p:cNvSpPr>
          <p:nvPr>
            <p:ph idx="1"/>
          </p:nvPr>
        </p:nvSpPr>
        <p:spPr>
          <a:xfrm>
            <a:off x="373017" y="1521322"/>
            <a:ext cx="11582400" cy="4663440"/>
          </a:xfrm>
        </p:spPr>
        <p:txBody>
          <a:bodyPr>
            <a:noAutofit/>
          </a:bodyPr>
          <a:lstStyle/>
          <a:p>
            <a:pPr marL="342900" indent="-342900" algn="l">
              <a:spcBef>
                <a:spcPts val="400"/>
              </a:spcBef>
              <a:buFont typeface="Arial" charset="0"/>
              <a:buChar char="•"/>
            </a:pPr>
            <a:r>
              <a:rPr lang="en-US" sz="2000" dirty="0">
                <a:latin typeface="Arial" charset="0"/>
                <a:ea typeface="Arial" charset="0"/>
                <a:cs typeface="Arial" charset="0"/>
              </a:rPr>
              <a:t>Standard Electronics tools (~$50)</a:t>
            </a:r>
          </a:p>
          <a:p>
            <a:pPr marL="342900" indent="-342900" algn="l">
              <a:spcBef>
                <a:spcPts val="400"/>
              </a:spcBef>
              <a:buFont typeface="Arial" charset="0"/>
              <a:buChar char="•"/>
            </a:pPr>
            <a:r>
              <a:rPr lang="en-US" sz="2000" dirty="0">
                <a:latin typeface="Arial" charset="0"/>
                <a:ea typeface="Arial" charset="0"/>
                <a:cs typeface="Arial" charset="0"/>
              </a:rPr>
              <a:t>De-soldering station ($99)</a:t>
            </a:r>
          </a:p>
          <a:p>
            <a:pPr marL="342900" indent="-342900" algn="l">
              <a:spcBef>
                <a:spcPts val="400"/>
              </a:spcBef>
              <a:buFont typeface="Arial" charset="0"/>
              <a:buChar char="•"/>
            </a:pPr>
            <a:r>
              <a:rPr lang="en-US" sz="2000" dirty="0">
                <a:latin typeface="Arial" charset="0"/>
                <a:ea typeface="Arial" charset="0"/>
                <a:cs typeface="Arial" charset="0"/>
              </a:rPr>
              <a:t>5 Perf boards ($10), lots of wired jumpers, clips to connect to chips (e.g.-EEPROMs) ...</a:t>
            </a:r>
          </a:p>
          <a:p>
            <a:pPr marL="342900" indent="-342900" algn="l">
              <a:spcBef>
                <a:spcPts val="400"/>
              </a:spcBef>
              <a:buFont typeface="Arial" charset="0"/>
              <a:buChar char="•"/>
            </a:pPr>
            <a:r>
              <a:rPr lang="en-US" sz="2000" dirty="0">
                <a:latin typeface="Arial" charset="0"/>
                <a:ea typeface="Arial" charset="0"/>
                <a:cs typeface="Arial" charset="0"/>
              </a:rPr>
              <a:t>2 Volt-ohm meters  ($50)</a:t>
            </a:r>
          </a:p>
          <a:p>
            <a:pPr marL="342900" indent="-342900" algn="l">
              <a:spcBef>
                <a:spcPts val="400"/>
              </a:spcBef>
              <a:buFont typeface="Arial" charset="0"/>
              <a:buChar char="•"/>
            </a:pPr>
            <a:r>
              <a:rPr lang="en-US" sz="2000" dirty="0">
                <a:latin typeface="Arial" charset="0"/>
                <a:ea typeface="Arial" charset="0"/>
                <a:cs typeface="Arial" charset="0"/>
              </a:rPr>
              <a:t>Signal generator ($40)</a:t>
            </a:r>
          </a:p>
          <a:p>
            <a:pPr marL="342900" indent="-342900" algn="l">
              <a:spcBef>
                <a:spcPts val="400"/>
              </a:spcBef>
              <a:buFont typeface="Arial" charset="0"/>
              <a:buChar char="•"/>
            </a:pPr>
            <a:r>
              <a:rPr lang="en-US" sz="2000" dirty="0">
                <a:latin typeface="Arial" charset="0"/>
                <a:ea typeface="Arial" charset="0"/>
                <a:cs typeface="Arial" charset="0"/>
              </a:rPr>
              <a:t>Oscilloscope ($350)</a:t>
            </a:r>
          </a:p>
          <a:p>
            <a:pPr marL="342900" indent="-342900" algn="l">
              <a:spcBef>
                <a:spcPts val="400"/>
              </a:spcBef>
              <a:buFont typeface="Arial" charset="0"/>
              <a:buChar char="•"/>
            </a:pPr>
            <a:r>
              <a:rPr lang="en-US" sz="2000" dirty="0">
                <a:latin typeface="Arial" charset="0"/>
                <a:ea typeface="Arial" charset="0"/>
                <a:cs typeface="Arial" charset="0"/>
              </a:rPr>
              <a:t>Various parts (see Practical Electronics)</a:t>
            </a:r>
          </a:p>
          <a:p>
            <a:pPr marL="342900" indent="-342900" algn="l">
              <a:spcBef>
                <a:spcPts val="400"/>
              </a:spcBef>
              <a:buFont typeface="Arial" charset="0"/>
              <a:buChar char="•"/>
            </a:pPr>
            <a:r>
              <a:rPr lang="en-US" sz="2000" dirty="0" err="1">
                <a:latin typeface="Arial" charset="0"/>
                <a:ea typeface="Arial" charset="0"/>
                <a:cs typeface="Arial" charset="0"/>
              </a:rPr>
              <a:t>Attify</a:t>
            </a:r>
            <a:r>
              <a:rPr lang="en-US" sz="2000" dirty="0">
                <a:latin typeface="Arial" charset="0"/>
                <a:ea typeface="Arial" charset="0"/>
                <a:cs typeface="Arial" charset="0"/>
              </a:rPr>
              <a:t> Badge (to connect to I2C, SPI, UARTs and JTAGs) ($20)</a:t>
            </a:r>
          </a:p>
          <a:p>
            <a:pPr marL="342900" indent="-342900" algn="l">
              <a:spcBef>
                <a:spcPts val="400"/>
              </a:spcBef>
              <a:buFont typeface="Arial" charset="0"/>
              <a:buChar char="•"/>
            </a:pPr>
            <a:r>
              <a:rPr lang="en-US" sz="2000" dirty="0">
                <a:latin typeface="Arial" charset="0"/>
                <a:ea typeface="Arial" charset="0"/>
                <a:cs typeface="Arial" charset="0"/>
              </a:rPr>
              <a:t>Arduino ($15)</a:t>
            </a:r>
          </a:p>
          <a:p>
            <a:pPr marL="342900" indent="-342900" algn="l">
              <a:spcBef>
                <a:spcPts val="400"/>
              </a:spcBef>
              <a:buFont typeface="Arial" charset="0"/>
              <a:buChar char="•"/>
            </a:pPr>
            <a:r>
              <a:rPr lang="en-US" sz="2000" dirty="0">
                <a:latin typeface="Arial" charset="0"/>
                <a:ea typeface="Arial" charset="0"/>
                <a:cs typeface="Arial" charset="0"/>
              </a:rPr>
              <a:t>Sensor starter kits, some include Arduinos ($50-$80).  These contain accelerometers, light sensors, compass, GPS modules, temp/humidity</a:t>
            </a:r>
          </a:p>
          <a:p>
            <a:pPr marL="342900" indent="-342900" algn="l">
              <a:spcBef>
                <a:spcPts val="400"/>
              </a:spcBef>
              <a:buFont typeface="Arial" charset="0"/>
              <a:buChar char="•"/>
            </a:pPr>
            <a:r>
              <a:rPr lang="en-US" sz="2000" dirty="0">
                <a:latin typeface="Arial" charset="0"/>
                <a:ea typeface="Arial" charset="0"/>
                <a:cs typeface="Arial" charset="0"/>
              </a:rPr>
              <a:t>Power supplies</a:t>
            </a: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More exotic: signal generator, spectrum analyzer.</a:t>
            </a:r>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226</a:t>
            </a:fld>
            <a:endParaRPr lang="en-US"/>
          </a:p>
        </p:txBody>
      </p:sp>
    </p:spTree>
    <p:extLst>
      <p:ext uri="{BB962C8B-B14F-4D97-AF65-F5344CB8AC3E}">
        <p14:creationId xmlns:p14="http://schemas.microsoft.com/office/powerpoint/2010/main" val="873576976"/>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85454" y="161755"/>
            <a:ext cx="8229600" cy="868362"/>
          </a:xfrm>
        </p:spPr>
        <p:txBody>
          <a:bodyPr anchor="ctr">
            <a:normAutofit/>
          </a:bodyPr>
          <a:lstStyle/>
          <a:p>
            <a:pPr algn="ctr"/>
            <a:r>
              <a:rPr lang="en-US" sz="4400">
                <a:latin typeface="Arial" panose="020B0604020202020204" pitchFamily="34" charset="0"/>
                <a:cs typeface="Arial" panose="020B0604020202020204" pitchFamily="34" charset="0"/>
              </a:rPr>
              <a:t>License</a:t>
            </a:r>
            <a:endParaRPr lang="en-US" sz="400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400484" y="2032805"/>
            <a:ext cx="11582400" cy="4663440"/>
          </a:xfrm>
        </p:spPr>
        <p:txBody>
          <a:bodyPr>
            <a:noAutofit/>
          </a:bodyPr>
          <a:lstStyle/>
          <a:p>
            <a:pPr marL="342900" indent="-342900" algn="l">
              <a:buFont typeface="Arial" charset="0"/>
              <a:buChar char="•"/>
            </a:pPr>
            <a:r>
              <a:rPr lang="en-US">
                <a:latin typeface="Arial" charset="0"/>
                <a:ea typeface="Arial" charset="0"/>
                <a:cs typeface="Arial" charset="0"/>
              </a:rPr>
              <a:t>This material is licensed under Apache License, Version 2.0, January 2004.</a:t>
            </a:r>
          </a:p>
          <a:p>
            <a:pPr marL="342900" indent="-342900" algn="l">
              <a:buFont typeface="Arial" charset="0"/>
              <a:buChar char="•"/>
            </a:pPr>
            <a:r>
              <a:rPr lang="en-US">
                <a:latin typeface="Arial" charset="0"/>
                <a:ea typeface="Arial" charset="0"/>
                <a:cs typeface="Arial" charset="0"/>
              </a:rPr>
              <a:t>Use, duplication or distribution of this material is subject to this license and any such use, duplication or distribution constitutes consent to license terms.</a:t>
            </a:r>
          </a:p>
          <a:p>
            <a:pPr marL="342900" indent="-342900" algn="l">
              <a:buFont typeface="Arial" charset="0"/>
              <a:buChar char="•"/>
            </a:pPr>
            <a:r>
              <a:rPr lang="en-US">
                <a:latin typeface="Arial" charset="0"/>
                <a:ea typeface="Arial" charset="0"/>
                <a:cs typeface="Arial" charset="0"/>
              </a:rPr>
              <a:t>You can find the full text of the license at: http://www.apache.org/licenses/.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227</a:t>
            </a:fld>
            <a:endParaRPr lang="en-US"/>
          </a:p>
        </p:txBody>
      </p:sp>
    </p:spTree>
    <p:extLst>
      <p:ext uri="{BB962C8B-B14F-4D97-AF65-F5344CB8AC3E}">
        <p14:creationId xmlns:p14="http://schemas.microsoft.com/office/powerpoint/2010/main" val="2331993785"/>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19" y="112909"/>
            <a:ext cx="10811551" cy="868362"/>
          </a:xfrm>
        </p:spPr>
        <p:txBody>
          <a:bodyPr anchor="ctr">
            <a:noAutofit/>
          </a:bodyPr>
          <a:lstStyle/>
          <a:p>
            <a:pPr algn="ctr"/>
            <a:r>
              <a:rPr lang="en-US" sz="4400">
                <a:latin typeface="Arial" charset="0"/>
                <a:ea typeface="Arial" charset="0"/>
                <a:cs typeface="Arial" charset="0"/>
              </a:rPr>
              <a:t>All classical physics --- behold</a:t>
            </a:r>
            <a:endParaRPr lang="en-US" sz="4400" b="1"/>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01248" y="1358537"/>
                <a:ext cx="11285951" cy="4449173"/>
              </a:xfrm>
            </p:spPr>
            <p:txBody>
              <a:bodyPr>
                <a:noAutofit/>
              </a:bodyPr>
              <a:lstStyle/>
              <a:p>
                <a:pPr marL="342900" indent="-342900" algn="l">
                  <a:spcBef>
                    <a:spcPts val="400"/>
                  </a:spcBef>
                  <a:buFont typeface="Arial" panose="020B0604020202020204" pitchFamily="34" charset="0"/>
                  <a:buChar char="•"/>
                </a:pPr>
                <a14:m>
                  <m:oMath xmlns:m="http://schemas.openxmlformats.org/officeDocument/2006/math">
                    <m:r>
                      <m:rPr>
                        <m:sty m:val="p"/>
                      </m:rPr>
                      <a:rPr lang="en-US" i="0" smtClean="0">
                        <a:latin typeface="Cambria Math" panose="02040503050406030204" pitchFamily="18" charset="0"/>
                        <a:ea typeface="Cambria Math" panose="02040503050406030204" pitchFamily="18" charset="0"/>
                        <a:cs typeface="Arial" charset="0"/>
                      </a:rPr>
                      <m:t>γ</m:t>
                    </m:r>
                    <m:d>
                      <m:dPr>
                        <m:ctrlPr>
                          <a:rPr lang="en-US" b="0" i="1" smtClean="0">
                            <a:latin typeface="Cambria Math" panose="02040503050406030204" pitchFamily="18" charset="0"/>
                            <a:ea typeface="Cambria Math" panose="02040503050406030204" pitchFamily="18" charset="0"/>
                            <a:cs typeface="Arial" charset="0"/>
                          </a:rPr>
                        </m:ctrlPr>
                      </m:dPr>
                      <m:e>
                        <m:r>
                          <m:rPr>
                            <m:sty m:val="p"/>
                          </m:rPr>
                          <a:rPr lang="en-US" b="0" i="0" smtClean="0">
                            <a:latin typeface="Cambria Math" panose="02040503050406030204" pitchFamily="18" charset="0"/>
                            <a:ea typeface="Cambria Math" panose="02040503050406030204" pitchFamily="18" charset="0"/>
                            <a:cs typeface="Arial" charset="0"/>
                          </a:rPr>
                          <m:t>v</m:t>
                        </m:r>
                      </m:e>
                    </m:d>
                    <m:r>
                      <a:rPr lang="en-US" b="0" i="0" smtClean="0">
                        <a:latin typeface="Cambria Math" panose="02040503050406030204" pitchFamily="18" charset="0"/>
                        <a:ea typeface="Cambria Math" panose="02040503050406030204" pitchFamily="18" charset="0"/>
                        <a:cs typeface="Arial" charset="0"/>
                      </a:rPr>
                      <m:t>= </m:t>
                    </m:r>
                    <m:sSup>
                      <m:sSupPr>
                        <m:ctrlPr>
                          <a:rPr lang="en-US" b="0" i="1" smtClean="0">
                            <a:latin typeface="Cambria Math" panose="02040503050406030204" pitchFamily="18" charset="0"/>
                            <a:ea typeface="Cambria Math" panose="02040503050406030204" pitchFamily="18" charset="0"/>
                            <a:cs typeface="Arial" charset="0"/>
                          </a:rPr>
                        </m:ctrlPr>
                      </m:sSupPr>
                      <m:e>
                        <m:r>
                          <a:rPr lang="en-US" b="0" i="0" smtClean="0">
                            <a:latin typeface="Cambria Math" panose="02040503050406030204" pitchFamily="18" charset="0"/>
                            <a:ea typeface="Cambria Math" panose="02040503050406030204" pitchFamily="18" charset="0"/>
                            <a:cs typeface="Arial" charset="0"/>
                          </a:rPr>
                          <m:t>[1−</m:t>
                        </m:r>
                        <m:sSup>
                          <m:sSupPr>
                            <m:ctrlPr>
                              <a:rPr lang="en-US" b="0" i="1" smtClean="0">
                                <a:latin typeface="Cambria Math" panose="02040503050406030204" pitchFamily="18" charset="0"/>
                                <a:ea typeface="Cambria Math" panose="02040503050406030204" pitchFamily="18" charset="0"/>
                                <a:cs typeface="Arial" charset="0"/>
                              </a:rPr>
                            </m:ctrlPr>
                          </m:sSupPr>
                          <m:e>
                            <m:d>
                              <m:dPr>
                                <m:ctrlPr>
                                  <a:rPr lang="en-US" b="0" i="1" smtClean="0">
                                    <a:latin typeface="Cambria Math" panose="02040503050406030204" pitchFamily="18" charset="0"/>
                                    <a:ea typeface="Cambria Math" panose="02040503050406030204" pitchFamily="18" charset="0"/>
                                    <a:cs typeface="Arial" charset="0"/>
                                  </a:rPr>
                                </m:ctrlPr>
                              </m:dPr>
                              <m:e>
                                <m:f>
                                  <m:fPr>
                                    <m:ctrlPr>
                                      <a:rPr lang="en-US" b="0" i="1" smtClean="0">
                                        <a:latin typeface="Cambria Math" panose="02040503050406030204" pitchFamily="18" charset="0"/>
                                        <a:ea typeface="Cambria Math" panose="02040503050406030204" pitchFamily="18" charset="0"/>
                                        <a:cs typeface="Arial" charset="0"/>
                                      </a:rPr>
                                    </m:ctrlPr>
                                  </m:fPr>
                                  <m:num>
                                    <m:r>
                                      <m:rPr>
                                        <m:sty m:val="p"/>
                                      </m:rPr>
                                      <a:rPr lang="en-US" b="0" i="0" smtClean="0">
                                        <a:latin typeface="Cambria Math" panose="02040503050406030204" pitchFamily="18" charset="0"/>
                                        <a:ea typeface="Cambria Math" panose="02040503050406030204" pitchFamily="18" charset="0"/>
                                        <a:cs typeface="Arial" charset="0"/>
                                      </a:rPr>
                                      <m:t>v</m:t>
                                    </m:r>
                                  </m:num>
                                  <m:den>
                                    <m:r>
                                      <m:rPr>
                                        <m:sty m:val="p"/>
                                      </m:rPr>
                                      <a:rPr lang="en-US" b="0" i="0" smtClean="0">
                                        <a:latin typeface="Cambria Math" panose="02040503050406030204" pitchFamily="18" charset="0"/>
                                        <a:ea typeface="Cambria Math" panose="02040503050406030204" pitchFamily="18" charset="0"/>
                                        <a:cs typeface="Arial" charset="0"/>
                                      </a:rPr>
                                      <m:t>c</m:t>
                                    </m:r>
                                  </m:den>
                                </m:f>
                              </m:e>
                            </m:d>
                          </m:e>
                          <m:sup>
                            <m:r>
                              <a:rPr lang="en-US" b="0" i="0" smtClean="0">
                                <a:latin typeface="Cambria Math" panose="02040503050406030204" pitchFamily="18" charset="0"/>
                                <a:ea typeface="Cambria Math" panose="02040503050406030204" pitchFamily="18" charset="0"/>
                                <a:cs typeface="Arial" charset="0"/>
                              </a:rPr>
                              <m:t>2</m:t>
                            </m:r>
                          </m:sup>
                        </m:sSup>
                        <m:r>
                          <a:rPr lang="en-US" b="0" i="0" smtClean="0">
                            <a:latin typeface="Cambria Math" panose="02040503050406030204" pitchFamily="18" charset="0"/>
                            <a:ea typeface="Cambria Math" panose="02040503050406030204" pitchFamily="18" charset="0"/>
                            <a:cs typeface="Arial" charset="0"/>
                          </a:rPr>
                          <m:t>]</m:t>
                        </m:r>
                      </m:e>
                      <m:sup>
                        <m:r>
                          <a:rPr lang="en-US" b="0" i="0" smtClean="0">
                            <a:latin typeface="Cambria Math" panose="02040503050406030204" pitchFamily="18" charset="0"/>
                            <a:ea typeface="Cambria Math" panose="02040503050406030204" pitchFamily="18" charset="0"/>
                            <a:cs typeface="Arial" charset="0"/>
                          </a:rPr>
                          <m:t>−</m:t>
                        </m:r>
                        <m:f>
                          <m:fPr>
                            <m:ctrlPr>
                              <a:rPr lang="en-US" b="0" i="1" smtClean="0">
                                <a:latin typeface="Cambria Math" panose="02040503050406030204" pitchFamily="18" charset="0"/>
                                <a:ea typeface="Cambria Math" panose="02040503050406030204" pitchFamily="18" charset="0"/>
                                <a:cs typeface="Arial" charset="0"/>
                              </a:rPr>
                            </m:ctrlPr>
                          </m:fPr>
                          <m:num>
                            <m:r>
                              <a:rPr lang="en-US" b="0" i="0" smtClean="0">
                                <a:latin typeface="Cambria Math" panose="02040503050406030204" pitchFamily="18" charset="0"/>
                                <a:ea typeface="Cambria Math" panose="02040503050406030204" pitchFamily="18" charset="0"/>
                                <a:cs typeface="Arial" charset="0"/>
                              </a:rPr>
                              <m:t>1</m:t>
                            </m:r>
                          </m:num>
                          <m:den>
                            <m:r>
                              <a:rPr lang="en-US" b="0" i="0" smtClean="0">
                                <a:latin typeface="Cambria Math" panose="02040503050406030204" pitchFamily="18" charset="0"/>
                                <a:ea typeface="Cambria Math" panose="02040503050406030204" pitchFamily="18" charset="0"/>
                                <a:cs typeface="Arial" charset="0"/>
                              </a:rPr>
                              <m:t>2</m:t>
                            </m:r>
                          </m:den>
                        </m:f>
                      </m:sup>
                    </m:sSup>
                  </m:oMath>
                </a14:m>
                <a:r>
                  <a:rPr lang="en-US">
                    <a:latin typeface="Arial" panose="020B0604020202020204" pitchFamily="34" charset="0"/>
                    <a:ea typeface="Arial" charset="0"/>
                    <a:cs typeface="Arial" panose="020B0604020202020204" pitchFamily="34" charset="0"/>
                  </a:rPr>
                  <a:t>, </a:t>
                </a:r>
                <a14:m>
                  <m:oMath xmlns:m="http://schemas.openxmlformats.org/officeDocument/2006/math">
                    <m:r>
                      <a:rPr lang="en-US" b="0" i="1" smtClean="0">
                        <a:latin typeface="Cambria Math" panose="02040503050406030204" pitchFamily="18" charset="0"/>
                        <a:ea typeface="Arial" charset="0"/>
                        <a:cs typeface="Arial" charset="0"/>
                      </a:rPr>
                      <m:t>𝑐</m:t>
                    </m:r>
                    <m:r>
                      <a:rPr lang="en-US" b="0" i="1" smtClean="0">
                        <a:latin typeface="Cambria Math" panose="02040503050406030204" pitchFamily="18" charset="0"/>
                        <a:ea typeface="Arial" charset="0"/>
                        <a:cs typeface="Arial" charset="0"/>
                      </a:rPr>
                      <m:t>=2.99725 × </m:t>
                    </m:r>
                    <m:sSup>
                      <m:sSupPr>
                        <m:ctrlPr>
                          <a:rPr lang="en-US" b="0" i="1" smtClean="0">
                            <a:latin typeface="Cambria Math" panose="02040503050406030204" pitchFamily="18" charset="0"/>
                            <a:ea typeface="Cambria Math" panose="02040503050406030204" pitchFamily="18" charset="0"/>
                            <a:cs typeface="Arial" charset="0"/>
                          </a:rPr>
                        </m:ctrlPr>
                      </m:sSupPr>
                      <m:e>
                        <m:r>
                          <a:rPr lang="en-US" b="0" i="1" smtClean="0">
                            <a:latin typeface="Cambria Math" panose="02040503050406030204" pitchFamily="18" charset="0"/>
                            <a:ea typeface="Cambria Math" panose="02040503050406030204" pitchFamily="18" charset="0"/>
                            <a:cs typeface="Arial" charset="0"/>
                          </a:rPr>
                          <m:t>10</m:t>
                        </m:r>
                      </m:e>
                      <m:sup>
                        <m:r>
                          <a:rPr lang="en-US" b="0" i="1" smtClean="0">
                            <a:latin typeface="Cambria Math" panose="02040503050406030204" pitchFamily="18" charset="0"/>
                            <a:ea typeface="Cambria Math" panose="02040503050406030204" pitchFamily="18" charset="0"/>
                            <a:cs typeface="Arial" charset="0"/>
                          </a:rPr>
                          <m:t>8</m:t>
                        </m:r>
                      </m:sup>
                    </m:sSup>
                    <m:r>
                      <a:rPr lang="en-US" b="0" i="1" smtClean="0">
                        <a:latin typeface="Cambria Math" panose="02040503050406030204" pitchFamily="18" charset="0"/>
                        <a:ea typeface="Cambria Math" panose="02040503050406030204" pitchFamily="18" charset="0"/>
                        <a:cs typeface="Arial" charset="0"/>
                      </a:rPr>
                      <m:t> </m:t>
                    </m:r>
                    <m:f>
                      <m:fPr>
                        <m:ctrlPr>
                          <a:rPr lang="en-US" b="0" i="1" smtClean="0">
                            <a:latin typeface="Cambria Math" panose="02040503050406030204" pitchFamily="18" charset="0"/>
                            <a:ea typeface="Cambria Math" panose="02040503050406030204" pitchFamily="18" charset="0"/>
                            <a:cs typeface="Arial" charset="0"/>
                          </a:rPr>
                        </m:ctrlPr>
                      </m:fPr>
                      <m:num>
                        <m:r>
                          <a:rPr lang="en-US" b="0" i="1" smtClean="0">
                            <a:latin typeface="Cambria Math" panose="02040503050406030204" pitchFamily="18" charset="0"/>
                            <a:ea typeface="Cambria Math" panose="02040503050406030204" pitchFamily="18" charset="0"/>
                            <a:cs typeface="Arial" charset="0"/>
                          </a:rPr>
                          <m:t>𝑚</m:t>
                        </m:r>
                      </m:num>
                      <m:den>
                        <m:r>
                          <a:rPr lang="en-US" b="0" i="1" smtClean="0">
                            <a:latin typeface="Cambria Math" panose="02040503050406030204" pitchFamily="18" charset="0"/>
                            <a:ea typeface="Cambria Math" panose="02040503050406030204" pitchFamily="18" charset="0"/>
                            <a:cs typeface="Arial" charset="0"/>
                          </a:rPr>
                          <m:t>𝑠</m:t>
                        </m:r>
                      </m:den>
                    </m:f>
                  </m:oMath>
                </a14:m>
                <a:endParaRPr lang="en-US">
                  <a:latin typeface="Arial" panose="020B0604020202020204" pitchFamily="34" charset="0"/>
                  <a:ea typeface="Arial" charset="0"/>
                  <a:cs typeface="Arial" panose="020B0604020202020204" pitchFamily="34" charset="0"/>
                </a:endParaRPr>
              </a:p>
              <a:p>
                <a:pPr marL="342900" indent="-342900" algn="l">
                  <a:spcBef>
                    <a:spcPts val="400"/>
                  </a:spcBef>
                  <a:buFont typeface="Arial" charset="0"/>
                  <a:buChar char="•"/>
                </a:pPr>
                <a14:m>
                  <m:oMath xmlns:m="http://schemas.openxmlformats.org/officeDocument/2006/math">
                    <m:r>
                      <a:rPr lang="en-US" b="1" i="0" smtClean="0">
                        <a:latin typeface="Cambria Math" panose="02040503050406030204" pitchFamily="18" charset="0"/>
                        <a:ea typeface="Arial" charset="0"/>
                        <a:cs typeface="Arial" charset="0"/>
                      </a:rPr>
                      <m:t>𝐩</m:t>
                    </m:r>
                    <m:r>
                      <a:rPr lang="en-US" b="0" i="0" smtClean="0">
                        <a:latin typeface="Cambria Math" panose="02040503050406030204" pitchFamily="18" charset="0"/>
                        <a:ea typeface="Arial" charset="0"/>
                        <a:cs typeface="Arial" charset="0"/>
                      </a:rPr>
                      <m:t>=</m:t>
                    </m:r>
                    <m:r>
                      <m:rPr>
                        <m:sty m:val="p"/>
                      </m:rPr>
                      <a:rPr lang="en-US" b="0" i="0" smtClean="0">
                        <a:latin typeface="Cambria Math" panose="02040503050406030204" pitchFamily="18" charset="0"/>
                        <a:ea typeface="Arial" charset="0"/>
                        <a:cs typeface="Arial" charset="0"/>
                      </a:rPr>
                      <m:t>m</m:t>
                    </m:r>
                    <m:r>
                      <a:rPr lang="en-US" b="1" i="0" smtClean="0">
                        <a:latin typeface="Cambria Math" panose="02040503050406030204" pitchFamily="18" charset="0"/>
                        <a:ea typeface="Arial" charset="0"/>
                        <a:cs typeface="Arial" charset="0"/>
                      </a:rPr>
                      <m:t>𝐯</m:t>
                    </m:r>
                    <m:r>
                      <a:rPr lang="en-US" b="0" i="0" smtClean="0">
                        <a:latin typeface="Cambria Math" panose="02040503050406030204" pitchFamily="18" charset="0"/>
                        <a:ea typeface="Arial" charset="0"/>
                        <a:cs typeface="Arial" charset="0"/>
                      </a:rPr>
                      <m:t>, </m:t>
                    </m:r>
                    <m:r>
                      <m:rPr>
                        <m:sty m:val="p"/>
                      </m:rPr>
                      <a:rPr lang="en-US" b="0" i="0" smtClean="0">
                        <a:latin typeface="Cambria Math" panose="02040503050406030204" pitchFamily="18" charset="0"/>
                        <a:ea typeface="Arial" charset="0"/>
                        <a:cs typeface="Arial" charset="0"/>
                      </a:rPr>
                      <m:t>m</m:t>
                    </m:r>
                    <m:r>
                      <a:rPr lang="en-US" b="0" i="0" smtClean="0">
                        <a:latin typeface="Cambria Math" panose="02040503050406030204" pitchFamily="18" charset="0"/>
                        <a:ea typeface="Arial" charset="0"/>
                        <a:cs typeface="Arial" charset="0"/>
                      </a:rPr>
                      <m:t>= </m:t>
                    </m:r>
                    <m:sSub>
                      <m:sSubPr>
                        <m:ctrlPr>
                          <a:rPr lang="en-US" b="0" i="1" smtClean="0">
                            <a:latin typeface="Cambria Math" panose="02040503050406030204" pitchFamily="18" charset="0"/>
                            <a:cs typeface="Arial" charset="0"/>
                          </a:rPr>
                        </m:ctrlPr>
                      </m:sSubPr>
                      <m:e>
                        <m:r>
                          <m:rPr>
                            <m:sty m:val="p"/>
                          </m:rPr>
                          <a:rPr lang="en-US" b="0" i="0" smtClean="0">
                            <a:latin typeface="Cambria Math" panose="02040503050406030204" pitchFamily="18" charset="0"/>
                            <a:cs typeface="Arial" charset="0"/>
                          </a:rPr>
                          <m:t>m</m:t>
                        </m:r>
                      </m:e>
                      <m:sub>
                        <m:r>
                          <a:rPr lang="en-US" b="0" i="0" smtClean="0">
                            <a:latin typeface="Cambria Math" panose="02040503050406030204" pitchFamily="18" charset="0"/>
                            <a:cs typeface="Arial" charset="0"/>
                          </a:rPr>
                          <m:t>0</m:t>
                        </m:r>
                      </m:sub>
                    </m:sSub>
                    <m:r>
                      <m:rPr>
                        <m:sty m:val="p"/>
                      </m:rPr>
                      <a:rPr lang="en-US" b="0" i="0" smtClean="0">
                        <a:latin typeface="Cambria Math" panose="02040503050406030204" pitchFamily="18" charset="0"/>
                        <a:ea typeface="Cambria Math" panose="02040503050406030204" pitchFamily="18" charset="0"/>
                        <a:cs typeface="Arial" charset="0"/>
                      </a:rPr>
                      <m:t>γ</m:t>
                    </m:r>
                    <m:r>
                      <a:rPr lang="en-US" b="0" i="0" smtClean="0">
                        <a:latin typeface="Cambria Math" panose="02040503050406030204" pitchFamily="18" charset="0"/>
                        <a:ea typeface="Cambria Math" panose="02040503050406030204" pitchFamily="18" charset="0"/>
                        <a:cs typeface="Arial" charset="0"/>
                      </a:rPr>
                      <m:t>(</m:t>
                    </m:r>
                    <m:r>
                      <m:rPr>
                        <m:sty m:val="p"/>
                      </m:rPr>
                      <a:rPr lang="en-US" b="0" i="0" smtClean="0">
                        <a:latin typeface="Cambria Math" panose="02040503050406030204" pitchFamily="18" charset="0"/>
                        <a:ea typeface="Cambria Math" panose="02040503050406030204" pitchFamily="18" charset="0"/>
                        <a:cs typeface="Arial" charset="0"/>
                      </a:rPr>
                      <m:t>v</m:t>
                    </m:r>
                    <m:r>
                      <a:rPr lang="en-US" b="0" i="0" smtClean="0">
                        <a:latin typeface="Cambria Math" panose="02040503050406030204" pitchFamily="18" charset="0"/>
                        <a:ea typeface="Cambria Math" panose="02040503050406030204" pitchFamily="18" charset="0"/>
                        <a:cs typeface="Arial" charset="0"/>
                      </a:rPr>
                      <m:t>)</m:t>
                    </m:r>
                  </m:oMath>
                </a14:m>
                <a:endParaRPr lang="en-US">
                  <a:latin typeface="Arial" panose="020B0604020202020204" pitchFamily="34" charset="0"/>
                  <a:ea typeface="Arial" charset="0"/>
                  <a:cs typeface="Arial" panose="020B0604020202020204" pitchFamily="34" charset="0"/>
                </a:endParaRPr>
              </a:p>
              <a:p>
                <a:pPr marL="342900" indent="-342900" algn="l">
                  <a:spcBef>
                    <a:spcPts val="400"/>
                  </a:spcBef>
                  <a:buFont typeface="Arial" charset="0"/>
                  <a:buChar char="•"/>
                </a:pPr>
                <a14:m>
                  <m:oMath xmlns:m="http://schemas.openxmlformats.org/officeDocument/2006/math">
                    <m:r>
                      <a:rPr lang="en-US" b="1" i="0" smtClean="0">
                        <a:latin typeface="Cambria Math" panose="02040503050406030204" pitchFamily="18" charset="0"/>
                        <a:ea typeface="Arial" charset="0"/>
                        <a:cs typeface="Arial" charset="0"/>
                      </a:rPr>
                      <m:t>𝐅</m:t>
                    </m:r>
                    <m:r>
                      <a:rPr lang="en-US" b="0" i="0" smtClean="0">
                        <a:latin typeface="Cambria Math" panose="02040503050406030204" pitchFamily="18" charset="0"/>
                        <a:ea typeface="Arial" charset="0"/>
                        <a:cs typeface="Arial" charset="0"/>
                      </a:rPr>
                      <m:t>=−</m:t>
                    </m:r>
                    <m:r>
                      <m:rPr>
                        <m:sty m:val="p"/>
                      </m:rPr>
                      <a:rPr lang="en-US" b="0" i="0" smtClean="0">
                        <a:latin typeface="Cambria Math" panose="02040503050406030204" pitchFamily="18" charset="0"/>
                        <a:ea typeface="Arial" charset="0"/>
                        <a:cs typeface="Arial" charset="0"/>
                      </a:rPr>
                      <m:t>G</m:t>
                    </m:r>
                    <m:r>
                      <a:rPr lang="en-US" b="0" i="0" smtClean="0">
                        <a:latin typeface="Cambria Math" panose="02040503050406030204" pitchFamily="18" charset="0"/>
                        <a:ea typeface="Arial" charset="0"/>
                        <a:cs typeface="Arial" charset="0"/>
                      </a:rPr>
                      <m:t> </m:t>
                    </m:r>
                    <m:f>
                      <m:fPr>
                        <m:ctrlPr>
                          <a:rPr lang="en-US" b="0" i="1" smtClean="0">
                            <a:latin typeface="Cambria Math" panose="02040503050406030204" pitchFamily="18" charset="0"/>
                            <a:cs typeface="Arial" charset="0"/>
                          </a:rPr>
                        </m:ctrlPr>
                      </m:fPr>
                      <m:num>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𝑚</m:t>
                            </m:r>
                          </m:e>
                          <m:sub>
                            <m:r>
                              <a:rPr lang="en-US" b="0" i="1" smtClean="0">
                                <a:latin typeface="Cambria Math" panose="02040503050406030204" pitchFamily="18" charset="0"/>
                                <a:cs typeface="Arial" charset="0"/>
                              </a:rPr>
                              <m:t>1</m:t>
                            </m:r>
                          </m:sub>
                        </m:sSub>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𝑚</m:t>
                            </m:r>
                          </m:e>
                          <m:sub>
                            <m:r>
                              <a:rPr lang="en-US" b="0" i="1" smtClean="0">
                                <a:latin typeface="Cambria Math" panose="02040503050406030204" pitchFamily="18" charset="0"/>
                                <a:cs typeface="Arial" charset="0"/>
                              </a:rPr>
                              <m:t>2</m:t>
                            </m:r>
                          </m:sub>
                        </m:sSub>
                      </m:num>
                      <m:den>
                        <m:sSup>
                          <m:sSupPr>
                            <m:ctrlPr>
                              <a:rPr lang="en-US" b="0" i="1" smtClean="0">
                                <a:latin typeface="Cambria Math" panose="02040503050406030204" pitchFamily="18" charset="0"/>
                                <a:cs typeface="Arial" charset="0"/>
                              </a:rPr>
                            </m:ctrlPr>
                          </m:sSupPr>
                          <m:e>
                            <m:r>
                              <a:rPr lang="en-US" b="0" i="1" smtClean="0">
                                <a:latin typeface="Cambria Math" panose="02040503050406030204" pitchFamily="18" charset="0"/>
                                <a:cs typeface="Arial" charset="0"/>
                              </a:rPr>
                              <m:t>𝑟</m:t>
                            </m:r>
                          </m:e>
                          <m:sup>
                            <m:r>
                              <a:rPr lang="en-US" b="0" i="1" smtClean="0">
                                <a:latin typeface="Cambria Math" panose="02040503050406030204" pitchFamily="18" charset="0"/>
                                <a:cs typeface="Arial" charset="0"/>
                              </a:rPr>
                              <m:t>2</m:t>
                            </m:r>
                          </m:sup>
                        </m:sSup>
                      </m:den>
                    </m:f>
                    <m:r>
                      <a:rPr lang="en-US" b="0" i="1" smtClean="0">
                        <a:latin typeface="Cambria Math" panose="02040503050406030204" pitchFamily="18" charset="0"/>
                        <a:cs typeface="Arial" charset="0"/>
                      </a:rPr>
                      <m:t> </m:t>
                    </m:r>
                    <m:sSub>
                      <m:sSubPr>
                        <m:ctrlPr>
                          <a:rPr lang="en-US" b="1" i="1" smtClean="0">
                            <a:latin typeface="Cambria Math" panose="02040503050406030204" pitchFamily="18" charset="0"/>
                            <a:cs typeface="Arial" charset="0"/>
                          </a:rPr>
                        </m:ctrlPr>
                      </m:sSubPr>
                      <m:e>
                        <m:r>
                          <a:rPr lang="en-US" b="1" i="1" smtClean="0">
                            <a:latin typeface="Cambria Math" panose="02040503050406030204" pitchFamily="18" charset="0"/>
                            <a:cs typeface="Arial" charset="0"/>
                          </a:rPr>
                          <m:t>𝒆</m:t>
                        </m:r>
                      </m:e>
                      <m:sub>
                        <m:r>
                          <a:rPr lang="en-US" b="1" i="1" smtClean="0">
                            <a:latin typeface="Cambria Math" panose="02040503050406030204" pitchFamily="18" charset="0"/>
                            <a:cs typeface="Arial" charset="0"/>
                          </a:rPr>
                          <m:t>𝒓</m:t>
                        </m:r>
                      </m:sub>
                    </m:sSub>
                  </m:oMath>
                </a14:m>
                <a:r>
                  <a:rPr lang="en-US" b="1">
                    <a:latin typeface="Arial" panose="020B0604020202020204" pitchFamily="34" charset="0"/>
                    <a:ea typeface="Arial" charset="0"/>
                    <a:cs typeface="Arial" panose="020B0604020202020204" pitchFamily="34" charset="0"/>
                  </a:rPr>
                  <a:t>, </a:t>
                </a:r>
                <a14:m>
                  <m:oMath xmlns:m="http://schemas.openxmlformats.org/officeDocument/2006/math">
                    <m:r>
                      <m:rPr>
                        <m:sty m:val="p"/>
                      </m:rPr>
                      <a:rPr lang="en-US" b="0" i="0" smtClean="0">
                        <a:latin typeface="Cambria Math" panose="02040503050406030204" pitchFamily="18" charset="0"/>
                        <a:ea typeface="Arial" charset="0"/>
                        <a:cs typeface="Arial" charset="0"/>
                      </a:rPr>
                      <m:t>G</m:t>
                    </m:r>
                    <m:r>
                      <a:rPr lang="en-US" b="0" i="0" smtClean="0">
                        <a:latin typeface="Cambria Math" panose="02040503050406030204" pitchFamily="18" charset="0"/>
                        <a:ea typeface="Arial" charset="0"/>
                        <a:cs typeface="Arial" charset="0"/>
                      </a:rPr>
                      <m:t>=6.671 </m:t>
                    </m:r>
                    <m:r>
                      <a:rPr lang="en-US" b="0" i="1" smtClean="0">
                        <a:latin typeface="Cambria Math" panose="02040503050406030204" pitchFamily="18" charset="0"/>
                        <a:ea typeface="Cambria Math" panose="02040503050406030204" pitchFamily="18" charset="0"/>
                        <a:cs typeface="Arial" charset="0"/>
                      </a:rPr>
                      <m:t>× </m:t>
                    </m:r>
                    <m:sSup>
                      <m:sSupPr>
                        <m:ctrlPr>
                          <a:rPr lang="en-US" b="0" i="1" smtClean="0">
                            <a:latin typeface="Cambria Math" panose="02040503050406030204" pitchFamily="18" charset="0"/>
                            <a:ea typeface="Cambria Math" panose="02040503050406030204" pitchFamily="18" charset="0"/>
                            <a:cs typeface="Arial" charset="0"/>
                          </a:rPr>
                        </m:ctrlPr>
                      </m:sSupPr>
                      <m:e>
                        <m:r>
                          <a:rPr lang="en-US" b="0" i="1" smtClean="0">
                            <a:latin typeface="Cambria Math" panose="02040503050406030204" pitchFamily="18" charset="0"/>
                            <a:ea typeface="Cambria Math" panose="02040503050406030204" pitchFamily="18" charset="0"/>
                            <a:cs typeface="Arial" charset="0"/>
                          </a:rPr>
                          <m:t>10</m:t>
                        </m:r>
                      </m:e>
                      <m:sup>
                        <m:r>
                          <a:rPr lang="en-US" b="0" i="1" smtClean="0">
                            <a:latin typeface="Cambria Math" panose="02040503050406030204" pitchFamily="18" charset="0"/>
                            <a:ea typeface="Cambria Math" panose="02040503050406030204" pitchFamily="18" charset="0"/>
                            <a:cs typeface="Arial" charset="0"/>
                          </a:rPr>
                          <m:t>−11</m:t>
                        </m:r>
                      </m:sup>
                    </m:sSup>
                    <m:r>
                      <a:rPr lang="en-US" b="0" i="1" smtClean="0">
                        <a:latin typeface="Cambria Math" panose="02040503050406030204" pitchFamily="18" charset="0"/>
                        <a:ea typeface="Cambria Math" panose="02040503050406030204" pitchFamily="18" charset="0"/>
                        <a:cs typeface="Arial" charset="0"/>
                      </a:rPr>
                      <m:t> </m:t>
                    </m:r>
                    <m:f>
                      <m:fPr>
                        <m:ctrlPr>
                          <a:rPr lang="en-US" b="0" i="1" smtClean="0">
                            <a:latin typeface="Cambria Math" panose="02040503050406030204" pitchFamily="18" charset="0"/>
                            <a:ea typeface="Cambria Math" panose="02040503050406030204" pitchFamily="18" charset="0"/>
                            <a:cs typeface="Arial" charset="0"/>
                          </a:rPr>
                        </m:ctrlPr>
                      </m:fPr>
                      <m:num>
                        <m:r>
                          <a:rPr lang="en-US" b="0" i="1" smtClean="0">
                            <a:latin typeface="Cambria Math" panose="02040503050406030204" pitchFamily="18" charset="0"/>
                            <a:ea typeface="Cambria Math" panose="02040503050406030204" pitchFamily="18" charset="0"/>
                            <a:cs typeface="Arial" charset="0"/>
                          </a:rPr>
                          <m:t>𝑁</m:t>
                        </m:r>
                        <m:r>
                          <a:rPr lang="en-US" b="0" i="1" smtClean="0">
                            <a:latin typeface="Cambria Math" panose="02040503050406030204" pitchFamily="18" charset="0"/>
                            <a:ea typeface="Cambria Math" panose="02040503050406030204" pitchFamily="18" charset="0"/>
                            <a:cs typeface="Arial" charset="0"/>
                          </a:rPr>
                          <m:t>−</m:t>
                        </m:r>
                        <m:sSup>
                          <m:sSupPr>
                            <m:ctrlPr>
                              <a:rPr lang="en-US" b="0" i="1" smtClean="0">
                                <a:latin typeface="Cambria Math" panose="02040503050406030204" pitchFamily="18" charset="0"/>
                                <a:ea typeface="Cambria Math" panose="02040503050406030204" pitchFamily="18" charset="0"/>
                                <a:cs typeface="Arial" charset="0"/>
                              </a:rPr>
                            </m:ctrlPr>
                          </m:sSupPr>
                          <m:e>
                            <m:r>
                              <a:rPr lang="en-US" b="0" i="1" smtClean="0">
                                <a:latin typeface="Cambria Math" panose="02040503050406030204" pitchFamily="18" charset="0"/>
                                <a:ea typeface="Cambria Math" panose="02040503050406030204" pitchFamily="18" charset="0"/>
                                <a:cs typeface="Arial" charset="0"/>
                              </a:rPr>
                              <m:t>𝑚</m:t>
                            </m:r>
                          </m:e>
                          <m:sup>
                            <m:r>
                              <a:rPr lang="en-US" b="0" i="1" smtClean="0">
                                <a:latin typeface="Cambria Math" panose="02040503050406030204" pitchFamily="18" charset="0"/>
                                <a:ea typeface="Cambria Math" panose="02040503050406030204" pitchFamily="18" charset="0"/>
                                <a:cs typeface="Arial" charset="0"/>
                              </a:rPr>
                              <m:t>2</m:t>
                            </m:r>
                          </m:sup>
                        </m:sSup>
                      </m:num>
                      <m:den>
                        <m:sSup>
                          <m:sSupPr>
                            <m:ctrlPr>
                              <a:rPr lang="en-US" b="0" i="1" smtClean="0">
                                <a:latin typeface="Cambria Math" panose="02040503050406030204" pitchFamily="18" charset="0"/>
                                <a:ea typeface="Cambria Math" panose="02040503050406030204" pitchFamily="18" charset="0"/>
                                <a:cs typeface="Arial" charset="0"/>
                              </a:rPr>
                            </m:ctrlPr>
                          </m:sSupPr>
                          <m:e>
                            <m:r>
                              <a:rPr lang="en-US" b="0" i="1" smtClean="0">
                                <a:latin typeface="Cambria Math" panose="02040503050406030204" pitchFamily="18" charset="0"/>
                                <a:ea typeface="Cambria Math" panose="02040503050406030204" pitchFamily="18" charset="0"/>
                                <a:cs typeface="Arial" charset="0"/>
                              </a:rPr>
                              <m:t>𝑘𝑔</m:t>
                            </m:r>
                          </m:e>
                          <m:sup>
                            <m:r>
                              <a:rPr lang="en-US" b="0" i="1" smtClean="0">
                                <a:latin typeface="Cambria Math" panose="02040503050406030204" pitchFamily="18" charset="0"/>
                                <a:ea typeface="Cambria Math" panose="02040503050406030204" pitchFamily="18" charset="0"/>
                                <a:cs typeface="Arial" charset="0"/>
                              </a:rPr>
                              <m:t>2</m:t>
                            </m:r>
                          </m:sup>
                        </m:sSup>
                      </m:den>
                    </m:f>
                  </m:oMath>
                </a14:m>
                <a:endParaRPr lang="en-US">
                  <a:latin typeface="Arial" panose="020B0604020202020204" pitchFamily="34" charset="0"/>
                  <a:ea typeface="Arial" charset="0"/>
                  <a:cs typeface="Arial" panose="020B0604020202020204" pitchFamily="34" charset="0"/>
                </a:endParaRPr>
              </a:p>
              <a:p>
                <a:pPr marL="342900" indent="-342900" algn="l">
                  <a:spcBef>
                    <a:spcPts val="400"/>
                  </a:spcBef>
                  <a:buFont typeface="Arial" panose="020B0604020202020204" pitchFamily="34" charset="0"/>
                  <a:buChar char="•"/>
                </a:pPr>
                <a14:m>
                  <m:oMath xmlns:m="http://schemas.openxmlformats.org/officeDocument/2006/math">
                    <m:r>
                      <m:rPr>
                        <m:sty m:val="p"/>
                      </m:rPr>
                      <a:rPr lang="en-US" i="0">
                        <a:latin typeface="Cambria Math" panose="02040503050406030204" pitchFamily="18" charset="0"/>
                        <a:ea typeface="Cambria Math" panose="02040503050406030204" pitchFamily="18" charset="0"/>
                        <a:cs typeface="Arial" charset="0"/>
                      </a:rPr>
                      <m:t>∇</m:t>
                    </m:r>
                    <m:r>
                      <a:rPr lang="en-US" i="0">
                        <a:latin typeface="Cambria Math" panose="02040503050406030204" pitchFamily="18" charset="0"/>
                        <a:ea typeface="Cambria Math" panose="02040503050406030204" pitchFamily="18" charset="0"/>
                        <a:cs typeface="Arial" charset="0"/>
                      </a:rPr>
                      <m:t>∙</m:t>
                    </m:r>
                    <m:r>
                      <a:rPr lang="en-US" b="1" i="0">
                        <a:latin typeface="Cambria Math" panose="02040503050406030204" pitchFamily="18" charset="0"/>
                        <a:ea typeface="Cambria Math" panose="02040503050406030204" pitchFamily="18" charset="0"/>
                        <a:cs typeface="Arial" charset="0"/>
                      </a:rPr>
                      <m:t>𝐄</m:t>
                    </m:r>
                    <m:r>
                      <a:rPr lang="en-US" i="0">
                        <a:latin typeface="Cambria Math" panose="02040503050406030204" pitchFamily="18" charset="0"/>
                        <a:ea typeface="Cambria Math" panose="02040503050406030204" pitchFamily="18" charset="0"/>
                        <a:cs typeface="Arial" charset="0"/>
                      </a:rPr>
                      <m:t>= </m:t>
                    </m:r>
                    <m:f>
                      <m:fPr>
                        <m:ctrlPr>
                          <a:rPr lang="en-US" i="1">
                            <a:latin typeface="Cambria Math" panose="02040503050406030204" pitchFamily="18" charset="0"/>
                            <a:ea typeface="Cambria Math" panose="02040503050406030204" pitchFamily="18" charset="0"/>
                            <a:cs typeface="Arial" charset="0"/>
                          </a:rPr>
                        </m:ctrlPr>
                      </m:fPr>
                      <m:num>
                        <m:r>
                          <m:rPr>
                            <m:sty m:val="p"/>
                          </m:rPr>
                          <a:rPr lang="en-US" i="0">
                            <a:latin typeface="Cambria Math" panose="02040503050406030204" pitchFamily="18" charset="0"/>
                            <a:ea typeface="Cambria Math" panose="02040503050406030204" pitchFamily="18" charset="0"/>
                            <a:cs typeface="Arial" charset="0"/>
                          </a:rPr>
                          <m:t>ρ</m:t>
                        </m:r>
                      </m:num>
                      <m:den>
                        <m:sSub>
                          <m:sSubPr>
                            <m:ctrlPr>
                              <a:rPr lang="en-US" i="1">
                                <a:latin typeface="Cambria Math" panose="02040503050406030204" pitchFamily="18" charset="0"/>
                                <a:ea typeface="Cambria Math" panose="02040503050406030204" pitchFamily="18" charset="0"/>
                                <a:cs typeface="Arial" charset="0"/>
                              </a:rPr>
                            </m:ctrlPr>
                          </m:sSubPr>
                          <m:e>
                            <m:r>
                              <m:rPr>
                                <m:sty m:val="p"/>
                              </m:rPr>
                              <a:rPr lang="en-US" i="0">
                                <a:latin typeface="Cambria Math" panose="02040503050406030204" pitchFamily="18" charset="0"/>
                                <a:ea typeface="Cambria Math" panose="02040503050406030204" pitchFamily="18" charset="0"/>
                                <a:cs typeface="Arial" charset="0"/>
                              </a:rPr>
                              <m:t>ϵ</m:t>
                            </m:r>
                          </m:e>
                          <m:sub>
                            <m:r>
                              <a:rPr lang="en-US" i="0">
                                <a:latin typeface="Cambria Math" panose="02040503050406030204" pitchFamily="18" charset="0"/>
                                <a:ea typeface="Cambria Math" panose="02040503050406030204" pitchFamily="18" charset="0"/>
                                <a:cs typeface="Arial" charset="0"/>
                              </a:rPr>
                              <m:t>0</m:t>
                            </m:r>
                          </m:sub>
                        </m:sSub>
                      </m:den>
                    </m:f>
                    <m:r>
                      <a:rPr lang="en-US" i="0">
                        <a:latin typeface="Cambria Math" panose="02040503050406030204" pitchFamily="18" charset="0"/>
                        <a:ea typeface="Cambria Math" panose="02040503050406030204" pitchFamily="18" charset="0"/>
                        <a:cs typeface="Arial" charset="0"/>
                      </a:rPr>
                      <m:t> </m:t>
                    </m:r>
                  </m:oMath>
                </a14:m>
                <a:r>
                  <a:rPr lang="en-US" i="0">
                    <a:latin typeface="Arial" panose="020B0604020202020204" pitchFamily="34" charset="0"/>
                    <a:ea typeface="Cambria Math" panose="02040503050406030204" pitchFamily="18" charset="0"/>
                    <a:cs typeface="Arial" panose="020B0604020202020204" pitchFamily="34" charset="0"/>
                  </a:rPr>
                  <a:t>,</a:t>
                </a:r>
                <a:r>
                  <a:rPr lang="en-US">
                    <a:latin typeface="Arial" panose="020B0604020202020204" pitchFamily="34" charset="0"/>
                    <a:ea typeface="Arial" charset="0"/>
                    <a:cs typeface="Arial" panose="020B0604020202020204" pitchFamily="34" charset="0"/>
                  </a:rPr>
                  <a:t> 𝜖</a:t>
                </a:r>
                <a:r>
                  <a:rPr lang="en-US" baseline="-25000">
                    <a:latin typeface="Arial" panose="020B0604020202020204" pitchFamily="34" charset="0"/>
                    <a:ea typeface="Arial" charset="0"/>
                    <a:cs typeface="Arial" panose="020B0604020202020204" pitchFamily="34" charset="0"/>
                  </a:rPr>
                  <a:t>0 </a:t>
                </a:r>
                <a:r>
                  <a:rPr lang="en-US">
                    <a:latin typeface="Arial" panose="020B0604020202020204" pitchFamily="34" charset="0"/>
                    <a:ea typeface="Arial" charset="0"/>
                    <a:cs typeface="Arial" panose="020B0604020202020204" pitchFamily="34" charset="0"/>
                  </a:rPr>
                  <a:t>= 8.854 × 10</a:t>
                </a:r>
                <a:r>
                  <a:rPr lang="en-US" baseline="30000">
                    <a:latin typeface="Arial" panose="020B0604020202020204" pitchFamily="34" charset="0"/>
                    <a:ea typeface="Arial" charset="0"/>
                    <a:cs typeface="Arial" panose="020B0604020202020204" pitchFamily="34" charset="0"/>
                  </a:rPr>
                  <a:t>-12</a:t>
                </a:r>
                <a:r>
                  <a:rPr lang="en-US">
                    <a:latin typeface="Arial" panose="020B0604020202020204" pitchFamily="34" charset="0"/>
                    <a:ea typeface="Arial" charset="0"/>
                    <a:cs typeface="Arial" panose="020B0604020202020204" pitchFamily="34" charset="0"/>
                  </a:rPr>
                  <a:t> C</a:t>
                </a:r>
                <a:r>
                  <a:rPr lang="en-US" baseline="30000">
                    <a:latin typeface="Arial" panose="020B0604020202020204" pitchFamily="34" charset="0"/>
                    <a:ea typeface="Arial" charset="0"/>
                    <a:cs typeface="Arial" panose="020B0604020202020204" pitchFamily="34" charset="0"/>
                  </a:rPr>
                  <a:t>2</a:t>
                </a:r>
                <a:r>
                  <a:rPr lang="en-US">
                    <a:latin typeface="Arial" panose="020B0604020202020204" pitchFamily="34" charset="0"/>
                    <a:ea typeface="Arial" charset="0"/>
                    <a:cs typeface="Arial" panose="020B0604020202020204" pitchFamily="34" charset="0"/>
                  </a:rPr>
                  <a:t>/N-m</a:t>
                </a:r>
                <a:r>
                  <a:rPr lang="en-US" baseline="30000">
                    <a:latin typeface="Arial" panose="020B0604020202020204" pitchFamily="34" charset="0"/>
                    <a:ea typeface="Arial" charset="0"/>
                    <a:cs typeface="Arial" panose="020B0604020202020204" pitchFamily="34" charset="0"/>
                  </a:rPr>
                  <a:t>2</a:t>
                </a:r>
                <a:r>
                  <a:rPr lang="en-US">
                    <a:latin typeface="Arial" panose="020B0604020202020204" pitchFamily="34" charset="0"/>
                    <a:ea typeface="Arial" charset="0"/>
                    <a:cs typeface="Arial" panose="020B0604020202020204" pitchFamily="34" charset="0"/>
                  </a:rPr>
                  <a:t>.</a:t>
                </a:r>
              </a:p>
              <a:p>
                <a:pPr marL="342900" indent="-342900" algn="l">
                  <a:spcBef>
                    <a:spcPts val="400"/>
                  </a:spcBef>
                  <a:buFont typeface="Arial" panose="020B0604020202020204" pitchFamily="34" charset="0"/>
                  <a:buChar char="•"/>
                </a:pPr>
                <a14:m>
                  <m:oMath xmlns:m="http://schemas.openxmlformats.org/officeDocument/2006/math">
                    <m:r>
                      <m:rPr>
                        <m:sty m:val="p"/>
                      </m:rPr>
                      <a:rPr lang="en-US" i="0">
                        <a:latin typeface="Cambria Math" panose="02040503050406030204" pitchFamily="18" charset="0"/>
                        <a:ea typeface="Cambria Math" panose="02040503050406030204" pitchFamily="18" charset="0"/>
                        <a:cs typeface="Arial" charset="0"/>
                      </a:rPr>
                      <m:t>∇</m:t>
                    </m:r>
                    <m:r>
                      <a:rPr lang="en-US" i="0">
                        <a:latin typeface="Cambria Math" panose="02040503050406030204" pitchFamily="18" charset="0"/>
                        <a:ea typeface="Cambria Math" panose="02040503050406030204" pitchFamily="18" charset="0"/>
                        <a:cs typeface="Arial" charset="0"/>
                      </a:rPr>
                      <m:t>∙</m:t>
                    </m:r>
                    <m:r>
                      <a:rPr lang="en-US" b="1" i="0">
                        <a:latin typeface="Cambria Math" panose="02040503050406030204" pitchFamily="18" charset="0"/>
                        <a:ea typeface="Cambria Math" panose="02040503050406030204" pitchFamily="18" charset="0"/>
                        <a:cs typeface="Arial" charset="0"/>
                      </a:rPr>
                      <m:t>𝐁</m:t>
                    </m:r>
                    <m:r>
                      <a:rPr lang="en-US" i="0">
                        <a:latin typeface="Cambria Math" panose="02040503050406030204" pitchFamily="18" charset="0"/>
                        <a:ea typeface="Cambria Math" panose="02040503050406030204" pitchFamily="18" charset="0"/>
                        <a:cs typeface="Arial" charset="0"/>
                      </a:rPr>
                      <m:t>=0</m:t>
                    </m:r>
                  </m:oMath>
                </a14:m>
                <a:endParaRPr lang="en-US" i="0">
                  <a:latin typeface="Arial" panose="020B0604020202020204" pitchFamily="34" charset="0"/>
                  <a:ea typeface="Cambria Math" panose="02040503050406030204" pitchFamily="18" charset="0"/>
                  <a:cs typeface="Arial" panose="020B0604020202020204" pitchFamily="34" charset="0"/>
                </a:endParaRPr>
              </a:p>
              <a:p>
                <a:pPr marL="342900" indent="-342900" algn="l">
                  <a:spcBef>
                    <a:spcPts val="400"/>
                  </a:spcBef>
                  <a:buFont typeface="Arial" panose="020B0604020202020204" pitchFamily="34" charset="0"/>
                  <a:buChar char="•"/>
                </a:pPr>
                <a14:m>
                  <m:oMath xmlns:m="http://schemas.openxmlformats.org/officeDocument/2006/math">
                    <m:r>
                      <m:rPr>
                        <m:sty m:val="p"/>
                      </m:rPr>
                      <a:rPr lang="en-US" i="0">
                        <a:latin typeface="Cambria Math" panose="02040503050406030204" pitchFamily="18" charset="0"/>
                        <a:ea typeface="Cambria Math" panose="02040503050406030204" pitchFamily="18" charset="0"/>
                        <a:cs typeface="Arial" charset="0"/>
                      </a:rPr>
                      <m:t>∇</m:t>
                    </m:r>
                    <m:r>
                      <a:rPr lang="en-US" i="0">
                        <a:latin typeface="Cambria Math" panose="02040503050406030204" pitchFamily="18" charset="0"/>
                        <a:ea typeface="Cambria Math" panose="02040503050406030204" pitchFamily="18" charset="0"/>
                        <a:cs typeface="Arial" charset="0"/>
                      </a:rPr>
                      <m:t>×</m:t>
                    </m:r>
                    <m:r>
                      <a:rPr lang="en-US" b="1" i="0">
                        <a:latin typeface="Cambria Math" panose="02040503050406030204" pitchFamily="18" charset="0"/>
                        <a:ea typeface="Cambria Math" panose="02040503050406030204" pitchFamily="18" charset="0"/>
                        <a:cs typeface="Arial" charset="0"/>
                      </a:rPr>
                      <m:t>𝐄</m:t>
                    </m:r>
                    <m:r>
                      <a:rPr lang="en-US" i="0">
                        <a:latin typeface="Cambria Math" panose="02040503050406030204" pitchFamily="18" charset="0"/>
                        <a:ea typeface="Cambria Math" panose="02040503050406030204" pitchFamily="18" charset="0"/>
                        <a:cs typeface="Arial" charset="0"/>
                      </a:rPr>
                      <m:t>=−</m:t>
                    </m:r>
                    <m:f>
                      <m:fPr>
                        <m:ctrlPr>
                          <a:rPr lang="en-US" i="1">
                            <a:latin typeface="Cambria Math" panose="02040503050406030204" pitchFamily="18" charset="0"/>
                            <a:ea typeface="Cambria Math" panose="02040503050406030204" pitchFamily="18" charset="0"/>
                            <a:cs typeface="Arial" charset="0"/>
                          </a:rPr>
                        </m:ctrlPr>
                      </m:fPr>
                      <m:num>
                        <m:r>
                          <a:rPr lang="en-US" i="0">
                            <a:latin typeface="Cambria Math" panose="02040503050406030204" pitchFamily="18" charset="0"/>
                            <a:ea typeface="Cambria Math" panose="02040503050406030204" pitchFamily="18" charset="0"/>
                            <a:cs typeface="Arial" charset="0"/>
                          </a:rPr>
                          <m:t>𝜕</m:t>
                        </m:r>
                        <m:r>
                          <a:rPr lang="en-US" b="1" i="0">
                            <a:latin typeface="Cambria Math" panose="02040503050406030204" pitchFamily="18" charset="0"/>
                            <a:ea typeface="Cambria Math" panose="02040503050406030204" pitchFamily="18" charset="0"/>
                            <a:cs typeface="Arial" charset="0"/>
                          </a:rPr>
                          <m:t>𝐁</m:t>
                        </m:r>
                      </m:num>
                      <m:den>
                        <m:r>
                          <a:rPr lang="en-US" i="0">
                            <a:latin typeface="Cambria Math" panose="02040503050406030204" pitchFamily="18" charset="0"/>
                            <a:ea typeface="Cambria Math" panose="02040503050406030204" pitchFamily="18" charset="0"/>
                            <a:cs typeface="Arial" charset="0"/>
                          </a:rPr>
                          <m:t>𝜕</m:t>
                        </m:r>
                        <m:r>
                          <m:rPr>
                            <m:sty m:val="p"/>
                          </m:rPr>
                          <a:rPr lang="en-US" i="0">
                            <a:latin typeface="Cambria Math" panose="02040503050406030204" pitchFamily="18" charset="0"/>
                            <a:ea typeface="Cambria Math" panose="02040503050406030204" pitchFamily="18" charset="0"/>
                            <a:cs typeface="Arial" charset="0"/>
                          </a:rPr>
                          <m:t>t</m:t>
                        </m:r>
                      </m:den>
                    </m:f>
                  </m:oMath>
                </a14:m>
                <a:endParaRPr lang="en-US">
                  <a:latin typeface="Arial" panose="020B0604020202020204" pitchFamily="34" charset="0"/>
                  <a:ea typeface="Cambria Math" panose="02040503050406030204" pitchFamily="18" charset="0"/>
                  <a:cs typeface="Arial" panose="020B0604020202020204" pitchFamily="34" charset="0"/>
                </a:endParaRPr>
              </a:p>
              <a:p>
                <a:pPr marL="342900" indent="-342900" algn="l">
                  <a:spcBef>
                    <a:spcPts val="400"/>
                  </a:spcBef>
                  <a:buFont typeface="Arial" panose="020B0604020202020204" pitchFamily="34" charset="0"/>
                  <a:buChar char="•"/>
                </a:pPr>
                <a14:m>
                  <m:oMath xmlns:m="http://schemas.openxmlformats.org/officeDocument/2006/math">
                    <m:sSup>
                      <m:sSupPr>
                        <m:ctrlPr>
                          <a:rPr lang="en-US" i="1">
                            <a:latin typeface="Cambria Math" panose="02040503050406030204" pitchFamily="18" charset="0"/>
                            <a:cs typeface="Arial" charset="0"/>
                          </a:rPr>
                        </m:ctrlPr>
                      </m:sSupPr>
                      <m:e>
                        <m:r>
                          <m:rPr>
                            <m:sty m:val="p"/>
                          </m:rPr>
                          <a:rPr lang="en-US" i="0">
                            <a:latin typeface="Cambria Math" panose="02040503050406030204" pitchFamily="18" charset="0"/>
                            <a:cs typeface="Arial" charset="0"/>
                          </a:rPr>
                          <m:t>c</m:t>
                        </m:r>
                      </m:e>
                      <m:sup>
                        <m:r>
                          <a:rPr lang="en-US" i="0">
                            <a:latin typeface="Cambria Math" panose="02040503050406030204" pitchFamily="18" charset="0"/>
                            <a:cs typeface="Arial" charset="0"/>
                          </a:rPr>
                          <m:t>2</m:t>
                        </m:r>
                      </m:sup>
                    </m:sSup>
                    <m:r>
                      <a:rPr lang="en-US" i="0">
                        <a:latin typeface="Cambria Math" panose="02040503050406030204" pitchFamily="18" charset="0"/>
                        <a:cs typeface="Arial" charset="0"/>
                      </a:rPr>
                      <m:t> </m:t>
                    </m:r>
                    <m:r>
                      <m:rPr>
                        <m:sty m:val="p"/>
                      </m:rPr>
                      <a:rPr lang="en-US" i="0">
                        <a:latin typeface="Cambria Math" panose="02040503050406030204" pitchFamily="18" charset="0"/>
                        <a:ea typeface="Cambria Math" panose="02040503050406030204" pitchFamily="18" charset="0"/>
                        <a:cs typeface="Arial" charset="0"/>
                      </a:rPr>
                      <m:t>∇</m:t>
                    </m:r>
                    <m:r>
                      <a:rPr lang="en-US" i="0">
                        <a:latin typeface="Cambria Math" panose="02040503050406030204" pitchFamily="18" charset="0"/>
                        <a:ea typeface="Cambria Math" panose="02040503050406030204" pitchFamily="18" charset="0"/>
                        <a:cs typeface="Arial" charset="0"/>
                      </a:rPr>
                      <m:t>×</m:t>
                    </m:r>
                    <m:r>
                      <a:rPr lang="en-US" b="1" i="0">
                        <a:latin typeface="Cambria Math" panose="02040503050406030204" pitchFamily="18" charset="0"/>
                        <a:ea typeface="Cambria Math" panose="02040503050406030204" pitchFamily="18" charset="0"/>
                        <a:cs typeface="Arial" charset="0"/>
                      </a:rPr>
                      <m:t>𝐁</m:t>
                    </m:r>
                    <m:r>
                      <a:rPr lang="en-US" i="0">
                        <a:latin typeface="Cambria Math" panose="02040503050406030204" pitchFamily="18" charset="0"/>
                        <a:ea typeface="Cambria Math" panose="02040503050406030204" pitchFamily="18" charset="0"/>
                        <a:cs typeface="Arial" charset="0"/>
                      </a:rPr>
                      <m:t>= </m:t>
                    </m:r>
                    <m:f>
                      <m:fPr>
                        <m:ctrlPr>
                          <a:rPr lang="en-US" i="1">
                            <a:latin typeface="Cambria Math" panose="02040503050406030204" pitchFamily="18" charset="0"/>
                            <a:ea typeface="Cambria Math" panose="02040503050406030204" pitchFamily="18" charset="0"/>
                            <a:cs typeface="Arial" charset="0"/>
                          </a:rPr>
                        </m:ctrlPr>
                      </m:fPr>
                      <m:num>
                        <m:r>
                          <a:rPr lang="en-US" b="1" i="0">
                            <a:latin typeface="Cambria Math" panose="02040503050406030204" pitchFamily="18" charset="0"/>
                            <a:ea typeface="Cambria Math" panose="02040503050406030204" pitchFamily="18" charset="0"/>
                            <a:cs typeface="Arial" charset="0"/>
                          </a:rPr>
                          <m:t>𝐣</m:t>
                        </m:r>
                      </m:num>
                      <m:den>
                        <m:sSub>
                          <m:sSubPr>
                            <m:ctrlPr>
                              <a:rPr lang="en-US" i="1">
                                <a:latin typeface="Cambria Math" panose="02040503050406030204" pitchFamily="18" charset="0"/>
                                <a:ea typeface="Cambria Math" panose="02040503050406030204" pitchFamily="18" charset="0"/>
                                <a:cs typeface="Arial" charset="0"/>
                              </a:rPr>
                            </m:ctrlPr>
                          </m:sSubPr>
                          <m:e>
                            <m:r>
                              <m:rPr>
                                <m:sty m:val="p"/>
                              </m:rPr>
                              <a:rPr lang="en-US" i="0">
                                <a:latin typeface="Cambria Math" panose="02040503050406030204" pitchFamily="18" charset="0"/>
                                <a:ea typeface="Cambria Math" panose="02040503050406030204" pitchFamily="18" charset="0"/>
                                <a:cs typeface="Arial" charset="0"/>
                              </a:rPr>
                              <m:t>ϵ</m:t>
                            </m:r>
                          </m:e>
                          <m:sub>
                            <m:r>
                              <a:rPr lang="en-US" i="0">
                                <a:latin typeface="Cambria Math" panose="02040503050406030204" pitchFamily="18" charset="0"/>
                                <a:ea typeface="Cambria Math" panose="02040503050406030204" pitchFamily="18" charset="0"/>
                                <a:cs typeface="Arial" charset="0"/>
                              </a:rPr>
                              <m:t>0</m:t>
                            </m:r>
                          </m:sub>
                        </m:sSub>
                      </m:den>
                    </m:f>
                    <m:r>
                      <a:rPr lang="en-US" i="0">
                        <a:latin typeface="Cambria Math" panose="02040503050406030204" pitchFamily="18" charset="0"/>
                        <a:ea typeface="Cambria Math" panose="02040503050406030204" pitchFamily="18" charset="0"/>
                        <a:cs typeface="Arial" charset="0"/>
                      </a:rPr>
                      <m:t>+ </m:t>
                    </m:r>
                    <m:f>
                      <m:fPr>
                        <m:ctrlPr>
                          <a:rPr lang="en-US" i="1">
                            <a:latin typeface="Cambria Math" panose="02040503050406030204" pitchFamily="18" charset="0"/>
                            <a:ea typeface="Cambria Math" panose="02040503050406030204" pitchFamily="18" charset="0"/>
                            <a:cs typeface="Arial" charset="0"/>
                          </a:rPr>
                        </m:ctrlPr>
                      </m:fPr>
                      <m:num>
                        <m:r>
                          <a:rPr lang="en-US" i="0">
                            <a:latin typeface="Cambria Math" panose="02040503050406030204" pitchFamily="18" charset="0"/>
                            <a:ea typeface="Cambria Math" panose="02040503050406030204" pitchFamily="18" charset="0"/>
                            <a:cs typeface="Arial" charset="0"/>
                          </a:rPr>
                          <m:t>𝜕</m:t>
                        </m:r>
                        <m:r>
                          <a:rPr lang="en-US" b="1" i="0">
                            <a:latin typeface="Cambria Math" panose="02040503050406030204" pitchFamily="18" charset="0"/>
                            <a:ea typeface="Cambria Math" panose="02040503050406030204" pitchFamily="18" charset="0"/>
                            <a:cs typeface="Arial" charset="0"/>
                          </a:rPr>
                          <m:t>𝐄</m:t>
                        </m:r>
                      </m:num>
                      <m:den>
                        <m:r>
                          <a:rPr lang="en-US" i="0">
                            <a:latin typeface="Cambria Math" panose="02040503050406030204" pitchFamily="18" charset="0"/>
                            <a:ea typeface="Cambria Math" panose="02040503050406030204" pitchFamily="18" charset="0"/>
                            <a:cs typeface="Arial" charset="0"/>
                          </a:rPr>
                          <m:t>𝜕</m:t>
                        </m:r>
                        <m:r>
                          <m:rPr>
                            <m:sty m:val="p"/>
                          </m:rPr>
                          <a:rPr lang="en-US" i="0">
                            <a:latin typeface="Cambria Math" panose="02040503050406030204" pitchFamily="18" charset="0"/>
                            <a:ea typeface="Cambria Math" panose="02040503050406030204" pitchFamily="18" charset="0"/>
                            <a:cs typeface="Arial" charset="0"/>
                          </a:rPr>
                          <m:t>t</m:t>
                        </m:r>
                      </m:den>
                    </m:f>
                  </m:oMath>
                </a14:m>
                <a:endParaRPr lang="en-US">
                  <a:latin typeface="Arial" panose="020B0604020202020204" pitchFamily="34" charset="0"/>
                  <a:ea typeface="Arial" charset="0"/>
                  <a:cs typeface="Arial" panose="020B0604020202020204" pitchFamily="34" charset="0"/>
                </a:endParaRPr>
              </a:p>
              <a:p>
                <a:pPr marL="342900" indent="-342900" algn="l">
                  <a:spcBef>
                    <a:spcPts val="400"/>
                  </a:spcBef>
                  <a:buFont typeface="Arial" panose="020B0604020202020204" pitchFamily="34" charset="0"/>
                  <a:buChar char="•"/>
                </a:pPr>
                <a14:m>
                  <m:oMath xmlns:m="http://schemas.openxmlformats.org/officeDocument/2006/math">
                    <m:r>
                      <m:rPr>
                        <m:sty m:val="p"/>
                      </m:rPr>
                      <a:rPr lang="en-US" i="0">
                        <a:latin typeface="Cambria Math" panose="02040503050406030204" pitchFamily="18" charset="0"/>
                        <a:ea typeface="Cambria Math" panose="02040503050406030204" pitchFamily="18" charset="0"/>
                        <a:cs typeface="Arial" charset="0"/>
                      </a:rPr>
                      <m:t>∇</m:t>
                    </m:r>
                    <m:r>
                      <a:rPr lang="en-US" i="0">
                        <a:latin typeface="Cambria Math" panose="02040503050406030204" pitchFamily="18" charset="0"/>
                        <a:ea typeface="Cambria Math" panose="02040503050406030204" pitchFamily="18" charset="0"/>
                        <a:cs typeface="Arial" charset="0"/>
                      </a:rPr>
                      <m:t>∙</m:t>
                    </m:r>
                    <m:r>
                      <a:rPr lang="en-US" b="1" i="0">
                        <a:latin typeface="Cambria Math" panose="02040503050406030204" pitchFamily="18" charset="0"/>
                        <a:ea typeface="Cambria Math" panose="02040503050406030204" pitchFamily="18" charset="0"/>
                        <a:cs typeface="Arial" charset="0"/>
                      </a:rPr>
                      <m:t>𝐣</m:t>
                    </m:r>
                    <m:r>
                      <a:rPr lang="en-US" i="0">
                        <a:latin typeface="Cambria Math" panose="02040503050406030204" pitchFamily="18" charset="0"/>
                        <a:ea typeface="Cambria Math" panose="02040503050406030204" pitchFamily="18" charset="0"/>
                        <a:cs typeface="Arial" charset="0"/>
                      </a:rPr>
                      <m:t>=−</m:t>
                    </m:r>
                    <m:f>
                      <m:fPr>
                        <m:ctrlPr>
                          <a:rPr lang="en-US" i="1">
                            <a:latin typeface="Cambria Math" panose="02040503050406030204" pitchFamily="18" charset="0"/>
                            <a:ea typeface="Cambria Math" panose="02040503050406030204" pitchFamily="18" charset="0"/>
                            <a:cs typeface="Arial" charset="0"/>
                          </a:rPr>
                        </m:ctrlPr>
                      </m:fPr>
                      <m:num>
                        <m:r>
                          <a:rPr lang="en-US" i="0">
                            <a:latin typeface="Cambria Math" panose="02040503050406030204" pitchFamily="18" charset="0"/>
                            <a:ea typeface="Cambria Math" panose="02040503050406030204" pitchFamily="18" charset="0"/>
                            <a:cs typeface="Arial" charset="0"/>
                          </a:rPr>
                          <m:t>𝜕</m:t>
                        </m:r>
                        <m:r>
                          <m:rPr>
                            <m:sty m:val="p"/>
                          </m:rPr>
                          <a:rPr lang="en-US" i="0">
                            <a:latin typeface="Cambria Math" panose="02040503050406030204" pitchFamily="18" charset="0"/>
                            <a:ea typeface="Cambria Math" panose="02040503050406030204" pitchFamily="18" charset="0"/>
                            <a:cs typeface="Arial" charset="0"/>
                          </a:rPr>
                          <m:t>ρ</m:t>
                        </m:r>
                      </m:num>
                      <m:den>
                        <m:r>
                          <a:rPr lang="en-US" i="0">
                            <a:latin typeface="Cambria Math" panose="02040503050406030204" pitchFamily="18" charset="0"/>
                            <a:ea typeface="Cambria Math" panose="02040503050406030204" pitchFamily="18" charset="0"/>
                            <a:cs typeface="Arial" charset="0"/>
                          </a:rPr>
                          <m:t>𝜕</m:t>
                        </m:r>
                        <m:r>
                          <m:rPr>
                            <m:sty m:val="p"/>
                          </m:rPr>
                          <a:rPr lang="en-US" i="0">
                            <a:latin typeface="Cambria Math" panose="02040503050406030204" pitchFamily="18" charset="0"/>
                            <a:ea typeface="Cambria Math" panose="02040503050406030204" pitchFamily="18" charset="0"/>
                            <a:cs typeface="Arial" charset="0"/>
                          </a:rPr>
                          <m:t>t</m:t>
                        </m:r>
                      </m:den>
                    </m:f>
                  </m:oMath>
                </a14:m>
                <a:r>
                  <a:rPr lang="en-US" b="1">
                    <a:latin typeface="Arial" panose="020B0604020202020204" pitchFamily="34" charset="0"/>
                    <a:ea typeface="Arial" charset="0"/>
                    <a:cs typeface="Arial" panose="020B0604020202020204" pitchFamily="34" charset="0"/>
                  </a:rPr>
                  <a:t> </a:t>
                </a:r>
              </a:p>
              <a:p>
                <a:pPr marL="342900" indent="-342900" algn="l">
                  <a:spcBef>
                    <a:spcPts val="400"/>
                  </a:spcBef>
                  <a:buFont typeface="Arial" panose="020B0604020202020204" pitchFamily="34" charset="0"/>
                  <a:buChar char="•"/>
                </a:pPr>
                <a14:m>
                  <m:oMath xmlns:m="http://schemas.openxmlformats.org/officeDocument/2006/math">
                    <m:r>
                      <a:rPr lang="en-US" b="1" i="0" smtClean="0">
                        <a:latin typeface="Cambria Math" panose="02040503050406030204" pitchFamily="18" charset="0"/>
                        <a:ea typeface="Arial" charset="0"/>
                        <a:cs typeface="Arial" panose="020B0604020202020204" pitchFamily="34" charset="0"/>
                      </a:rPr>
                      <m:t>𝐅</m:t>
                    </m:r>
                    <m:r>
                      <a:rPr lang="en-US" b="1" i="0" smtClean="0">
                        <a:latin typeface="Cambria Math" panose="02040503050406030204" pitchFamily="18" charset="0"/>
                        <a:ea typeface="Arial" charset="0"/>
                        <a:cs typeface="Arial" panose="020B0604020202020204" pitchFamily="34" charset="0"/>
                      </a:rPr>
                      <m:t>=</m:t>
                    </m:r>
                    <m:r>
                      <m:rPr>
                        <m:sty m:val="p"/>
                      </m:rPr>
                      <a:rPr lang="en-US" b="0" i="0" smtClean="0">
                        <a:latin typeface="Cambria Math" panose="02040503050406030204" pitchFamily="18" charset="0"/>
                        <a:ea typeface="Arial" charset="0"/>
                        <a:cs typeface="Arial" panose="020B0604020202020204" pitchFamily="34" charset="0"/>
                      </a:rPr>
                      <m:t>q</m:t>
                    </m:r>
                    <m:r>
                      <a:rPr lang="en-US" b="0" i="0" smtClean="0">
                        <a:latin typeface="Cambria Math" panose="02040503050406030204" pitchFamily="18" charset="0"/>
                        <a:ea typeface="Arial" charset="0"/>
                        <a:cs typeface="Arial" panose="020B0604020202020204" pitchFamily="34" charset="0"/>
                      </a:rPr>
                      <m:t>(</m:t>
                    </m:r>
                    <m:r>
                      <a:rPr lang="en-US" b="1" i="0" smtClean="0">
                        <a:latin typeface="Cambria Math" panose="02040503050406030204" pitchFamily="18" charset="0"/>
                        <a:ea typeface="Arial" charset="0"/>
                        <a:cs typeface="Arial" panose="020B0604020202020204" pitchFamily="34" charset="0"/>
                      </a:rPr>
                      <m:t>𝐄</m:t>
                    </m:r>
                    <m:r>
                      <a:rPr lang="en-US" b="0" i="0" smtClean="0">
                        <a:latin typeface="Cambria Math" panose="02040503050406030204" pitchFamily="18" charset="0"/>
                        <a:ea typeface="Arial" charset="0"/>
                        <a:cs typeface="Arial" panose="020B0604020202020204" pitchFamily="34" charset="0"/>
                      </a:rPr>
                      <m:t>+</m:t>
                    </m:r>
                    <m:r>
                      <a:rPr lang="en-US" b="1" i="0" smtClean="0">
                        <a:latin typeface="Cambria Math" panose="02040503050406030204" pitchFamily="18" charset="0"/>
                        <a:ea typeface="Arial" charset="0"/>
                        <a:cs typeface="Arial" panose="020B0604020202020204" pitchFamily="34" charset="0"/>
                      </a:rPr>
                      <m:t>𝐯</m:t>
                    </m:r>
                    <m:r>
                      <a:rPr lang="en-US" b="0" i="1" smtClean="0">
                        <a:latin typeface="Cambria Math" panose="02040503050406030204" pitchFamily="18" charset="0"/>
                        <a:ea typeface="Cambria Math" panose="02040503050406030204" pitchFamily="18" charset="0"/>
                        <a:cs typeface="Arial" panose="020B0604020202020204" pitchFamily="34" charset="0"/>
                      </a:rPr>
                      <m:t>×</m:t>
                    </m:r>
                    <m:r>
                      <a:rPr lang="en-US" b="1" i="1" smtClean="0">
                        <a:latin typeface="Cambria Math" panose="02040503050406030204" pitchFamily="18" charset="0"/>
                        <a:ea typeface="Cambria Math" panose="02040503050406030204" pitchFamily="18" charset="0"/>
                        <a:cs typeface="Arial" panose="020B0604020202020204" pitchFamily="34" charset="0"/>
                      </a:rPr>
                      <m:t>𝑩</m:t>
                    </m:r>
                    <m:r>
                      <a:rPr lang="en-US"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b="1">
                  <a:latin typeface="Arial" panose="020B0604020202020204" pitchFamily="34" charset="0"/>
                  <a:ea typeface="Arial" charset="0"/>
                  <a:cs typeface="Arial" panose="020B0604020202020204" pitchFamily="34" charset="0"/>
                </a:endParaRPr>
              </a:p>
              <a:p>
                <a:pPr marL="342900" indent="-342900" algn="l">
                  <a:buFont typeface="Arial" charset="0"/>
                  <a:buChar char="•"/>
                </a:pPr>
                <a:endParaRPr lang="en-US"/>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01248" y="1358537"/>
                <a:ext cx="11285951" cy="4449173"/>
              </a:xfrm>
              <a:blipFill>
                <a:blip r:embed="rId3"/>
                <a:stretch>
                  <a:fillRect l="-674" b="-5413"/>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228</a:t>
            </a:fld>
            <a:endParaRPr lang="en-US"/>
          </a:p>
        </p:txBody>
      </p:sp>
    </p:spTree>
    <p:extLst>
      <p:ext uri="{BB962C8B-B14F-4D97-AF65-F5344CB8AC3E}">
        <p14:creationId xmlns:p14="http://schemas.microsoft.com/office/powerpoint/2010/main" val="2205829395"/>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2845" y="73720"/>
            <a:ext cx="10811551" cy="868362"/>
          </a:xfrm>
        </p:spPr>
        <p:txBody>
          <a:bodyPr anchor="ctr">
            <a:noAutofit/>
          </a:bodyPr>
          <a:lstStyle/>
          <a:p>
            <a:pPr algn="ctr"/>
            <a:r>
              <a:rPr lang="en-US" sz="4400">
                <a:latin typeface="Arial" charset="0"/>
                <a:ea typeface="Arial" charset="0"/>
                <a:cs typeface="Arial" charset="0"/>
              </a:rPr>
              <a:t>Physical data and phenomenology</a:t>
            </a:r>
            <a:endParaRPr lang="en-US" sz="4400" b="1"/>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51979" y="1271211"/>
                <a:ext cx="11009545" cy="5198628"/>
              </a:xfrm>
            </p:spPr>
            <p:txBody>
              <a:bodyPr>
                <a:noAutofit/>
              </a:bodyPr>
              <a:lstStyle/>
              <a:p>
                <a:pPr marL="342900" indent="-342900" algn="l">
                  <a:lnSpc>
                    <a:spcPct val="100000"/>
                  </a:lnSpc>
                  <a:spcBef>
                    <a:spcPts val="200"/>
                  </a:spcBef>
                  <a:buFont typeface="Arial"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𝐵</m:t>
                        </m:r>
                      </m:sub>
                    </m:sSub>
                    <m:r>
                      <a:rPr lang="en-US" b="0" i="1" smtClean="0">
                        <a:latin typeface="Cambria Math" panose="02040503050406030204" pitchFamily="18" charset="0"/>
                      </a:rPr>
                      <m:t>=1.38 </m:t>
                    </m:r>
                    <m:r>
                      <a:rPr lang="en-US" b="0" i="1" smtClean="0">
                        <a:latin typeface="Cambria Math" panose="02040503050406030204" pitchFamily="18" charset="0"/>
                        <a:ea typeface="Cambria Math" panose="02040503050406030204" pitchFamily="18" charset="0"/>
                      </a:rPr>
                      <m:t>× </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−16</m:t>
                        </m:r>
                      </m:sup>
                    </m:sSup>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𝑒𝑟𝑔𝑠</m:t>
                        </m:r>
                      </m:num>
                      <m:den>
                        <m:r>
                          <a:rPr lang="en-US" b="0" i="1" smtClean="0">
                            <a:latin typeface="Cambria Math" panose="02040503050406030204" pitchFamily="18" charset="0"/>
                            <a:ea typeface="Cambria Math" panose="02040503050406030204" pitchFamily="18" charset="0"/>
                          </a:rPr>
                          <m:t>𝑑𝑒𝑔</m:t>
                        </m:r>
                      </m:den>
                    </m:f>
                    <m:r>
                      <a:rPr lang="en-US" b="0" i="1" smtClean="0">
                        <a:latin typeface="Cambria Math" panose="02040503050406030204" pitchFamily="18" charset="0"/>
                      </a:rPr>
                      <m:t> </m:t>
                    </m:r>
                  </m:oMath>
                </a14:m>
                <a:endParaRPr lang="en-US"/>
              </a:p>
              <a:p>
                <a:pPr marL="342900" indent="-342900" algn="l">
                  <a:lnSpc>
                    <a:spcPct val="100000"/>
                  </a:lnSpc>
                  <a:spcBef>
                    <a:spcPts val="200"/>
                  </a:spcBef>
                  <a:buFont typeface="Arial" charset="0"/>
                  <a:buChar char="•"/>
                </a:pPr>
                <a14:m>
                  <m:oMath xmlns:m="http://schemas.openxmlformats.org/officeDocument/2006/math">
                    <m:r>
                      <a:rPr lang="en-US" b="0" i="1" smtClean="0">
                        <a:latin typeface="Cambria Math" panose="02040503050406030204" pitchFamily="18" charset="0"/>
                      </a:rPr>
                      <m:t>h</m:t>
                    </m:r>
                    <m:r>
                      <a:rPr lang="en-US" b="0" i="1" smtClean="0">
                        <a:latin typeface="Cambria Math" panose="02040503050406030204" pitchFamily="18" charset="0"/>
                      </a:rPr>
                      <m:t>=6.6262 × </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−27</m:t>
                        </m:r>
                      </m:sup>
                    </m:sSup>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𝑒𝑟𝑔</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𝑠𝑒𝑐</m:t>
                    </m:r>
                  </m:oMath>
                </a14:m>
                <a:endParaRPr lang="en-US"/>
              </a:p>
              <a:p>
                <a:pPr marL="342900" indent="-342900" algn="l">
                  <a:lnSpc>
                    <a:spcPct val="100000"/>
                  </a:lnSpc>
                  <a:spcBef>
                    <a:spcPts val="200"/>
                  </a:spcBef>
                  <a:buFont typeface="Arial" charset="0"/>
                  <a:buChar char="•"/>
                </a:pPr>
                <a14:m>
                  <m:oMath xmlns:m="http://schemas.openxmlformats.org/officeDocument/2006/math">
                    <m:r>
                      <a:rPr lang="en-US" b="0" i="1" smtClean="0">
                        <a:latin typeface="Cambria Math" panose="02040503050406030204" pitchFamily="18" charset="0"/>
                        <a:cs typeface="Arial" panose="020B0604020202020204" pitchFamily="34" charset="0"/>
                      </a:rPr>
                      <m:t>𝑝𝑉</m:t>
                    </m:r>
                    <m:r>
                      <a:rPr lang="en-US" b="0" i="1" smtClean="0">
                        <a:latin typeface="Cambria Math" panose="02040503050406030204" pitchFamily="18" charset="0"/>
                        <a:cs typeface="Arial" panose="020B0604020202020204" pitchFamily="34" charset="0"/>
                      </a:rPr>
                      <m:t>=</m:t>
                    </m:r>
                    <m:r>
                      <a:rPr lang="en-US" b="0" i="1" smtClean="0">
                        <a:latin typeface="Cambria Math" panose="02040503050406030204" pitchFamily="18" charset="0"/>
                        <a:cs typeface="Arial" panose="020B0604020202020204" pitchFamily="34" charset="0"/>
                      </a:rPr>
                      <m:t>𝑛𝑅𝑇</m:t>
                    </m:r>
                    <m:r>
                      <a:rPr lang="en-US" b="0" i="1" smtClean="0">
                        <a:latin typeface="Cambria Math" panose="02040503050406030204" pitchFamily="18" charset="0"/>
                        <a:cs typeface="Arial" panose="020B0604020202020204" pitchFamily="34" charset="0"/>
                      </a:rPr>
                      <m:t>, </m:t>
                    </m:r>
                    <m:r>
                      <a:rPr lang="en-US" b="0" i="1" smtClean="0">
                        <a:latin typeface="Cambria Math" panose="02040503050406030204" pitchFamily="18" charset="0"/>
                        <a:cs typeface="Arial" panose="020B0604020202020204" pitchFamily="34" charset="0"/>
                      </a:rPr>
                      <m:t>𝑅</m:t>
                    </m:r>
                    <m:r>
                      <a:rPr lang="en-US" b="0" i="1" smtClean="0">
                        <a:latin typeface="Cambria Math" panose="02040503050406030204" pitchFamily="18" charset="0"/>
                        <a:cs typeface="Arial" panose="020B0604020202020204" pitchFamily="34" charset="0"/>
                      </a:rPr>
                      <m:t>=8.3143 </m:t>
                    </m:r>
                    <m:f>
                      <m:fPr>
                        <m:ctrlPr>
                          <a:rPr lang="en-US" b="0" i="1" smtClean="0">
                            <a:latin typeface="Cambria Math" panose="02040503050406030204" pitchFamily="18" charset="0"/>
                            <a:cs typeface="Arial" panose="020B0604020202020204" pitchFamily="34" charset="0"/>
                          </a:rPr>
                        </m:ctrlPr>
                      </m:fPr>
                      <m:num>
                        <m:r>
                          <a:rPr lang="en-US" b="0" i="1" smtClean="0">
                            <a:latin typeface="Cambria Math" panose="02040503050406030204" pitchFamily="18" charset="0"/>
                            <a:cs typeface="Arial" panose="020B0604020202020204" pitchFamily="34" charset="0"/>
                          </a:rPr>
                          <m:t>𝐽</m:t>
                        </m:r>
                      </m:num>
                      <m:den>
                        <m:r>
                          <a:rPr lang="en-US" b="0" i="1" smtClean="0">
                            <a:latin typeface="Cambria Math" panose="02040503050406030204" pitchFamily="18" charset="0"/>
                            <a:cs typeface="Arial" panose="020B0604020202020204" pitchFamily="34" charset="0"/>
                          </a:rPr>
                          <m:t>𝑚𝑜𝑙</m:t>
                        </m:r>
                        <m:r>
                          <a:rPr lang="en-US" b="0" i="1" smtClean="0">
                            <a:latin typeface="Cambria Math" panose="02040503050406030204" pitchFamily="18" charset="0"/>
                            <a:cs typeface="Arial" panose="020B0604020202020204" pitchFamily="34" charset="0"/>
                          </a:rPr>
                          <m:t>−</m:t>
                        </m:r>
                        <m:r>
                          <a:rPr lang="en-US" b="0" i="1" smtClean="0">
                            <a:latin typeface="Cambria Math" panose="02040503050406030204" pitchFamily="18" charset="0"/>
                            <a:cs typeface="Arial" panose="020B0604020202020204" pitchFamily="34" charset="0"/>
                          </a:rPr>
                          <m:t>𝑑𝑒𝑔</m:t>
                        </m:r>
                      </m:den>
                    </m:f>
                  </m:oMath>
                </a14:m>
                <a:endParaRPr lang="en-US">
                  <a:latin typeface="Arial" panose="020B0604020202020204" pitchFamily="34" charset="0"/>
                  <a:cs typeface="Arial" panose="020B0604020202020204" pitchFamily="34" charset="0"/>
                </a:endParaRPr>
              </a:p>
              <a:p>
                <a:pPr marL="342900" indent="-342900" algn="l">
                  <a:lnSpc>
                    <a:spcPct val="100000"/>
                  </a:lnSpc>
                  <a:spcBef>
                    <a:spcPts val="200"/>
                  </a:spcBef>
                  <a:buFont typeface="Arial" charset="0"/>
                  <a:buChar char="•"/>
                </a:pPr>
                <a14:m>
                  <m:oMath xmlns:m="http://schemas.openxmlformats.org/officeDocument/2006/math">
                    <m:sSub>
                      <m:sSubPr>
                        <m:ctrlPr>
                          <a:rPr lang="en-US" i="1" smtClean="0">
                            <a:latin typeface="Cambria Math" panose="02040503050406030204" pitchFamily="18" charset="0"/>
                            <a:cs typeface="Arial" panose="020B0604020202020204" pitchFamily="34" charset="0"/>
                          </a:rPr>
                        </m:ctrlPr>
                      </m:sSubPr>
                      <m:e>
                        <m:r>
                          <a:rPr lang="en-US" b="0" i="1" smtClean="0">
                            <a:latin typeface="Cambria Math" panose="02040503050406030204" pitchFamily="18" charset="0"/>
                            <a:cs typeface="Arial" panose="020B0604020202020204" pitchFamily="34" charset="0"/>
                          </a:rPr>
                          <m:t>𝑞</m:t>
                        </m:r>
                      </m:e>
                      <m:sub>
                        <m:r>
                          <a:rPr lang="en-US" b="0" i="1" smtClean="0">
                            <a:latin typeface="Cambria Math" panose="02040503050406030204" pitchFamily="18" charset="0"/>
                            <a:cs typeface="Arial" panose="020B0604020202020204" pitchFamily="34" charset="0"/>
                          </a:rPr>
                          <m:t>𝑒</m:t>
                        </m:r>
                      </m:sub>
                    </m:sSub>
                    <m:r>
                      <a:rPr lang="en-US" b="0" i="1" smtClean="0">
                        <a:latin typeface="Cambria Math" panose="02040503050406030204" pitchFamily="18" charset="0"/>
                        <a:cs typeface="Arial" panose="020B0604020202020204" pitchFamily="34" charset="0"/>
                      </a:rPr>
                      <m:t>=1.6022 </m:t>
                    </m:r>
                    <m:r>
                      <a:rPr lang="en-US"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b="0" i="1" smtClean="0">
                            <a:latin typeface="Cambria Math" panose="02040503050406030204" pitchFamily="18" charset="0"/>
                            <a:ea typeface="Cambria Math" panose="02040503050406030204" pitchFamily="18" charset="0"/>
                            <a:cs typeface="Arial" panose="020B0604020202020204" pitchFamily="34" charset="0"/>
                          </a:rPr>
                        </m:ctrlPr>
                      </m:sSupPr>
                      <m:e>
                        <m:r>
                          <a:rPr lang="en-US" b="0" i="1" smtClean="0">
                            <a:latin typeface="Cambria Math" panose="02040503050406030204" pitchFamily="18" charset="0"/>
                            <a:ea typeface="Cambria Math" panose="02040503050406030204" pitchFamily="18" charset="0"/>
                            <a:cs typeface="Arial" panose="020B0604020202020204" pitchFamily="34" charset="0"/>
                          </a:rPr>
                          <m:t>10</m:t>
                        </m:r>
                      </m:e>
                      <m:sup>
                        <m:r>
                          <a:rPr lang="en-US" b="0" i="1" smtClean="0">
                            <a:latin typeface="Cambria Math" panose="02040503050406030204" pitchFamily="18" charset="0"/>
                            <a:ea typeface="Cambria Math" panose="02040503050406030204" pitchFamily="18" charset="0"/>
                            <a:cs typeface="Arial" panose="020B0604020202020204" pitchFamily="34" charset="0"/>
                          </a:rPr>
                          <m:t>−19</m:t>
                        </m:r>
                      </m:sup>
                    </m:sSup>
                    <m:r>
                      <a:rPr lang="en-US" b="0" i="1" smtClean="0">
                        <a:latin typeface="Cambria Math" panose="02040503050406030204" pitchFamily="18" charset="0"/>
                        <a:ea typeface="Cambria Math" panose="02040503050406030204" pitchFamily="18" charset="0"/>
                        <a:cs typeface="Arial" panose="020B0604020202020204" pitchFamily="34" charset="0"/>
                      </a:rPr>
                      <m:t> </m:t>
                    </m:r>
                    <m:r>
                      <a:rPr lang="en-US" b="0" i="1" smtClean="0">
                        <a:latin typeface="Cambria Math" panose="02040503050406030204" pitchFamily="18" charset="0"/>
                        <a:ea typeface="Cambria Math" panose="02040503050406030204" pitchFamily="18" charset="0"/>
                        <a:cs typeface="Arial" panose="020B0604020202020204" pitchFamily="34" charset="0"/>
                      </a:rPr>
                      <m:t>𝐶</m:t>
                    </m:r>
                  </m:oMath>
                </a14:m>
                <a:endParaRPr lang="en-US">
                  <a:latin typeface="Arial" panose="020B0604020202020204" pitchFamily="34" charset="0"/>
                  <a:cs typeface="Arial" panose="020B0604020202020204" pitchFamily="34" charset="0"/>
                </a:endParaRPr>
              </a:p>
              <a:p>
                <a:pPr marL="342900" indent="-342900" algn="l">
                  <a:lnSpc>
                    <a:spcPct val="100000"/>
                  </a:lnSpc>
                  <a:spcBef>
                    <a:spcPts val="200"/>
                  </a:spcBef>
                  <a:buFont typeface="Arial" charset="0"/>
                  <a:buChar char="•"/>
                </a:pPr>
                <a14:m>
                  <m:oMath xmlns:m="http://schemas.openxmlformats.org/officeDocument/2006/math">
                    <m:sSub>
                      <m:sSubPr>
                        <m:ctrlPr>
                          <a:rPr lang="en-US" i="1" smtClean="0">
                            <a:latin typeface="Cambria Math" panose="02040503050406030204" pitchFamily="18" charset="0"/>
                            <a:cs typeface="Arial" panose="020B0604020202020204" pitchFamily="34" charset="0"/>
                          </a:rPr>
                        </m:ctrlPr>
                      </m:sSubPr>
                      <m:e>
                        <m:r>
                          <a:rPr lang="en-US" b="0" i="1" smtClean="0">
                            <a:latin typeface="Cambria Math" panose="02040503050406030204" pitchFamily="18" charset="0"/>
                            <a:cs typeface="Arial" panose="020B0604020202020204" pitchFamily="34" charset="0"/>
                          </a:rPr>
                          <m:t>𝐹</m:t>
                        </m:r>
                      </m:e>
                      <m:sub>
                        <m:r>
                          <a:rPr lang="en-US" b="0" i="1" smtClean="0">
                            <a:latin typeface="Cambria Math" panose="02040503050406030204" pitchFamily="18" charset="0"/>
                            <a:cs typeface="Arial" panose="020B0604020202020204" pitchFamily="34" charset="0"/>
                          </a:rPr>
                          <m:t>𝑠𝑝𝑟𝑖𝑛𝑔</m:t>
                        </m:r>
                      </m:sub>
                    </m:sSub>
                    <m:r>
                      <a:rPr lang="en-US" b="0" i="1" smtClean="0">
                        <a:latin typeface="Cambria Math" panose="02040503050406030204" pitchFamily="18" charset="0"/>
                        <a:cs typeface="Arial" panose="020B0604020202020204" pitchFamily="34" charset="0"/>
                      </a:rPr>
                      <m:t>=−</m:t>
                    </m:r>
                    <m:r>
                      <a:rPr lang="en-US" b="0" i="1" smtClean="0">
                        <a:latin typeface="Cambria Math" panose="02040503050406030204" pitchFamily="18" charset="0"/>
                        <a:cs typeface="Arial" panose="020B0604020202020204" pitchFamily="34" charset="0"/>
                      </a:rPr>
                      <m:t>𝑘𝑥</m:t>
                    </m:r>
                  </m:oMath>
                </a14:m>
                <a:endParaRPr lang="en-US" b="0">
                  <a:latin typeface="Arial" panose="020B0604020202020204" pitchFamily="34" charset="0"/>
                  <a:cs typeface="Arial" panose="020B0604020202020204" pitchFamily="34" charset="0"/>
                </a:endParaRPr>
              </a:p>
              <a:p>
                <a:pPr marL="342900" indent="-342900" algn="l">
                  <a:lnSpc>
                    <a:spcPct val="100000"/>
                  </a:lnSpc>
                  <a:spcBef>
                    <a:spcPts val="200"/>
                  </a:spcBef>
                  <a:buFont typeface="Arial" charset="0"/>
                  <a:buChar char="•"/>
                </a:pPr>
                <a14:m>
                  <m:oMath xmlns:m="http://schemas.openxmlformats.org/officeDocument/2006/math">
                    <m:sSub>
                      <m:sSubPr>
                        <m:ctrlPr>
                          <a:rPr lang="en-US" i="1" smtClean="0">
                            <a:latin typeface="Cambria Math" panose="02040503050406030204" pitchFamily="18" charset="0"/>
                            <a:cs typeface="Arial" panose="020B0604020202020204" pitchFamily="34" charset="0"/>
                          </a:rPr>
                        </m:ctrlPr>
                      </m:sSubPr>
                      <m:e>
                        <m:r>
                          <a:rPr lang="en-US" i="1" smtClean="0">
                            <a:latin typeface="Cambria Math" panose="02040503050406030204" pitchFamily="18" charset="0"/>
                            <a:ea typeface="Cambria Math" panose="02040503050406030204" pitchFamily="18" charset="0"/>
                            <a:cs typeface="Arial" panose="020B0604020202020204" pitchFamily="34" charset="0"/>
                          </a:rPr>
                          <m:t>𝜌</m:t>
                        </m:r>
                      </m:e>
                      <m:sub>
                        <m:r>
                          <a:rPr lang="en-US" b="0" i="1" smtClean="0">
                            <a:latin typeface="Cambria Math" panose="02040503050406030204" pitchFamily="18" charset="0"/>
                            <a:cs typeface="Arial" panose="020B0604020202020204" pitchFamily="34" charset="0"/>
                          </a:rPr>
                          <m:t>𝑎𝑖𝑟</m:t>
                        </m:r>
                      </m:sub>
                    </m:sSub>
                    <m:r>
                      <a:rPr lang="en-US" b="0" i="1" smtClean="0">
                        <a:latin typeface="Cambria Math" panose="02040503050406030204" pitchFamily="18" charset="0"/>
                        <a:cs typeface="Arial" panose="020B0604020202020204" pitchFamily="34" charset="0"/>
                      </a:rPr>
                      <m:t>=1.293 </m:t>
                    </m:r>
                    <m:f>
                      <m:fPr>
                        <m:ctrlPr>
                          <a:rPr lang="en-US" b="0" i="1" smtClean="0">
                            <a:latin typeface="Cambria Math" panose="02040503050406030204" pitchFamily="18" charset="0"/>
                            <a:cs typeface="Arial" panose="020B0604020202020204" pitchFamily="34" charset="0"/>
                          </a:rPr>
                        </m:ctrlPr>
                      </m:fPr>
                      <m:num>
                        <m:r>
                          <a:rPr lang="en-US" b="0" i="1" smtClean="0">
                            <a:latin typeface="Cambria Math" panose="02040503050406030204" pitchFamily="18" charset="0"/>
                            <a:cs typeface="Arial" panose="020B0604020202020204" pitchFamily="34" charset="0"/>
                          </a:rPr>
                          <m:t>𝑚𝑔</m:t>
                        </m:r>
                      </m:num>
                      <m:den>
                        <m:sSup>
                          <m:sSupPr>
                            <m:ctrlPr>
                              <a:rPr lang="en-US" b="0" i="1" smtClean="0">
                                <a:latin typeface="Cambria Math" panose="02040503050406030204" pitchFamily="18" charset="0"/>
                                <a:cs typeface="Arial" panose="020B0604020202020204" pitchFamily="34" charset="0"/>
                              </a:rPr>
                            </m:ctrlPr>
                          </m:sSupPr>
                          <m:e>
                            <m:r>
                              <a:rPr lang="en-US" b="0" i="1" smtClean="0">
                                <a:latin typeface="Cambria Math" panose="02040503050406030204" pitchFamily="18" charset="0"/>
                                <a:cs typeface="Arial" panose="020B0604020202020204" pitchFamily="34" charset="0"/>
                              </a:rPr>
                              <m:t>𝑐𝑚</m:t>
                            </m:r>
                          </m:e>
                          <m:sup>
                            <m:r>
                              <a:rPr lang="en-US" b="0" i="1" smtClean="0">
                                <a:latin typeface="Cambria Math" panose="02040503050406030204" pitchFamily="18" charset="0"/>
                                <a:cs typeface="Arial" panose="020B0604020202020204" pitchFamily="34" charset="0"/>
                              </a:rPr>
                              <m:t>3</m:t>
                            </m:r>
                          </m:sup>
                        </m:sSup>
                      </m:den>
                    </m:f>
                    <m:r>
                      <a:rPr lang="en-US" b="0" i="0" smtClean="0">
                        <a:latin typeface="Cambria Math" panose="02040503050406030204" pitchFamily="18" charset="0"/>
                        <a:cs typeface="Arial" panose="020B0604020202020204" pitchFamily="34" charset="0"/>
                      </a:rPr>
                      <m:t>, </m:t>
                    </m:r>
                    <m:sSub>
                      <m:sSubPr>
                        <m:ctrlPr>
                          <a:rPr lang="en-US" i="1">
                            <a:latin typeface="Cambria Math" panose="02040503050406030204" pitchFamily="18" charset="0"/>
                            <a:cs typeface="Arial" panose="020B0604020202020204" pitchFamily="34" charset="0"/>
                          </a:rPr>
                        </m:ctrlPr>
                      </m:sSubPr>
                      <m:e>
                        <m:r>
                          <a:rPr lang="en-US" i="1">
                            <a:latin typeface="Cambria Math" panose="02040503050406030204" pitchFamily="18" charset="0"/>
                            <a:ea typeface="Cambria Math" panose="02040503050406030204" pitchFamily="18" charset="0"/>
                            <a:cs typeface="Arial" panose="020B0604020202020204" pitchFamily="34" charset="0"/>
                          </a:rPr>
                          <m:t>𝜌</m:t>
                        </m:r>
                      </m:e>
                      <m:sub>
                        <m:r>
                          <a:rPr lang="en-US" b="0" i="1" smtClean="0">
                            <a:latin typeface="Cambria Math" panose="02040503050406030204" pitchFamily="18" charset="0"/>
                            <a:ea typeface="Cambria Math" panose="02040503050406030204" pitchFamily="18" charset="0"/>
                            <a:cs typeface="Arial" panose="020B0604020202020204" pitchFamily="34" charset="0"/>
                          </a:rPr>
                          <m:t>𝑤𝑎𝑡𝑒𝑟</m:t>
                        </m:r>
                      </m:sub>
                    </m:sSub>
                    <m:r>
                      <a:rPr lang="en-US" i="1">
                        <a:latin typeface="Cambria Math" panose="02040503050406030204" pitchFamily="18" charset="0"/>
                        <a:cs typeface="Arial" panose="020B0604020202020204" pitchFamily="34" charset="0"/>
                      </a:rPr>
                      <m:t>=1</m:t>
                    </m:r>
                    <m:f>
                      <m:fPr>
                        <m:ctrlPr>
                          <a:rPr lang="en-US" i="1">
                            <a:latin typeface="Cambria Math" panose="02040503050406030204" pitchFamily="18" charset="0"/>
                            <a:cs typeface="Arial" panose="020B0604020202020204" pitchFamily="34" charset="0"/>
                          </a:rPr>
                        </m:ctrlPr>
                      </m:fPr>
                      <m:num>
                        <m:r>
                          <a:rPr lang="en-US" i="1">
                            <a:latin typeface="Cambria Math" panose="02040503050406030204" pitchFamily="18" charset="0"/>
                            <a:cs typeface="Arial" panose="020B0604020202020204" pitchFamily="34" charset="0"/>
                          </a:rPr>
                          <m:t>𝑔</m:t>
                        </m:r>
                      </m:num>
                      <m:den>
                        <m:sSup>
                          <m:sSupPr>
                            <m:ctrlPr>
                              <a:rPr lang="en-US" i="1">
                                <a:latin typeface="Cambria Math" panose="02040503050406030204" pitchFamily="18" charset="0"/>
                                <a:cs typeface="Arial" panose="020B0604020202020204" pitchFamily="34" charset="0"/>
                              </a:rPr>
                            </m:ctrlPr>
                          </m:sSupPr>
                          <m:e>
                            <m:r>
                              <a:rPr lang="en-US" i="1">
                                <a:latin typeface="Cambria Math" panose="02040503050406030204" pitchFamily="18" charset="0"/>
                                <a:cs typeface="Arial" panose="020B0604020202020204" pitchFamily="34" charset="0"/>
                              </a:rPr>
                              <m:t>𝑐𝑚</m:t>
                            </m:r>
                          </m:e>
                          <m:sup>
                            <m:r>
                              <a:rPr lang="en-US" i="1">
                                <a:latin typeface="Cambria Math" panose="02040503050406030204" pitchFamily="18" charset="0"/>
                                <a:cs typeface="Arial" panose="020B0604020202020204" pitchFamily="34" charset="0"/>
                              </a:rPr>
                              <m:t>3</m:t>
                            </m:r>
                          </m:sup>
                        </m:sSup>
                      </m:den>
                    </m:f>
                  </m:oMath>
                </a14:m>
                <a:r>
                  <a:rPr lang="en-US">
                    <a:latin typeface="Arial" panose="020B0604020202020204" pitchFamily="34" charset="0"/>
                    <a:cs typeface="Arial" panose="020B0604020202020204" pitchFamily="34" charset="0"/>
                  </a:rPr>
                  <a:t>, </a:t>
                </a:r>
                <a14:m>
                  <m:oMath xmlns:m="http://schemas.openxmlformats.org/officeDocument/2006/math">
                    <m:sSub>
                      <m:sSubPr>
                        <m:ctrlPr>
                          <a:rPr lang="en-US" i="1">
                            <a:latin typeface="Cambria Math" panose="02040503050406030204" pitchFamily="18" charset="0"/>
                            <a:cs typeface="Arial" panose="020B0604020202020204" pitchFamily="34" charset="0"/>
                          </a:rPr>
                        </m:ctrlPr>
                      </m:sSubPr>
                      <m:e>
                        <m:r>
                          <a:rPr lang="en-US" i="1">
                            <a:latin typeface="Cambria Math" panose="02040503050406030204" pitchFamily="18" charset="0"/>
                            <a:ea typeface="Cambria Math" panose="02040503050406030204" pitchFamily="18" charset="0"/>
                            <a:cs typeface="Arial" panose="020B0604020202020204" pitchFamily="34" charset="0"/>
                          </a:rPr>
                          <m:t>𝜌</m:t>
                        </m:r>
                      </m:e>
                      <m:sub>
                        <m:r>
                          <a:rPr lang="en-US" b="0" i="1" smtClean="0">
                            <a:latin typeface="Cambria Math" panose="02040503050406030204" pitchFamily="18" charset="0"/>
                            <a:ea typeface="Cambria Math" panose="02040503050406030204" pitchFamily="18" charset="0"/>
                            <a:cs typeface="Arial" panose="020B0604020202020204" pitchFamily="34" charset="0"/>
                          </a:rPr>
                          <m:t>𝑖𝑐𝑒</m:t>
                        </m:r>
                      </m:sub>
                    </m:sSub>
                    <m:r>
                      <a:rPr lang="en-US" i="1">
                        <a:latin typeface="Cambria Math" panose="02040503050406030204" pitchFamily="18" charset="0"/>
                        <a:cs typeface="Arial" panose="020B0604020202020204" pitchFamily="34" charset="0"/>
                      </a:rPr>
                      <m:t>=</m:t>
                    </m:r>
                    <m:r>
                      <a:rPr lang="en-US" b="0" i="1" smtClean="0">
                        <a:latin typeface="Cambria Math" panose="02040503050406030204" pitchFamily="18" charset="0"/>
                        <a:cs typeface="Arial" panose="020B0604020202020204" pitchFamily="34" charset="0"/>
                      </a:rPr>
                      <m:t>.917</m:t>
                    </m:r>
                    <m:f>
                      <m:fPr>
                        <m:ctrlPr>
                          <a:rPr lang="en-US" i="1">
                            <a:latin typeface="Cambria Math" panose="02040503050406030204" pitchFamily="18" charset="0"/>
                            <a:cs typeface="Arial" panose="020B0604020202020204" pitchFamily="34" charset="0"/>
                          </a:rPr>
                        </m:ctrlPr>
                      </m:fPr>
                      <m:num>
                        <m:r>
                          <a:rPr lang="en-US" i="1">
                            <a:latin typeface="Cambria Math" panose="02040503050406030204" pitchFamily="18" charset="0"/>
                            <a:cs typeface="Arial" panose="020B0604020202020204" pitchFamily="34" charset="0"/>
                          </a:rPr>
                          <m:t>𝑔</m:t>
                        </m:r>
                      </m:num>
                      <m:den>
                        <m:sSup>
                          <m:sSupPr>
                            <m:ctrlPr>
                              <a:rPr lang="en-US" i="1">
                                <a:latin typeface="Cambria Math" panose="02040503050406030204" pitchFamily="18" charset="0"/>
                                <a:cs typeface="Arial" panose="020B0604020202020204" pitchFamily="34" charset="0"/>
                              </a:rPr>
                            </m:ctrlPr>
                          </m:sSupPr>
                          <m:e>
                            <m:r>
                              <a:rPr lang="en-US" i="1">
                                <a:latin typeface="Cambria Math" panose="02040503050406030204" pitchFamily="18" charset="0"/>
                                <a:cs typeface="Arial" panose="020B0604020202020204" pitchFamily="34" charset="0"/>
                              </a:rPr>
                              <m:t>𝑐𝑚</m:t>
                            </m:r>
                          </m:e>
                          <m:sup>
                            <m:r>
                              <a:rPr lang="en-US" i="1">
                                <a:latin typeface="Cambria Math" panose="02040503050406030204" pitchFamily="18" charset="0"/>
                                <a:cs typeface="Arial" panose="020B0604020202020204" pitchFamily="34" charset="0"/>
                              </a:rPr>
                              <m:t>3</m:t>
                            </m:r>
                          </m:sup>
                        </m:sSup>
                      </m:den>
                    </m:f>
                  </m:oMath>
                </a14:m>
                <a:endParaRPr lang="en-US">
                  <a:latin typeface="Arial" panose="020B0604020202020204" pitchFamily="34" charset="0"/>
                  <a:cs typeface="Arial" panose="020B0604020202020204" pitchFamily="34" charset="0"/>
                </a:endParaRPr>
              </a:p>
              <a:p>
                <a:pPr marL="342900" indent="-342900" algn="l">
                  <a:lnSpc>
                    <a:spcPct val="100000"/>
                  </a:lnSpc>
                  <a:spcBef>
                    <a:spcPts val="200"/>
                  </a:spcBef>
                  <a:buFont typeface="Arial" charset="0"/>
                  <a:buChar char="•"/>
                </a:pPr>
                <a14:m>
                  <m:oMath xmlns:m="http://schemas.openxmlformats.org/officeDocument/2006/math">
                    <m:sSub>
                      <m:sSubPr>
                        <m:ctrlPr>
                          <a:rPr lang="en-US" i="1" smtClean="0">
                            <a:latin typeface="Cambria Math" panose="02040503050406030204" pitchFamily="18" charset="0"/>
                            <a:cs typeface="Arial" panose="020B0604020202020204" pitchFamily="34" charset="0"/>
                          </a:rPr>
                        </m:ctrlPr>
                      </m:sSubPr>
                      <m:e>
                        <m:r>
                          <a:rPr lang="en-US" b="0" i="1" smtClean="0">
                            <a:latin typeface="Cambria Math" panose="02040503050406030204" pitchFamily="18" charset="0"/>
                            <a:cs typeface="Arial" panose="020B0604020202020204" pitchFamily="34" charset="0"/>
                          </a:rPr>
                          <m:t>𝑣</m:t>
                        </m:r>
                      </m:e>
                      <m:sub>
                        <m:r>
                          <a:rPr lang="en-US" b="0" i="1" smtClean="0">
                            <a:latin typeface="Cambria Math" panose="02040503050406030204" pitchFamily="18" charset="0"/>
                            <a:cs typeface="Arial" panose="020B0604020202020204" pitchFamily="34" charset="0"/>
                          </a:rPr>
                          <m:t>𝑠𝑜𝑢𝑛𝑑</m:t>
                        </m:r>
                        <m:r>
                          <a:rPr lang="en-US" b="0" i="1" smtClean="0">
                            <a:latin typeface="Cambria Math" panose="02040503050406030204" pitchFamily="18" charset="0"/>
                            <a:cs typeface="Arial" panose="020B0604020202020204" pitchFamily="34" charset="0"/>
                          </a:rPr>
                          <m:t>−</m:t>
                        </m:r>
                        <m:r>
                          <a:rPr lang="en-US" b="0" i="1" smtClean="0">
                            <a:latin typeface="Cambria Math" panose="02040503050406030204" pitchFamily="18" charset="0"/>
                            <a:cs typeface="Arial" panose="020B0604020202020204" pitchFamily="34" charset="0"/>
                          </a:rPr>
                          <m:t>𝑎𝑖𝑟</m:t>
                        </m:r>
                      </m:sub>
                    </m:sSub>
                    <m:r>
                      <a:rPr lang="en-US" b="0" i="1" smtClean="0">
                        <a:latin typeface="Cambria Math" panose="02040503050406030204" pitchFamily="18" charset="0"/>
                        <a:cs typeface="Arial" panose="020B0604020202020204" pitchFamily="34" charset="0"/>
                      </a:rPr>
                      <m:t>=330 </m:t>
                    </m:r>
                    <m:f>
                      <m:fPr>
                        <m:ctrlPr>
                          <a:rPr lang="en-US" b="0" i="1" smtClean="0">
                            <a:latin typeface="Cambria Math" panose="02040503050406030204" pitchFamily="18" charset="0"/>
                            <a:cs typeface="Arial" panose="020B0604020202020204" pitchFamily="34" charset="0"/>
                          </a:rPr>
                        </m:ctrlPr>
                      </m:fPr>
                      <m:num>
                        <m:r>
                          <a:rPr lang="en-US" b="0" i="1" smtClean="0">
                            <a:latin typeface="Cambria Math" panose="02040503050406030204" pitchFamily="18" charset="0"/>
                            <a:cs typeface="Arial" panose="020B0604020202020204" pitchFamily="34" charset="0"/>
                          </a:rPr>
                          <m:t>𝑚</m:t>
                        </m:r>
                      </m:num>
                      <m:den>
                        <m:r>
                          <a:rPr lang="en-US" b="0" i="1" smtClean="0">
                            <a:latin typeface="Cambria Math" panose="02040503050406030204" pitchFamily="18" charset="0"/>
                            <a:cs typeface="Arial" panose="020B0604020202020204" pitchFamily="34" charset="0"/>
                          </a:rPr>
                          <m:t>𝑠</m:t>
                        </m:r>
                      </m:den>
                    </m:f>
                  </m:oMath>
                </a14:m>
                <a:endParaRPr lang="en-US">
                  <a:latin typeface="Arial" panose="020B0604020202020204" pitchFamily="34" charset="0"/>
                  <a:cs typeface="Arial" panose="020B0604020202020204" pitchFamily="34" charset="0"/>
                </a:endParaRPr>
              </a:p>
              <a:p>
                <a:pPr marL="342900" indent="-342900" algn="l">
                  <a:lnSpc>
                    <a:spcPct val="100000"/>
                  </a:lnSpc>
                  <a:spcBef>
                    <a:spcPts val="200"/>
                  </a:spcBef>
                  <a:buFont typeface="Arial" charset="0"/>
                  <a:buChar char="•"/>
                </a:pPr>
                <a:r>
                  <a:rPr lang="en-US">
                    <a:latin typeface="Arial" panose="020B0604020202020204" pitchFamily="34" charset="0"/>
                    <a:ea typeface="Cambria Math" panose="02040503050406030204" pitchFamily="18" charset="0"/>
                    <a:cs typeface="Arial" panose="020B0604020202020204" pitchFamily="34" charset="0"/>
                  </a:rPr>
                  <a:t>Solution to Maxwell:</a:t>
                </a:r>
              </a:p>
              <a:p>
                <a:pPr marL="800100" lvl="1" indent="-342900" algn="l">
                  <a:lnSpc>
                    <a:spcPct val="100000"/>
                  </a:lnSpc>
                  <a:spcBef>
                    <a:spcPts val="200"/>
                  </a:spcBef>
                  <a:buFont typeface="Arial" charset="0"/>
                  <a:buChar char="•"/>
                </a:pPr>
                <a14:m>
                  <m:oMath xmlns:m="http://schemas.openxmlformats.org/officeDocument/2006/math">
                    <m:r>
                      <a:rPr lang="en-US" sz="2400" i="1" smtClean="0">
                        <a:latin typeface="Cambria Math" panose="02040503050406030204" pitchFamily="18" charset="0"/>
                        <a:ea typeface="Cambria Math" panose="02040503050406030204" pitchFamily="18" charset="0"/>
                        <a:cs typeface="Arial" panose="020B0604020202020204" pitchFamily="34" charset="0"/>
                      </a:rPr>
                      <m:t>𝜙</m:t>
                    </m:r>
                    <m:d>
                      <m:dPr>
                        <m:ctrlPr>
                          <a:rPr lang="en-US" sz="24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400" b="0" i="1" smtClean="0">
                            <a:latin typeface="Cambria Math" panose="02040503050406030204" pitchFamily="18" charset="0"/>
                            <a:ea typeface="Cambria Math" panose="02040503050406030204" pitchFamily="18" charset="0"/>
                            <a:cs typeface="Arial" panose="020B0604020202020204" pitchFamily="34" charset="0"/>
                          </a:rPr>
                          <m:t>1,</m:t>
                        </m:r>
                        <m:r>
                          <a:rPr lang="en-US" sz="24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400" b="0" i="1" smtClean="0">
                        <a:latin typeface="Cambria Math" panose="02040503050406030204" pitchFamily="18" charset="0"/>
                        <a:ea typeface="Cambria Math" panose="02040503050406030204" pitchFamily="18" charset="0"/>
                        <a:cs typeface="Arial" panose="020B0604020202020204" pitchFamily="34" charset="0"/>
                      </a:rPr>
                      <m:t>= </m:t>
                    </m:r>
                    <m:nary>
                      <m:naryPr>
                        <m:limLoc m:val="undOvr"/>
                        <m:subHide m:val="on"/>
                        <m:supHide m:val="on"/>
                        <m:ctrlPr>
                          <a:rPr lang="en-US" sz="2400" b="0" i="1" smtClean="0">
                            <a:latin typeface="Cambria Math" panose="02040503050406030204" pitchFamily="18" charset="0"/>
                            <a:ea typeface="Cambria Math" panose="02040503050406030204" pitchFamily="18" charset="0"/>
                            <a:cs typeface="Arial" panose="020B0604020202020204" pitchFamily="34" charset="0"/>
                          </a:rPr>
                        </m:ctrlPr>
                      </m:naryPr>
                      <m:sub/>
                      <m:sup/>
                      <m:e>
                        <m:f>
                          <m:fPr>
                            <m:ctrlPr>
                              <a:rPr lang="en-US" sz="24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400" b="0" i="1" smtClean="0">
                                <a:latin typeface="Cambria Math" panose="02040503050406030204" pitchFamily="18" charset="0"/>
                                <a:ea typeface="Cambria Math" panose="02040503050406030204" pitchFamily="18" charset="0"/>
                                <a:cs typeface="Arial" panose="020B0604020202020204" pitchFamily="34" charset="0"/>
                              </a:rPr>
                              <m:t>𝜌</m:t>
                            </m:r>
                            <m:r>
                              <a:rPr lang="en-US" sz="2400" b="0" i="1" smtClean="0">
                                <a:latin typeface="Cambria Math" panose="02040503050406030204" pitchFamily="18" charset="0"/>
                                <a:ea typeface="Cambria Math" panose="02040503050406030204" pitchFamily="18" charset="0"/>
                                <a:cs typeface="Arial" panose="020B0604020202020204" pitchFamily="34" charset="0"/>
                              </a:rPr>
                              <m:t>(2,  </m:t>
                            </m:r>
                            <m:r>
                              <a:rPr lang="en-US" sz="2400" b="0" i="1" smtClean="0">
                                <a:latin typeface="Cambria Math" panose="02040503050406030204" pitchFamily="18" charset="0"/>
                                <a:ea typeface="Cambria Math" panose="02040503050406030204" pitchFamily="18" charset="0"/>
                                <a:cs typeface="Arial" panose="020B0604020202020204" pitchFamily="34" charset="0"/>
                              </a:rPr>
                              <m:t>𝑡</m:t>
                            </m:r>
                            <m:r>
                              <a:rPr lang="en-US" sz="24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400" b="0" i="1" smtClean="0">
                                    <a:latin typeface="Cambria Math" panose="02040503050406030204" pitchFamily="18" charset="0"/>
                                    <a:ea typeface="Cambria Math" panose="02040503050406030204" pitchFamily="18" charset="0"/>
                                    <a:cs typeface="Arial" panose="020B0604020202020204" pitchFamily="34" charset="0"/>
                                  </a:rPr>
                                </m:ctrlPr>
                              </m:fPr>
                              <m:num>
                                <m:sSub>
                                  <m:sSubPr>
                                    <m:ctrlPr>
                                      <a:rPr lang="en-US" sz="24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400" b="0" i="1" smtClean="0">
                                        <a:latin typeface="Cambria Math" panose="02040503050406030204" pitchFamily="18" charset="0"/>
                                        <a:ea typeface="Cambria Math" panose="02040503050406030204" pitchFamily="18" charset="0"/>
                                        <a:cs typeface="Arial" panose="020B0604020202020204" pitchFamily="34" charset="0"/>
                                      </a:rPr>
                                      <m:t>𝑟</m:t>
                                    </m:r>
                                  </m:e>
                                  <m:sub>
                                    <m:r>
                                      <a:rPr lang="en-US" sz="2400" b="0" i="1" smtClean="0">
                                        <a:latin typeface="Cambria Math" panose="02040503050406030204" pitchFamily="18" charset="0"/>
                                        <a:ea typeface="Cambria Math" panose="02040503050406030204" pitchFamily="18" charset="0"/>
                                        <a:cs typeface="Arial" panose="020B0604020202020204" pitchFamily="34" charset="0"/>
                                      </a:rPr>
                                      <m:t>12</m:t>
                                    </m:r>
                                  </m:sub>
                                </m:sSub>
                              </m:num>
                              <m:den>
                                <m:r>
                                  <a:rPr lang="en-US" sz="24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4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400" b="0" i="1" smtClean="0">
                                <a:latin typeface="Cambria Math" panose="02040503050406030204" pitchFamily="18" charset="0"/>
                                <a:ea typeface="Cambria Math" panose="02040503050406030204" pitchFamily="18" charset="0"/>
                                <a:cs typeface="Arial" panose="020B0604020202020204" pitchFamily="34" charset="0"/>
                              </a:rPr>
                              <m:t>4</m:t>
                            </m:r>
                            <m:r>
                              <a:rPr lang="en-US" sz="24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4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4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400" b="0" i="1" smtClean="0">
                                    <a:latin typeface="Cambria Math" panose="02040503050406030204" pitchFamily="18" charset="0"/>
                                    <a:ea typeface="Cambria Math" panose="02040503050406030204" pitchFamily="18" charset="0"/>
                                    <a:cs typeface="Arial" panose="020B0604020202020204" pitchFamily="34" charset="0"/>
                                  </a:rPr>
                                  <m:t>0</m:t>
                                </m:r>
                              </m:sub>
                            </m:sSub>
                            <m:sSub>
                              <m:sSubPr>
                                <m:ctrlPr>
                                  <a:rPr lang="en-US" sz="24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400" b="0" i="1" smtClean="0">
                                    <a:latin typeface="Cambria Math" panose="02040503050406030204" pitchFamily="18" charset="0"/>
                                    <a:ea typeface="Cambria Math" panose="02040503050406030204" pitchFamily="18" charset="0"/>
                                    <a:cs typeface="Arial" panose="020B0604020202020204" pitchFamily="34" charset="0"/>
                                  </a:rPr>
                                  <m:t>𝑟</m:t>
                                </m:r>
                              </m:e>
                              <m:sub>
                                <m:r>
                                  <a:rPr lang="en-US" sz="2400" b="0" i="1" smtClean="0">
                                    <a:latin typeface="Cambria Math" panose="02040503050406030204" pitchFamily="18" charset="0"/>
                                    <a:ea typeface="Cambria Math" panose="02040503050406030204" pitchFamily="18" charset="0"/>
                                    <a:cs typeface="Arial" panose="020B0604020202020204" pitchFamily="34" charset="0"/>
                                  </a:rPr>
                                  <m:t>12</m:t>
                                </m:r>
                              </m:sub>
                            </m:sSub>
                          </m:den>
                        </m:f>
                      </m:e>
                    </m:nary>
                    <m:r>
                      <a:rPr lang="en-US" sz="2400" b="0" i="1" smtClean="0">
                        <a:latin typeface="Cambria Math" panose="02040503050406030204" pitchFamily="18" charset="0"/>
                        <a:ea typeface="Cambria Math" panose="02040503050406030204" pitchFamily="18" charset="0"/>
                        <a:cs typeface="Arial" panose="020B0604020202020204" pitchFamily="34" charset="0"/>
                      </a:rPr>
                      <m:t> </m:t>
                    </m:r>
                    <m:r>
                      <a:rPr lang="en-US" sz="2400" b="0" i="1" smtClean="0">
                        <a:latin typeface="Cambria Math" panose="02040503050406030204" pitchFamily="18" charset="0"/>
                        <a:ea typeface="Cambria Math" panose="02040503050406030204" pitchFamily="18" charset="0"/>
                        <a:cs typeface="Arial" panose="020B0604020202020204" pitchFamily="34" charset="0"/>
                      </a:rPr>
                      <m:t>𝑑𝑉</m:t>
                    </m:r>
                  </m:oMath>
                </a14:m>
                <a:r>
                  <a:rPr lang="en-US" sz="2400">
                    <a:latin typeface="Arial" panose="020B0604020202020204" pitchFamily="34" charset="0"/>
                    <a:cs typeface="Arial" panose="020B0604020202020204" pitchFamily="34" charset="0"/>
                  </a:rPr>
                  <a:t>, </a:t>
                </a:r>
                <a14:m>
                  <m:oMath xmlns:m="http://schemas.openxmlformats.org/officeDocument/2006/math">
                    <m:r>
                      <a:rPr lang="en-US" sz="2400" b="0" i="1" smtClean="0">
                        <a:latin typeface="Cambria Math" panose="02040503050406030204" pitchFamily="18" charset="0"/>
                        <a:cs typeface="Arial" panose="020B0604020202020204" pitchFamily="34" charset="0"/>
                      </a:rPr>
                      <m:t>𝐸</m:t>
                    </m:r>
                    <m:r>
                      <a:rPr lang="en-US" sz="2400" b="0" i="1" smtClean="0">
                        <a:latin typeface="Cambria Math" panose="02040503050406030204" pitchFamily="18" charset="0"/>
                        <a:cs typeface="Arial" panose="020B0604020202020204" pitchFamily="34" charset="0"/>
                      </a:rPr>
                      <m:t>=−(</m:t>
                    </m:r>
                    <m:r>
                      <m:rPr>
                        <m:sty m:val="p"/>
                      </m:rPr>
                      <a:rPr lang="en-US" sz="2400" b="0" i="1" smtClean="0">
                        <a:latin typeface="Cambria Math" panose="02040503050406030204" pitchFamily="18" charset="0"/>
                        <a:ea typeface="Cambria Math" panose="02040503050406030204" pitchFamily="18" charset="0"/>
                        <a:cs typeface="Arial" panose="020B0604020202020204" pitchFamily="34" charset="0"/>
                      </a:rPr>
                      <m:t>∇</m:t>
                    </m:r>
                    <m:r>
                      <a:rPr lang="en-US" sz="2400" b="0" i="1" smtClean="0">
                        <a:latin typeface="Cambria Math" panose="02040503050406030204" pitchFamily="18" charset="0"/>
                        <a:ea typeface="Cambria Math" panose="02040503050406030204" pitchFamily="18" charset="0"/>
                        <a:cs typeface="Arial" panose="020B0604020202020204" pitchFamily="34" charset="0"/>
                      </a:rPr>
                      <m:t>𝜙</m:t>
                    </m:r>
                    <m:r>
                      <a:rPr lang="en-US" sz="24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4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400" b="0" i="1" smtClean="0">
                            <a:latin typeface="Cambria Math" panose="02040503050406030204" pitchFamily="18" charset="0"/>
                            <a:ea typeface="Cambria Math" panose="02040503050406030204" pitchFamily="18" charset="0"/>
                            <a:cs typeface="Arial" panose="020B0604020202020204" pitchFamily="34" charset="0"/>
                          </a:rPr>
                          <m:t>𝜕</m:t>
                        </m:r>
                        <m:r>
                          <a:rPr lang="en-US" sz="2400" b="0" i="1" smtClean="0">
                            <a:latin typeface="Cambria Math" panose="02040503050406030204" pitchFamily="18" charset="0"/>
                            <a:ea typeface="Cambria Math" panose="02040503050406030204" pitchFamily="18" charset="0"/>
                            <a:cs typeface="Arial" panose="020B0604020202020204" pitchFamily="34" charset="0"/>
                          </a:rPr>
                          <m:t>𝐴</m:t>
                        </m:r>
                      </m:num>
                      <m:den>
                        <m:r>
                          <a:rPr lang="en-US" sz="2400" b="0" i="1" smtClean="0">
                            <a:latin typeface="Cambria Math" panose="02040503050406030204" pitchFamily="18" charset="0"/>
                            <a:ea typeface="Cambria Math" panose="02040503050406030204" pitchFamily="18" charset="0"/>
                            <a:cs typeface="Arial" panose="020B0604020202020204" pitchFamily="34" charset="0"/>
                          </a:rPr>
                          <m:t>𝜕</m:t>
                        </m:r>
                        <m:r>
                          <a:rPr lang="en-US" sz="24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4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400">
                  <a:latin typeface="Arial" panose="020B0604020202020204" pitchFamily="34" charset="0"/>
                  <a:cs typeface="Arial" panose="020B0604020202020204" pitchFamily="34" charset="0"/>
                </a:endParaRPr>
              </a:p>
              <a:p>
                <a:pPr marL="800100" lvl="1" indent="-342900" algn="l">
                  <a:lnSpc>
                    <a:spcPct val="100000"/>
                  </a:lnSpc>
                  <a:spcBef>
                    <a:spcPts val="200"/>
                  </a:spcBef>
                  <a:buFont typeface="Arial" charset="0"/>
                  <a:buChar char="•"/>
                </a:pPr>
                <a14:m>
                  <m:oMath xmlns:m="http://schemas.openxmlformats.org/officeDocument/2006/math">
                    <m:r>
                      <a:rPr lang="en-US" sz="2400" b="0" i="1" smtClean="0">
                        <a:latin typeface="Cambria Math" panose="02040503050406030204" pitchFamily="18" charset="0"/>
                        <a:ea typeface="Cambria Math" panose="02040503050406030204" pitchFamily="18" charset="0"/>
                        <a:cs typeface="Arial" panose="020B0604020202020204" pitchFamily="34" charset="0"/>
                      </a:rPr>
                      <m:t>𝐴</m:t>
                    </m:r>
                    <m:d>
                      <m:dPr>
                        <m:ctrlPr>
                          <a:rPr lang="en-US" sz="2400" i="1">
                            <a:latin typeface="Cambria Math" panose="02040503050406030204" pitchFamily="18" charset="0"/>
                            <a:ea typeface="Cambria Math" panose="02040503050406030204" pitchFamily="18" charset="0"/>
                            <a:cs typeface="Arial" panose="020B0604020202020204" pitchFamily="34" charset="0"/>
                          </a:rPr>
                        </m:ctrlPr>
                      </m:dPr>
                      <m:e>
                        <m:r>
                          <a:rPr lang="en-US" sz="2400" i="1">
                            <a:latin typeface="Cambria Math" panose="02040503050406030204" pitchFamily="18" charset="0"/>
                            <a:ea typeface="Cambria Math" panose="02040503050406030204" pitchFamily="18" charset="0"/>
                            <a:cs typeface="Arial" panose="020B0604020202020204" pitchFamily="34" charset="0"/>
                          </a:rPr>
                          <m:t>1,</m:t>
                        </m:r>
                        <m:r>
                          <a:rPr lang="en-US" sz="2400" i="1">
                            <a:latin typeface="Cambria Math" panose="02040503050406030204" pitchFamily="18" charset="0"/>
                            <a:ea typeface="Cambria Math" panose="02040503050406030204" pitchFamily="18" charset="0"/>
                            <a:cs typeface="Arial" panose="020B0604020202020204" pitchFamily="34" charset="0"/>
                          </a:rPr>
                          <m:t>𝑡</m:t>
                        </m:r>
                      </m:e>
                    </m:d>
                    <m:r>
                      <a:rPr lang="en-US" sz="2400" i="1">
                        <a:latin typeface="Cambria Math" panose="02040503050406030204" pitchFamily="18" charset="0"/>
                        <a:ea typeface="Cambria Math" panose="02040503050406030204" pitchFamily="18" charset="0"/>
                        <a:cs typeface="Arial" panose="020B0604020202020204" pitchFamily="34" charset="0"/>
                      </a:rPr>
                      <m:t>= </m:t>
                    </m:r>
                    <m:nary>
                      <m:naryPr>
                        <m:limLoc m:val="undOvr"/>
                        <m:subHide m:val="on"/>
                        <m:supHide m:val="on"/>
                        <m:ctrlPr>
                          <a:rPr lang="en-US" sz="2400" i="1">
                            <a:latin typeface="Cambria Math" panose="02040503050406030204" pitchFamily="18" charset="0"/>
                            <a:ea typeface="Cambria Math" panose="02040503050406030204" pitchFamily="18" charset="0"/>
                            <a:cs typeface="Arial" panose="020B0604020202020204" pitchFamily="34" charset="0"/>
                          </a:rPr>
                        </m:ctrlPr>
                      </m:naryPr>
                      <m:sub/>
                      <m:sup/>
                      <m:e>
                        <m:f>
                          <m:fPr>
                            <m:ctrlPr>
                              <a:rPr lang="en-US" sz="24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400" b="1" i="1" smtClean="0">
                                <a:latin typeface="Cambria Math" panose="02040503050406030204" pitchFamily="18" charset="0"/>
                                <a:ea typeface="Cambria Math" panose="02040503050406030204" pitchFamily="18" charset="0"/>
                                <a:cs typeface="Arial" panose="020B0604020202020204" pitchFamily="34" charset="0"/>
                              </a:rPr>
                              <m:t>𝒋</m:t>
                            </m:r>
                            <m:r>
                              <a:rPr lang="en-US" sz="2400" i="1">
                                <a:latin typeface="Cambria Math" panose="02040503050406030204" pitchFamily="18" charset="0"/>
                                <a:ea typeface="Cambria Math" panose="02040503050406030204" pitchFamily="18" charset="0"/>
                                <a:cs typeface="Arial" panose="020B0604020202020204" pitchFamily="34" charset="0"/>
                              </a:rPr>
                              <m:t>(2, </m:t>
                            </m:r>
                            <m:r>
                              <a:rPr lang="en-US" sz="2400" b="0" i="1" smtClean="0">
                                <a:latin typeface="Cambria Math" panose="02040503050406030204" pitchFamily="18" charset="0"/>
                                <a:ea typeface="Cambria Math" panose="02040503050406030204" pitchFamily="18" charset="0"/>
                                <a:cs typeface="Arial" panose="020B0604020202020204" pitchFamily="34" charset="0"/>
                              </a:rPr>
                              <m:t> </m:t>
                            </m:r>
                            <m:r>
                              <a:rPr lang="en-US" sz="2400" i="1">
                                <a:latin typeface="Cambria Math" panose="02040503050406030204" pitchFamily="18" charset="0"/>
                                <a:ea typeface="Cambria Math" panose="02040503050406030204" pitchFamily="18" charset="0"/>
                                <a:cs typeface="Arial" panose="020B0604020202020204" pitchFamily="34" charset="0"/>
                              </a:rPr>
                              <m:t>𝑡</m:t>
                            </m:r>
                            <m:r>
                              <a:rPr lang="en-US" sz="2400" i="1">
                                <a:latin typeface="Cambria Math" panose="02040503050406030204" pitchFamily="18" charset="0"/>
                                <a:ea typeface="Cambria Math" panose="02040503050406030204" pitchFamily="18" charset="0"/>
                                <a:cs typeface="Arial" panose="020B0604020202020204" pitchFamily="34" charset="0"/>
                              </a:rPr>
                              <m:t>−</m:t>
                            </m:r>
                            <m:f>
                              <m:fPr>
                                <m:ctrlPr>
                                  <a:rPr lang="en-US" sz="2400" i="1">
                                    <a:latin typeface="Cambria Math" panose="02040503050406030204" pitchFamily="18" charset="0"/>
                                    <a:ea typeface="Cambria Math" panose="02040503050406030204" pitchFamily="18" charset="0"/>
                                    <a:cs typeface="Arial" panose="020B0604020202020204" pitchFamily="34" charset="0"/>
                                  </a:rPr>
                                </m:ctrlPr>
                              </m:fPr>
                              <m:num>
                                <m:sSub>
                                  <m:sSubPr>
                                    <m:ctrlPr>
                                      <a:rPr lang="en-US" sz="2400" i="1">
                                        <a:latin typeface="Cambria Math" panose="02040503050406030204" pitchFamily="18" charset="0"/>
                                        <a:ea typeface="Cambria Math" panose="02040503050406030204" pitchFamily="18" charset="0"/>
                                        <a:cs typeface="Arial" panose="020B0604020202020204" pitchFamily="34" charset="0"/>
                                      </a:rPr>
                                    </m:ctrlPr>
                                  </m:sSubPr>
                                  <m:e>
                                    <m:r>
                                      <a:rPr lang="en-US" sz="2400" i="1">
                                        <a:latin typeface="Cambria Math" panose="02040503050406030204" pitchFamily="18" charset="0"/>
                                        <a:ea typeface="Cambria Math" panose="02040503050406030204" pitchFamily="18" charset="0"/>
                                        <a:cs typeface="Arial" panose="020B0604020202020204" pitchFamily="34" charset="0"/>
                                      </a:rPr>
                                      <m:t>𝑟</m:t>
                                    </m:r>
                                  </m:e>
                                  <m:sub>
                                    <m:r>
                                      <a:rPr lang="en-US" sz="2400" i="1">
                                        <a:latin typeface="Cambria Math" panose="02040503050406030204" pitchFamily="18" charset="0"/>
                                        <a:ea typeface="Cambria Math" panose="02040503050406030204" pitchFamily="18" charset="0"/>
                                        <a:cs typeface="Arial" panose="020B0604020202020204" pitchFamily="34" charset="0"/>
                                      </a:rPr>
                                      <m:t>12</m:t>
                                    </m:r>
                                  </m:sub>
                                </m:sSub>
                              </m:num>
                              <m:den>
                                <m:r>
                                  <a:rPr lang="en-US" sz="2400" i="1">
                                    <a:latin typeface="Cambria Math" panose="02040503050406030204" pitchFamily="18" charset="0"/>
                                    <a:ea typeface="Cambria Math" panose="02040503050406030204" pitchFamily="18" charset="0"/>
                                    <a:cs typeface="Arial" panose="020B0604020202020204" pitchFamily="34" charset="0"/>
                                  </a:rPr>
                                  <m:t>𝑐</m:t>
                                </m:r>
                              </m:den>
                            </m:f>
                            <m:r>
                              <a:rPr lang="en-US" sz="2400" i="1">
                                <a:latin typeface="Cambria Math" panose="02040503050406030204" pitchFamily="18" charset="0"/>
                                <a:ea typeface="Cambria Math" panose="02040503050406030204" pitchFamily="18" charset="0"/>
                                <a:cs typeface="Arial" panose="020B0604020202020204" pitchFamily="34" charset="0"/>
                              </a:rPr>
                              <m:t>)</m:t>
                            </m:r>
                          </m:num>
                          <m:den>
                            <m:r>
                              <a:rPr lang="en-US" sz="2400" i="1">
                                <a:latin typeface="Cambria Math" panose="02040503050406030204" pitchFamily="18" charset="0"/>
                                <a:ea typeface="Cambria Math" panose="02040503050406030204" pitchFamily="18" charset="0"/>
                                <a:cs typeface="Arial" panose="020B0604020202020204" pitchFamily="34" charset="0"/>
                              </a:rPr>
                              <m:t>4</m:t>
                            </m:r>
                            <m:r>
                              <a:rPr lang="en-US" sz="24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400" i="1">
                                    <a:latin typeface="Cambria Math" panose="02040503050406030204" pitchFamily="18" charset="0"/>
                                    <a:ea typeface="Cambria Math" panose="02040503050406030204" pitchFamily="18" charset="0"/>
                                    <a:cs typeface="Arial" panose="020B0604020202020204" pitchFamily="34" charset="0"/>
                                  </a:rPr>
                                </m:ctrlPr>
                              </m:sSubPr>
                              <m:e>
                                <m:r>
                                  <a:rPr lang="en-US" sz="2400" i="1">
                                    <a:latin typeface="Cambria Math" panose="02040503050406030204" pitchFamily="18" charset="0"/>
                                    <a:ea typeface="Cambria Math" panose="02040503050406030204" pitchFamily="18" charset="0"/>
                                    <a:cs typeface="Arial" panose="020B0604020202020204" pitchFamily="34" charset="0"/>
                                  </a:rPr>
                                  <m:t>𝜖</m:t>
                                </m:r>
                              </m:e>
                              <m:sub>
                                <m:r>
                                  <a:rPr lang="en-US" sz="2400" i="1">
                                    <a:latin typeface="Cambria Math" panose="02040503050406030204" pitchFamily="18" charset="0"/>
                                    <a:ea typeface="Cambria Math" panose="02040503050406030204" pitchFamily="18" charset="0"/>
                                    <a:cs typeface="Arial" panose="020B0604020202020204" pitchFamily="34" charset="0"/>
                                  </a:rPr>
                                  <m:t>0</m:t>
                                </m:r>
                              </m:sub>
                            </m:sSub>
                            <m:sSub>
                              <m:sSubPr>
                                <m:ctrlPr>
                                  <a:rPr lang="en-US" sz="2400" i="1">
                                    <a:latin typeface="Cambria Math" panose="02040503050406030204" pitchFamily="18" charset="0"/>
                                    <a:ea typeface="Cambria Math" panose="02040503050406030204" pitchFamily="18" charset="0"/>
                                    <a:cs typeface="Arial" panose="020B0604020202020204" pitchFamily="34" charset="0"/>
                                  </a:rPr>
                                </m:ctrlPr>
                              </m:sSubPr>
                              <m:e>
                                <m:sSup>
                                  <m:sSupPr>
                                    <m:ctrlPr>
                                      <a:rPr lang="en-US" sz="24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4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4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400" i="1">
                                    <a:latin typeface="Cambria Math" panose="02040503050406030204" pitchFamily="18" charset="0"/>
                                    <a:ea typeface="Cambria Math" panose="02040503050406030204" pitchFamily="18" charset="0"/>
                                    <a:cs typeface="Arial" panose="020B0604020202020204" pitchFamily="34" charset="0"/>
                                  </a:rPr>
                                  <m:t>𝑟</m:t>
                                </m:r>
                              </m:e>
                              <m:sub>
                                <m:r>
                                  <a:rPr lang="en-US" sz="2400" i="1">
                                    <a:latin typeface="Cambria Math" panose="02040503050406030204" pitchFamily="18" charset="0"/>
                                    <a:ea typeface="Cambria Math" panose="02040503050406030204" pitchFamily="18" charset="0"/>
                                    <a:cs typeface="Arial" panose="020B0604020202020204" pitchFamily="34" charset="0"/>
                                  </a:rPr>
                                  <m:t>12</m:t>
                                </m:r>
                              </m:sub>
                            </m:sSub>
                          </m:den>
                        </m:f>
                      </m:e>
                    </m:nary>
                    <m:r>
                      <a:rPr lang="en-US" sz="2400" i="1">
                        <a:latin typeface="Cambria Math" panose="02040503050406030204" pitchFamily="18" charset="0"/>
                        <a:ea typeface="Cambria Math" panose="02040503050406030204" pitchFamily="18" charset="0"/>
                        <a:cs typeface="Arial" panose="020B0604020202020204" pitchFamily="34" charset="0"/>
                      </a:rPr>
                      <m:t> </m:t>
                    </m:r>
                    <m:r>
                      <a:rPr lang="en-US" sz="2400" i="1">
                        <a:latin typeface="Cambria Math" panose="02040503050406030204" pitchFamily="18" charset="0"/>
                        <a:ea typeface="Cambria Math" panose="02040503050406030204" pitchFamily="18" charset="0"/>
                        <a:cs typeface="Arial" panose="020B0604020202020204" pitchFamily="34" charset="0"/>
                      </a:rPr>
                      <m:t>𝑑𝑉</m:t>
                    </m:r>
                  </m:oMath>
                </a14:m>
                <a:r>
                  <a:rPr lang="en-US" sz="2400">
                    <a:latin typeface="Arial" panose="020B0604020202020204" pitchFamily="34" charset="0"/>
                    <a:cs typeface="Arial" panose="020B0604020202020204" pitchFamily="34" charset="0"/>
                  </a:rPr>
                  <a:t>, </a:t>
                </a:r>
                <a14:m>
                  <m:oMath xmlns:m="http://schemas.openxmlformats.org/officeDocument/2006/math">
                    <m:r>
                      <a:rPr lang="en-US" sz="2400" b="0" i="1" smtClean="0">
                        <a:latin typeface="Cambria Math" panose="02040503050406030204" pitchFamily="18" charset="0"/>
                        <a:cs typeface="Arial" panose="020B0604020202020204" pitchFamily="34" charset="0"/>
                      </a:rPr>
                      <m:t>𝐵</m:t>
                    </m:r>
                    <m:r>
                      <a:rPr lang="en-US" sz="2400" b="0" i="1" smtClean="0">
                        <a:latin typeface="Cambria Math" panose="02040503050406030204" pitchFamily="18" charset="0"/>
                        <a:cs typeface="Arial" panose="020B0604020202020204" pitchFamily="34" charset="0"/>
                      </a:rPr>
                      <m:t>= </m:t>
                    </m:r>
                    <m:r>
                      <m:rPr>
                        <m:sty m:val="p"/>
                      </m:rPr>
                      <a:rPr lang="en-US" sz="2400" b="0" i="1" smtClean="0">
                        <a:latin typeface="Cambria Math" panose="02040503050406030204" pitchFamily="18" charset="0"/>
                        <a:ea typeface="Cambria Math" panose="02040503050406030204" pitchFamily="18" charset="0"/>
                        <a:cs typeface="Arial" panose="020B0604020202020204" pitchFamily="34" charset="0"/>
                      </a:rPr>
                      <m:t>∇</m:t>
                    </m:r>
                    <m:r>
                      <a:rPr lang="en-US" sz="2400" b="0" i="1" smtClean="0">
                        <a:latin typeface="Cambria Math" panose="02040503050406030204" pitchFamily="18" charset="0"/>
                        <a:ea typeface="Cambria Math" panose="02040503050406030204" pitchFamily="18" charset="0"/>
                        <a:cs typeface="Arial" panose="020B0604020202020204" pitchFamily="34" charset="0"/>
                      </a:rPr>
                      <m:t>×</m:t>
                    </m:r>
                    <m:r>
                      <a:rPr lang="en-US" sz="2400" b="0" i="1" smtClean="0">
                        <a:latin typeface="Cambria Math" panose="02040503050406030204" pitchFamily="18" charset="0"/>
                        <a:ea typeface="Cambria Math" panose="02040503050406030204" pitchFamily="18" charset="0"/>
                        <a:cs typeface="Arial" panose="020B0604020202020204" pitchFamily="34" charset="0"/>
                      </a:rPr>
                      <m:t>𝐴</m:t>
                    </m:r>
                  </m:oMath>
                </a14:m>
                <a:endParaRPr lang="en-US" sz="2400">
                  <a:latin typeface="Arial" panose="020B0604020202020204" pitchFamily="34" charset="0"/>
                  <a:cs typeface="Arial" panose="020B0604020202020204" pitchFamily="34" charset="0"/>
                </a:endParaRPr>
              </a:p>
              <a:p>
                <a:pPr marL="342900" indent="-342900" algn="l">
                  <a:buFont typeface="Arial" charset="0"/>
                  <a:buChar char="•"/>
                </a:pPr>
                <a:endParaRPr lang="en-US">
                  <a:latin typeface="Arial" panose="020B0604020202020204" pitchFamily="34" charset="0"/>
                  <a:cs typeface="Arial" panose="020B0604020202020204" pitchFamily="34" charset="0"/>
                </a:endParaRPr>
              </a:p>
              <a:p>
                <a:pPr marL="342900" indent="-342900" algn="l">
                  <a:buFont typeface="Arial" charset="0"/>
                  <a:buChar char="•"/>
                </a:pPr>
                <a:endParaRPr lang="en-US">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51979" y="1271211"/>
                <a:ext cx="11009545" cy="5198628"/>
              </a:xfrm>
              <a:blipFill>
                <a:blip r:embed="rId3"/>
                <a:stretch>
                  <a:fillRect l="-691" b="-20732"/>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229</a:t>
            </a:fld>
            <a:endParaRPr lang="en-US"/>
          </a:p>
        </p:txBody>
      </p:sp>
    </p:spTree>
    <p:extLst>
      <p:ext uri="{BB962C8B-B14F-4D97-AF65-F5344CB8AC3E}">
        <p14:creationId xmlns:p14="http://schemas.microsoft.com/office/powerpoint/2010/main" val="41892742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2739" y="172598"/>
            <a:ext cx="11523784" cy="868362"/>
          </a:xfrm>
        </p:spPr>
        <p:txBody>
          <a:bodyPr anchor="ctr">
            <a:normAutofit/>
          </a:bodyPr>
          <a:lstStyle/>
          <a:p>
            <a:pPr algn="ctr"/>
            <a:r>
              <a:rPr lang="en-US" sz="4400">
                <a:latin typeface="Arial" panose="020B0604020202020204" pitchFamily="34" charset="0"/>
                <a:cs typeface="Arial" panose="020B0604020202020204" pitchFamily="34" charset="0"/>
              </a:rPr>
              <a:t>Analysis: Resonance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16546" y="1661997"/>
                <a:ext cx="9407978" cy="4663440"/>
              </a:xfrm>
            </p:spPr>
            <p:txBody>
              <a:bodyPr>
                <a:noAutofit/>
              </a:bodyPr>
              <a:lstStyle/>
              <a:p>
                <a:pPr marL="342900" indent="-342900" algn="l">
                  <a:buFont typeface="Arial" panose="020B0604020202020204" pitchFamily="34" charset="0"/>
                  <a:buChar char="•"/>
                </a:pPr>
                <a:r>
                  <a:rPr lang="en-US" sz="2000" dirty="0">
                    <a:latin typeface="Arial" charset="0"/>
                    <a:ea typeface="Arial" charset="0"/>
                    <a:cs typeface="Arial" charset="0"/>
                  </a:rPr>
                  <a:t>V</a:t>
                </a:r>
                <a:r>
                  <a:rPr lang="en-US" sz="2000" baseline="-25000" dirty="0">
                    <a:latin typeface="Arial" charset="0"/>
                    <a:ea typeface="Arial" charset="0"/>
                    <a:cs typeface="Arial" charset="0"/>
                  </a:rPr>
                  <a:t>in</a:t>
                </a:r>
                <a:r>
                  <a:rPr lang="en-US" sz="2000" dirty="0">
                    <a:latin typeface="Arial" charset="0"/>
                    <a:ea typeface="Arial" charset="0"/>
                    <a:cs typeface="Arial" charset="0"/>
                  </a:rPr>
                  <a:t> = V</a:t>
                </a:r>
                <a:r>
                  <a:rPr lang="en-US" sz="2000" baseline="-25000" dirty="0">
                    <a:latin typeface="Arial" charset="0"/>
                    <a:ea typeface="Arial" charset="0"/>
                    <a:cs typeface="Arial" charset="0"/>
                  </a:rPr>
                  <a:t>0</a:t>
                </a:r>
                <a:r>
                  <a:rPr lang="en-US" sz="2000" dirty="0">
                    <a:latin typeface="Arial" charset="0"/>
                    <a:ea typeface="Arial" charset="0"/>
                    <a:cs typeface="Arial" charset="0"/>
                  </a:rPr>
                  <a:t> sin(𝜔t)</a:t>
                </a:r>
                <a:endParaRPr lang="en-US" sz="2000" baseline="-25000" dirty="0">
                  <a:latin typeface="Arial" charset="0"/>
                  <a:ea typeface="Arial" charset="0"/>
                  <a:cs typeface="Arial" charset="0"/>
                </a:endParaRPr>
              </a:p>
              <a:p>
                <a:pPr marL="342900" indent="-342900" algn="l">
                  <a:buFont typeface="Arial" panose="020B0604020202020204" pitchFamily="34" charset="0"/>
                  <a:buChar char="•"/>
                </a:pPr>
                <a:r>
                  <a:rPr lang="en-US" sz="2000" dirty="0">
                    <a:latin typeface="Arial" charset="0"/>
                    <a:ea typeface="Arial" charset="0"/>
                    <a:cs typeface="Arial" charset="0"/>
                  </a:rPr>
                  <a:t>V</a:t>
                </a:r>
                <a:r>
                  <a:rPr lang="en-US" sz="2000" baseline="-25000" dirty="0">
                    <a:latin typeface="Arial" charset="0"/>
                    <a:ea typeface="Arial" charset="0"/>
                    <a:cs typeface="Arial" charset="0"/>
                  </a:rPr>
                  <a:t>C</a:t>
                </a:r>
                <a:r>
                  <a:rPr lang="en-US" sz="2000" dirty="0">
                    <a:latin typeface="Arial" charset="0"/>
                    <a:ea typeface="Arial" charset="0"/>
                    <a:cs typeface="Arial" charset="0"/>
                  </a:rPr>
                  <a:t>, V</a:t>
                </a:r>
                <a:r>
                  <a:rPr lang="en-US" sz="2000" baseline="-25000" dirty="0">
                    <a:latin typeface="Arial" charset="0"/>
                    <a:ea typeface="Arial" charset="0"/>
                    <a:cs typeface="Arial" charset="0"/>
                  </a:rPr>
                  <a:t>L</a:t>
                </a:r>
                <a:r>
                  <a:rPr lang="en-US" sz="2000" dirty="0">
                    <a:latin typeface="Arial" charset="0"/>
                    <a:ea typeface="Arial" charset="0"/>
                    <a:cs typeface="Arial" charset="0"/>
                  </a:rPr>
                  <a:t>, V</a:t>
                </a:r>
                <a:r>
                  <a:rPr lang="en-US" sz="2000" baseline="-25000" dirty="0">
                    <a:latin typeface="Arial" charset="0"/>
                    <a:ea typeface="Arial" charset="0"/>
                    <a:cs typeface="Arial" charset="0"/>
                  </a:rPr>
                  <a:t>R</a:t>
                </a:r>
                <a:r>
                  <a:rPr lang="en-US" sz="2000" dirty="0">
                    <a:latin typeface="Arial" charset="0"/>
                    <a:ea typeface="Arial" charset="0"/>
                    <a:cs typeface="Arial" charset="0"/>
                  </a:rPr>
                  <a:t> as usual</a:t>
                </a:r>
              </a:p>
              <a:p>
                <a:pPr marL="342900" indent="-342900" algn="l">
                  <a:buFont typeface="Arial" panose="020B0604020202020204" pitchFamily="34" charset="0"/>
                  <a:buChar char="•"/>
                </a:pPr>
                <a:r>
                  <a:rPr lang="en-US" sz="2000" dirty="0">
                    <a:latin typeface="Arial" charset="0"/>
                    <a:ea typeface="Arial" charset="0"/>
                    <a:cs typeface="Arial" charset="0"/>
                  </a:rPr>
                  <a:t>I(t)= </a:t>
                </a:r>
                <a14:m>
                  <m:oMath xmlns:m="http://schemas.openxmlformats.org/officeDocument/2006/math">
                    <m:f>
                      <m:fPr>
                        <m:ctrlPr>
                          <a:rPr lang="en-US" sz="1800" i="1">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𝑉</m:t>
                        </m:r>
                        <m:r>
                          <a:rPr lang="en-US" sz="1800" b="0" i="1" baseline="-25000" smtClean="0">
                            <a:latin typeface="Cambria Math" panose="02040503050406030204" pitchFamily="18" charset="0"/>
                            <a:cs typeface="Arial" charset="0"/>
                          </a:rPr>
                          <m:t>𝑜</m:t>
                        </m:r>
                      </m:num>
                      <m:den>
                        <m:r>
                          <a:rPr lang="en-US" sz="1800" b="0" i="1" smtClean="0">
                            <a:latin typeface="Cambria Math" panose="02040503050406030204" pitchFamily="18" charset="0"/>
                            <a:cs typeface="Arial" charset="0"/>
                          </a:rPr>
                          <m:t>𝑍</m:t>
                        </m:r>
                      </m:den>
                    </m:f>
                  </m:oMath>
                </a14:m>
                <a:r>
                  <a:rPr lang="en-US" dirty="0">
                    <a:latin typeface="Arial" charset="0"/>
                    <a:ea typeface="Arial" charset="0"/>
                    <a:cs typeface="Arial" charset="0"/>
                  </a:rPr>
                  <a:t> </a:t>
                </a:r>
                <a:r>
                  <a:rPr lang="en-US" sz="2000" dirty="0">
                    <a:latin typeface="Arial" charset="0"/>
                    <a:ea typeface="Arial" charset="0"/>
                    <a:cs typeface="Arial" charset="0"/>
                  </a:rPr>
                  <a:t>sin(𝜔t-𝜙)</a:t>
                </a:r>
              </a:p>
              <a:p>
                <a:pPr marL="342900" indent="-342900" algn="l">
                  <a:buFont typeface="Arial" panose="020B0604020202020204" pitchFamily="34" charset="0"/>
                  <a:buChar char="•"/>
                </a:pPr>
                <a:r>
                  <a:rPr lang="en-US" sz="2000" dirty="0">
                    <a:latin typeface="Arial" charset="0"/>
                    <a:ea typeface="Arial" charset="0"/>
                    <a:cs typeface="Arial" charset="0"/>
                  </a:rPr>
                  <a:t>Z is the impedance of the equivalent circuit</a:t>
                </a:r>
              </a:p>
              <a:p>
                <a:pPr marL="342900" indent="-342900" algn="l">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Arial" charset="0"/>
                        <a:cs typeface="Arial" charset="0"/>
                      </a:rPr>
                      <m:t>𝑍</m:t>
                    </m:r>
                    <m:r>
                      <a:rPr lang="en-US" sz="2000" b="0" i="1" smtClean="0">
                        <a:latin typeface="Cambria Math" panose="02040503050406030204" pitchFamily="18" charset="0"/>
                        <a:ea typeface="Arial" charset="0"/>
                        <a:cs typeface="Arial" charset="0"/>
                      </a:rPr>
                      <m:t>=</m:t>
                    </m:r>
                    <m:rad>
                      <m:radPr>
                        <m:degHide m:val="on"/>
                        <m:ctrlPr>
                          <a:rPr lang="en-US" sz="2000" b="0" i="1" smtClean="0">
                            <a:latin typeface="Cambria Math" panose="02040503050406030204" pitchFamily="18" charset="0"/>
                            <a:cs typeface="Arial" charset="0"/>
                          </a:rPr>
                        </m:ctrlPr>
                      </m:radPr>
                      <m:deg/>
                      <m:e>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𝑅</m:t>
                            </m:r>
                          </m:e>
                          <m:sup>
                            <m:r>
                              <a:rPr lang="en-US" sz="2000" b="0" i="1" smtClean="0">
                                <a:latin typeface="Cambria Math" panose="02040503050406030204" pitchFamily="18" charset="0"/>
                                <a:cs typeface="Arial" charset="0"/>
                              </a:rPr>
                              <m:t>2</m:t>
                            </m:r>
                          </m:sup>
                        </m:sSup>
                        <m:r>
                          <a:rPr lang="en-US" sz="2000" b="0" i="1" smtClean="0">
                            <a:latin typeface="Cambria Math" panose="02040503050406030204" pitchFamily="18" charset="0"/>
                            <a:cs typeface="Arial" charset="0"/>
                          </a:rPr>
                          <m:t>+</m:t>
                        </m:r>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𝑋</m:t>
                                </m:r>
                              </m:e>
                              <m:sub>
                                <m:r>
                                  <a:rPr lang="en-US" sz="2000" b="0" i="1" smtClean="0">
                                    <a:latin typeface="Cambria Math" panose="02040503050406030204" pitchFamily="18" charset="0"/>
                                    <a:cs typeface="Arial" charset="0"/>
                                  </a:rPr>
                                  <m:t>𝐿</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𝑋</m:t>
                                </m:r>
                              </m:e>
                              <m:sub>
                                <m:r>
                                  <a:rPr lang="en-US" sz="2000" b="0" i="1" smtClean="0">
                                    <a:latin typeface="Cambria Math" panose="02040503050406030204" pitchFamily="18" charset="0"/>
                                    <a:cs typeface="Arial" charset="0"/>
                                  </a:rPr>
                                  <m:t>𝐶</m:t>
                                </m:r>
                              </m:sub>
                            </m:sSub>
                            <m:r>
                              <a:rPr lang="en-US" sz="2000" b="0" i="1" smtClean="0">
                                <a:latin typeface="Cambria Math" panose="02040503050406030204" pitchFamily="18" charset="0"/>
                                <a:cs typeface="Arial" charset="0"/>
                              </a:rPr>
                              <m:t>  ]</m:t>
                            </m:r>
                          </m:e>
                          <m:sup>
                            <m:r>
                              <a:rPr lang="en-US" sz="2000" b="0" i="1" smtClean="0">
                                <a:latin typeface="Cambria Math" panose="02040503050406030204" pitchFamily="18" charset="0"/>
                                <a:cs typeface="Arial" charset="0"/>
                              </a:rPr>
                              <m:t>2</m:t>
                            </m:r>
                          </m:sup>
                        </m:sSup>
                      </m:e>
                    </m:rad>
                    <m:r>
                      <a:rPr lang="en-US" sz="2000" b="0" i="0" smtClean="0">
                        <a:latin typeface="Cambria Math" panose="02040503050406030204" pitchFamily="18" charset="0"/>
                        <a:cs typeface="Arial" charset="0"/>
                      </a:rPr>
                      <m:t> </m:t>
                    </m:r>
                  </m:oMath>
                </a14:m>
                <a:r>
                  <a:rPr lang="en-US" sz="2000" dirty="0">
                    <a:latin typeface="Arial" charset="0"/>
                    <a:ea typeface="Arial" charset="0"/>
                    <a:cs typeface="Arial" charset="0"/>
                  </a:rPr>
                  <a:t>and </a:t>
                </a:r>
                <a14:m>
                  <m:oMath xmlns:m="http://schemas.openxmlformats.org/officeDocument/2006/math">
                    <m:r>
                      <m:rPr>
                        <m:sty m:val="p"/>
                      </m:rPr>
                      <a:rPr lang="en-US" sz="2000" b="0" i="0" smtClean="0">
                        <a:latin typeface="Cambria Math" panose="02040503050406030204" pitchFamily="18" charset="0"/>
                        <a:cs typeface="Arial" charset="0"/>
                      </a:rPr>
                      <m:t>tan</m:t>
                    </m:r>
                    <m:d>
                      <m:dPr>
                        <m:ctrlPr>
                          <a:rPr lang="en-US" sz="2000" b="0" i="1" smtClean="0">
                            <a:latin typeface="Cambria Math" panose="02040503050406030204" pitchFamily="18" charset="0"/>
                            <a:cs typeface="Arial" charset="0"/>
                          </a:rPr>
                        </m:ctrlPr>
                      </m:dPr>
                      <m:e>
                        <m:r>
                          <m:rPr>
                            <m:sty m:val="p"/>
                          </m:rPr>
                          <a:rPr lang="el-GR" sz="2000" b="0" i="1" smtClean="0">
                            <a:latin typeface="Cambria Math" panose="02040503050406030204" pitchFamily="18" charset="0"/>
                            <a:ea typeface="Cambria Math" panose="02040503050406030204" pitchFamily="18" charset="0"/>
                            <a:cs typeface="Arial" charset="0"/>
                          </a:rPr>
                          <m:t>ϕ</m:t>
                        </m:r>
                      </m:e>
                    </m:d>
                    <m:r>
                      <a:rPr lang="en-US" sz="2000" b="0" i="1" smtClean="0">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m:t>
                        </m:r>
                        <m:r>
                          <a:rPr lang="en-US" sz="2000" i="1">
                            <a:latin typeface="Cambria Math" panose="02040503050406030204" pitchFamily="18" charset="0"/>
                            <a:cs typeface="Arial" charset="0"/>
                          </a:rPr>
                          <m:t>𝑋</m:t>
                        </m:r>
                        <m:r>
                          <a:rPr lang="en-US" sz="2000" i="1" baseline="-25000">
                            <a:latin typeface="Cambria Math" panose="02040503050406030204" pitchFamily="18" charset="0"/>
                            <a:cs typeface="Arial" charset="0"/>
                          </a:rPr>
                          <m:t>𝐿</m:t>
                        </m:r>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𝑋</m:t>
                        </m:r>
                        <m:r>
                          <a:rPr lang="en-US" sz="2000" b="0" i="1" baseline="-25000" smtClean="0">
                            <a:latin typeface="Cambria Math" panose="02040503050406030204" pitchFamily="18" charset="0"/>
                            <a:cs typeface="Arial" charset="0"/>
                          </a:rPr>
                          <m:t>𝐶</m:t>
                        </m:r>
                        <m:r>
                          <a:rPr lang="en-US" sz="2000" b="0" i="1" smtClean="0">
                            <a:latin typeface="Cambria Math" panose="02040503050406030204" pitchFamily="18" charset="0"/>
                            <a:cs typeface="Arial" charset="0"/>
                          </a:rPr>
                          <m:t>)</m:t>
                        </m:r>
                      </m:num>
                      <m:den>
                        <m:r>
                          <a:rPr lang="en-US" sz="2000" i="1">
                            <a:latin typeface="Cambria Math" panose="02040503050406030204" pitchFamily="18" charset="0"/>
                            <a:cs typeface="Arial" charset="0"/>
                          </a:rPr>
                          <m:t>𝑅</m:t>
                        </m:r>
                      </m:den>
                    </m:f>
                  </m:oMath>
                </a14:m>
                <a:r>
                  <a:rPr lang="en-US" sz="2000" dirty="0">
                    <a:latin typeface="Arial" charset="0"/>
                    <a:ea typeface="Arial" charset="0"/>
                    <a:cs typeface="Arial" charset="0"/>
                  </a:rPr>
                  <a:t> </a:t>
                </a:r>
              </a:p>
              <a:p>
                <a:pPr marL="342900" indent="-342900" algn="l">
                  <a:buFont typeface="Arial" panose="020B0604020202020204" pitchFamily="34" charset="0"/>
                  <a:buChar char="•"/>
                </a:pPr>
                <a:r>
                  <a:rPr lang="en-US" sz="2000" dirty="0">
                    <a:latin typeface="Arial" charset="0"/>
                    <a:ea typeface="Arial" charset="0"/>
                    <a:cs typeface="Arial" charset="0"/>
                  </a:rPr>
                  <a:t>𝜙 is the phase angle</a:t>
                </a:r>
              </a:p>
              <a:p>
                <a:pPr marL="342900" indent="-342900" algn="l">
                  <a:buFont typeface="Arial" panose="020B0604020202020204" pitchFamily="34" charset="0"/>
                  <a:buChar char="•"/>
                </a:pPr>
                <a:r>
                  <a:rPr lang="en-US" sz="2000" dirty="0">
                    <a:latin typeface="Arial" charset="0"/>
                    <a:ea typeface="Arial" charset="0"/>
                    <a:cs typeface="Arial" charset="0"/>
                  </a:rPr>
                  <a:t>Z is minimum (so current is maximum) when X</a:t>
                </a:r>
                <a:r>
                  <a:rPr lang="en-US" sz="2000" baseline="-25000" dirty="0">
                    <a:latin typeface="Arial" charset="0"/>
                    <a:ea typeface="Arial" charset="0"/>
                    <a:cs typeface="Arial" charset="0"/>
                  </a:rPr>
                  <a:t>L</a:t>
                </a:r>
                <a:r>
                  <a:rPr lang="en-US" sz="2000" dirty="0">
                    <a:latin typeface="Arial" charset="0"/>
                    <a:ea typeface="Arial" charset="0"/>
                    <a:cs typeface="Arial" charset="0"/>
                  </a:rPr>
                  <a:t> = X</a:t>
                </a:r>
                <a:r>
                  <a:rPr lang="en-US" sz="2000" baseline="-25000" dirty="0">
                    <a:latin typeface="Arial" charset="0"/>
                    <a:ea typeface="Arial" charset="0"/>
                    <a:cs typeface="Arial" charset="0"/>
                  </a:rPr>
                  <a:t>C</a:t>
                </a:r>
              </a:p>
              <a:p>
                <a:pPr marL="342900" indent="-342900" algn="l">
                  <a:buFont typeface="Arial" panose="020B0604020202020204" pitchFamily="34" charset="0"/>
                  <a:buChar char="•"/>
                </a:pPr>
                <a:r>
                  <a:rPr lang="en-US" sz="2000" dirty="0">
                    <a:latin typeface="Arial" charset="0"/>
                    <a:ea typeface="Arial" charset="0"/>
                    <a:cs typeface="Arial" charset="0"/>
                  </a:rPr>
                  <a:t>Or, equivalently when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𝜔</m:t>
                    </m:r>
                    <m:r>
                      <a:rPr lang="en-US" sz="2000" b="0" i="1" smtClean="0">
                        <a:latin typeface="Cambria Math" panose="02040503050406030204" pitchFamily="18" charset="0"/>
                        <a:ea typeface="Cambria Math" panose="02040503050406030204" pitchFamily="18" charset="0"/>
                        <a:cs typeface="Arial" charset="0"/>
                      </a:rPr>
                      <m:t>𝐿</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1</m:t>
                        </m:r>
                      </m:num>
                      <m:den>
                        <m:r>
                          <a:rPr lang="en-US" sz="2000" b="0" i="1" smtClean="0">
                            <a:latin typeface="Cambria Math" panose="02040503050406030204" pitchFamily="18" charset="0"/>
                            <a:ea typeface="Cambria Math" panose="02040503050406030204" pitchFamily="18" charset="0"/>
                            <a:cs typeface="Arial" charset="0"/>
                          </a:rPr>
                          <m:t>𝜔</m:t>
                        </m:r>
                        <m:r>
                          <a:rPr lang="en-US" sz="2000" b="0" i="1" smtClean="0">
                            <a:latin typeface="Cambria Math" panose="02040503050406030204" pitchFamily="18" charset="0"/>
                            <a:ea typeface="Cambria Math" panose="02040503050406030204" pitchFamily="18" charset="0"/>
                            <a:cs typeface="Arial" charset="0"/>
                          </a:rPr>
                          <m:t>𝐶</m:t>
                        </m:r>
                      </m:den>
                    </m:f>
                  </m:oMath>
                </a14:m>
                <a:r>
                  <a:rPr lang="en-US" sz="2000" dirty="0">
                    <a:latin typeface="Arial" charset="0"/>
                    <a:ea typeface="Arial" charset="0"/>
                    <a:cs typeface="Arial" charset="0"/>
                  </a:rPr>
                  <a:t> , or when </a:t>
                </a:r>
                <a14:m>
                  <m:oMath xmlns:m="http://schemas.openxmlformats.org/officeDocument/2006/math">
                    <m:sSup>
                      <m:sSupPr>
                        <m:ctrlPr>
                          <a:rPr lang="en-US" sz="2000" i="1" smtClean="0">
                            <a:latin typeface="Cambria Math" panose="02040503050406030204" pitchFamily="18" charset="0"/>
                            <a:cs typeface="Arial" charset="0"/>
                          </a:rPr>
                        </m:ctrlPr>
                      </m:sSupPr>
                      <m:e>
                        <m:r>
                          <a:rPr lang="en-US" sz="2000" i="1" smtClean="0">
                            <a:latin typeface="Cambria Math" panose="02040503050406030204" pitchFamily="18" charset="0"/>
                            <a:ea typeface="Cambria Math" panose="02040503050406030204" pitchFamily="18" charset="0"/>
                            <a:cs typeface="Arial" charset="0"/>
                          </a:rPr>
                          <m:t>𝜔</m:t>
                        </m:r>
                      </m:e>
                      <m:sup>
                        <m:r>
                          <a:rPr lang="en-US" sz="2000" b="0" i="1" smtClean="0">
                            <a:latin typeface="Cambria Math" panose="02040503050406030204" pitchFamily="18" charset="0"/>
                            <a:cs typeface="Arial" charset="0"/>
                          </a:rPr>
                          <m:t>2</m:t>
                        </m:r>
                      </m:sup>
                    </m:sSup>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𝐿𝐶</m:t>
                    </m:r>
                    <m:r>
                      <a:rPr lang="en-US" sz="2000" b="0" i="1" smtClean="0">
                        <a:latin typeface="Cambria Math" panose="02040503050406030204" pitchFamily="18" charset="0"/>
                        <a:cs typeface="Arial" charset="0"/>
                      </a:rPr>
                      <m:t>.</m:t>
                    </m:r>
                  </m:oMath>
                </a14:m>
                <a:endParaRPr lang="en-US" sz="2000" dirty="0">
                  <a:latin typeface="Arial" charset="0"/>
                  <a:ea typeface="Arial" charset="0"/>
                  <a:cs typeface="Arial" charset="0"/>
                </a:endParaRPr>
              </a:p>
              <a:p>
                <a:pPr algn="l"/>
                <a:endParaRPr lang="en-US"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16546" y="1661997"/>
                <a:ext cx="9407978" cy="4663440"/>
              </a:xfrm>
              <a:blipFill>
                <a:blip r:embed="rId3"/>
                <a:stretch>
                  <a:fillRect l="-540" t="-1359"/>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23</a:t>
            </a:fld>
            <a:endParaRPr lang="en-US"/>
          </a:p>
        </p:txBody>
      </p:sp>
      <p:sp>
        <p:nvSpPr>
          <p:cNvPr id="14" name="Freeform 12">
            <a:extLst>
              <a:ext uri="{FF2B5EF4-FFF2-40B4-BE49-F238E27FC236}">
                <a16:creationId xmlns:a16="http://schemas.microsoft.com/office/drawing/2014/main" id="{E6A94CE0-6752-2E4D-8368-28DEE2173957}"/>
              </a:ext>
            </a:extLst>
          </p:cNvPr>
          <p:cNvSpPr>
            <a:spLocks noChangeAspect="1"/>
          </p:cNvSpPr>
          <p:nvPr/>
        </p:nvSpPr>
        <p:spPr bwMode="auto">
          <a:xfrm>
            <a:off x="10832063" y="4414324"/>
            <a:ext cx="152400" cy="7620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b="1">
              <a:latin typeface="Arial" panose="020B0604020202020204" pitchFamily="34" charset="0"/>
              <a:cs typeface="Arial" panose="020B0604020202020204" pitchFamily="34" charset="0"/>
            </a:endParaRPr>
          </a:p>
        </p:txBody>
      </p:sp>
      <p:sp>
        <p:nvSpPr>
          <p:cNvPr id="15" name="Oval 14">
            <a:extLst>
              <a:ext uri="{FF2B5EF4-FFF2-40B4-BE49-F238E27FC236}">
                <a16:creationId xmlns:a16="http://schemas.microsoft.com/office/drawing/2014/main" id="{483A95FB-1481-AF49-B6EC-495CB7600523}"/>
              </a:ext>
            </a:extLst>
          </p:cNvPr>
          <p:cNvSpPr/>
          <p:nvPr/>
        </p:nvSpPr>
        <p:spPr>
          <a:xfrm>
            <a:off x="10839993" y="360372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6" name="Oval 15">
            <a:extLst>
              <a:ext uri="{FF2B5EF4-FFF2-40B4-BE49-F238E27FC236}">
                <a16:creationId xmlns:a16="http://schemas.microsoft.com/office/drawing/2014/main" id="{EEAE9973-D9B5-574F-8E83-FB515BEAD342}"/>
              </a:ext>
            </a:extLst>
          </p:cNvPr>
          <p:cNvSpPr/>
          <p:nvPr/>
        </p:nvSpPr>
        <p:spPr>
          <a:xfrm>
            <a:off x="10850542" y="4362889"/>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7" name="Oval 16">
            <a:extLst>
              <a:ext uri="{FF2B5EF4-FFF2-40B4-BE49-F238E27FC236}">
                <a16:creationId xmlns:a16="http://schemas.microsoft.com/office/drawing/2014/main" id="{FEB61962-588E-1346-8897-4058D84160FE}"/>
              </a:ext>
            </a:extLst>
          </p:cNvPr>
          <p:cNvSpPr/>
          <p:nvPr/>
        </p:nvSpPr>
        <p:spPr>
          <a:xfrm>
            <a:off x="10850542" y="513307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18" name="Group 210">
            <a:extLst>
              <a:ext uri="{FF2B5EF4-FFF2-40B4-BE49-F238E27FC236}">
                <a16:creationId xmlns:a16="http://schemas.microsoft.com/office/drawing/2014/main" id="{7001009D-C1B1-AE4B-ADAF-0752C8FA2CEB}"/>
              </a:ext>
            </a:extLst>
          </p:cNvPr>
          <p:cNvGrpSpPr>
            <a:grpSpLocks/>
          </p:cNvGrpSpPr>
          <p:nvPr/>
        </p:nvGrpSpPr>
        <p:grpSpPr bwMode="auto">
          <a:xfrm>
            <a:off x="10765755" y="3670814"/>
            <a:ext cx="304800" cy="762000"/>
            <a:chOff x="3216" y="1728"/>
            <a:chExt cx="192" cy="480"/>
          </a:xfrm>
        </p:grpSpPr>
        <p:sp>
          <p:nvSpPr>
            <p:cNvPr id="19" name="Line 8">
              <a:extLst>
                <a:ext uri="{FF2B5EF4-FFF2-40B4-BE49-F238E27FC236}">
                  <a16:creationId xmlns:a16="http://schemas.microsoft.com/office/drawing/2014/main" id="{447BC518-B8D7-664D-ACEF-A7E55CA6AE0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0" name="Line 9">
              <a:extLst>
                <a:ext uri="{FF2B5EF4-FFF2-40B4-BE49-F238E27FC236}">
                  <a16:creationId xmlns:a16="http://schemas.microsoft.com/office/drawing/2014/main" id="{CAE48C8C-D566-B849-BD04-087D5C03AC5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1" name="Line 10">
              <a:extLst>
                <a:ext uri="{FF2B5EF4-FFF2-40B4-BE49-F238E27FC236}">
                  <a16:creationId xmlns:a16="http://schemas.microsoft.com/office/drawing/2014/main" id="{6B8E63B6-F713-A549-8427-0A62A9B1AC1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2" name="Line 11">
              <a:extLst>
                <a:ext uri="{FF2B5EF4-FFF2-40B4-BE49-F238E27FC236}">
                  <a16:creationId xmlns:a16="http://schemas.microsoft.com/office/drawing/2014/main" id="{12EC7546-90D6-E54E-8D59-4697E399390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cxnSp>
        <p:nvCxnSpPr>
          <p:cNvPr id="31" name="Straight Connector 30">
            <a:extLst>
              <a:ext uri="{FF2B5EF4-FFF2-40B4-BE49-F238E27FC236}">
                <a16:creationId xmlns:a16="http://schemas.microsoft.com/office/drawing/2014/main" id="{16B19B79-D2C9-E047-BD96-1CE921824F2A}"/>
              </a:ext>
            </a:extLst>
          </p:cNvPr>
          <p:cNvCxnSpPr>
            <a:cxnSpLocks/>
          </p:cNvCxnSpPr>
          <p:nvPr/>
        </p:nvCxnSpPr>
        <p:spPr>
          <a:xfrm>
            <a:off x="9755438" y="2907514"/>
            <a:ext cx="1151340" cy="20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E2F45401-F18B-184A-A350-C8F96E0C0C75}"/>
              </a:ext>
            </a:extLst>
          </p:cNvPr>
          <p:cNvCxnSpPr>
            <a:cxnSpLocks/>
          </p:cNvCxnSpPr>
          <p:nvPr/>
        </p:nvCxnSpPr>
        <p:spPr>
          <a:xfrm>
            <a:off x="9737576" y="5198432"/>
            <a:ext cx="1166561" cy="44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C8B3924A-7C29-BB4A-B51D-E9391AAF8132}"/>
              </a:ext>
            </a:extLst>
          </p:cNvPr>
          <p:cNvCxnSpPr>
            <a:cxnSpLocks/>
          </p:cNvCxnSpPr>
          <p:nvPr/>
        </p:nvCxnSpPr>
        <p:spPr>
          <a:xfrm>
            <a:off x="9761186" y="2899001"/>
            <a:ext cx="0" cy="89795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5" name="Group 358">
            <a:extLst>
              <a:ext uri="{FF2B5EF4-FFF2-40B4-BE49-F238E27FC236}">
                <a16:creationId xmlns:a16="http://schemas.microsoft.com/office/drawing/2014/main" id="{8D848A2D-8D57-0746-8A69-8937640C31D8}"/>
              </a:ext>
            </a:extLst>
          </p:cNvPr>
          <p:cNvGrpSpPr>
            <a:grpSpLocks/>
          </p:cNvGrpSpPr>
          <p:nvPr/>
        </p:nvGrpSpPr>
        <p:grpSpPr bwMode="auto">
          <a:xfrm>
            <a:off x="9475249" y="3605826"/>
            <a:ext cx="549275" cy="914400"/>
            <a:chOff x="2476" y="3197"/>
            <a:chExt cx="346" cy="576"/>
          </a:xfrm>
        </p:grpSpPr>
        <p:grpSp>
          <p:nvGrpSpPr>
            <p:cNvPr id="36" name="Group 267">
              <a:extLst>
                <a:ext uri="{FF2B5EF4-FFF2-40B4-BE49-F238E27FC236}">
                  <a16:creationId xmlns:a16="http://schemas.microsoft.com/office/drawing/2014/main" id="{0D23C297-5AEB-6140-917C-05C5EFC25E9E}"/>
                </a:ext>
              </a:extLst>
            </p:cNvPr>
            <p:cNvGrpSpPr>
              <a:grpSpLocks/>
            </p:cNvGrpSpPr>
            <p:nvPr/>
          </p:nvGrpSpPr>
          <p:grpSpPr bwMode="auto">
            <a:xfrm>
              <a:off x="2476" y="3197"/>
              <a:ext cx="346" cy="576"/>
              <a:chOff x="576" y="835"/>
              <a:chExt cx="346" cy="576"/>
            </a:xfrm>
          </p:grpSpPr>
          <p:sp>
            <p:nvSpPr>
              <p:cNvPr id="38" name="Oval 268">
                <a:extLst>
                  <a:ext uri="{FF2B5EF4-FFF2-40B4-BE49-F238E27FC236}">
                    <a16:creationId xmlns:a16="http://schemas.microsoft.com/office/drawing/2014/main" id="{8DFE5C77-F900-8F41-9BD7-EC6822821A34}"/>
                  </a:ext>
                </a:extLst>
              </p:cNvPr>
              <p:cNvSpPr>
                <a:spLocks noChangeArrowheads="1"/>
              </p:cNvSpPr>
              <p:nvPr/>
            </p:nvSpPr>
            <p:spPr bwMode="auto">
              <a:xfrm>
                <a:off x="576" y="950"/>
                <a:ext cx="346" cy="346"/>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9" name="Line 269">
                <a:extLst>
                  <a:ext uri="{FF2B5EF4-FFF2-40B4-BE49-F238E27FC236}">
                    <a16:creationId xmlns:a16="http://schemas.microsoft.com/office/drawing/2014/main" id="{CBCDECBD-0AB8-FE40-89D4-6C4E29E068B5}"/>
                  </a:ext>
                </a:extLst>
              </p:cNvPr>
              <p:cNvSpPr>
                <a:spLocks noChangeShapeType="1"/>
              </p:cNvSpPr>
              <p:nvPr/>
            </p:nvSpPr>
            <p:spPr bwMode="auto">
              <a:xfrm>
                <a:off x="749" y="835"/>
                <a:ext cx="0" cy="11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270">
                <a:extLst>
                  <a:ext uri="{FF2B5EF4-FFF2-40B4-BE49-F238E27FC236}">
                    <a16:creationId xmlns:a16="http://schemas.microsoft.com/office/drawing/2014/main" id="{C3854A3D-8102-C845-BABD-0D759DCDFE1D}"/>
                  </a:ext>
                </a:extLst>
              </p:cNvPr>
              <p:cNvSpPr>
                <a:spLocks noChangeShapeType="1"/>
              </p:cNvSpPr>
              <p:nvPr/>
            </p:nvSpPr>
            <p:spPr bwMode="auto">
              <a:xfrm>
                <a:off x="749" y="1296"/>
                <a:ext cx="0" cy="115"/>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41" name="Group 271">
                <a:extLst>
                  <a:ext uri="{FF2B5EF4-FFF2-40B4-BE49-F238E27FC236}">
                    <a16:creationId xmlns:a16="http://schemas.microsoft.com/office/drawing/2014/main" id="{27FABB61-E478-DD4C-98A0-6A2F003028F1}"/>
                  </a:ext>
                </a:extLst>
              </p:cNvPr>
              <p:cNvGrpSpPr>
                <a:grpSpLocks/>
              </p:cNvGrpSpPr>
              <p:nvPr/>
            </p:nvGrpSpPr>
            <p:grpSpPr bwMode="auto">
              <a:xfrm>
                <a:off x="600" y="1026"/>
                <a:ext cx="288" cy="191"/>
                <a:chOff x="1094" y="1066"/>
                <a:chExt cx="346" cy="230"/>
              </a:xfrm>
            </p:grpSpPr>
            <p:grpSp>
              <p:nvGrpSpPr>
                <p:cNvPr id="42" name="Group 272">
                  <a:extLst>
                    <a:ext uri="{FF2B5EF4-FFF2-40B4-BE49-F238E27FC236}">
                      <a16:creationId xmlns:a16="http://schemas.microsoft.com/office/drawing/2014/main" id="{1D4FB83E-C2B8-AA42-B7C2-E344141108D9}"/>
                    </a:ext>
                  </a:extLst>
                </p:cNvPr>
                <p:cNvGrpSpPr>
                  <a:grpSpLocks/>
                </p:cNvGrpSpPr>
                <p:nvPr/>
              </p:nvGrpSpPr>
              <p:grpSpPr bwMode="auto">
                <a:xfrm>
                  <a:off x="1152" y="1066"/>
                  <a:ext cx="230" cy="230"/>
                  <a:chOff x="1152" y="1008"/>
                  <a:chExt cx="230" cy="230"/>
                </a:xfrm>
              </p:grpSpPr>
              <p:sp>
                <p:nvSpPr>
                  <p:cNvPr id="44" name="Freeform 273">
                    <a:extLst>
                      <a:ext uri="{FF2B5EF4-FFF2-40B4-BE49-F238E27FC236}">
                        <a16:creationId xmlns:a16="http://schemas.microsoft.com/office/drawing/2014/main" id="{073073A6-2A1C-004F-A67B-7CF0D7E9DAC1}"/>
                      </a:ext>
                    </a:extLst>
                  </p:cNvPr>
                  <p:cNvSpPr>
                    <a:spLocks/>
                  </p:cNvSpPr>
                  <p:nvPr/>
                </p:nvSpPr>
                <p:spPr bwMode="auto">
                  <a:xfrm>
                    <a:off x="1152" y="1008"/>
                    <a:ext cx="115" cy="115"/>
                  </a:xfrm>
                  <a:custGeom>
                    <a:avLst/>
                    <a:gdLst>
                      <a:gd name="T0" fmla="*/ 0 w 115"/>
                      <a:gd name="T1" fmla="*/ 115 h 115"/>
                      <a:gd name="T2" fmla="*/ 58 w 115"/>
                      <a:gd name="T3" fmla="*/ 0 h 115"/>
                      <a:gd name="T4" fmla="*/ 115 w 115"/>
                      <a:gd name="T5" fmla="*/ 115 h 115"/>
                      <a:gd name="T6" fmla="*/ 0 60000 65536"/>
                      <a:gd name="T7" fmla="*/ 0 60000 65536"/>
                      <a:gd name="T8" fmla="*/ 0 60000 65536"/>
                      <a:gd name="T9" fmla="*/ 0 w 115"/>
                      <a:gd name="T10" fmla="*/ 0 h 115"/>
                      <a:gd name="T11" fmla="*/ 115 w 115"/>
                      <a:gd name="T12" fmla="*/ 115 h 115"/>
                    </a:gdLst>
                    <a:ahLst/>
                    <a:cxnLst>
                      <a:cxn ang="T6">
                        <a:pos x="T0" y="T1"/>
                      </a:cxn>
                      <a:cxn ang="T7">
                        <a:pos x="T2" y="T3"/>
                      </a:cxn>
                      <a:cxn ang="T8">
                        <a:pos x="T4" y="T5"/>
                      </a:cxn>
                    </a:cxnLst>
                    <a:rect l="T9" t="T10" r="T11" b="T12"/>
                    <a:pathLst>
                      <a:path w="115" h="115">
                        <a:moveTo>
                          <a:pt x="0" y="115"/>
                        </a:moveTo>
                        <a:cubicBezTo>
                          <a:pt x="19" y="57"/>
                          <a:pt x="39" y="0"/>
                          <a:pt x="58" y="0"/>
                        </a:cubicBezTo>
                        <a:cubicBezTo>
                          <a:pt x="77" y="0"/>
                          <a:pt x="96" y="57"/>
                          <a:pt x="115"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5" name="Freeform 274">
                    <a:extLst>
                      <a:ext uri="{FF2B5EF4-FFF2-40B4-BE49-F238E27FC236}">
                        <a16:creationId xmlns:a16="http://schemas.microsoft.com/office/drawing/2014/main" id="{0DE8C1F3-D69F-8F44-9EC6-B33084BED40F}"/>
                      </a:ext>
                    </a:extLst>
                  </p:cNvPr>
                  <p:cNvSpPr>
                    <a:spLocks/>
                  </p:cNvSpPr>
                  <p:nvPr/>
                </p:nvSpPr>
                <p:spPr bwMode="auto">
                  <a:xfrm flipV="1">
                    <a:off x="1267" y="1123"/>
                    <a:ext cx="115" cy="115"/>
                  </a:xfrm>
                  <a:custGeom>
                    <a:avLst/>
                    <a:gdLst>
                      <a:gd name="T0" fmla="*/ 0 w 115"/>
                      <a:gd name="T1" fmla="*/ 115 h 115"/>
                      <a:gd name="T2" fmla="*/ 58 w 115"/>
                      <a:gd name="T3" fmla="*/ 0 h 115"/>
                      <a:gd name="T4" fmla="*/ 115 w 115"/>
                      <a:gd name="T5" fmla="*/ 115 h 115"/>
                      <a:gd name="T6" fmla="*/ 0 60000 65536"/>
                      <a:gd name="T7" fmla="*/ 0 60000 65536"/>
                      <a:gd name="T8" fmla="*/ 0 60000 65536"/>
                      <a:gd name="T9" fmla="*/ 0 w 115"/>
                      <a:gd name="T10" fmla="*/ 0 h 115"/>
                      <a:gd name="T11" fmla="*/ 115 w 115"/>
                      <a:gd name="T12" fmla="*/ 115 h 115"/>
                    </a:gdLst>
                    <a:ahLst/>
                    <a:cxnLst>
                      <a:cxn ang="T6">
                        <a:pos x="T0" y="T1"/>
                      </a:cxn>
                      <a:cxn ang="T7">
                        <a:pos x="T2" y="T3"/>
                      </a:cxn>
                      <a:cxn ang="T8">
                        <a:pos x="T4" y="T5"/>
                      </a:cxn>
                    </a:cxnLst>
                    <a:rect l="T9" t="T10" r="T11" b="T12"/>
                    <a:pathLst>
                      <a:path w="115" h="115">
                        <a:moveTo>
                          <a:pt x="0" y="115"/>
                        </a:moveTo>
                        <a:cubicBezTo>
                          <a:pt x="19" y="57"/>
                          <a:pt x="39" y="0"/>
                          <a:pt x="58" y="0"/>
                        </a:cubicBezTo>
                        <a:cubicBezTo>
                          <a:pt x="77" y="0"/>
                          <a:pt x="96" y="57"/>
                          <a:pt x="115"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43" name="Line 275">
                  <a:extLst>
                    <a:ext uri="{FF2B5EF4-FFF2-40B4-BE49-F238E27FC236}">
                      <a16:creationId xmlns:a16="http://schemas.microsoft.com/office/drawing/2014/main" id="{F543C58F-7A15-F44C-A776-4A38E14AC2CE}"/>
                    </a:ext>
                  </a:extLst>
                </p:cNvPr>
                <p:cNvSpPr>
                  <a:spLocks noChangeShapeType="1"/>
                </p:cNvSpPr>
                <p:nvPr/>
              </p:nvSpPr>
              <p:spPr bwMode="auto">
                <a:xfrm>
                  <a:off x="1094" y="1181"/>
                  <a:ext cx="346" cy="0"/>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37" name="Freeform 357">
              <a:extLst>
                <a:ext uri="{FF2B5EF4-FFF2-40B4-BE49-F238E27FC236}">
                  <a16:creationId xmlns:a16="http://schemas.microsoft.com/office/drawing/2014/main" id="{7AB90F5E-BB8B-354D-9224-390D676B5B28}"/>
                </a:ext>
              </a:extLst>
            </p:cNvPr>
            <p:cNvSpPr>
              <a:spLocks/>
            </p:cNvSpPr>
            <p:nvPr/>
          </p:nvSpPr>
          <p:spPr bwMode="auto">
            <a:xfrm>
              <a:off x="2592" y="3197"/>
              <a:ext cx="115" cy="576"/>
            </a:xfrm>
            <a:custGeom>
              <a:avLst/>
              <a:gdLst>
                <a:gd name="T0" fmla="*/ 58 w 115"/>
                <a:gd name="T1" fmla="*/ 0 h 576"/>
                <a:gd name="T2" fmla="*/ 0 w 115"/>
                <a:gd name="T3" fmla="*/ 115 h 576"/>
                <a:gd name="T4" fmla="*/ 58 w 115"/>
                <a:gd name="T5" fmla="*/ 576 h 576"/>
                <a:gd name="T6" fmla="*/ 115 w 115"/>
                <a:gd name="T7" fmla="*/ 115 h 576"/>
                <a:gd name="T8" fmla="*/ 58 w 115"/>
                <a:gd name="T9" fmla="*/ 0 h 576"/>
                <a:gd name="T10" fmla="*/ 0 60000 65536"/>
                <a:gd name="T11" fmla="*/ 0 60000 65536"/>
                <a:gd name="T12" fmla="*/ 0 60000 65536"/>
                <a:gd name="T13" fmla="*/ 0 60000 65536"/>
                <a:gd name="T14" fmla="*/ 0 60000 65536"/>
                <a:gd name="T15" fmla="*/ 0 w 115"/>
                <a:gd name="T16" fmla="*/ 0 h 576"/>
                <a:gd name="T17" fmla="*/ 115 w 115"/>
                <a:gd name="T18" fmla="*/ 576 h 576"/>
              </a:gdLst>
              <a:ahLst/>
              <a:cxnLst>
                <a:cxn ang="T10">
                  <a:pos x="T0" y="T1"/>
                </a:cxn>
                <a:cxn ang="T11">
                  <a:pos x="T2" y="T3"/>
                </a:cxn>
                <a:cxn ang="T12">
                  <a:pos x="T4" y="T5"/>
                </a:cxn>
                <a:cxn ang="T13">
                  <a:pos x="T6" y="T7"/>
                </a:cxn>
                <a:cxn ang="T14">
                  <a:pos x="T8" y="T9"/>
                </a:cxn>
              </a:cxnLst>
              <a:rect l="T15" t="T16" r="T17" b="T18"/>
              <a:pathLst>
                <a:path w="115" h="576">
                  <a:moveTo>
                    <a:pt x="58" y="0"/>
                  </a:moveTo>
                  <a:lnTo>
                    <a:pt x="0" y="115"/>
                  </a:lnTo>
                  <a:lnTo>
                    <a:pt x="58" y="576"/>
                  </a:lnTo>
                  <a:lnTo>
                    <a:pt x="115" y="115"/>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60" name="Group 209">
            <a:extLst>
              <a:ext uri="{FF2B5EF4-FFF2-40B4-BE49-F238E27FC236}">
                <a16:creationId xmlns:a16="http://schemas.microsoft.com/office/drawing/2014/main" id="{3101C6CD-B1AE-9A49-924B-63B5C0A94CF1}"/>
              </a:ext>
            </a:extLst>
          </p:cNvPr>
          <p:cNvGrpSpPr>
            <a:grpSpLocks/>
          </p:cNvGrpSpPr>
          <p:nvPr/>
        </p:nvGrpSpPr>
        <p:grpSpPr bwMode="auto">
          <a:xfrm>
            <a:off x="10829921" y="2908783"/>
            <a:ext cx="152400" cy="762000"/>
            <a:chOff x="3935" y="1728"/>
            <a:chExt cx="96" cy="480"/>
          </a:xfrm>
        </p:grpSpPr>
        <p:sp>
          <p:nvSpPr>
            <p:cNvPr id="61" name="Arc 59">
              <a:extLst>
                <a:ext uri="{FF2B5EF4-FFF2-40B4-BE49-F238E27FC236}">
                  <a16:creationId xmlns:a16="http://schemas.microsoft.com/office/drawing/2014/main" id="{12F1F018-930C-CC40-B0D4-86A8432F5E0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2" name="Arc 60">
              <a:extLst>
                <a:ext uri="{FF2B5EF4-FFF2-40B4-BE49-F238E27FC236}">
                  <a16:creationId xmlns:a16="http://schemas.microsoft.com/office/drawing/2014/main" id="{651FEB44-1139-5C4A-BDE7-326B504F139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3" name="Arc 61">
              <a:extLst>
                <a:ext uri="{FF2B5EF4-FFF2-40B4-BE49-F238E27FC236}">
                  <a16:creationId xmlns:a16="http://schemas.microsoft.com/office/drawing/2014/main" id="{86498EEB-FB2A-A540-A386-D0605AC8F34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4" name="Arc 62">
              <a:extLst>
                <a:ext uri="{FF2B5EF4-FFF2-40B4-BE49-F238E27FC236}">
                  <a16:creationId xmlns:a16="http://schemas.microsoft.com/office/drawing/2014/main" id="{670D0C61-9FFD-B742-869D-3CD45402087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5" name="Line 63">
              <a:extLst>
                <a:ext uri="{FF2B5EF4-FFF2-40B4-BE49-F238E27FC236}">
                  <a16:creationId xmlns:a16="http://schemas.microsoft.com/office/drawing/2014/main" id="{2A915888-B3AC-AD4D-B573-63B8DF062D93}"/>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64">
              <a:extLst>
                <a:ext uri="{FF2B5EF4-FFF2-40B4-BE49-F238E27FC236}">
                  <a16:creationId xmlns:a16="http://schemas.microsoft.com/office/drawing/2014/main" id="{CA78C52D-20C7-3541-AB08-BA51DC86DEE1}"/>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Arc 65">
              <a:extLst>
                <a:ext uri="{FF2B5EF4-FFF2-40B4-BE49-F238E27FC236}">
                  <a16:creationId xmlns:a16="http://schemas.microsoft.com/office/drawing/2014/main" id="{C3C0F410-321D-7A41-9E34-BA967DCBE32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8" name="Arc 66">
              <a:extLst>
                <a:ext uri="{FF2B5EF4-FFF2-40B4-BE49-F238E27FC236}">
                  <a16:creationId xmlns:a16="http://schemas.microsoft.com/office/drawing/2014/main" id="{C78384CC-9C65-134C-8AE9-409F0C9ACD3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9" name="Arc 67">
              <a:extLst>
                <a:ext uri="{FF2B5EF4-FFF2-40B4-BE49-F238E27FC236}">
                  <a16:creationId xmlns:a16="http://schemas.microsoft.com/office/drawing/2014/main" id="{C9A65AA3-1A4B-4A48-87AB-898A72AF470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70" name="Arc 68">
              <a:extLst>
                <a:ext uri="{FF2B5EF4-FFF2-40B4-BE49-F238E27FC236}">
                  <a16:creationId xmlns:a16="http://schemas.microsoft.com/office/drawing/2014/main" id="{E73DE136-DF59-6D4E-9F8B-FF2BF3C7A09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71" name="Arc 69">
              <a:extLst>
                <a:ext uri="{FF2B5EF4-FFF2-40B4-BE49-F238E27FC236}">
                  <a16:creationId xmlns:a16="http://schemas.microsoft.com/office/drawing/2014/main" id="{90808016-C000-4149-83E5-01B746708FF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72" name="Arc 70">
              <a:extLst>
                <a:ext uri="{FF2B5EF4-FFF2-40B4-BE49-F238E27FC236}">
                  <a16:creationId xmlns:a16="http://schemas.microsoft.com/office/drawing/2014/main" id="{EE5AB0C5-3DCD-BA48-B74A-2DF7BD214258}"/>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73" name="Arc 71">
              <a:extLst>
                <a:ext uri="{FF2B5EF4-FFF2-40B4-BE49-F238E27FC236}">
                  <a16:creationId xmlns:a16="http://schemas.microsoft.com/office/drawing/2014/main" id="{845E8139-A153-7642-ACD5-92BDEFD52B48}"/>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cxnSp>
        <p:nvCxnSpPr>
          <p:cNvPr id="78" name="Straight Connector 77">
            <a:extLst>
              <a:ext uri="{FF2B5EF4-FFF2-40B4-BE49-F238E27FC236}">
                <a16:creationId xmlns:a16="http://schemas.microsoft.com/office/drawing/2014/main" id="{DA69F839-2C9C-FA4F-969D-7DEEE52387F7}"/>
              </a:ext>
            </a:extLst>
          </p:cNvPr>
          <p:cNvCxnSpPr>
            <a:cxnSpLocks/>
          </p:cNvCxnSpPr>
          <p:nvPr/>
        </p:nvCxnSpPr>
        <p:spPr>
          <a:xfrm>
            <a:off x="9748696" y="4428945"/>
            <a:ext cx="0" cy="76705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17157A0D-D589-6C44-B251-16D6F97A4591}"/>
              </a:ext>
            </a:extLst>
          </p:cNvPr>
          <p:cNvCxnSpPr/>
          <p:nvPr/>
        </p:nvCxnSpPr>
        <p:spPr>
          <a:xfrm>
            <a:off x="14609039" y="8036633"/>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47" name="Oval 46">
            <a:extLst>
              <a:ext uri="{FF2B5EF4-FFF2-40B4-BE49-F238E27FC236}">
                <a16:creationId xmlns:a16="http://schemas.microsoft.com/office/drawing/2014/main" id="{5A246A4F-2177-764D-AE9D-F3823C5F417D}"/>
              </a:ext>
            </a:extLst>
          </p:cNvPr>
          <p:cNvSpPr/>
          <p:nvPr/>
        </p:nvSpPr>
        <p:spPr>
          <a:xfrm>
            <a:off x="10859249" y="2856304"/>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Tree>
    <p:extLst>
      <p:ext uri="{BB962C8B-B14F-4D97-AF65-F5344CB8AC3E}">
        <p14:creationId xmlns:p14="http://schemas.microsoft.com/office/powerpoint/2010/main" val="713307386"/>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19" y="175713"/>
            <a:ext cx="10811551" cy="868362"/>
          </a:xfrm>
        </p:spPr>
        <p:txBody>
          <a:bodyPr anchor="ctr">
            <a:noAutofit/>
          </a:bodyPr>
          <a:lstStyle/>
          <a:p>
            <a:pPr algn="ctr"/>
            <a:r>
              <a:rPr lang="en-US" sz="4400">
                <a:latin typeface="Arial" charset="0"/>
                <a:ea typeface="Arial" charset="0"/>
                <a:cs typeface="Arial" charset="0"/>
              </a:rPr>
              <a:t>Physical data and phenomenology</a:t>
            </a:r>
            <a:endParaRPr lang="en-US" sz="4400" b="1"/>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26719" y="1177405"/>
                <a:ext cx="11009545" cy="5048316"/>
              </a:xfrm>
            </p:spPr>
            <p:txBody>
              <a:bodyPr>
                <a:noAutofit/>
              </a:bodyPr>
              <a:lstStyle/>
              <a:p>
                <a:pPr marL="342900" indent="-342900" algn="l">
                  <a:spcBef>
                    <a:spcPts val="200"/>
                  </a:spcBef>
                  <a:buFont typeface="Arial" charset="0"/>
                  <a:buChar char="•"/>
                </a:pPr>
                <a:r>
                  <a:rPr lang="en-US">
                    <a:latin typeface="Arial" panose="020B0604020202020204" pitchFamily="34" charset="0"/>
                    <a:cs typeface="Arial" panose="020B0604020202020204" pitchFamily="34" charset="0"/>
                  </a:rPr>
                  <a:t>In conductors,</a:t>
                </a:r>
                <a:r>
                  <a:rPr lang="en-US" b="1">
                    <a:latin typeface="Arial" panose="020B0604020202020204" pitchFamily="34" charset="0"/>
                    <a:cs typeface="Arial" panose="020B0604020202020204" pitchFamily="34" charset="0"/>
                  </a:rPr>
                  <a:t> </a:t>
                </a:r>
                <a14:m>
                  <m:oMath xmlns:m="http://schemas.openxmlformats.org/officeDocument/2006/math">
                    <m:r>
                      <a:rPr lang="en-US" b="1" i="1" smtClean="0">
                        <a:latin typeface="Cambria Math" panose="02040503050406030204" pitchFamily="18" charset="0"/>
                        <a:cs typeface="Arial" panose="020B0604020202020204" pitchFamily="34" charset="0"/>
                      </a:rPr>
                      <m:t>𝒋</m:t>
                    </m:r>
                    <m:r>
                      <a:rPr lang="en-US" b="0" i="1" smtClean="0">
                        <a:latin typeface="Cambria Math" panose="02040503050406030204" pitchFamily="18" charset="0"/>
                        <a:cs typeface="Arial" panose="020B0604020202020204" pitchFamily="34" charset="0"/>
                      </a:rPr>
                      <m:t>=</m:t>
                    </m:r>
                    <m:r>
                      <a:rPr lang="en-US" b="0" i="1" smtClean="0">
                        <a:latin typeface="Cambria Math" panose="02040503050406030204" pitchFamily="18" charset="0"/>
                        <a:ea typeface="Cambria Math" panose="02040503050406030204" pitchFamily="18" charset="0"/>
                        <a:cs typeface="Arial" panose="020B0604020202020204" pitchFamily="34" charset="0"/>
                      </a:rPr>
                      <m:t>𝜎</m:t>
                    </m:r>
                    <m:r>
                      <a:rPr lang="en-US" b="1" i="1" smtClean="0">
                        <a:latin typeface="Cambria Math" panose="02040503050406030204" pitchFamily="18" charset="0"/>
                        <a:ea typeface="Cambria Math" panose="02040503050406030204" pitchFamily="18" charset="0"/>
                        <a:cs typeface="Arial" panose="020B0604020202020204" pitchFamily="34" charset="0"/>
                      </a:rPr>
                      <m:t>𝑬</m:t>
                    </m:r>
                  </m:oMath>
                </a14:m>
                <a:r>
                  <a:rPr lang="en-US">
                    <a:latin typeface="Arial" panose="020B0604020202020204" pitchFamily="34" charset="0"/>
                    <a:cs typeface="Arial" panose="020B0604020202020204" pitchFamily="34" charset="0"/>
                  </a:rPr>
                  <a:t>.  </a:t>
                </a:r>
                <a14:m>
                  <m:oMath xmlns:m="http://schemas.openxmlformats.org/officeDocument/2006/math">
                    <m:r>
                      <a:rPr lang="en-US" i="1" smtClean="0">
                        <a:latin typeface="Cambria Math" panose="02040503050406030204" pitchFamily="18" charset="0"/>
                        <a:ea typeface="Cambria Math" panose="02040503050406030204" pitchFamily="18" charset="0"/>
                        <a:cs typeface="Arial" panose="020B0604020202020204" pitchFamily="34" charset="0"/>
                      </a:rPr>
                      <m:t>𝜌</m:t>
                    </m:r>
                    <m:r>
                      <a:rPr lang="en-US"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b="0" i="1" smtClean="0">
                            <a:latin typeface="Cambria Math" panose="02040503050406030204" pitchFamily="18" charset="0"/>
                            <a:ea typeface="Cambria Math" panose="02040503050406030204" pitchFamily="18" charset="0"/>
                            <a:cs typeface="Arial" panose="020B0604020202020204" pitchFamily="34" charset="0"/>
                          </a:rPr>
                        </m:ctrlPr>
                      </m:fPr>
                      <m:num>
                        <m:r>
                          <a:rPr lang="en-US" b="0" i="1" smtClean="0">
                            <a:latin typeface="Cambria Math" panose="02040503050406030204" pitchFamily="18" charset="0"/>
                            <a:ea typeface="Cambria Math" panose="02040503050406030204" pitchFamily="18" charset="0"/>
                            <a:cs typeface="Arial" panose="020B0604020202020204" pitchFamily="34" charset="0"/>
                          </a:rPr>
                          <m:t>1</m:t>
                        </m:r>
                      </m:num>
                      <m:den>
                        <m:r>
                          <a:rPr lang="en-US" b="0" i="1" smtClean="0">
                            <a:latin typeface="Cambria Math" panose="02040503050406030204" pitchFamily="18" charset="0"/>
                            <a:ea typeface="Cambria Math" panose="02040503050406030204" pitchFamily="18" charset="0"/>
                            <a:cs typeface="Arial" panose="020B0604020202020204" pitchFamily="34" charset="0"/>
                          </a:rPr>
                          <m:t>𝜎</m:t>
                        </m:r>
                      </m:den>
                    </m:f>
                  </m:oMath>
                </a14:m>
                <a:r>
                  <a:rPr lang="en-US">
                    <a:latin typeface="Arial" panose="020B0604020202020204" pitchFamily="34" charset="0"/>
                    <a:cs typeface="Arial" panose="020B0604020202020204" pitchFamily="34" charset="0"/>
                  </a:rPr>
                  <a:t>, the resistivity.</a:t>
                </a:r>
              </a:p>
              <a:p>
                <a:pPr marL="800100" lvl="1" indent="-342900" algn="l">
                  <a:spcBef>
                    <a:spcPts val="200"/>
                  </a:spcBef>
                  <a:buFont typeface="Arial" charset="0"/>
                  <a:buChar char="•"/>
                </a:pPr>
                <a14:m>
                  <m:oMath xmlns:m="http://schemas.openxmlformats.org/officeDocument/2006/math">
                    <m:sSub>
                      <m:sSubPr>
                        <m:ctrlPr>
                          <a:rPr lang="en-US" sz="2400" i="1" smtClean="0">
                            <a:latin typeface="Cambria Math" panose="02040503050406030204" pitchFamily="18" charset="0"/>
                            <a:cs typeface="Arial" panose="020B0604020202020204" pitchFamily="34" charset="0"/>
                          </a:rPr>
                        </m:ctrlPr>
                      </m:sSubPr>
                      <m:e>
                        <m:r>
                          <a:rPr lang="en-US" sz="2400" i="1" smtClean="0">
                            <a:latin typeface="Cambria Math" panose="02040503050406030204" pitchFamily="18" charset="0"/>
                            <a:ea typeface="Cambria Math" panose="02040503050406030204" pitchFamily="18" charset="0"/>
                            <a:cs typeface="Arial" panose="020B0604020202020204" pitchFamily="34" charset="0"/>
                          </a:rPr>
                          <m:t>𝜌</m:t>
                        </m:r>
                      </m:e>
                      <m:sub>
                        <m:r>
                          <a:rPr lang="en-US" sz="2400" b="0" i="1" smtClean="0">
                            <a:latin typeface="Cambria Math" panose="02040503050406030204" pitchFamily="18" charset="0"/>
                            <a:cs typeface="Arial" panose="020B0604020202020204" pitchFamily="34" charset="0"/>
                          </a:rPr>
                          <m:t>𝐶𝑢</m:t>
                        </m:r>
                      </m:sub>
                    </m:sSub>
                    <m:r>
                      <a:rPr lang="en-US" sz="2400" b="0" i="1" smtClean="0">
                        <a:latin typeface="Cambria Math" panose="02040503050406030204" pitchFamily="18" charset="0"/>
                        <a:cs typeface="Arial" panose="020B0604020202020204" pitchFamily="34" charset="0"/>
                      </a:rPr>
                      <m:t>=1.7 </m:t>
                    </m:r>
                    <m:r>
                      <a:rPr lang="en-US" sz="24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4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400" b="0" i="1" smtClean="0">
                            <a:latin typeface="Cambria Math" panose="02040503050406030204" pitchFamily="18" charset="0"/>
                            <a:ea typeface="Cambria Math" panose="02040503050406030204" pitchFamily="18" charset="0"/>
                            <a:cs typeface="Arial" panose="020B0604020202020204" pitchFamily="34" charset="0"/>
                          </a:rPr>
                          <m:t>10</m:t>
                        </m:r>
                      </m:e>
                      <m:sup>
                        <m:r>
                          <a:rPr lang="en-US" sz="2400" b="0" i="1" smtClean="0">
                            <a:latin typeface="Cambria Math" panose="02040503050406030204" pitchFamily="18" charset="0"/>
                            <a:ea typeface="Cambria Math" panose="02040503050406030204" pitchFamily="18" charset="0"/>
                            <a:cs typeface="Arial" panose="020B0604020202020204" pitchFamily="34" charset="0"/>
                          </a:rPr>
                          <m:t>−8</m:t>
                        </m:r>
                      </m:sup>
                    </m:sSup>
                    <m:r>
                      <a:rPr lang="en-US" sz="2400" b="0" i="1" smtClean="0">
                        <a:latin typeface="Cambria Math" panose="02040503050406030204" pitchFamily="18" charset="0"/>
                        <a:ea typeface="Cambria Math" panose="02040503050406030204" pitchFamily="18" charset="0"/>
                        <a:cs typeface="Arial" panose="020B0604020202020204" pitchFamily="34" charset="0"/>
                      </a:rPr>
                      <m:t> </m:t>
                    </m:r>
                    <m:r>
                      <a:rPr lang="en-US" sz="2400" b="0" i="1" smtClean="0">
                        <a:latin typeface="Cambria Math" panose="02040503050406030204" pitchFamily="18" charset="0"/>
                        <a:ea typeface="Cambria Math" panose="02040503050406030204" pitchFamily="18" charset="0"/>
                        <a:cs typeface="Arial" panose="020B0604020202020204" pitchFamily="34" charset="0"/>
                      </a:rPr>
                      <m:t>𝑜h𝑚</m:t>
                    </m:r>
                    <m:r>
                      <a:rPr lang="en-US" sz="2400" b="0" i="1" smtClean="0">
                        <a:latin typeface="Cambria Math" panose="02040503050406030204" pitchFamily="18" charset="0"/>
                        <a:ea typeface="Cambria Math" panose="02040503050406030204" pitchFamily="18" charset="0"/>
                        <a:cs typeface="Arial" panose="020B0604020202020204" pitchFamily="34" charset="0"/>
                      </a:rPr>
                      <m:t>−</m:t>
                    </m:r>
                    <m:r>
                      <a:rPr lang="en-US" sz="2400" b="0" i="1" smtClean="0">
                        <a:latin typeface="Cambria Math" panose="02040503050406030204" pitchFamily="18" charset="0"/>
                        <a:ea typeface="Cambria Math" panose="02040503050406030204" pitchFamily="18" charset="0"/>
                        <a:cs typeface="Arial" panose="020B0604020202020204" pitchFamily="34" charset="0"/>
                      </a:rPr>
                      <m:t>𝑚</m:t>
                    </m:r>
                  </m:oMath>
                </a14:m>
                <a:endParaRPr lang="en-US" sz="2400" b="0">
                  <a:latin typeface="Arial" panose="020B0604020202020204" pitchFamily="34" charset="0"/>
                  <a:ea typeface="Cambria Math" panose="02040503050406030204" pitchFamily="18" charset="0"/>
                  <a:cs typeface="Arial" panose="020B0604020202020204" pitchFamily="34" charset="0"/>
                </a:endParaRPr>
              </a:p>
              <a:p>
                <a:pPr marL="800100" lvl="1" indent="-342900" algn="l">
                  <a:spcBef>
                    <a:spcPts val="200"/>
                  </a:spcBef>
                  <a:buFont typeface="Arial" charset="0"/>
                  <a:buChar char="•"/>
                </a:pPr>
                <a14:m>
                  <m:oMath xmlns:m="http://schemas.openxmlformats.org/officeDocument/2006/math">
                    <m:sSub>
                      <m:sSubPr>
                        <m:ctrlPr>
                          <a:rPr lang="en-US" sz="2400" i="1" smtClean="0">
                            <a:latin typeface="Cambria Math" panose="02040503050406030204" pitchFamily="18" charset="0"/>
                            <a:cs typeface="Arial" panose="020B0604020202020204" pitchFamily="34" charset="0"/>
                          </a:rPr>
                        </m:ctrlPr>
                      </m:sSubPr>
                      <m:e>
                        <m:r>
                          <a:rPr lang="en-US" sz="2400" i="1" smtClean="0">
                            <a:latin typeface="Cambria Math" panose="02040503050406030204" pitchFamily="18" charset="0"/>
                            <a:ea typeface="Cambria Math" panose="02040503050406030204" pitchFamily="18" charset="0"/>
                            <a:cs typeface="Arial" panose="020B0604020202020204" pitchFamily="34" charset="0"/>
                          </a:rPr>
                          <m:t>𝜌</m:t>
                        </m:r>
                      </m:e>
                      <m:sub>
                        <m:r>
                          <a:rPr lang="en-US" sz="2400" b="0" i="1" smtClean="0">
                            <a:latin typeface="Cambria Math" panose="02040503050406030204" pitchFamily="18" charset="0"/>
                            <a:cs typeface="Arial" panose="020B0604020202020204" pitchFamily="34" charset="0"/>
                          </a:rPr>
                          <m:t>𝑟𝑢𝑏𝑏𝑒𝑟</m:t>
                        </m:r>
                      </m:sub>
                    </m:sSub>
                    <m:r>
                      <a:rPr lang="en-US" sz="2400" b="0" i="1" smtClean="0">
                        <a:latin typeface="Cambria Math" panose="02040503050406030204" pitchFamily="18" charset="0"/>
                        <a:cs typeface="Arial" panose="020B0604020202020204" pitchFamily="34" charset="0"/>
                      </a:rPr>
                      <m:t>= </m:t>
                    </m:r>
                    <m:sSup>
                      <m:sSupPr>
                        <m:ctrlPr>
                          <a:rPr lang="en-US" sz="2400" b="0" i="1" smtClean="0">
                            <a:latin typeface="Cambria Math" panose="02040503050406030204" pitchFamily="18" charset="0"/>
                            <a:cs typeface="Arial" panose="020B0604020202020204" pitchFamily="34" charset="0"/>
                          </a:rPr>
                        </m:ctrlPr>
                      </m:sSupPr>
                      <m:e>
                        <m:r>
                          <a:rPr lang="en-US" sz="2400" b="0" i="1" smtClean="0">
                            <a:latin typeface="Cambria Math" panose="02040503050406030204" pitchFamily="18" charset="0"/>
                            <a:cs typeface="Arial" panose="020B0604020202020204" pitchFamily="34" charset="0"/>
                          </a:rPr>
                          <m:t>10</m:t>
                        </m:r>
                      </m:e>
                      <m:sup>
                        <m:r>
                          <a:rPr lang="en-US" sz="2400" b="0" i="1" smtClean="0">
                            <a:latin typeface="Cambria Math" panose="02040503050406030204" pitchFamily="18" charset="0"/>
                            <a:cs typeface="Arial" panose="020B0604020202020204" pitchFamily="34" charset="0"/>
                          </a:rPr>
                          <m:t>15</m:t>
                        </m:r>
                      </m:sup>
                    </m:sSup>
                    <m:r>
                      <a:rPr lang="en-US" sz="2400" b="0" i="1" smtClean="0">
                        <a:latin typeface="Cambria Math" panose="02040503050406030204" pitchFamily="18" charset="0"/>
                        <a:cs typeface="Arial" panose="020B0604020202020204" pitchFamily="34" charset="0"/>
                      </a:rPr>
                      <m:t> </m:t>
                    </m:r>
                    <m:r>
                      <a:rPr lang="en-US" sz="2400" b="0" i="1" smtClean="0">
                        <a:latin typeface="Cambria Math" panose="02040503050406030204" pitchFamily="18" charset="0"/>
                        <a:cs typeface="Arial" panose="020B0604020202020204" pitchFamily="34" charset="0"/>
                      </a:rPr>
                      <m:t>𝑜h𝑚</m:t>
                    </m:r>
                    <m:r>
                      <a:rPr lang="en-US" sz="2400" b="0" i="1" smtClean="0">
                        <a:latin typeface="Cambria Math" panose="02040503050406030204" pitchFamily="18" charset="0"/>
                        <a:cs typeface="Arial" panose="020B0604020202020204" pitchFamily="34" charset="0"/>
                      </a:rPr>
                      <m:t>−</m:t>
                    </m:r>
                    <m:r>
                      <a:rPr lang="en-US" sz="2400" b="0" i="1" smtClean="0">
                        <a:latin typeface="Cambria Math" panose="02040503050406030204" pitchFamily="18" charset="0"/>
                        <a:cs typeface="Arial" panose="020B0604020202020204" pitchFamily="34" charset="0"/>
                      </a:rPr>
                      <m:t>𝑚</m:t>
                    </m:r>
                  </m:oMath>
                </a14:m>
                <a:endParaRPr lang="en-US" sz="2400">
                  <a:latin typeface="Arial" panose="020B0604020202020204" pitchFamily="34" charset="0"/>
                  <a:cs typeface="Arial" panose="020B0604020202020204" pitchFamily="34" charset="0"/>
                </a:endParaRPr>
              </a:p>
              <a:p>
                <a:pPr marL="342900" indent="-342900" algn="l">
                  <a:spcBef>
                    <a:spcPts val="200"/>
                  </a:spcBef>
                  <a:buFont typeface="Arial" charset="0"/>
                  <a:buChar char="•"/>
                </a:pPr>
                <a:r>
                  <a:rPr lang="en-US">
                    <a:latin typeface="Arial" panose="020B0604020202020204" pitchFamily="34" charset="0"/>
                    <a:cs typeface="Arial" panose="020B0604020202020204" pitchFamily="34" charset="0"/>
                  </a:rPr>
                  <a:t>Poynting: </a:t>
                </a:r>
                <a14:m>
                  <m:oMath xmlns:m="http://schemas.openxmlformats.org/officeDocument/2006/math">
                    <m:r>
                      <a:rPr lang="en-US" b="0" i="1" smtClean="0">
                        <a:latin typeface="Cambria Math" panose="02040503050406030204" pitchFamily="18" charset="0"/>
                        <a:cs typeface="Arial" panose="020B0604020202020204" pitchFamily="34" charset="0"/>
                      </a:rPr>
                      <m:t>𝑆</m:t>
                    </m:r>
                    <m:r>
                      <a:rPr lang="en-US" b="0" i="1" smtClean="0">
                        <a:latin typeface="Cambria Math" panose="02040503050406030204" pitchFamily="18" charset="0"/>
                        <a:cs typeface="Arial" panose="020B0604020202020204" pitchFamily="34" charset="0"/>
                      </a:rPr>
                      <m:t>= </m:t>
                    </m:r>
                    <m:f>
                      <m:fPr>
                        <m:ctrlPr>
                          <a:rPr lang="en-US" b="0" i="1" smtClean="0">
                            <a:latin typeface="Cambria Math" panose="02040503050406030204" pitchFamily="18" charset="0"/>
                            <a:cs typeface="Arial" panose="020B0604020202020204" pitchFamily="34" charset="0"/>
                          </a:rPr>
                        </m:ctrlPr>
                      </m:fPr>
                      <m:num>
                        <m:r>
                          <a:rPr lang="en-US" b="0" i="1" smtClean="0">
                            <a:latin typeface="Cambria Math" panose="02040503050406030204" pitchFamily="18" charset="0"/>
                            <a:cs typeface="Arial" panose="020B0604020202020204" pitchFamily="34" charset="0"/>
                          </a:rPr>
                          <m:t>1</m:t>
                        </m:r>
                      </m:num>
                      <m:den>
                        <m:sSub>
                          <m:sSubPr>
                            <m:ctrlPr>
                              <a:rPr lang="en-US" b="0" i="1" smtClean="0">
                                <a:latin typeface="Cambria Math" panose="02040503050406030204" pitchFamily="18" charset="0"/>
                                <a:cs typeface="Arial" panose="020B0604020202020204" pitchFamily="34" charset="0"/>
                              </a:rPr>
                            </m:ctrlPr>
                          </m:sSubPr>
                          <m:e>
                            <m:r>
                              <a:rPr lang="en-US"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b="0" i="1" smtClean="0">
                                <a:latin typeface="Cambria Math" panose="02040503050406030204" pitchFamily="18" charset="0"/>
                                <a:cs typeface="Arial" panose="020B0604020202020204" pitchFamily="34" charset="0"/>
                              </a:rPr>
                              <m:t>0</m:t>
                            </m:r>
                          </m:sub>
                        </m:sSub>
                      </m:den>
                    </m:f>
                    <m:r>
                      <a:rPr lang="en-US" b="0" i="0" smtClean="0">
                        <a:latin typeface="Cambria Math" panose="02040503050406030204" pitchFamily="18" charset="0"/>
                        <a:cs typeface="Arial" panose="020B0604020202020204" pitchFamily="34" charset="0"/>
                      </a:rPr>
                      <m:t> (</m:t>
                    </m:r>
                    <m:r>
                      <m:rPr>
                        <m:sty m:val="p"/>
                      </m:rPr>
                      <a:rPr lang="en-US" b="0" i="0" smtClean="0">
                        <a:latin typeface="Cambria Math" panose="02040503050406030204" pitchFamily="18" charset="0"/>
                        <a:cs typeface="Arial" panose="020B0604020202020204" pitchFamily="34" charset="0"/>
                      </a:rPr>
                      <m:t>E</m:t>
                    </m:r>
                    <m:r>
                      <a:rPr lang="en-US" b="0" i="1" smtClean="0">
                        <a:latin typeface="Cambria Math" panose="02040503050406030204" pitchFamily="18" charset="0"/>
                        <a:ea typeface="Cambria Math" panose="02040503050406030204" pitchFamily="18" charset="0"/>
                        <a:cs typeface="Arial" panose="020B0604020202020204" pitchFamily="34" charset="0"/>
                      </a:rPr>
                      <m:t>×</m:t>
                    </m:r>
                    <m:r>
                      <a:rPr lang="en-US" b="0" i="1" smtClean="0">
                        <a:latin typeface="Cambria Math" panose="02040503050406030204" pitchFamily="18" charset="0"/>
                        <a:ea typeface="Cambria Math" panose="02040503050406030204" pitchFamily="18" charset="0"/>
                        <a:cs typeface="Arial" panose="020B0604020202020204" pitchFamily="34" charset="0"/>
                      </a:rPr>
                      <m:t>𝐵</m:t>
                    </m:r>
                    <m:r>
                      <a:rPr lang="en-US"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a:latin typeface="Arial" panose="020B0604020202020204" pitchFamily="34" charset="0"/>
                    <a:cs typeface="Arial" panose="020B0604020202020204" pitchFamily="34" charset="0"/>
                  </a:rPr>
                  <a:t>.</a:t>
                </a:r>
              </a:p>
              <a:p>
                <a:pPr marL="342900" indent="-342900" algn="l">
                  <a:spcBef>
                    <a:spcPts val="200"/>
                  </a:spcBef>
                  <a:buFont typeface="Arial" charset="0"/>
                  <a:buChar char="•"/>
                </a:pPr>
                <a:r>
                  <a:rPr lang="en-US">
                    <a:latin typeface="Arial" panose="020B0604020202020204" pitchFamily="34" charset="0"/>
                    <a:cs typeface="Arial" panose="020B0604020202020204" pitchFamily="34" charset="0"/>
                  </a:rPr>
                  <a:t>In materials:</a:t>
                </a:r>
              </a:p>
              <a:p>
                <a:pPr algn="l">
                  <a:spcBef>
                    <a:spcPts val="200"/>
                  </a:spcBef>
                </a:pPr>
                <a:endParaRPr lang="en-US">
                  <a:latin typeface="Arial" panose="020B0604020202020204" pitchFamily="34" charset="0"/>
                  <a:cs typeface="Arial" panose="020B0604020202020204" pitchFamily="34" charset="0"/>
                </a:endParaRPr>
              </a:p>
              <a:p>
                <a:pPr marL="800100" lvl="1" indent="-342900" algn="l">
                  <a:spcBef>
                    <a:spcPts val="200"/>
                  </a:spcBef>
                  <a:buFont typeface="Arial" charset="0"/>
                  <a:buChar char="•"/>
                </a:pPr>
                <a14:m>
                  <m:oMath xmlns:m="http://schemas.openxmlformats.org/officeDocument/2006/math">
                    <m:r>
                      <a:rPr lang="en-US" sz="2400" b="0" i="1" smtClean="0">
                        <a:latin typeface="Cambria Math" panose="02040503050406030204" pitchFamily="18" charset="0"/>
                        <a:cs typeface="Arial" panose="020B0604020202020204" pitchFamily="34" charset="0"/>
                      </a:rPr>
                      <m:t>𝐷</m:t>
                    </m:r>
                    <m:r>
                      <a:rPr lang="en-US" sz="2400" b="0" i="1" smtClean="0">
                        <a:latin typeface="Cambria Math" panose="02040503050406030204" pitchFamily="18" charset="0"/>
                        <a:cs typeface="Arial" panose="020B0604020202020204" pitchFamily="34" charset="0"/>
                      </a:rPr>
                      <m:t>= </m:t>
                    </m:r>
                    <m:sSub>
                      <m:sSubPr>
                        <m:ctrlPr>
                          <a:rPr lang="en-US" sz="2400" b="0" i="1" smtClean="0">
                            <a:latin typeface="Cambria Math" panose="02040503050406030204" pitchFamily="18" charset="0"/>
                            <a:cs typeface="Arial" panose="020B0604020202020204" pitchFamily="34" charset="0"/>
                          </a:rPr>
                        </m:ctrlPr>
                      </m:sSubPr>
                      <m:e>
                        <m:r>
                          <a:rPr lang="en-US" sz="24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400" b="0" i="1" smtClean="0">
                            <a:latin typeface="Cambria Math" panose="02040503050406030204" pitchFamily="18" charset="0"/>
                            <a:cs typeface="Arial" panose="020B0604020202020204" pitchFamily="34" charset="0"/>
                          </a:rPr>
                          <m:t>0</m:t>
                        </m:r>
                      </m:sub>
                    </m:sSub>
                    <m:r>
                      <a:rPr lang="en-US" sz="2400" b="0" i="1" smtClean="0">
                        <a:latin typeface="Cambria Math" panose="02040503050406030204" pitchFamily="18" charset="0"/>
                        <a:cs typeface="Arial" panose="020B0604020202020204" pitchFamily="34" charset="0"/>
                      </a:rPr>
                      <m:t>𝐸</m:t>
                    </m:r>
                    <m:r>
                      <a:rPr lang="en-US" sz="2400" b="0" i="1" smtClean="0">
                        <a:latin typeface="Cambria Math" panose="02040503050406030204" pitchFamily="18" charset="0"/>
                        <a:cs typeface="Arial" panose="020B0604020202020204" pitchFamily="34" charset="0"/>
                      </a:rPr>
                      <m:t>+</m:t>
                    </m:r>
                    <m:r>
                      <a:rPr lang="en-US" sz="2400" b="0" i="1" smtClean="0">
                        <a:latin typeface="Cambria Math" panose="02040503050406030204" pitchFamily="18" charset="0"/>
                        <a:cs typeface="Arial" panose="020B0604020202020204" pitchFamily="34" charset="0"/>
                      </a:rPr>
                      <m:t>𝑃</m:t>
                    </m:r>
                  </m:oMath>
                </a14:m>
                <a:endParaRPr lang="en-US" sz="2400">
                  <a:latin typeface="Arial" panose="020B0604020202020204" pitchFamily="34" charset="0"/>
                  <a:cs typeface="Arial" panose="020B0604020202020204" pitchFamily="34" charset="0"/>
                </a:endParaRPr>
              </a:p>
              <a:p>
                <a:pPr marL="800100" lvl="1" indent="-342900" algn="l">
                  <a:spcBef>
                    <a:spcPts val="200"/>
                  </a:spcBef>
                  <a:buFont typeface="Arial" charset="0"/>
                  <a:buChar char="•"/>
                </a:pPr>
                <a14:m>
                  <m:oMath xmlns:m="http://schemas.openxmlformats.org/officeDocument/2006/math">
                    <m:r>
                      <a:rPr lang="en-US" sz="2400" b="0" i="1" smtClean="0">
                        <a:latin typeface="Cambria Math" panose="02040503050406030204" pitchFamily="18" charset="0"/>
                        <a:cs typeface="Arial" panose="020B0604020202020204" pitchFamily="34" charset="0"/>
                      </a:rPr>
                      <m:t>𝐻</m:t>
                    </m:r>
                    <m:r>
                      <a:rPr lang="en-US" sz="2400" b="0" i="1" smtClean="0">
                        <a:latin typeface="Cambria Math" panose="02040503050406030204" pitchFamily="18" charset="0"/>
                        <a:cs typeface="Arial" panose="020B0604020202020204" pitchFamily="34" charset="0"/>
                      </a:rPr>
                      <m:t>= </m:t>
                    </m:r>
                    <m:f>
                      <m:fPr>
                        <m:ctrlPr>
                          <a:rPr lang="en-US" sz="2400" b="0" i="1" smtClean="0">
                            <a:latin typeface="Cambria Math" panose="02040503050406030204" pitchFamily="18" charset="0"/>
                            <a:cs typeface="Arial" panose="020B0604020202020204" pitchFamily="34" charset="0"/>
                          </a:rPr>
                        </m:ctrlPr>
                      </m:fPr>
                      <m:num>
                        <m:r>
                          <a:rPr lang="en-US" sz="2400" b="0" i="1" smtClean="0">
                            <a:latin typeface="Cambria Math" panose="02040503050406030204" pitchFamily="18" charset="0"/>
                            <a:cs typeface="Arial" panose="020B0604020202020204" pitchFamily="34" charset="0"/>
                          </a:rPr>
                          <m:t>1</m:t>
                        </m:r>
                      </m:num>
                      <m:den>
                        <m:sSub>
                          <m:sSubPr>
                            <m:ctrlPr>
                              <a:rPr lang="en-US" sz="2400" b="0" i="1" smtClean="0">
                                <a:latin typeface="Cambria Math" panose="02040503050406030204" pitchFamily="18" charset="0"/>
                                <a:cs typeface="Arial" panose="020B0604020202020204" pitchFamily="34" charset="0"/>
                              </a:rPr>
                            </m:ctrlPr>
                          </m:sSubPr>
                          <m:e>
                            <m:r>
                              <a:rPr lang="en-US" sz="24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400" b="0" i="1" smtClean="0">
                                <a:latin typeface="Cambria Math" panose="02040503050406030204" pitchFamily="18" charset="0"/>
                                <a:cs typeface="Arial" panose="020B0604020202020204" pitchFamily="34" charset="0"/>
                              </a:rPr>
                              <m:t>0</m:t>
                            </m:r>
                          </m:sub>
                        </m:sSub>
                      </m:den>
                    </m:f>
                    <m:r>
                      <a:rPr lang="en-US" sz="2400" b="0" i="1" smtClean="0">
                        <a:latin typeface="Cambria Math" panose="02040503050406030204" pitchFamily="18" charset="0"/>
                        <a:cs typeface="Arial" panose="020B0604020202020204" pitchFamily="34" charset="0"/>
                      </a:rPr>
                      <m:t>𝐵</m:t>
                    </m:r>
                    <m:r>
                      <a:rPr lang="en-US" sz="2400" b="0" i="1" smtClean="0">
                        <a:latin typeface="Cambria Math" panose="02040503050406030204" pitchFamily="18" charset="0"/>
                        <a:cs typeface="Arial" panose="020B0604020202020204" pitchFamily="34" charset="0"/>
                      </a:rPr>
                      <m:t>−</m:t>
                    </m:r>
                    <m:r>
                      <a:rPr lang="en-US" sz="2400" b="0" i="1" smtClean="0">
                        <a:latin typeface="Cambria Math" panose="02040503050406030204" pitchFamily="18" charset="0"/>
                        <a:cs typeface="Arial" panose="020B0604020202020204" pitchFamily="34" charset="0"/>
                      </a:rPr>
                      <m:t>𝑀</m:t>
                    </m:r>
                  </m:oMath>
                </a14:m>
                <a:endParaRPr lang="en-US" sz="2400">
                  <a:latin typeface="Arial" panose="020B0604020202020204" pitchFamily="34" charset="0"/>
                  <a:cs typeface="Arial" panose="020B0604020202020204" pitchFamily="34" charset="0"/>
                </a:endParaRPr>
              </a:p>
              <a:p>
                <a:pPr marL="800100" lvl="1" indent="-342900" algn="l">
                  <a:spcBef>
                    <a:spcPts val="200"/>
                  </a:spcBef>
                  <a:buFont typeface="Arial" charset="0"/>
                  <a:buChar char="•"/>
                </a:pPr>
                <a14:m>
                  <m:oMath xmlns:m="http://schemas.openxmlformats.org/officeDocument/2006/math">
                    <m:r>
                      <m:rPr>
                        <m:sty m:val="p"/>
                      </m:rPr>
                      <a:rPr lang="en-US" sz="2400" i="1" smtClean="0">
                        <a:latin typeface="Cambria Math" panose="02040503050406030204" pitchFamily="18" charset="0"/>
                        <a:ea typeface="Cambria Math" panose="02040503050406030204" pitchFamily="18" charset="0"/>
                        <a:cs typeface="Arial" panose="020B0604020202020204" pitchFamily="34" charset="0"/>
                      </a:rPr>
                      <m:t>∇</m:t>
                    </m:r>
                    <m:r>
                      <a:rPr lang="en-US" sz="2400" i="1" smtClean="0">
                        <a:latin typeface="Cambria Math" panose="02040503050406030204" pitchFamily="18" charset="0"/>
                        <a:ea typeface="Cambria Math" panose="02040503050406030204" pitchFamily="18" charset="0"/>
                        <a:cs typeface="Arial" panose="020B0604020202020204" pitchFamily="34" charset="0"/>
                      </a:rPr>
                      <m:t>∙</m:t>
                    </m:r>
                    <m:r>
                      <a:rPr lang="en-US" sz="2400" b="0" i="1" smtClean="0">
                        <a:latin typeface="Cambria Math" panose="02040503050406030204" pitchFamily="18" charset="0"/>
                        <a:ea typeface="Cambria Math" panose="02040503050406030204" pitchFamily="18" charset="0"/>
                        <a:cs typeface="Arial" panose="020B0604020202020204" pitchFamily="34" charset="0"/>
                      </a:rPr>
                      <m:t>𝐷</m:t>
                    </m:r>
                    <m:r>
                      <a:rPr lang="en-US" sz="24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24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400" b="0" i="1" smtClean="0">
                            <a:latin typeface="Cambria Math" panose="02040503050406030204" pitchFamily="18" charset="0"/>
                            <a:ea typeface="Cambria Math" panose="02040503050406030204" pitchFamily="18" charset="0"/>
                            <a:cs typeface="Arial" panose="020B0604020202020204" pitchFamily="34" charset="0"/>
                          </a:rPr>
                          <m:t>𝜌</m:t>
                        </m:r>
                      </m:e>
                      <m:sub>
                        <m:r>
                          <a:rPr lang="en-US" sz="2400" b="0" i="1" smtClean="0">
                            <a:latin typeface="Cambria Math" panose="02040503050406030204" pitchFamily="18" charset="0"/>
                            <a:ea typeface="Cambria Math" panose="02040503050406030204" pitchFamily="18" charset="0"/>
                            <a:cs typeface="Arial" panose="020B0604020202020204" pitchFamily="34" charset="0"/>
                          </a:rPr>
                          <m:t>𝑓</m:t>
                        </m:r>
                      </m:sub>
                    </m:sSub>
                  </m:oMath>
                </a14:m>
                <a:endParaRPr lang="en-US" sz="2400">
                  <a:latin typeface="Arial" panose="020B0604020202020204" pitchFamily="34" charset="0"/>
                  <a:cs typeface="Arial" panose="020B0604020202020204" pitchFamily="34" charset="0"/>
                </a:endParaRPr>
              </a:p>
              <a:p>
                <a:pPr marL="800100" lvl="1" indent="-342900" algn="l">
                  <a:spcBef>
                    <a:spcPts val="200"/>
                  </a:spcBef>
                  <a:buFont typeface="Arial" charset="0"/>
                  <a:buChar char="•"/>
                </a:pPr>
                <a14:m>
                  <m:oMath xmlns:m="http://schemas.openxmlformats.org/officeDocument/2006/math">
                    <m:r>
                      <m:rPr>
                        <m:sty m:val="p"/>
                      </m:rPr>
                      <a:rPr lang="en-US" sz="2400" i="1" smtClean="0">
                        <a:latin typeface="Cambria Math" panose="02040503050406030204" pitchFamily="18" charset="0"/>
                        <a:ea typeface="Cambria Math" panose="02040503050406030204" pitchFamily="18" charset="0"/>
                        <a:cs typeface="Arial" panose="020B0604020202020204" pitchFamily="34" charset="0"/>
                      </a:rPr>
                      <m:t>∇</m:t>
                    </m:r>
                    <m:r>
                      <a:rPr lang="en-US" sz="2400" i="1" smtClean="0">
                        <a:latin typeface="Cambria Math" panose="02040503050406030204" pitchFamily="18" charset="0"/>
                        <a:ea typeface="Cambria Math" panose="02040503050406030204" pitchFamily="18" charset="0"/>
                        <a:cs typeface="Arial" panose="020B0604020202020204" pitchFamily="34" charset="0"/>
                      </a:rPr>
                      <m:t>×</m:t>
                    </m:r>
                    <m:r>
                      <a:rPr lang="en-US" sz="2400" b="0" i="1" smtClean="0">
                        <a:latin typeface="Cambria Math" panose="02040503050406030204" pitchFamily="18" charset="0"/>
                        <a:ea typeface="Cambria Math" panose="02040503050406030204" pitchFamily="18" charset="0"/>
                        <a:cs typeface="Arial" panose="020B0604020202020204" pitchFamily="34" charset="0"/>
                      </a:rPr>
                      <m:t>𝐻</m:t>
                    </m:r>
                    <m:r>
                      <a:rPr lang="en-US" sz="24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24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400" b="0" i="1" smtClean="0">
                            <a:latin typeface="Cambria Math" panose="02040503050406030204" pitchFamily="18" charset="0"/>
                            <a:ea typeface="Cambria Math" panose="02040503050406030204" pitchFamily="18" charset="0"/>
                            <a:cs typeface="Arial" panose="020B0604020202020204" pitchFamily="34" charset="0"/>
                          </a:rPr>
                          <m:t>𝑗</m:t>
                        </m:r>
                      </m:e>
                      <m:sub>
                        <m:r>
                          <a:rPr lang="en-US" sz="2400" b="0" i="1" smtClean="0">
                            <a:latin typeface="Cambria Math" panose="02040503050406030204" pitchFamily="18" charset="0"/>
                            <a:ea typeface="Cambria Math" panose="02040503050406030204" pitchFamily="18" charset="0"/>
                            <a:cs typeface="Arial" panose="020B0604020202020204" pitchFamily="34" charset="0"/>
                          </a:rPr>
                          <m:t>𝑓</m:t>
                        </m:r>
                      </m:sub>
                    </m:sSub>
                    <m:r>
                      <a:rPr lang="en-US" sz="24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4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400" b="0" i="1" smtClean="0">
                            <a:latin typeface="Cambria Math" panose="02040503050406030204" pitchFamily="18" charset="0"/>
                            <a:ea typeface="Cambria Math" panose="02040503050406030204" pitchFamily="18" charset="0"/>
                            <a:cs typeface="Arial" panose="020B0604020202020204" pitchFamily="34" charset="0"/>
                          </a:rPr>
                          <m:t>𝜕</m:t>
                        </m:r>
                        <m:r>
                          <a:rPr lang="en-US" sz="2400" b="0" i="1" smtClean="0">
                            <a:latin typeface="Cambria Math" panose="02040503050406030204" pitchFamily="18" charset="0"/>
                            <a:ea typeface="Cambria Math" panose="02040503050406030204" pitchFamily="18" charset="0"/>
                            <a:cs typeface="Arial" panose="020B0604020202020204" pitchFamily="34" charset="0"/>
                          </a:rPr>
                          <m:t>𝐷</m:t>
                        </m:r>
                      </m:num>
                      <m:den>
                        <m:r>
                          <a:rPr lang="en-US" sz="2400" b="0" i="1" smtClean="0">
                            <a:latin typeface="Cambria Math" panose="02040503050406030204" pitchFamily="18" charset="0"/>
                            <a:ea typeface="Cambria Math" panose="02040503050406030204" pitchFamily="18" charset="0"/>
                            <a:cs typeface="Arial" panose="020B0604020202020204" pitchFamily="34" charset="0"/>
                          </a:rPr>
                          <m:t>𝜕</m:t>
                        </m:r>
                        <m:r>
                          <a:rPr lang="en-US" sz="2400" b="0" i="1" smtClean="0">
                            <a:latin typeface="Cambria Math" panose="02040503050406030204" pitchFamily="18" charset="0"/>
                            <a:ea typeface="Cambria Math" panose="02040503050406030204" pitchFamily="18" charset="0"/>
                            <a:cs typeface="Arial" panose="020B0604020202020204" pitchFamily="34" charset="0"/>
                          </a:rPr>
                          <m:t>𝑡</m:t>
                        </m:r>
                      </m:den>
                    </m:f>
                  </m:oMath>
                </a14:m>
                <a:endParaRPr lang="en-US" sz="2400">
                  <a:latin typeface="Arial" panose="020B0604020202020204" pitchFamily="34" charset="0"/>
                  <a:cs typeface="Arial" panose="020B0604020202020204" pitchFamily="34" charset="0"/>
                </a:endParaRPr>
              </a:p>
              <a:p>
                <a:pPr marL="800100" lvl="1" indent="-342900" algn="l">
                  <a:spcBef>
                    <a:spcPts val="200"/>
                  </a:spcBef>
                  <a:buFont typeface="Arial" charset="0"/>
                  <a:buChar char="•"/>
                </a:pPr>
                <a14:m>
                  <m:oMath xmlns:m="http://schemas.openxmlformats.org/officeDocument/2006/math">
                    <m:sSub>
                      <m:sSubPr>
                        <m:ctrlPr>
                          <a:rPr lang="en-US" sz="2400" i="1" smtClean="0">
                            <a:latin typeface="Cambria Math" panose="02040503050406030204" pitchFamily="18" charset="0"/>
                            <a:cs typeface="Arial" panose="020B0604020202020204" pitchFamily="34" charset="0"/>
                          </a:rPr>
                        </m:ctrlPr>
                      </m:sSubPr>
                      <m:e>
                        <m:r>
                          <a:rPr lang="en-US" sz="2400" b="0" i="1" smtClean="0">
                            <a:latin typeface="Cambria Math" panose="02040503050406030204" pitchFamily="18" charset="0"/>
                            <a:cs typeface="Arial" panose="020B0604020202020204" pitchFamily="34" charset="0"/>
                          </a:rPr>
                          <m:t>𝑗</m:t>
                        </m:r>
                      </m:e>
                      <m:sub>
                        <m:r>
                          <a:rPr lang="en-US" sz="2400" b="0" i="1" smtClean="0">
                            <a:latin typeface="Cambria Math" panose="02040503050406030204" pitchFamily="18" charset="0"/>
                            <a:cs typeface="Arial" panose="020B0604020202020204" pitchFamily="34" charset="0"/>
                          </a:rPr>
                          <m:t>𝑑</m:t>
                        </m:r>
                      </m:sub>
                    </m:sSub>
                    <m:r>
                      <a:rPr lang="en-US" sz="2400" b="0" i="1" smtClean="0">
                        <a:latin typeface="Cambria Math" panose="02040503050406030204" pitchFamily="18" charset="0"/>
                        <a:cs typeface="Arial" panose="020B0604020202020204" pitchFamily="34" charset="0"/>
                      </a:rPr>
                      <m:t>=</m:t>
                    </m:r>
                    <m:f>
                      <m:fPr>
                        <m:ctrlPr>
                          <a:rPr lang="en-US" sz="2400" b="0" i="1" smtClean="0">
                            <a:latin typeface="Cambria Math" panose="02040503050406030204" pitchFamily="18" charset="0"/>
                            <a:cs typeface="Arial" panose="020B0604020202020204" pitchFamily="34" charset="0"/>
                          </a:rPr>
                        </m:ctrlPr>
                      </m:fPr>
                      <m:num>
                        <m:r>
                          <a:rPr lang="en-US" sz="2400" b="0" i="1" smtClean="0">
                            <a:latin typeface="Cambria Math" panose="02040503050406030204" pitchFamily="18" charset="0"/>
                            <a:ea typeface="Cambria Math" panose="02040503050406030204" pitchFamily="18" charset="0"/>
                            <a:cs typeface="Arial" panose="020B0604020202020204" pitchFamily="34" charset="0"/>
                          </a:rPr>
                          <m:t>𝜕</m:t>
                        </m:r>
                        <m:r>
                          <a:rPr lang="en-US" sz="2400" b="0" i="1" smtClean="0">
                            <a:latin typeface="Cambria Math" panose="02040503050406030204" pitchFamily="18" charset="0"/>
                            <a:ea typeface="Cambria Math" panose="02040503050406030204" pitchFamily="18" charset="0"/>
                            <a:cs typeface="Arial" panose="020B0604020202020204" pitchFamily="34" charset="0"/>
                          </a:rPr>
                          <m:t>𝐷</m:t>
                        </m:r>
                      </m:num>
                      <m:den>
                        <m:r>
                          <a:rPr lang="en-US" sz="2400" b="0" i="1" smtClean="0">
                            <a:latin typeface="Cambria Math" panose="02040503050406030204" pitchFamily="18" charset="0"/>
                            <a:ea typeface="Cambria Math" panose="02040503050406030204" pitchFamily="18" charset="0"/>
                            <a:cs typeface="Arial" panose="020B0604020202020204" pitchFamily="34" charset="0"/>
                          </a:rPr>
                          <m:t>𝜕</m:t>
                        </m:r>
                        <m:r>
                          <a:rPr lang="en-US" sz="2400" b="0" i="1" smtClean="0">
                            <a:latin typeface="Cambria Math" panose="02040503050406030204" pitchFamily="18" charset="0"/>
                            <a:ea typeface="Cambria Math" panose="02040503050406030204" pitchFamily="18" charset="0"/>
                            <a:cs typeface="Arial" panose="020B0604020202020204" pitchFamily="34" charset="0"/>
                          </a:rPr>
                          <m:t>𝑡</m:t>
                        </m:r>
                      </m:den>
                    </m:f>
                  </m:oMath>
                </a14:m>
                <a:endParaRPr lang="en-US" sz="2400">
                  <a:latin typeface="Arial" panose="020B0604020202020204" pitchFamily="34" charset="0"/>
                  <a:cs typeface="Arial" panose="020B0604020202020204" pitchFamily="34" charset="0"/>
                </a:endParaRPr>
              </a:p>
              <a:p>
                <a:pPr marL="800100" lvl="1" indent="-342900" algn="l">
                  <a:spcBef>
                    <a:spcPts val="200"/>
                  </a:spcBef>
                  <a:buFont typeface="Arial" charset="0"/>
                  <a:buChar char="•"/>
                </a:pPr>
                <a:r>
                  <a:rPr lang="en-US" sz="2400">
                    <a:latin typeface="Arial" panose="020B0604020202020204" pitchFamily="34" charset="0"/>
                    <a:cs typeface="Arial" panose="020B0604020202020204" pitchFamily="34" charset="0"/>
                  </a:rPr>
                  <a:t>Often, </a:t>
                </a:r>
                <a14:m>
                  <m:oMath xmlns:m="http://schemas.openxmlformats.org/officeDocument/2006/math">
                    <m:r>
                      <a:rPr lang="en-US" sz="2400" b="0" i="1" smtClean="0">
                        <a:latin typeface="Cambria Math" panose="02040503050406030204" pitchFamily="18" charset="0"/>
                        <a:cs typeface="Arial" panose="020B0604020202020204" pitchFamily="34" charset="0"/>
                      </a:rPr>
                      <m:t>𝑃</m:t>
                    </m:r>
                    <m:r>
                      <a:rPr lang="en-US" sz="2400" b="0" i="1" smtClean="0">
                        <a:latin typeface="Cambria Math" panose="02040503050406030204" pitchFamily="18" charset="0"/>
                        <a:cs typeface="Arial" panose="020B0604020202020204" pitchFamily="34" charset="0"/>
                      </a:rPr>
                      <m:t>=</m:t>
                    </m:r>
                    <m:sSub>
                      <m:sSubPr>
                        <m:ctrlPr>
                          <a:rPr lang="en-US" sz="2400" b="0" i="1" smtClean="0">
                            <a:latin typeface="Cambria Math" panose="02040503050406030204" pitchFamily="18" charset="0"/>
                            <a:cs typeface="Arial" panose="020B0604020202020204" pitchFamily="34" charset="0"/>
                          </a:rPr>
                        </m:ctrlPr>
                      </m:sSubPr>
                      <m:e>
                        <m:r>
                          <a:rPr lang="en-US" sz="24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400" b="0" i="1" smtClean="0">
                            <a:latin typeface="Cambria Math" panose="02040503050406030204" pitchFamily="18" charset="0"/>
                            <a:cs typeface="Arial" panose="020B0604020202020204" pitchFamily="34" charset="0"/>
                          </a:rPr>
                          <m:t>0</m:t>
                        </m:r>
                      </m:sub>
                    </m:sSub>
                    <m:sSub>
                      <m:sSubPr>
                        <m:ctrlPr>
                          <a:rPr lang="en-US" sz="2400" b="0" i="1" smtClean="0">
                            <a:latin typeface="Cambria Math" panose="02040503050406030204" pitchFamily="18" charset="0"/>
                            <a:cs typeface="Arial" panose="020B0604020202020204" pitchFamily="34" charset="0"/>
                          </a:rPr>
                        </m:ctrlPr>
                      </m:sSubPr>
                      <m:e>
                        <m:r>
                          <a:rPr lang="en-US" sz="2400" b="0" i="1" smtClean="0">
                            <a:latin typeface="Cambria Math" panose="02040503050406030204" pitchFamily="18" charset="0"/>
                            <a:ea typeface="Cambria Math" panose="02040503050406030204" pitchFamily="18" charset="0"/>
                            <a:cs typeface="Arial" panose="020B0604020202020204" pitchFamily="34" charset="0"/>
                          </a:rPr>
                          <m:t>𝜒</m:t>
                        </m:r>
                      </m:e>
                      <m:sub>
                        <m:r>
                          <a:rPr lang="en-US" sz="2400" b="0" i="1" smtClean="0">
                            <a:latin typeface="Cambria Math" panose="02040503050406030204" pitchFamily="18" charset="0"/>
                            <a:cs typeface="Arial" panose="020B0604020202020204" pitchFamily="34" charset="0"/>
                          </a:rPr>
                          <m:t>𝑚</m:t>
                        </m:r>
                      </m:sub>
                    </m:sSub>
                    <m:r>
                      <a:rPr lang="en-US" sz="2400" b="0" i="1" smtClean="0">
                        <a:latin typeface="Cambria Math" panose="02040503050406030204" pitchFamily="18" charset="0"/>
                        <a:cs typeface="Arial" panose="020B0604020202020204" pitchFamily="34" charset="0"/>
                      </a:rPr>
                      <m:t>𝐸</m:t>
                    </m:r>
                  </m:oMath>
                </a14:m>
                <a:r>
                  <a:rPr lang="en-US" sz="2400">
                    <a:latin typeface="Arial" panose="020B0604020202020204" pitchFamily="34" charset="0"/>
                    <a:cs typeface="Arial" panose="020B0604020202020204" pitchFamily="34" charset="0"/>
                  </a:rPr>
                  <a:t>, </a:t>
                </a:r>
                <a14:m>
                  <m:oMath xmlns:m="http://schemas.openxmlformats.org/officeDocument/2006/math">
                    <m:r>
                      <a:rPr lang="en-US" sz="2400" b="0" i="1" smtClean="0">
                        <a:latin typeface="Cambria Math" panose="02040503050406030204" pitchFamily="18" charset="0"/>
                        <a:cs typeface="Arial" panose="020B0604020202020204" pitchFamily="34" charset="0"/>
                      </a:rPr>
                      <m:t>𝐷</m:t>
                    </m:r>
                    <m:r>
                      <a:rPr lang="en-US" sz="2400" b="0" i="1" smtClean="0">
                        <a:latin typeface="Cambria Math" panose="02040503050406030204" pitchFamily="18" charset="0"/>
                        <a:cs typeface="Arial" panose="020B0604020202020204" pitchFamily="34" charset="0"/>
                      </a:rPr>
                      <m:t>=</m:t>
                    </m:r>
                    <m:r>
                      <a:rPr lang="en-US" sz="2400" b="0" i="1" smtClean="0">
                        <a:latin typeface="Cambria Math" panose="02040503050406030204" pitchFamily="18" charset="0"/>
                        <a:ea typeface="Cambria Math" panose="02040503050406030204" pitchFamily="18" charset="0"/>
                        <a:cs typeface="Arial" panose="020B0604020202020204" pitchFamily="34" charset="0"/>
                      </a:rPr>
                      <m:t>𝜖</m:t>
                    </m:r>
                    <m:r>
                      <a:rPr lang="en-US" sz="2400" b="0" i="1" smtClean="0">
                        <a:latin typeface="Cambria Math" panose="02040503050406030204" pitchFamily="18" charset="0"/>
                        <a:ea typeface="Cambria Math" panose="02040503050406030204" pitchFamily="18" charset="0"/>
                        <a:cs typeface="Arial" panose="020B0604020202020204" pitchFamily="34" charset="0"/>
                      </a:rPr>
                      <m:t>𝐸</m:t>
                    </m:r>
                  </m:oMath>
                </a14:m>
                <a:r>
                  <a:rPr lang="en-US" sz="2400">
                    <a:latin typeface="Arial" panose="020B0604020202020204" pitchFamily="34" charset="0"/>
                    <a:cs typeface="Arial" panose="020B0604020202020204" pitchFamily="34" charset="0"/>
                  </a:rPr>
                  <a:t>, </a:t>
                </a:r>
                <a14:m>
                  <m:oMath xmlns:m="http://schemas.openxmlformats.org/officeDocument/2006/math">
                    <m:r>
                      <a:rPr lang="en-US" sz="2400" b="0" i="1" smtClean="0">
                        <a:latin typeface="Cambria Math" panose="02040503050406030204" pitchFamily="18" charset="0"/>
                        <a:cs typeface="Arial" panose="020B0604020202020204" pitchFamily="34" charset="0"/>
                      </a:rPr>
                      <m:t>𝑀</m:t>
                    </m:r>
                    <m:r>
                      <a:rPr lang="en-US" sz="2400" b="0" i="1" smtClean="0">
                        <a:latin typeface="Cambria Math" panose="02040503050406030204" pitchFamily="18" charset="0"/>
                        <a:cs typeface="Arial" panose="020B0604020202020204" pitchFamily="34" charset="0"/>
                      </a:rPr>
                      <m:t>=</m:t>
                    </m:r>
                    <m:sSub>
                      <m:sSubPr>
                        <m:ctrlPr>
                          <a:rPr lang="en-US" sz="2400" b="0" i="1" smtClean="0">
                            <a:latin typeface="Cambria Math" panose="02040503050406030204" pitchFamily="18" charset="0"/>
                            <a:cs typeface="Arial" panose="020B0604020202020204" pitchFamily="34" charset="0"/>
                          </a:rPr>
                        </m:ctrlPr>
                      </m:sSubPr>
                      <m:e>
                        <m:r>
                          <a:rPr lang="en-US" sz="2400" b="0" i="1" smtClean="0">
                            <a:latin typeface="Cambria Math" panose="02040503050406030204" pitchFamily="18" charset="0"/>
                            <a:ea typeface="Cambria Math" panose="02040503050406030204" pitchFamily="18" charset="0"/>
                            <a:cs typeface="Arial" panose="020B0604020202020204" pitchFamily="34" charset="0"/>
                          </a:rPr>
                          <m:t>𝜒</m:t>
                        </m:r>
                      </m:e>
                      <m:sub>
                        <m:r>
                          <a:rPr lang="en-US" sz="2400" b="0" i="1" smtClean="0">
                            <a:latin typeface="Cambria Math" panose="02040503050406030204" pitchFamily="18" charset="0"/>
                            <a:cs typeface="Arial" panose="020B0604020202020204" pitchFamily="34" charset="0"/>
                          </a:rPr>
                          <m:t>𝑚</m:t>
                        </m:r>
                      </m:sub>
                    </m:sSub>
                    <m:r>
                      <a:rPr lang="en-US" sz="2400" b="0" i="1" smtClean="0">
                        <a:latin typeface="Cambria Math" panose="02040503050406030204" pitchFamily="18" charset="0"/>
                        <a:cs typeface="Arial" panose="020B0604020202020204" pitchFamily="34" charset="0"/>
                      </a:rPr>
                      <m:t> </m:t>
                    </m:r>
                    <m:r>
                      <a:rPr lang="en-US" sz="2400" b="0" i="1" smtClean="0">
                        <a:latin typeface="Cambria Math" panose="02040503050406030204" pitchFamily="18" charset="0"/>
                        <a:cs typeface="Arial" panose="020B0604020202020204" pitchFamily="34" charset="0"/>
                      </a:rPr>
                      <m:t>𝐻</m:t>
                    </m:r>
                    <m:r>
                      <a:rPr lang="en-US" sz="2400" b="0" i="1" smtClean="0">
                        <a:latin typeface="Cambria Math" panose="02040503050406030204" pitchFamily="18" charset="0"/>
                        <a:cs typeface="Arial" panose="020B0604020202020204" pitchFamily="34" charset="0"/>
                      </a:rPr>
                      <m:t>,</m:t>
                    </m:r>
                  </m:oMath>
                </a14:m>
                <a:r>
                  <a:rPr lang="en-US" sz="2400">
                    <a:latin typeface="Arial" panose="020B0604020202020204" pitchFamily="34" charset="0"/>
                    <a:cs typeface="Arial" panose="020B0604020202020204" pitchFamily="34" charset="0"/>
                  </a:rPr>
                  <a:t> </a:t>
                </a:r>
                <a14:m>
                  <m:oMath xmlns:m="http://schemas.openxmlformats.org/officeDocument/2006/math">
                    <m:r>
                      <a:rPr lang="en-US" sz="2400" b="0" i="1" smtClean="0">
                        <a:latin typeface="Cambria Math" panose="02040503050406030204" pitchFamily="18" charset="0"/>
                        <a:cs typeface="Arial" panose="020B0604020202020204" pitchFamily="34" charset="0"/>
                      </a:rPr>
                      <m:t>𝐻</m:t>
                    </m:r>
                    <m:r>
                      <a:rPr lang="en-US" sz="2400" b="0" i="1" smtClean="0">
                        <a:latin typeface="Cambria Math" panose="02040503050406030204" pitchFamily="18" charset="0"/>
                        <a:cs typeface="Arial" panose="020B0604020202020204" pitchFamily="34" charset="0"/>
                      </a:rPr>
                      <m:t>=</m:t>
                    </m:r>
                    <m:f>
                      <m:fPr>
                        <m:ctrlPr>
                          <a:rPr lang="en-US" sz="2400" b="0" i="1" smtClean="0">
                            <a:latin typeface="Cambria Math" panose="02040503050406030204" pitchFamily="18" charset="0"/>
                            <a:cs typeface="Arial" panose="020B0604020202020204" pitchFamily="34" charset="0"/>
                          </a:rPr>
                        </m:ctrlPr>
                      </m:fPr>
                      <m:num>
                        <m:r>
                          <a:rPr lang="en-US" sz="2400" b="0" i="1" smtClean="0">
                            <a:latin typeface="Cambria Math" panose="02040503050406030204" pitchFamily="18" charset="0"/>
                            <a:cs typeface="Arial" panose="020B0604020202020204" pitchFamily="34" charset="0"/>
                          </a:rPr>
                          <m:t>1</m:t>
                        </m:r>
                      </m:num>
                      <m:den>
                        <m:r>
                          <a:rPr lang="en-US" sz="2400" b="0" i="1" smtClean="0">
                            <a:latin typeface="Cambria Math" panose="02040503050406030204" pitchFamily="18" charset="0"/>
                            <a:ea typeface="Cambria Math" panose="02040503050406030204" pitchFamily="18" charset="0"/>
                            <a:cs typeface="Arial" panose="020B0604020202020204" pitchFamily="34" charset="0"/>
                          </a:rPr>
                          <m:t>𝜇</m:t>
                        </m:r>
                      </m:den>
                    </m:f>
                    <m:r>
                      <a:rPr lang="en-US" sz="2400" b="0" i="1" smtClean="0">
                        <a:latin typeface="Cambria Math" panose="02040503050406030204" pitchFamily="18" charset="0"/>
                        <a:cs typeface="Arial" panose="020B0604020202020204" pitchFamily="34" charset="0"/>
                      </a:rPr>
                      <m:t>𝐵</m:t>
                    </m:r>
                  </m:oMath>
                </a14:m>
                <a:endParaRPr lang="en-US" sz="240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26719" y="1177405"/>
                <a:ext cx="11009545" cy="5048316"/>
              </a:xfrm>
              <a:blipFill>
                <a:blip r:embed="rId3"/>
                <a:stretch>
                  <a:fillRect l="-807" t="-251" b="-628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230</a:t>
            </a:fld>
            <a:endParaRPr lang="en-US"/>
          </a:p>
        </p:txBody>
      </p:sp>
    </p:spTree>
    <p:extLst>
      <p:ext uri="{BB962C8B-B14F-4D97-AF65-F5344CB8AC3E}">
        <p14:creationId xmlns:p14="http://schemas.microsoft.com/office/powerpoint/2010/main" val="1150319224"/>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2942" y="-13376"/>
            <a:ext cx="11711836" cy="868362"/>
          </a:xfrm>
        </p:spPr>
        <p:txBody>
          <a:bodyPr anchor="ctr">
            <a:normAutofit/>
          </a:bodyPr>
          <a:lstStyle/>
          <a:p>
            <a:pPr algn="ctr"/>
            <a:r>
              <a:rPr lang="en-US" sz="4400">
                <a:latin typeface="Arial" panose="020B0604020202020204" pitchFamily="34" charset="0"/>
                <a:cs typeface="Arial" panose="020B0604020202020204" pitchFamily="34" charset="0"/>
              </a:rPr>
              <a:t>     Raspberry Pi 3 pins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231</a:t>
            </a:fld>
            <a:endParaRPr lang="en-US"/>
          </a:p>
        </p:txBody>
      </p:sp>
      <p:pic>
        <p:nvPicPr>
          <p:cNvPr id="7" name="Picture 6">
            <a:extLst>
              <a:ext uri="{FF2B5EF4-FFF2-40B4-BE49-F238E27FC236}">
                <a16:creationId xmlns:a16="http://schemas.microsoft.com/office/drawing/2014/main" id="{026BD57A-989C-0544-9562-420D58B34171}"/>
              </a:ext>
            </a:extLst>
          </p:cNvPr>
          <p:cNvPicPr>
            <a:picLocks noChangeAspect="1"/>
          </p:cNvPicPr>
          <p:nvPr/>
        </p:nvPicPr>
        <p:blipFill>
          <a:blip r:embed="rId3"/>
          <a:stretch>
            <a:fillRect/>
          </a:stretch>
        </p:blipFill>
        <p:spPr>
          <a:xfrm rot="5400000">
            <a:off x="2895747" y="-1864369"/>
            <a:ext cx="5774415" cy="11213126"/>
          </a:xfrm>
          <a:prstGeom prst="rect">
            <a:avLst/>
          </a:prstGeom>
        </p:spPr>
      </p:pic>
    </p:spTree>
    <p:extLst>
      <p:ext uri="{BB962C8B-B14F-4D97-AF65-F5344CB8AC3E}">
        <p14:creationId xmlns:p14="http://schemas.microsoft.com/office/powerpoint/2010/main" val="599363499"/>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36524"/>
            <a:ext cx="8229600" cy="868362"/>
          </a:xfrm>
        </p:spPr>
        <p:txBody>
          <a:bodyPr anchor="ctr">
            <a:normAutofit/>
          </a:bodyPr>
          <a:lstStyle/>
          <a:p>
            <a:pPr algn="ctr"/>
            <a:r>
              <a:rPr lang="en-US" sz="4400">
                <a:latin typeface="Arial" panose="020B0604020202020204" pitchFamily="34" charset="0"/>
                <a:cs typeface="Arial" panose="020B0604020202020204" pitchFamily="34" charset="0"/>
              </a:rPr>
              <a:t>Lab: Servo</a:t>
            </a:r>
          </a:p>
        </p:txBody>
      </p:sp>
      <p:sp>
        <p:nvSpPr>
          <p:cNvPr id="3" name="Content Placeholder 2"/>
          <p:cNvSpPr>
            <a:spLocks noGrp="1"/>
          </p:cNvSpPr>
          <p:nvPr>
            <p:ph idx="1"/>
          </p:nvPr>
        </p:nvSpPr>
        <p:spPr>
          <a:xfrm>
            <a:off x="695550" y="1588812"/>
            <a:ext cx="11496450" cy="4360985"/>
          </a:xfrm>
        </p:spPr>
        <p:txBody>
          <a:bodyPr>
            <a:noAutofit/>
          </a:bodyPr>
          <a:lstStyle/>
          <a:p>
            <a:pPr marL="342900" indent="-342900" algn="l">
              <a:buFont typeface="Arial" charset="0"/>
              <a:buChar char="•"/>
            </a:pPr>
            <a:r>
              <a:rPr lang="en-US" sz="2000" dirty="0">
                <a:latin typeface="Arial" charset="0"/>
                <a:ea typeface="Arial" charset="0"/>
                <a:cs typeface="Arial" charset="0"/>
              </a:rPr>
              <a:t>You can find this in the Freenove manuals </a:t>
            </a:r>
            <a:r>
              <a:rPr lang="en-US" sz="2000" dirty="0">
                <a:solidFill>
                  <a:srgbClr val="2282F0"/>
                </a:solidFill>
                <a:latin typeface="Arial" charset="0"/>
                <a:ea typeface="Arial" charset="0"/>
                <a:cs typeface="Arial" charset="0"/>
                <a:hlinkClick r:id="rId3">
                  <a:extLst>
                    <a:ext uri="{A12FA001-AC4F-418D-AE19-62706E023703}">
                      <ahyp:hlinkClr xmlns:ahyp="http://schemas.microsoft.com/office/drawing/2018/hyperlinkcolor" val="tx"/>
                    </a:ext>
                  </a:extLst>
                </a:hlinkClick>
              </a:rPr>
              <a:t>here</a:t>
            </a:r>
            <a:r>
              <a:rPr lang="en-US" sz="2000" dirty="0">
                <a:latin typeface="Arial" charset="0"/>
                <a:ea typeface="Arial" charset="0"/>
                <a:cs typeface="Arial" charset="0"/>
              </a:rPr>
              <a:t>.</a:t>
            </a:r>
          </a:p>
          <a:p>
            <a:pPr marL="342900" indent="-342900" algn="l">
              <a:buFont typeface="Arial" charset="0"/>
              <a:buChar char="•"/>
            </a:pPr>
            <a:r>
              <a:rPr lang="en-US" sz="2000" dirty="0">
                <a:latin typeface="Arial" charset="0"/>
                <a:ea typeface="Arial" charset="0"/>
                <a:cs typeface="Arial" charset="0"/>
              </a:rPr>
              <a:t>Wire the </a:t>
            </a:r>
            <a:r>
              <a:rPr lang="en-US" sz="2000" dirty="0">
                <a:solidFill>
                  <a:srgbClr val="2282F0"/>
                </a:solidFill>
                <a:latin typeface="Arial" charset="0"/>
                <a:ea typeface="Arial" charset="0"/>
                <a:cs typeface="Arial" charset="0"/>
                <a:hlinkClick r:id="rId4">
                  <a:extLst>
                    <a:ext uri="{A12FA001-AC4F-418D-AE19-62706E023703}">
                      <ahyp:hlinkClr xmlns:ahyp="http://schemas.microsoft.com/office/drawing/2018/hyperlinkcolor" val="tx"/>
                    </a:ext>
                  </a:extLst>
                </a:hlinkClick>
              </a:rPr>
              <a:t>servo</a:t>
            </a:r>
            <a:r>
              <a:rPr lang="en-US" sz="2000" dirty="0">
                <a:latin typeface="Arial" charset="0"/>
                <a:ea typeface="Arial" charset="0"/>
                <a:cs typeface="Arial" charset="0"/>
              </a:rPr>
              <a:t> and Arduino as shown.</a:t>
            </a:r>
          </a:p>
          <a:p>
            <a:pPr algn="l"/>
            <a:endParaRPr lang="en-US" b="1"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232</a:t>
            </a:fld>
            <a:endParaRPr lang="en-US"/>
          </a:p>
        </p:txBody>
      </p:sp>
      <p:sp>
        <p:nvSpPr>
          <p:cNvPr id="6" name="Rectangle 5">
            <a:extLst>
              <a:ext uri="{FF2B5EF4-FFF2-40B4-BE49-F238E27FC236}">
                <a16:creationId xmlns:a16="http://schemas.microsoft.com/office/drawing/2014/main" id="{D669531C-7390-274E-88A1-916F42CFFDE4}"/>
              </a:ext>
            </a:extLst>
          </p:cNvPr>
          <p:cNvSpPr/>
          <p:nvPr/>
        </p:nvSpPr>
        <p:spPr>
          <a:xfrm>
            <a:off x="7451679" y="3854467"/>
            <a:ext cx="1062951" cy="1902034"/>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DB37C49C-E262-D042-B13D-D7B502481FC7}"/>
              </a:ext>
            </a:extLst>
          </p:cNvPr>
          <p:cNvSpPr txBox="1"/>
          <p:nvPr/>
        </p:nvSpPr>
        <p:spPr>
          <a:xfrm>
            <a:off x="7623676" y="5417946"/>
            <a:ext cx="890954"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Arduino</a:t>
            </a:r>
          </a:p>
        </p:txBody>
      </p:sp>
      <p:sp>
        <p:nvSpPr>
          <p:cNvPr id="8" name="TextBox 7">
            <a:extLst>
              <a:ext uri="{FF2B5EF4-FFF2-40B4-BE49-F238E27FC236}">
                <a16:creationId xmlns:a16="http://schemas.microsoft.com/office/drawing/2014/main" id="{2C3AEB0C-A86E-3D45-8005-6CC02594FC4E}"/>
              </a:ext>
            </a:extLst>
          </p:cNvPr>
          <p:cNvSpPr txBox="1"/>
          <p:nvPr/>
        </p:nvSpPr>
        <p:spPr>
          <a:xfrm>
            <a:off x="7931514" y="3979602"/>
            <a:ext cx="738116"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5 V</a:t>
            </a:r>
          </a:p>
        </p:txBody>
      </p:sp>
      <p:sp>
        <p:nvSpPr>
          <p:cNvPr id="9" name="TextBox 8">
            <a:extLst>
              <a:ext uri="{FF2B5EF4-FFF2-40B4-BE49-F238E27FC236}">
                <a16:creationId xmlns:a16="http://schemas.microsoft.com/office/drawing/2014/main" id="{B9C05D94-BF71-B34B-BD70-B4AAD937C876}"/>
              </a:ext>
            </a:extLst>
          </p:cNvPr>
          <p:cNvSpPr txBox="1"/>
          <p:nvPr/>
        </p:nvSpPr>
        <p:spPr>
          <a:xfrm>
            <a:off x="8003984" y="5039350"/>
            <a:ext cx="539570"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a:t>
            </a:r>
          </a:p>
        </p:txBody>
      </p:sp>
      <p:sp>
        <p:nvSpPr>
          <p:cNvPr id="11" name="Rectangle 10">
            <a:extLst>
              <a:ext uri="{FF2B5EF4-FFF2-40B4-BE49-F238E27FC236}">
                <a16:creationId xmlns:a16="http://schemas.microsoft.com/office/drawing/2014/main" id="{40258213-EB76-524F-BA68-C73B040FCC35}"/>
              </a:ext>
            </a:extLst>
          </p:cNvPr>
          <p:cNvSpPr/>
          <p:nvPr/>
        </p:nvSpPr>
        <p:spPr>
          <a:xfrm>
            <a:off x="10154634" y="3854466"/>
            <a:ext cx="1062951" cy="1917959"/>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4DFE90FF-34BC-E04E-B5C3-CE681EE504FA}"/>
              </a:ext>
            </a:extLst>
          </p:cNvPr>
          <p:cNvSpPr txBox="1"/>
          <p:nvPr/>
        </p:nvSpPr>
        <p:spPr>
          <a:xfrm>
            <a:off x="10327514" y="5449370"/>
            <a:ext cx="890954" cy="338554"/>
          </a:xfrm>
          <a:prstGeom prst="rect">
            <a:avLst/>
          </a:prstGeom>
          <a:noFill/>
        </p:spPr>
        <p:txBody>
          <a:bodyPr wrap="square" rtlCol="0">
            <a:spAutoFit/>
          </a:bodyPr>
          <a:lstStyle/>
          <a:p>
            <a:pPr algn="r"/>
            <a:r>
              <a:rPr lang="en-US" sz="1600">
                <a:latin typeface="Arial" panose="020B0604020202020204" pitchFamily="34" charset="0"/>
                <a:cs typeface="Arial" panose="020B0604020202020204" pitchFamily="34" charset="0"/>
              </a:rPr>
              <a:t>Servo</a:t>
            </a:r>
            <a:endParaRPr lang="en-US" sz="1400">
              <a:latin typeface="Arial" panose="020B0604020202020204" pitchFamily="34" charset="0"/>
              <a:cs typeface="Arial" panose="020B0604020202020204" pitchFamily="34" charset="0"/>
            </a:endParaRPr>
          </a:p>
        </p:txBody>
      </p:sp>
      <p:sp>
        <p:nvSpPr>
          <p:cNvPr id="13" name="TextBox 12">
            <a:extLst>
              <a:ext uri="{FF2B5EF4-FFF2-40B4-BE49-F238E27FC236}">
                <a16:creationId xmlns:a16="http://schemas.microsoft.com/office/drawing/2014/main" id="{80969816-ABB6-E446-A206-FF843D5FA2DF}"/>
              </a:ext>
            </a:extLst>
          </p:cNvPr>
          <p:cNvSpPr txBox="1"/>
          <p:nvPr/>
        </p:nvSpPr>
        <p:spPr>
          <a:xfrm>
            <a:off x="10177821" y="3940930"/>
            <a:ext cx="539570"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Vcc</a:t>
            </a:r>
          </a:p>
        </p:txBody>
      </p:sp>
      <p:sp>
        <p:nvSpPr>
          <p:cNvPr id="16" name="TextBox 15">
            <a:extLst>
              <a:ext uri="{FF2B5EF4-FFF2-40B4-BE49-F238E27FC236}">
                <a16:creationId xmlns:a16="http://schemas.microsoft.com/office/drawing/2014/main" id="{2098059F-6288-AD43-B02C-DB1D99EBCA42}"/>
              </a:ext>
            </a:extLst>
          </p:cNvPr>
          <p:cNvSpPr txBox="1"/>
          <p:nvPr/>
        </p:nvSpPr>
        <p:spPr>
          <a:xfrm>
            <a:off x="10139843" y="5053233"/>
            <a:ext cx="619186"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a:t>
            </a:r>
          </a:p>
        </p:txBody>
      </p:sp>
      <p:cxnSp>
        <p:nvCxnSpPr>
          <p:cNvPr id="17" name="Straight Connector 16">
            <a:extLst>
              <a:ext uri="{FF2B5EF4-FFF2-40B4-BE49-F238E27FC236}">
                <a16:creationId xmlns:a16="http://schemas.microsoft.com/office/drawing/2014/main" id="{8EC6EE2C-5BC9-844A-BF29-FF88CA057120}"/>
              </a:ext>
            </a:extLst>
          </p:cNvPr>
          <p:cNvCxnSpPr/>
          <p:nvPr/>
        </p:nvCxnSpPr>
        <p:spPr>
          <a:xfrm>
            <a:off x="8514630" y="4133490"/>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D92FACE-6E20-D740-ACCF-5A14E1750336}"/>
              </a:ext>
            </a:extLst>
          </p:cNvPr>
          <p:cNvCxnSpPr/>
          <p:nvPr/>
        </p:nvCxnSpPr>
        <p:spPr>
          <a:xfrm>
            <a:off x="8524223" y="5189713"/>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pic>
        <p:nvPicPr>
          <p:cNvPr id="1025" name="Picture 1" descr="page110image13428272">
            <a:extLst>
              <a:ext uri="{FF2B5EF4-FFF2-40B4-BE49-F238E27FC236}">
                <a16:creationId xmlns:a16="http://schemas.microsoft.com/office/drawing/2014/main" id="{7B6A77DA-C573-C347-BD3C-9FF621AB4882}"/>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891283" y="3206766"/>
            <a:ext cx="3962400" cy="1295400"/>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DE3760B8-691C-BD45-9F59-CF8622D43894}"/>
              </a:ext>
            </a:extLst>
          </p:cNvPr>
          <p:cNvSpPr txBox="1"/>
          <p:nvPr/>
        </p:nvSpPr>
        <p:spPr>
          <a:xfrm>
            <a:off x="7960439" y="4538607"/>
            <a:ext cx="539570"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D3</a:t>
            </a:r>
          </a:p>
        </p:txBody>
      </p:sp>
      <p:sp>
        <p:nvSpPr>
          <p:cNvPr id="20" name="TextBox 19">
            <a:extLst>
              <a:ext uri="{FF2B5EF4-FFF2-40B4-BE49-F238E27FC236}">
                <a16:creationId xmlns:a16="http://schemas.microsoft.com/office/drawing/2014/main" id="{7B60E711-402E-F847-98C8-7DA40C06951D}"/>
              </a:ext>
            </a:extLst>
          </p:cNvPr>
          <p:cNvSpPr txBox="1"/>
          <p:nvPr/>
        </p:nvSpPr>
        <p:spPr>
          <a:xfrm>
            <a:off x="10096298" y="4552490"/>
            <a:ext cx="890954"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Signal</a:t>
            </a:r>
          </a:p>
        </p:txBody>
      </p:sp>
      <p:cxnSp>
        <p:nvCxnSpPr>
          <p:cNvPr id="21" name="Straight Connector 20">
            <a:extLst>
              <a:ext uri="{FF2B5EF4-FFF2-40B4-BE49-F238E27FC236}">
                <a16:creationId xmlns:a16="http://schemas.microsoft.com/office/drawing/2014/main" id="{CF6159B6-8046-1D40-9CF0-FCC4D6BB8FFE}"/>
              </a:ext>
            </a:extLst>
          </p:cNvPr>
          <p:cNvCxnSpPr/>
          <p:nvPr/>
        </p:nvCxnSpPr>
        <p:spPr>
          <a:xfrm>
            <a:off x="8495918" y="4688970"/>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6FBF8160-6C1C-D645-8A61-4657FBE317E2}"/>
              </a:ext>
            </a:extLst>
          </p:cNvPr>
          <p:cNvSpPr txBox="1"/>
          <p:nvPr/>
        </p:nvSpPr>
        <p:spPr>
          <a:xfrm>
            <a:off x="1454570" y="4886048"/>
            <a:ext cx="962956" cy="338554"/>
          </a:xfrm>
          <a:prstGeom prst="rect">
            <a:avLst/>
          </a:prstGeom>
          <a:noFill/>
        </p:spPr>
        <p:txBody>
          <a:bodyPr wrap="none" rtlCol="0">
            <a:spAutoFit/>
          </a:bodyPr>
          <a:lstStyle/>
          <a:p>
            <a:r>
              <a:rPr lang="en-US" sz="1600" dirty="0">
                <a:latin typeface="Calibri" panose="020F0502020204030204" pitchFamily="34" charset="0"/>
                <a:cs typeface="Calibri" panose="020F0502020204030204" pitchFamily="34" charset="0"/>
              </a:rPr>
              <a:t>Freenove</a:t>
            </a:r>
            <a:endParaRPr 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402007298"/>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5943" y="107230"/>
            <a:ext cx="11756571"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Servo</a:t>
            </a:r>
          </a:p>
        </p:txBody>
      </p:sp>
      <p:sp>
        <p:nvSpPr>
          <p:cNvPr id="3" name="Content Placeholder 2"/>
          <p:cNvSpPr>
            <a:spLocks noGrp="1"/>
          </p:cNvSpPr>
          <p:nvPr>
            <p:ph idx="1"/>
          </p:nvPr>
        </p:nvSpPr>
        <p:spPr>
          <a:xfrm>
            <a:off x="627935" y="1424253"/>
            <a:ext cx="10811436" cy="4769077"/>
          </a:xfrm>
        </p:spPr>
        <p:txBody>
          <a:bodyPr>
            <a:noAutofit/>
          </a:bodyPr>
          <a:lstStyle/>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Stepper</a:t>
            </a:r>
          </a:p>
          <a:p>
            <a:pPr algn="l">
              <a:spcBef>
                <a:spcPts val="0"/>
              </a:spcBef>
            </a:pPr>
            <a:r>
              <a:rPr lang="en-US" sz="1600" dirty="0">
                <a:latin typeface="Courier New" panose="02070309020205020404" pitchFamily="49" charset="0"/>
                <a:ea typeface="Arial" charset="0"/>
                <a:cs typeface="Courier New" panose="02070309020205020404" pitchFamily="49" charset="0"/>
              </a:rPr>
              <a:t>// Manferdelli</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typedef uint8_t byte;</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measurementDelay= 1000;</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int </a:t>
            </a:r>
            <a:r>
              <a:rPr lang="en-US" sz="1600" dirty="0" err="1">
                <a:latin typeface="Courier New" panose="02070309020205020404" pitchFamily="49" charset="0"/>
                <a:ea typeface="Arial" charset="0"/>
                <a:cs typeface="Courier New" panose="02070309020205020404" pitchFamily="49" charset="0"/>
              </a:rPr>
              <a:t>out_ports</a:t>
            </a:r>
            <a:r>
              <a:rPr lang="en-US" sz="1600" dirty="0">
                <a:latin typeface="Courier New" panose="02070309020205020404" pitchFamily="49" charset="0"/>
                <a:ea typeface="Arial" charset="0"/>
                <a:cs typeface="Courier New" panose="02070309020205020404" pitchFamily="49" charset="0"/>
              </a:rPr>
              <a:t>[4] = {</a:t>
            </a:r>
          </a:p>
          <a:p>
            <a:pPr algn="l">
              <a:spcBef>
                <a:spcPts val="0"/>
              </a:spcBef>
            </a:pPr>
            <a:r>
              <a:rPr lang="en-US" sz="1600" dirty="0">
                <a:latin typeface="Courier New" panose="02070309020205020404" pitchFamily="49" charset="0"/>
                <a:ea typeface="Arial" charset="0"/>
                <a:cs typeface="Courier New" panose="02070309020205020404" pitchFamily="49" charset="0"/>
              </a:rPr>
              <a:t>  11, 10, 9, 8</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setup()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Serial.begin</a:t>
            </a:r>
            <a:r>
              <a:rPr lang="en-US" sz="1600" dirty="0">
                <a:latin typeface="Courier New" panose="02070309020205020404" pitchFamily="49" charset="0"/>
                <a:ea typeface="Arial" charset="0"/>
                <a:cs typeface="Courier New" panose="02070309020205020404" pitchFamily="49" charset="0"/>
              </a:rPr>
              <a:t>(9600);</a:t>
            </a:r>
          </a:p>
          <a:p>
            <a:pPr algn="l">
              <a:spcBef>
                <a:spcPts val="0"/>
              </a:spcBef>
            </a:pPr>
            <a:r>
              <a:rPr lang="en-US" sz="1600" dirty="0">
                <a:latin typeface="Courier New" panose="02070309020205020404" pitchFamily="49" charset="0"/>
                <a:ea typeface="Arial" charset="0"/>
                <a:cs typeface="Courier New" panose="02070309020205020404" pitchFamily="49" charset="0"/>
              </a:rPr>
              <a:t>  for (int i = 0; i &lt; 4; i++)</a:t>
            </a:r>
          </a:p>
          <a:p>
            <a:pPr algn="l">
              <a:spcBef>
                <a:spcPts val="0"/>
              </a:spcBef>
            </a:pPr>
            <a:r>
              <a:rPr lang="en-US" sz="1600" dirty="0">
                <a:latin typeface="Courier New" panose="02070309020205020404" pitchFamily="49" charset="0"/>
                <a:ea typeface="Arial" charset="0"/>
                <a:cs typeface="Courier New" panose="02070309020205020404" pitchFamily="49" charset="0"/>
              </a:rPr>
              <a:t>    pinMode(out_ports[i], OUTPUT);</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const int FW = 0;</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BW = 1;</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233</a:t>
            </a:fld>
            <a:endParaRPr lang="en-US"/>
          </a:p>
        </p:txBody>
      </p:sp>
    </p:spTree>
    <p:extLst>
      <p:ext uri="{BB962C8B-B14F-4D97-AF65-F5344CB8AC3E}">
        <p14:creationId xmlns:p14="http://schemas.microsoft.com/office/powerpoint/2010/main" val="364577091"/>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81104"/>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Servo</a:t>
            </a:r>
          </a:p>
        </p:txBody>
      </p:sp>
      <p:sp>
        <p:nvSpPr>
          <p:cNvPr id="3" name="Content Placeholder 2"/>
          <p:cNvSpPr>
            <a:spLocks noGrp="1"/>
          </p:cNvSpPr>
          <p:nvPr>
            <p:ph idx="1"/>
          </p:nvPr>
        </p:nvSpPr>
        <p:spPr>
          <a:xfrm>
            <a:off x="466165" y="1685365"/>
            <a:ext cx="11259670" cy="4853548"/>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void move_one_step(int dir) {</a:t>
            </a:r>
          </a:p>
          <a:p>
            <a:pPr algn="l">
              <a:spcBef>
                <a:spcPts val="0"/>
              </a:spcBef>
            </a:pPr>
            <a:r>
              <a:rPr lang="en-US" sz="1600" dirty="0">
                <a:latin typeface="Courier New" panose="02070309020205020404" pitchFamily="49" charset="0"/>
                <a:ea typeface="Arial" charset="0"/>
                <a:cs typeface="Courier New" panose="02070309020205020404" pitchFamily="49" charset="0"/>
              </a:rPr>
              <a:t>  static byte out = 1;</a:t>
            </a:r>
          </a:p>
          <a:p>
            <a:pPr algn="l">
              <a:spcBef>
                <a:spcPts val="0"/>
              </a:spcBef>
            </a:pPr>
            <a:r>
              <a:rPr lang="en-US" sz="1600" dirty="0">
                <a:latin typeface="Courier New" panose="02070309020205020404" pitchFamily="49" charset="0"/>
                <a:ea typeface="Arial" charset="0"/>
                <a:cs typeface="Courier New" panose="02070309020205020404" pitchFamily="49" charset="0"/>
              </a:rPr>
              <a:t>  if (dir == FW) {</a:t>
            </a:r>
          </a:p>
          <a:p>
            <a:pPr algn="l">
              <a:spcBef>
                <a:spcPts val="0"/>
              </a:spcBef>
            </a:pPr>
            <a:r>
              <a:rPr lang="en-US" sz="1600" dirty="0">
                <a:latin typeface="Courier New" panose="02070309020205020404" pitchFamily="49" charset="0"/>
                <a:ea typeface="Arial" charset="0"/>
                <a:cs typeface="Courier New" panose="02070309020205020404" pitchFamily="49" charset="0"/>
              </a:rPr>
              <a:t>    if (out != 0x08)</a:t>
            </a:r>
          </a:p>
          <a:p>
            <a:pPr algn="l">
              <a:spcBef>
                <a:spcPts val="0"/>
              </a:spcBef>
            </a:pPr>
            <a:r>
              <a:rPr lang="en-US" sz="1600" dirty="0">
                <a:latin typeface="Courier New" panose="02070309020205020404" pitchFamily="49" charset="0"/>
                <a:ea typeface="Arial" charset="0"/>
                <a:cs typeface="Courier New" panose="02070309020205020404" pitchFamily="49" charset="0"/>
              </a:rPr>
              <a:t>      out = out &lt;&lt; 1;</a:t>
            </a:r>
          </a:p>
          <a:p>
            <a:pPr algn="l">
              <a:spcBef>
                <a:spcPts val="0"/>
              </a:spcBef>
            </a:pPr>
            <a:r>
              <a:rPr lang="en-US" sz="1600" dirty="0">
                <a:latin typeface="Courier New" panose="02070309020205020404" pitchFamily="49" charset="0"/>
                <a:ea typeface="Arial" charset="0"/>
                <a:cs typeface="Courier New" panose="02070309020205020404" pitchFamily="49" charset="0"/>
              </a:rPr>
              <a:t>    else</a:t>
            </a:r>
          </a:p>
          <a:p>
            <a:pPr algn="l">
              <a:spcBef>
                <a:spcPts val="0"/>
              </a:spcBef>
            </a:pPr>
            <a:r>
              <a:rPr lang="en-US" sz="1600" dirty="0">
                <a:latin typeface="Courier New" panose="02070309020205020404" pitchFamily="49" charset="0"/>
                <a:ea typeface="Arial" charset="0"/>
                <a:cs typeface="Courier New" panose="02070309020205020404" pitchFamily="49" charset="0"/>
              </a:rPr>
              <a:t>      out = 1;</a:t>
            </a:r>
          </a:p>
          <a:p>
            <a:pPr algn="l">
              <a:spcBef>
                <a:spcPts val="0"/>
              </a:spcBef>
            </a:pPr>
            <a:r>
              <a:rPr lang="en-US" sz="1600" dirty="0">
                <a:latin typeface="Courier New" panose="02070309020205020404" pitchFamily="49" charset="0"/>
                <a:ea typeface="Arial" charset="0"/>
                <a:cs typeface="Courier New" panose="02070309020205020404" pitchFamily="49" charset="0"/>
              </a:rPr>
              <a:t>  } else {</a:t>
            </a:r>
          </a:p>
          <a:p>
            <a:pPr algn="l">
              <a:spcBef>
                <a:spcPts val="0"/>
              </a:spcBef>
            </a:pPr>
            <a:r>
              <a:rPr lang="en-US" sz="1600" dirty="0">
                <a:latin typeface="Courier New" panose="02070309020205020404" pitchFamily="49" charset="0"/>
                <a:ea typeface="Arial" charset="0"/>
                <a:cs typeface="Courier New" panose="02070309020205020404" pitchFamily="49" charset="0"/>
              </a:rPr>
              <a:t>    if (out != 1)</a:t>
            </a:r>
          </a:p>
          <a:p>
            <a:pPr algn="l">
              <a:spcBef>
                <a:spcPts val="0"/>
              </a:spcBef>
            </a:pPr>
            <a:r>
              <a:rPr lang="en-US" sz="1600" dirty="0">
                <a:latin typeface="Courier New" panose="02070309020205020404" pitchFamily="49" charset="0"/>
                <a:ea typeface="Arial" charset="0"/>
                <a:cs typeface="Courier New" panose="02070309020205020404" pitchFamily="49" charset="0"/>
              </a:rPr>
              <a:t>      out = out &gt;&gt; 1;</a:t>
            </a:r>
          </a:p>
          <a:p>
            <a:pPr algn="l">
              <a:spcBef>
                <a:spcPts val="0"/>
              </a:spcBef>
            </a:pPr>
            <a:r>
              <a:rPr lang="en-US" sz="1600" dirty="0">
                <a:latin typeface="Courier New" panose="02070309020205020404" pitchFamily="49" charset="0"/>
                <a:ea typeface="Arial" charset="0"/>
                <a:cs typeface="Courier New" panose="02070309020205020404" pitchFamily="49" charset="0"/>
              </a:rPr>
              <a:t>    else</a:t>
            </a:r>
          </a:p>
          <a:p>
            <a:pPr algn="l">
              <a:spcBef>
                <a:spcPts val="0"/>
              </a:spcBef>
            </a:pPr>
            <a:r>
              <a:rPr lang="en-US" sz="1600" dirty="0">
                <a:latin typeface="Courier New" panose="02070309020205020404" pitchFamily="49" charset="0"/>
                <a:ea typeface="Arial" charset="0"/>
                <a:cs typeface="Courier New" panose="02070309020205020404" pitchFamily="49" charset="0"/>
              </a:rPr>
              <a:t>      out = 0x08;</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for (int i = 0; i &lt; 4; i++) {</a:t>
            </a:r>
          </a:p>
          <a:p>
            <a:pPr algn="l">
              <a:spcBef>
                <a:spcPts val="0"/>
              </a:spcBef>
            </a:pPr>
            <a:r>
              <a:rPr lang="en-US" sz="1600" dirty="0">
                <a:latin typeface="Courier New" panose="02070309020205020404" pitchFamily="49" charset="0"/>
                <a:ea typeface="Arial" charset="0"/>
                <a:cs typeface="Courier New" panose="02070309020205020404" pitchFamily="49" charset="0"/>
              </a:rPr>
              <a:t>    digitalWrite(out_ports[i], (out &amp; (1&lt;&lt;i)) ? HIGH:LOW);</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234</a:t>
            </a:fld>
            <a:endParaRPr lang="en-US"/>
          </a:p>
        </p:txBody>
      </p:sp>
    </p:spTree>
    <p:extLst>
      <p:ext uri="{BB962C8B-B14F-4D97-AF65-F5344CB8AC3E}">
        <p14:creationId xmlns:p14="http://schemas.microsoft.com/office/powerpoint/2010/main" val="2761788898"/>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81104"/>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Servo</a:t>
            </a:r>
          </a:p>
        </p:txBody>
      </p:sp>
      <p:sp>
        <p:nvSpPr>
          <p:cNvPr id="3" name="Content Placeholder 2"/>
          <p:cNvSpPr>
            <a:spLocks noGrp="1"/>
          </p:cNvSpPr>
          <p:nvPr>
            <p:ph idx="1"/>
          </p:nvPr>
        </p:nvSpPr>
        <p:spPr>
          <a:xfrm>
            <a:off x="609599" y="1613647"/>
            <a:ext cx="10972801" cy="4925266"/>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void </a:t>
            </a:r>
            <a:r>
              <a:rPr lang="en-US" sz="1600" dirty="0" err="1">
                <a:latin typeface="Courier New" panose="02070309020205020404" pitchFamily="49" charset="0"/>
                <a:ea typeface="Arial" charset="0"/>
                <a:cs typeface="Courier New" panose="02070309020205020404" pitchFamily="49" charset="0"/>
              </a:rPr>
              <a:t>move_steps</a:t>
            </a:r>
            <a:r>
              <a:rPr lang="en-US" sz="1600" dirty="0">
                <a:latin typeface="Courier New" panose="02070309020205020404" pitchFamily="49" charset="0"/>
                <a:ea typeface="Arial" charset="0"/>
                <a:cs typeface="Courier New" panose="02070309020205020404" pitchFamily="49" charset="0"/>
              </a:rPr>
              <a:t>(int steps, byte </a:t>
            </a:r>
            <a:r>
              <a:rPr lang="en-US" sz="1600" dirty="0" err="1">
                <a:latin typeface="Courier New" panose="02070309020205020404" pitchFamily="49" charset="0"/>
                <a:ea typeface="Arial" charset="0"/>
                <a:cs typeface="Courier New" panose="02070309020205020404" pitchFamily="49" charset="0"/>
              </a:rPr>
              <a:t>ms_delay</a:t>
            </a: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if (steps &gt; 0) {</a:t>
            </a:r>
          </a:p>
          <a:p>
            <a:pPr algn="l">
              <a:spcBef>
                <a:spcPts val="0"/>
              </a:spcBef>
            </a:pPr>
            <a:r>
              <a:rPr lang="en-US" sz="1600" dirty="0">
                <a:latin typeface="Courier New" panose="02070309020205020404" pitchFamily="49" charset="0"/>
                <a:ea typeface="Arial" charset="0"/>
                <a:cs typeface="Courier New" panose="02070309020205020404" pitchFamily="49" charset="0"/>
              </a:rPr>
              <a:t>    for (int i = 0; i &lt; steps; i++)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move_one_step</a:t>
            </a:r>
            <a:r>
              <a:rPr lang="en-US" sz="1600" dirty="0">
                <a:latin typeface="Courier New" panose="02070309020205020404" pitchFamily="49" charset="0"/>
                <a:ea typeface="Arial" charset="0"/>
                <a:cs typeface="Courier New" panose="02070309020205020404" pitchFamily="49" charset="0"/>
              </a:rPr>
              <a:t>(FW);</a:t>
            </a:r>
          </a:p>
          <a:p>
            <a:pPr algn="l">
              <a:spcBef>
                <a:spcPts val="0"/>
              </a:spcBef>
            </a:pPr>
            <a:r>
              <a:rPr lang="en-US" sz="1600" dirty="0">
                <a:latin typeface="Courier New" panose="02070309020205020404" pitchFamily="49" charset="0"/>
                <a:ea typeface="Arial" charset="0"/>
                <a:cs typeface="Courier New" panose="02070309020205020404" pitchFamily="49" charset="0"/>
              </a:rPr>
              <a:t>      delay(</a:t>
            </a:r>
            <a:r>
              <a:rPr lang="en-US" sz="1600" dirty="0" err="1">
                <a:latin typeface="Courier New" panose="02070309020205020404" pitchFamily="49" charset="0"/>
                <a:ea typeface="Arial" charset="0"/>
                <a:cs typeface="Courier New" panose="02070309020205020404" pitchFamily="49" charset="0"/>
              </a:rPr>
              <a:t>ms_delay</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 else {</a:t>
            </a:r>
          </a:p>
          <a:p>
            <a:pPr algn="l">
              <a:spcBef>
                <a:spcPts val="0"/>
              </a:spcBef>
            </a:pPr>
            <a:r>
              <a:rPr lang="en-US" sz="1600" dirty="0">
                <a:latin typeface="Courier New" panose="02070309020205020404" pitchFamily="49" charset="0"/>
                <a:ea typeface="Arial" charset="0"/>
                <a:cs typeface="Courier New" panose="02070309020205020404" pitchFamily="49" charset="0"/>
              </a:rPr>
              <a:t>    for (int i = 0; i &lt; -steps; i++)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move_one_step</a:t>
            </a:r>
            <a:r>
              <a:rPr lang="en-US" sz="1600" dirty="0">
                <a:latin typeface="Courier New" panose="02070309020205020404" pitchFamily="49" charset="0"/>
                <a:ea typeface="Arial" charset="0"/>
                <a:cs typeface="Courier New" panose="02070309020205020404" pitchFamily="49" charset="0"/>
              </a:rPr>
              <a:t>(BW);</a:t>
            </a:r>
          </a:p>
          <a:p>
            <a:pPr algn="l">
              <a:spcBef>
                <a:spcPts val="0"/>
              </a:spcBef>
            </a:pPr>
            <a:r>
              <a:rPr lang="en-US" sz="1600" dirty="0">
                <a:latin typeface="Courier New" panose="02070309020205020404" pitchFamily="49" charset="0"/>
                <a:ea typeface="Arial" charset="0"/>
                <a:cs typeface="Courier New" panose="02070309020205020404" pitchFamily="49" charset="0"/>
              </a:rPr>
              <a:t>      delay(</a:t>
            </a:r>
            <a:r>
              <a:rPr lang="en-US" sz="1600" dirty="0" err="1">
                <a:latin typeface="Courier New" panose="02070309020205020404" pitchFamily="49" charset="0"/>
                <a:ea typeface="Arial" charset="0"/>
                <a:cs typeface="Courier New" panose="02070309020205020404" pitchFamily="49" charset="0"/>
              </a:rPr>
              <a:t>ms_delay</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loop()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move_steps</a:t>
            </a:r>
            <a:r>
              <a:rPr lang="en-US" sz="1600" dirty="0">
                <a:latin typeface="Courier New" panose="02070309020205020404" pitchFamily="49" charset="0"/>
                <a:ea typeface="Arial" charset="0"/>
                <a:cs typeface="Courier New" panose="02070309020205020404" pitchFamily="49" charset="0"/>
              </a:rPr>
              <a:t>(2048, 4); </a:t>
            </a:r>
          </a:p>
          <a:p>
            <a:pPr algn="l">
              <a:spcBef>
                <a:spcPts val="0"/>
              </a:spcBef>
            </a:pPr>
            <a:r>
              <a:rPr lang="en-US" sz="1600" dirty="0">
                <a:latin typeface="Courier New" panose="02070309020205020404" pitchFamily="49" charset="0"/>
                <a:ea typeface="Arial" charset="0"/>
                <a:cs typeface="Courier New" panose="02070309020205020404" pitchFamily="49" charset="0"/>
              </a:rPr>
              <a:t>  delay(measurementDelay);</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move_steps</a:t>
            </a:r>
            <a:r>
              <a:rPr lang="en-US" sz="1600" dirty="0">
                <a:latin typeface="Courier New" panose="02070309020205020404" pitchFamily="49" charset="0"/>
                <a:ea typeface="Arial" charset="0"/>
                <a:cs typeface="Courier New" panose="02070309020205020404" pitchFamily="49" charset="0"/>
              </a:rPr>
              <a:t>(-2048, 4); </a:t>
            </a:r>
          </a:p>
          <a:p>
            <a:pPr algn="l">
              <a:spcBef>
                <a:spcPts val="0"/>
              </a:spcBef>
            </a:pPr>
            <a:r>
              <a:rPr lang="en-US" sz="1600" dirty="0">
                <a:latin typeface="Courier New" panose="02070309020205020404" pitchFamily="49" charset="0"/>
                <a:ea typeface="Arial" charset="0"/>
                <a:cs typeface="Courier New" panose="02070309020205020404" pitchFamily="49" charset="0"/>
              </a:rPr>
              <a:t>  delay(measurementDelay);</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235</a:t>
            </a:fld>
            <a:endParaRPr lang="en-US"/>
          </a:p>
        </p:txBody>
      </p:sp>
    </p:spTree>
    <p:extLst>
      <p:ext uri="{BB962C8B-B14F-4D97-AF65-F5344CB8AC3E}">
        <p14:creationId xmlns:p14="http://schemas.microsoft.com/office/powerpoint/2010/main" val="2914535456"/>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19" y="139035"/>
            <a:ext cx="10811551" cy="868362"/>
          </a:xfrm>
        </p:spPr>
        <p:txBody>
          <a:bodyPr anchor="ctr">
            <a:noAutofit/>
          </a:bodyPr>
          <a:lstStyle/>
          <a:p>
            <a:pPr algn="ctr"/>
            <a:r>
              <a:rPr lang="en-US" sz="4400">
                <a:latin typeface="Arial" charset="0"/>
                <a:ea typeface="Arial" charset="0"/>
                <a:cs typeface="Arial" charset="0"/>
              </a:rPr>
              <a:t>Introduction to Electronics</a:t>
            </a:r>
            <a:endParaRPr lang="en-US" sz="4400" b="1"/>
          </a:p>
        </p:txBody>
      </p:sp>
      <p:sp>
        <p:nvSpPr>
          <p:cNvPr id="3" name="Content Placeholder 2"/>
          <p:cNvSpPr>
            <a:spLocks noGrp="1"/>
          </p:cNvSpPr>
          <p:nvPr>
            <p:ph idx="1"/>
          </p:nvPr>
        </p:nvSpPr>
        <p:spPr>
          <a:xfrm>
            <a:off x="304800" y="1528354"/>
            <a:ext cx="11582400" cy="5011406"/>
          </a:xfrm>
        </p:spPr>
        <p:txBody>
          <a:bodyPr>
            <a:noAutofit/>
          </a:bodyPr>
          <a:lstStyle/>
          <a:p>
            <a:pPr marL="342900" indent="-342900" algn="l">
              <a:spcBef>
                <a:spcPts val="400"/>
              </a:spcBef>
              <a:buFont typeface="Arial" panose="020B0604020202020204" pitchFamily="34" charset="0"/>
              <a:buChar char="•"/>
            </a:pPr>
            <a:r>
              <a:rPr lang="en-US" sz="2000">
                <a:latin typeface="Arial" charset="0"/>
                <a:ea typeface="Arial" charset="0"/>
                <a:cs typeface="Arial" charset="0"/>
              </a:rPr>
              <a:t>Lumped circuits, voltage, current, impedance, circuit diagrams</a:t>
            </a:r>
          </a:p>
          <a:p>
            <a:pPr marL="342900" indent="-342900" algn="l">
              <a:spcBef>
                <a:spcPts val="400"/>
              </a:spcBef>
              <a:buFont typeface="Arial" panose="020B0604020202020204" pitchFamily="34" charset="0"/>
              <a:buChar char="•"/>
            </a:pPr>
            <a:r>
              <a:rPr lang="en-US" sz="2000">
                <a:latin typeface="Arial" charset="0"/>
                <a:ea typeface="Arial" charset="0"/>
                <a:cs typeface="Arial" charset="0"/>
              </a:rPr>
              <a:t>Kirchhoff, Thevenin, Norton</a:t>
            </a:r>
          </a:p>
          <a:p>
            <a:pPr marL="342900" indent="-342900" algn="l">
              <a:spcBef>
                <a:spcPts val="400"/>
              </a:spcBef>
              <a:buFont typeface="Arial" panose="020B0604020202020204" pitchFamily="34" charset="0"/>
              <a:buChar char="•"/>
            </a:pPr>
            <a:r>
              <a:rPr lang="en-US" sz="2000">
                <a:latin typeface="Arial" charset="0"/>
                <a:ea typeface="Arial" charset="0"/>
                <a:cs typeface="Arial" charset="0"/>
              </a:rPr>
              <a:t>Timers, circuits, feedback, oscillators, amplifiers, filters, digital gates</a:t>
            </a:r>
          </a:p>
          <a:p>
            <a:pPr marL="342900" indent="-342900" algn="l">
              <a:spcBef>
                <a:spcPts val="400"/>
              </a:spcBef>
              <a:buFont typeface="Arial" charset="0"/>
              <a:buChar char="•"/>
            </a:pPr>
            <a:r>
              <a:rPr lang="en-US" sz="2000">
                <a:latin typeface="Arial" charset="0"/>
                <a:ea typeface="Arial" charset="0"/>
                <a:cs typeface="Arial" charset="0"/>
              </a:rPr>
              <a:t>Capacitance, resistance, inductance, wave forms, Kirchhoff and part/circuit modelling</a:t>
            </a:r>
          </a:p>
          <a:p>
            <a:pPr marL="342900" indent="-342900" algn="l">
              <a:spcBef>
                <a:spcPts val="400"/>
              </a:spcBef>
              <a:buFont typeface="Arial" charset="0"/>
              <a:buChar char="•"/>
            </a:pPr>
            <a:r>
              <a:rPr lang="en-US" sz="2000">
                <a:latin typeface="Arial" charset="0"/>
                <a:ea typeface="Arial" charset="0"/>
                <a:cs typeface="Arial" charset="0"/>
              </a:rPr>
              <a:t>Transistors, diodes, IC’s</a:t>
            </a:r>
          </a:p>
          <a:p>
            <a:pPr marL="342900" indent="-342900" algn="l">
              <a:spcBef>
                <a:spcPts val="400"/>
              </a:spcBef>
              <a:buFont typeface="Arial" charset="0"/>
              <a:buChar char="•"/>
            </a:pPr>
            <a:r>
              <a:rPr lang="en-US" sz="2000">
                <a:latin typeface="Arial" charset="0"/>
                <a:ea typeface="Arial" charset="0"/>
                <a:cs typeface="Arial" charset="0"/>
              </a:rPr>
              <a:t>Oscilloscopes, meters, spectrum analyzers, perf boards, discrete circuits</a:t>
            </a:r>
          </a:p>
          <a:p>
            <a:pPr marL="342900" indent="-342900" algn="l">
              <a:spcBef>
                <a:spcPts val="400"/>
              </a:spcBef>
              <a:buFont typeface="Arial" charset="0"/>
              <a:buChar char="•"/>
            </a:pPr>
            <a:r>
              <a:rPr lang="en-US" sz="2000">
                <a:latin typeface="Arial" charset="0"/>
                <a:ea typeface="Arial" charset="0"/>
                <a:cs typeface="Arial" charset="0"/>
              </a:rPr>
              <a:t>Radio: Maxwell and all that</a:t>
            </a:r>
          </a:p>
          <a:p>
            <a:pPr marL="342900" indent="-342900" algn="l">
              <a:spcBef>
                <a:spcPts val="400"/>
              </a:spcBef>
              <a:buFont typeface="Arial" charset="0"/>
              <a:buChar char="•"/>
            </a:pPr>
            <a:r>
              <a:rPr lang="en-US" sz="2000">
                <a:latin typeface="Arial" charset="0"/>
                <a:ea typeface="Arial" charset="0"/>
                <a:cs typeface="Arial" charset="0"/>
              </a:rPr>
              <a:t>Travelling waves, antennas, aperture, SNR</a:t>
            </a:r>
          </a:p>
          <a:p>
            <a:pPr marL="342900" indent="-342900" algn="l">
              <a:spcBef>
                <a:spcPts val="400"/>
              </a:spcBef>
              <a:buFont typeface="Arial" charset="0"/>
              <a:buChar char="•"/>
            </a:pPr>
            <a:r>
              <a:rPr lang="en-US" sz="2000">
                <a:latin typeface="Arial" charset="0"/>
                <a:ea typeface="Arial" charset="0"/>
                <a:cs typeface="Arial" charset="0"/>
              </a:rPr>
              <a:t>Computer architecture</a:t>
            </a:r>
          </a:p>
          <a:p>
            <a:pPr marL="342900" indent="-342900" algn="l">
              <a:spcBef>
                <a:spcPts val="400"/>
              </a:spcBef>
              <a:buFont typeface="Arial" charset="0"/>
              <a:buChar char="•"/>
            </a:pPr>
            <a:r>
              <a:rPr lang="en-US" sz="2000">
                <a:latin typeface="Arial" charset="0"/>
                <a:ea typeface="Arial" charset="0"/>
                <a:cs typeface="Arial" charset="0"/>
              </a:rPr>
              <a:t>Clocked circuits, memory</a:t>
            </a:r>
          </a:p>
          <a:p>
            <a:pPr marL="342900" indent="-342900" algn="l">
              <a:spcBef>
                <a:spcPts val="400"/>
              </a:spcBef>
              <a:buFont typeface="Arial" charset="0"/>
              <a:buChar char="•"/>
            </a:pPr>
            <a:r>
              <a:rPr lang="en-US" sz="2000">
                <a:latin typeface="Arial" charset="0"/>
                <a:ea typeface="Arial" charset="0"/>
                <a:cs typeface="Arial" charset="0"/>
              </a:rPr>
              <a:t>Power and computing</a:t>
            </a:r>
          </a:p>
          <a:p>
            <a:pPr marL="342900" indent="-342900" algn="l">
              <a:spcBef>
                <a:spcPts val="400"/>
              </a:spcBef>
              <a:buFont typeface="Arial" charset="0"/>
              <a:buChar char="•"/>
            </a:pPr>
            <a:r>
              <a:rPr lang="en-US" sz="2000">
                <a:latin typeface="Arial" charset="0"/>
                <a:ea typeface="Arial" charset="0"/>
                <a:cs typeface="Arial" charset="0"/>
              </a:rPr>
              <a:t>IoT architecture and sensors</a:t>
            </a:r>
          </a:p>
          <a:p>
            <a:pPr marL="342900" indent="-342900" algn="l">
              <a:spcBef>
                <a:spcPts val="400"/>
              </a:spcBef>
              <a:buFont typeface="Arial" charset="0"/>
              <a:buChar char="•"/>
            </a:pPr>
            <a:r>
              <a:rPr lang="en-US" sz="2000">
                <a:latin typeface="Arial" charset="0"/>
                <a:ea typeface="Arial" charset="0"/>
                <a:cs typeface="Arial" charset="0"/>
              </a:rPr>
              <a:t>Tools and resources</a:t>
            </a:r>
          </a:p>
          <a:p>
            <a:pPr algn="l"/>
            <a:endParaRPr lang="en-US">
              <a:latin typeface="Arial" charset="0"/>
              <a:ea typeface="Arial" charset="0"/>
              <a:cs typeface="Arial" charset="0"/>
            </a:endParaRPr>
          </a:p>
          <a:p>
            <a:pPr marL="342900" indent="-342900" algn="l">
              <a:buFont typeface="Arial" charset="0"/>
              <a:buChar char="•"/>
            </a:pPr>
            <a:endParaRPr lang="en-US">
              <a:latin typeface="Arial" charset="0"/>
              <a:ea typeface="Arial" charset="0"/>
              <a:cs typeface="Arial" charset="0"/>
            </a:endParaRPr>
          </a:p>
          <a:p>
            <a:pPr marL="342900" indent="-342900" algn="l">
              <a:buFont typeface="Arial" charset="0"/>
              <a:buChar char="•"/>
            </a:pPr>
            <a:endParaRPr lang="en-US"/>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236</a:t>
            </a:fld>
            <a:endParaRPr lang="en-US"/>
          </a:p>
        </p:txBody>
      </p:sp>
    </p:spTree>
    <p:extLst>
      <p:ext uri="{BB962C8B-B14F-4D97-AF65-F5344CB8AC3E}">
        <p14:creationId xmlns:p14="http://schemas.microsoft.com/office/powerpoint/2010/main" val="35837255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0218" y="348443"/>
            <a:ext cx="11330889" cy="868362"/>
          </a:xfrm>
        </p:spPr>
        <p:txBody>
          <a:bodyPr anchor="ctr">
            <a:noAutofit/>
          </a:bodyPr>
          <a:lstStyle/>
          <a:p>
            <a:pPr algn="ctr"/>
            <a:r>
              <a:rPr lang="en-US" sz="4400">
                <a:latin typeface="Arial" panose="020B0604020202020204" pitchFamily="34" charset="0"/>
                <a:cs typeface="Arial" panose="020B0604020202020204" pitchFamily="34" charset="0"/>
              </a:rPr>
              <a:t>Subsystem components and integrated circuits</a:t>
            </a:r>
          </a:p>
        </p:txBody>
      </p:sp>
      <p:sp>
        <p:nvSpPr>
          <p:cNvPr id="3" name="Content Placeholder 2"/>
          <p:cNvSpPr>
            <a:spLocks noGrp="1"/>
          </p:cNvSpPr>
          <p:nvPr>
            <p:ph idx="1"/>
          </p:nvPr>
        </p:nvSpPr>
        <p:spPr>
          <a:xfrm>
            <a:off x="669701" y="2103120"/>
            <a:ext cx="10650829" cy="3807317"/>
          </a:xfrm>
        </p:spPr>
        <p:txBody>
          <a:bodyPr>
            <a:noAutofit/>
          </a:bodyPr>
          <a:lstStyle/>
          <a:p>
            <a:pPr marL="342900" indent="-342900" algn="l">
              <a:buFont typeface="Arial" panose="020B0604020202020204" pitchFamily="34" charset="0"/>
              <a:buChar char="•"/>
            </a:pPr>
            <a:r>
              <a:rPr lang="en-US" sz="2000">
                <a:latin typeface="Arial" charset="0"/>
                <a:ea typeface="Arial" charset="0"/>
                <a:cs typeface="Arial" charset="0"/>
              </a:rPr>
              <a:t>Miniaturization has allowed us to cram a lot of components into a small package called an integrated circuit or IC.</a:t>
            </a:r>
          </a:p>
          <a:p>
            <a:pPr marL="342900" indent="-342900" algn="l">
              <a:buFont typeface="Arial" panose="020B0604020202020204" pitchFamily="34" charset="0"/>
              <a:buChar char="•"/>
            </a:pPr>
            <a:r>
              <a:rPr lang="en-US" sz="2000">
                <a:latin typeface="Arial" charset="0"/>
                <a:ea typeface="Arial" charset="0"/>
                <a:cs typeface="Arial" charset="0"/>
              </a:rPr>
              <a:t>We’ll use the NEC 555 timer later, this is an analog IC with a small number of integrated devices (transistors, resistors, capacitors). Small scale integration components include operational amplifiers (e.g.-741, 358), audio amps (386), mixers (NEC-602), phase lock loops, and many others.</a:t>
            </a:r>
          </a:p>
          <a:p>
            <a:pPr marL="342900" indent="-342900" algn="l">
              <a:buFont typeface="Arial" panose="020B0604020202020204" pitchFamily="34" charset="0"/>
              <a:buChar char="•"/>
            </a:pPr>
            <a:r>
              <a:rPr lang="en-US" sz="2000">
                <a:latin typeface="Arial" charset="0"/>
                <a:ea typeface="Arial" charset="0"/>
                <a:cs typeface="Arial" charset="0"/>
              </a:rPr>
              <a:t>An Intel processor has billions of transistors crammed onto a single die with feature sizes around 14 nm (1 nm = 10</a:t>
            </a:r>
            <a:r>
              <a:rPr lang="en-US" sz="2000" baseline="30000">
                <a:latin typeface="Arial" charset="0"/>
                <a:ea typeface="Arial" charset="0"/>
                <a:cs typeface="Arial" charset="0"/>
              </a:rPr>
              <a:t>-9</a:t>
            </a:r>
            <a:r>
              <a:rPr lang="en-US" sz="2000">
                <a:latin typeface="Arial" charset="0"/>
                <a:ea typeface="Arial" charset="0"/>
                <a:cs typeface="Arial" charset="0"/>
              </a:rPr>
              <a:t> meters).</a:t>
            </a:r>
          </a:p>
          <a:p>
            <a:pPr marL="342900" indent="-342900" algn="l">
              <a:buFont typeface="Arial" panose="020B0604020202020204" pitchFamily="34" charset="0"/>
              <a:buChar char="•"/>
            </a:pPr>
            <a:r>
              <a:rPr lang="en-US" sz="2000">
                <a:latin typeface="Arial" charset="0"/>
                <a:ea typeface="Arial" charset="0"/>
                <a:cs typeface="Arial" charset="0"/>
              </a:rPr>
              <a:t>We’ll be using ICs extensively, especially in digital electronics.  The Arduinos and Raspberry Pi processors have millions of transistors on a tiny die and cost peanuts.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24</a:t>
            </a:fld>
            <a:endParaRPr lang="en-US"/>
          </a:p>
        </p:txBody>
      </p:sp>
    </p:spTree>
    <p:extLst>
      <p:ext uri="{BB962C8B-B14F-4D97-AF65-F5344CB8AC3E}">
        <p14:creationId xmlns:p14="http://schemas.microsoft.com/office/powerpoint/2010/main" val="6496439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2" y="113983"/>
            <a:ext cx="8809148" cy="868362"/>
          </a:xfrm>
        </p:spPr>
        <p:txBody>
          <a:bodyPr anchor="ctr">
            <a:normAutofit/>
          </a:bodyPr>
          <a:lstStyle/>
          <a:p>
            <a:r>
              <a:rPr lang="en-US" sz="4400">
                <a:latin typeface="Arial" panose="020B0604020202020204" pitchFamily="34" charset="0"/>
                <a:cs typeface="Arial" panose="020B0604020202020204" pitchFamily="34" charset="0"/>
              </a:rPr>
              <a:t>BJT amplifiers</a:t>
            </a:r>
          </a:p>
        </p:txBody>
      </p:sp>
      <p:sp>
        <p:nvSpPr>
          <p:cNvPr id="3" name="Content Placeholder 2"/>
          <p:cNvSpPr>
            <a:spLocks noGrp="1"/>
          </p:cNvSpPr>
          <p:nvPr>
            <p:ph idx="1"/>
          </p:nvPr>
        </p:nvSpPr>
        <p:spPr>
          <a:xfrm>
            <a:off x="4217658" y="393468"/>
            <a:ext cx="7940363" cy="5794236"/>
          </a:xfrm>
        </p:spPr>
        <p:txBody>
          <a:bodyPr>
            <a:noAutofit/>
          </a:bodyPr>
          <a:lstStyle/>
          <a:p>
            <a:pPr algn="l"/>
            <a:r>
              <a:rPr lang="en-US" sz="2000" dirty="0">
                <a:latin typeface="Arial" charset="0"/>
                <a:ea typeface="Arial" charset="0"/>
                <a:cs typeface="Arial" charset="0"/>
              </a:rPr>
              <a:t>Here’s how to design a common emitter amplifier.  We use a 2n3904 transistor with 𝛽=150.  This circuit will work!  Build it.</a:t>
            </a:r>
          </a:p>
          <a:p>
            <a:pPr marL="457200" indent="-457200" algn="l">
              <a:buFont typeface="+mj-lt"/>
              <a:buAutoNum type="arabicPeriod"/>
            </a:pPr>
            <a:r>
              <a:rPr lang="en-US" sz="1800" dirty="0">
                <a:latin typeface="Arial" charset="0"/>
                <a:ea typeface="Arial" charset="0"/>
                <a:cs typeface="Arial" charset="0"/>
              </a:rPr>
              <a:t>Pick the supply voltage V</a:t>
            </a:r>
            <a:r>
              <a:rPr lang="en-US" sz="1800" baseline="-25000" dirty="0">
                <a:latin typeface="Arial" charset="0"/>
                <a:ea typeface="Arial" charset="0"/>
                <a:cs typeface="Arial" charset="0"/>
              </a:rPr>
              <a:t>cc</a:t>
            </a:r>
            <a:r>
              <a:rPr lang="en-US" sz="1800" dirty="0">
                <a:latin typeface="Arial" charset="0"/>
                <a:ea typeface="Arial" charset="0"/>
                <a:cs typeface="Arial" charset="0"/>
              </a:rPr>
              <a:t>=12V.</a:t>
            </a:r>
          </a:p>
          <a:p>
            <a:pPr marL="457200" indent="-457200" algn="l">
              <a:buFont typeface="+mj-lt"/>
              <a:buAutoNum type="arabicPeriod"/>
            </a:pPr>
            <a:r>
              <a:rPr lang="en-US" sz="1800" dirty="0">
                <a:latin typeface="Arial" charset="0"/>
                <a:ea typeface="Arial" charset="0"/>
                <a:cs typeface="Arial" charset="0"/>
              </a:rPr>
              <a:t>Choose a gain (amplification factor), A = 5.</a:t>
            </a:r>
          </a:p>
          <a:p>
            <a:pPr marL="457200" indent="-457200" algn="l">
              <a:buFont typeface="+mj-lt"/>
              <a:buAutoNum type="arabicPeriod"/>
            </a:pPr>
            <a:r>
              <a:rPr lang="en-US" sz="1800" dirty="0">
                <a:latin typeface="Arial" charset="0"/>
                <a:ea typeface="Arial" charset="0"/>
                <a:cs typeface="Arial" charset="0"/>
              </a:rPr>
              <a:t>Choose the “Q point” of the conducting transistor (4mA).</a:t>
            </a:r>
          </a:p>
          <a:p>
            <a:pPr marL="457200" indent="-457200" algn="l">
              <a:buFont typeface="+mj-lt"/>
              <a:buAutoNum type="arabicPeriod"/>
            </a:pPr>
            <a:r>
              <a:rPr lang="en-US" sz="1800" dirty="0">
                <a:latin typeface="Arial" charset="0"/>
                <a:ea typeface="Arial" charset="0"/>
                <a:cs typeface="Arial" charset="0"/>
              </a:rPr>
              <a:t>V</a:t>
            </a:r>
            <a:r>
              <a:rPr lang="en-US" sz="1800" baseline="-25000" dirty="0">
                <a:latin typeface="Arial" charset="0"/>
                <a:ea typeface="Arial" charset="0"/>
                <a:cs typeface="Arial" charset="0"/>
              </a:rPr>
              <a:t>cc </a:t>
            </a:r>
            <a:r>
              <a:rPr lang="en-US" sz="1800" dirty="0">
                <a:latin typeface="Arial" charset="0"/>
                <a:ea typeface="Arial" charset="0"/>
                <a:cs typeface="Arial" charset="0"/>
              </a:rPr>
              <a:t>= (</a:t>
            </a:r>
            <a:r>
              <a:rPr lang="en-US" sz="1800" dirty="0" err="1">
                <a:latin typeface="Arial" charset="0"/>
                <a:ea typeface="Arial" charset="0"/>
                <a:cs typeface="Arial" charset="0"/>
              </a:rPr>
              <a:t>i</a:t>
            </a:r>
            <a:r>
              <a:rPr lang="en-US" sz="1800" baseline="-25000" dirty="0" err="1">
                <a:latin typeface="Arial" charset="0"/>
                <a:ea typeface="Arial" charset="0"/>
                <a:cs typeface="Arial" charset="0"/>
              </a:rPr>
              <a:t>c</a:t>
            </a:r>
            <a:r>
              <a:rPr lang="en-US" sz="1800" dirty="0" err="1">
                <a:latin typeface="Arial" charset="0"/>
                <a:ea typeface="Arial" charset="0"/>
                <a:cs typeface="Arial" charset="0"/>
              </a:rPr>
              <a:t>∙R</a:t>
            </a:r>
            <a:r>
              <a:rPr lang="en-US" sz="1800" baseline="-25000" dirty="0" err="1">
                <a:latin typeface="Arial" charset="0"/>
                <a:ea typeface="Arial" charset="0"/>
                <a:cs typeface="Arial" charset="0"/>
              </a:rPr>
              <a:t>C</a:t>
            </a:r>
            <a:r>
              <a:rPr lang="en-US" sz="1800" dirty="0">
                <a:latin typeface="Arial" charset="0"/>
                <a:ea typeface="Arial" charset="0"/>
                <a:cs typeface="Arial" charset="0"/>
              </a:rPr>
              <a:t>) + </a:t>
            </a:r>
            <a:r>
              <a:rPr lang="en-US" sz="1800" dirty="0" err="1">
                <a:latin typeface="Arial" charset="0"/>
                <a:ea typeface="Arial" charset="0"/>
                <a:cs typeface="Arial" charset="0"/>
              </a:rPr>
              <a:t>V</a:t>
            </a:r>
            <a:r>
              <a:rPr lang="en-US" sz="1800" baseline="-25000" dirty="0" err="1">
                <a:latin typeface="Arial" charset="0"/>
                <a:ea typeface="Arial" charset="0"/>
                <a:cs typeface="Arial" charset="0"/>
              </a:rPr>
              <a:t>ce</a:t>
            </a:r>
            <a:r>
              <a:rPr lang="en-US" sz="1800" dirty="0">
                <a:latin typeface="Arial" charset="0"/>
                <a:ea typeface="Arial" charset="0"/>
                <a:cs typeface="Arial" charset="0"/>
              </a:rPr>
              <a:t> + </a:t>
            </a:r>
            <a:r>
              <a:rPr lang="en-US" sz="1800" dirty="0" err="1">
                <a:latin typeface="Arial" charset="0"/>
                <a:ea typeface="Arial" charset="0"/>
                <a:cs typeface="Arial" charset="0"/>
              </a:rPr>
              <a:t>i</a:t>
            </a:r>
            <a:r>
              <a:rPr lang="en-US" sz="1800" baseline="-25000" dirty="0" err="1">
                <a:latin typeface="Arial" charset="0"/>
                <a:ea typeface="Arial" charset="0"/>
                <a:cs typeface="Arial" charset="0"/>
              </a:rPr>
              <a:t>e</a:t>
            </a:r>
            <a:r>
              <a:rPr lang="en-US" sz="1800" dirty="0">
                <a:latin typeface="Arial" charset="0"/>
                <a:ea typeface="Arial" charset="0"/>
                <a:cs typeface="Arial" charset="0"/>
              </a:rPr>
              <a:t> R</a:t>
            </a:r>
            <a:r>
              <a:rPr lang="en-US" sz="1800" baseline="-25000" dirty="0">
                <a:latin typeface="Arial" charset="0"/>
                <a:ea typeface="Arial" charset="0"/>
                <a:cs typeface="Arial" charset="0"/>
              </a:rPr>
              <a:t>E</a:t>
            </a:r>
            <a:r>
              <a:rPr lang="en-US" sz="1800" dirty="0">
                <a:latin typeface="Arial" charset="0"/>
                <a:ea typeface="Arial" charset="0"/>
                <a:cs typeface="Arial" charset="0"/>
              </a:rPr>
              <a:t> ∼ </a:t>
            </a:r>
            <a:r>
              <a:rPr lang="en-US" sz="1800" dirty="0" err="1">
                <a:latin typeface="Arial" charset="0"/>
                <a:ea typeface="Arial" charset="0"/>
                <a:cs typeface="Arial" charset="0"/>
              </a:rPr>
              <a:t>i</a:t>
            </a:r>
            <a:r>
              <a:rPr lang="en-US" sz="1800" baseline="-25000" dirty="0" err="1">
                <a:latin typeface="Arial" charset="0"/>
                <a:ea typeface="Arial" charset="0"/>
                <a:cs typeface="Arial" charset="0"/>
              </a:rPr>
              <a:t>e</a:t>
            </a:r>
            <a:r>
              <a:rPr lang="en-US" sz="1800" dirty="0">
                <a:latin typeface="Arial" charset="0"/>
                <a:ea typeface="Arial" charset="0"/>
                <a:cs typeface="Arial" charset="0"/>
              </a:rPr>
              <a:t>∙ (R</a:t>
            </a:r>
            <a:r>
              <a:rPr lang="en-US" sz="1800" baseline="-25000" dirty="0">
                <a:latin typeface="Arial" charset="0"/>
                <a:ea typeface="Arial" charset="0"/>
                <a:cs typeface="Arial" charset="0"/>
              </a:rPr>
              <a:t>C</a:t>
            </a:r>
            <a:r>
              <a:rPr lang="en-US" sz="1800" dirty="0">
                <a:latin typeface="Arial" charset="0"/>
                <a:ea typeface="Arial" charset="0"/>
                <a:cs typeface="Arial" charset="0"/>
              </a:rPr>
              <a:t>+R</a:t>
            </a:r>
            <a:r>
              <a:rPr lang="en-US" sz="1800" baseline="-25000" dirty="0">
                <a:latin typeface="Arial" charset="0"/>
                <a:ea typeface="Arial" charset="0"/>
                <a:cs typeface="Arial" charset="0"/>
              </a:rPr>
              <a:t>E</a:t>
            </a:r>
            <a:r>
              <a:rPr lang="en-US" sz="1800" dirty="0">
                <a:latin typeface="Arial" charset="0"/>
                <a:ea typeface="Arial" charset="0"/>
                <a:cs typeface="Arial" charset="0"/>
              </a:rPr>
              <a:t>) +</a:t>
            </a:r>
            <a:r>
              <a:rPr lang="en-US" sz="1800" dirty="0" err="1">
                <a:latin typeface="Arial" charset="0"/>
                <a:ea typeface="Arial" charset="0"/>
                <a:cs typeface="Arial" charset="0"/>
              </a:rPr>
              <a:t>V</a:t>
            </a:r>
            <a:r>
              <a:rPr lang="en-US" sz="1800" baseline="-25000" dirty="0" err="1">
                <a:latin typeface="Arial" charset="0"/>
                <a:ea typeface="Arial" charset="0"/>
                <a:cs typeface="Arial" charset="0"/>
              </a:rPr>
              <a:t>ce</a:t>
            </a:r>
            <a:r>
              <a:rPr lang="en-US" sz="1800" dirty="0">
                <a:latin typeface="Arial" charset="0"/>
                <a:ea typeface="Arial" charset="0"/>
                <a:cs typeface="Arial" charset="0"/>
              </a:rPr>
              <a:t> with </a:t>
            </a:r>
            <a:r>
              <a:rPr lang="en-US" sz="1800" dirty="0" err="1">
                <a:latin typeface="Arial" charset="0"/>
                <a:ea typeface="Arial" charset="0"/>
                <a:cs typeface="Arial" charset="0"/>
              </a:rPr>
              <a:t>i</a:t>
            </a:r>
            <a:r>
              <a:rPr lang="en-US" sz="1800" baseline="-25000" dirty="0" err="1">
                <a:latin typeface="Arial" charset="0"/>
                <a:ea typeface="Arial" charset="0"/>
                <a:cs typeface="Arial" charset="0"/>
              </a:rPr>
              <a:t>c</a:t>
            </a:r>
            <a:r>
              <a:rPr lang="en-US" sz="1800" dirty="0">
                <a:latin typeface="Arial" charset="0"/>
                <a:ea typeface="Arial" charset="0"/>
                <a:cs typeface="Arial" charset="0"/>
              </a:rPr>
              <a:t>=4mA.  We get (R</a:t>
            </a:r>
            <a:r>
              <a:rPr lang="en-US" sz="1800" baseline="-25000" dirty="0">
                <a:latin typeface="Arial" charset="0"/>
                <a:ea typeface="Arial" charset="0"/>
                <a:cs typeface="Arial" charset="0"/>
              </a:rPr>
              <a:t>C</a:t>
            </a:r>
            <a:r>
              <a:rPr lang="en-US" sz="1800" dirty="0">
                <a:latin typeface="Arial" charset="0"/>
                <a:ea typeface="Arial" charset="0"/>
                <a:cs typeface="Arial" charset="0"/>
              </a:rPr>
              <a:t>+R</a:t>
            </a:r>
            <a:r>
              <a:rPr lang="en-US" sz="1800" baseline="-25000" dirty="0">
                <a:latin typeface="Arial" charset="0"/>
                <a:ea typeface="Arial" charset="0"/>
                <a:cs typeface="Arial" charset="0"/>
              </a:rPr>
              <a:t>E</a:t>
            </a:r>
            <a:r>
              <a:rPr lang="en-US" sz="1800" dirty="0">
                <a:latin typeface="Arial" charset="0"/>
                <a:ea typeface="Arial" charset="0"/>
                <a:cs typeface="Arial" charset="0"/>
              </a:rPr>
              <a:t>) = (V</a:t>
            </a:r>
            <a:r>
              <a:rPr lang="en-US" sz="1800" baseline="-25000" dirty="0">
                <a:latin typeface="Arial" charset="0"/>
                <a:ea typeface="Arial" charset="0"/>
                <a:cs typeface="Arial" charset="0"/>
              </a:rPr>
              <a:t>cc </a:t>
            </a:r>
            <a:r>
              <a:rPr lang="en-US" sz="1800" dirty="0">
                <a:latin typeface="Arial" charset="0"/>
                <a:ea typeface="Arial" charset="0"/>
                <a:cs typeface="Arial" charset="0"/>
              </a:rPr>
              <a:t>- </a:t>
            </a:r>
            <a:r>
              <a:rPr lang="en-US" sz="1800" dirty="0" err="1">
                <a:latin typeface="Arial" charset="0"/>
                <a:ea typeface="Arial" charset="0"/>
                <a:cs typeface="Arial" charset="0"/>
              </a:rPr>
              <a:t>V</a:t>
            </a:r>
            <a:r>
              <a:rPr lang="en-US" sz="1800" baseline="-25000" dirty="0" err="1">
                <a:latin typeface="Arial" charset="0"/>
                <a:ea typeface="Arial" charset="0"/>
                <a:cs typeface="Arial" charset="0"/>
              </a:rPr>
              <a:t>ce</a:t>
            </a:r>
            <a:r>
              <a:rPr lang="en-US" sz="1800" dirty="0">
                <a:latin typeface="Arial" charset="0"/>
                <a:ea typeface="Arial" charset="0"/>
                <a:cs typeface="Arial" charset="0"/>
              </a:rPr>
              <a:t>)/(4mA) =1.75 k𝝮.</a:t>
            </a:r>
          </a:p>
          <a:p>
            <a:pPr marL="457200" indent="-457200" algn="l">
              <a:buFont typeface="+mj-lt"/>
              <a:buAutoNum type="arabicPeriod"/>
            </a:pPr>
            <a:r>
              <a:rPr lang="en-US" sz="1800" dirty="0">
                <a:latin typeface="Arial" charset="0"/>
                <a:ea typeface="Arial" charset="0"/>
                <a:cs typeface="Arial" charset="0"/>
              </a:rPr>
              <a:t>Since A = 5 and A=R</a:t>
            </a:r>
            <a:r>
              <a:rPr lang="en-US" sz="1800" baseline="-25000" dirty="0">
                <a:latin typeface="Arial" charset="0"/>
                <a:ea typeface="Arial" charset="0"/>
                <a:cs typeface="Arial" charset="0"/>
              </a:rPr>
              <a:t>C</a:t>
            </a:r>
            <a:r>
              <a:rPr lang="en-US" sz="1800" dirty="0">
                <a:latin typeface="Arial" charset="0"/>
                <a:ea typeface="Arial" charset="0"/>
                <a:cs typeface="Arial" charset="0"/>
              </a:rPr>
              <a:t>/R</a:t>
            </a:r>
            <a:r>
              <a:rPr lang="en-US" sz="1800" baseline="-25000" dirty="0">
                <a:latin typeface="Arial" charset="0"/>
                <a:ea typeface="Arial" charset="0"/>
                <a:cs typeface="Arial" charset="0"/>
              </a:rPr>
              <a:t>E</a:t>
            </a:r>
            <a:r>
              <a:rPr lang="en-US" sz="1800" dirty="0">
                <a:latin typeface="Arial" charset="0"/>
                <a:ea typeface="Arial" charset="0"/>
                <a:cs typeface="Arial" charset="0"/>
              </a:rPr>
              <a:t>, R</a:t>
            </a:r>
            <a:r>
              <a:rPr lang="en-US" sz="1800" baseline="-25000" dirty="0">
                <a:latin typeface="Arial" charset="0"/>
                <a:ea typeface="Arial" charset="0"/>
                <a:cs typeface="Arial" charset="0"/>
              </a:rPr>
              <a:t>C</a:t>
            </a:r>
            <a:r>
              <a:rPr lang="en-US" sz="1800" dirty="0">
                <a:latin typeface="Arial" charset="0"/>
                <a:ea typeface="Arial" charset="0"/>
                <a:cs typeface="Arial" charset="0"/>
              </a:rPr>
              <a:t>= 5 R</a:t>
            </a:r>
            <a:r>
              <a:rPr lang="en-US" sz="1800" baseline="-25000" dirty="0">
                <a:latin typeface="Arial" charset="0"/>
                <a:ea typeface="Arial" charset="0"/>
                <a:cs typeface="Arial" charset="0"/>
              </a:rPr>
              <a:t>E</a:t>
            </a:r>
            <a:r>
              <a:rPr lang="en-US" sz="1800" dirty="0">
                <a:latin typeface="Arial" charset="0"/>
                <a:ea typeface="Arial" charset="0"/>
                <a:cs typeface="Arial" charset="0"/>
              </a:rPr>
              <a:t> so R</a:t>
            </a:r>
            <a:r>
              <a:rPr lang="en-US" sz="1800" baseline="-25000" dirty="0">
                <a:latin typeface="Arial" charset="0"/>
                <a:ea typeface="Arial" charset="0"/>
                <a:cs typeface="Arial" charset="0"/>
              </a:rPr>
              <a:t>E</a:t>
            </a:r>
            <a:r>
              <a:rPr lang="en-US" sz="1800" dirty="0">
                <a:latin typeface="Arial" charset="0"/>
                <a:ea typeface="Arial" charset="0"/>
                <a:cs typeface="Arial" charset="0"/>
              </a:rPr>
              <a:t> ∼ 270 𝝮 (this is a standard resistor value) and R</a:t>
            </a:r>
            <a:r>
              <a:rPr lang="en-US" sz="1800" baseline="-25000" dirty="0">
                <a:latin typeface="Arial" charset="0"/>
                <a:ea typeface="Arial" charset="0"/>
                <a:cs typeface="Arial" charset="0"/>
              </a:rPr>
              <a:t>C</a:t>
            </a:r>
            <a:r>
              <a:rPr lang="en-US" sz="1800" dirty="0">
                <a:latin typeface="Arial" charset="0"/>
                <a:ea typeface="Arial" charset="0"/>
                <a:cs typeface="Arial" charset="0"/>
              </a:rPr>
              <a:t>= 1.5k𝝮.</a:t>
            </a:r>
          </a:p>
          <a:p>
            <a:pPr marL="457200" indent="-457200" algn="l">
              <a:buFont typeface="+mj-lt"/>
              <a:buAutoNum type="arabicPeriod"/>
            </a:pPr>
            <a:r>
              <a:rPr lang="en-US" sz="1800" dirty="0" err="1">
                <a:latin typeface="Arial" charset="0"/>
                <a:ea typeface="Arial" charset="0"/>
                <a:cs typeface="Arial" charset="0"/>
              </a:rPr>
              <a:t>i</a:t>
            </a:r>
            <a:r>
              <a:rPr lang="en-US" sz="1800" baseline="-25000" dirty="0" err="1">
                <a:latin typeface="Arial" charset="0"/>
                <a:ea typeface="Arial" charset="0"/>
                <a:cs typeface="Arial" charset="0"/>
              </a:rPr>
              <a:t>b</a:t>
            </a:r>
            <a:r>
              <a:rPr lang="en-US" sz="1800" dirty="0">
                <a:latin typeface="Arial" charset="0"/>
                <a:ea typeface="Arial" charset="0"/>
                <a:cs typeface="Arial" charset="0"/>
              </a:rPr>
              <a:t> = 4mA/𝛽 = 27 𝝁A.</a:t>
            </a:r>
          </a:p>
          <a:p>
            <a:pPr marL="457200" indent="-457200" algn="l">
              <a:buFont typeface="+mj-lt"/>
              <a:buAutoNum type="arabicPeriod"/>
            </a:pPr>
            <a:r>
              <a:rPr lang="en-US" sz="1800" dirty="0">
                <a:latin typeface="Arial" charset="0"/>
                <a:ea typeface="Arial" charset="0"/>
                <a:cs typeface="Arial" charset="0"/>
              </a:rPr>
              <a:t>Since </a:t>
            </a:r>
            <a:r>
              <a:rPr lang="en-US" sz="1800" dirty="0" err="1">
                <a:latin typeface="Arial" charset="0"/>
                <a:ea typeface="Arial" charset="0"/>
                <a:cs typeface="Arial" charset="0"/>
              </a:rPr>
              <a:t>V</a:t>
            </a:r>
            <a:r>
              <a:rPr lang="en-US" sz="1800" baseline="-25000" dirty="0" err="1">
                <a:latin typeface="Arial" charset="0"/>
                <a:ea typeface="Arial" charset="0"/>
                <a:cs typeface="Arial" charset="0"/>
              </a:rPr>
              <a:t>be</a:t>
            </a:r>
            <a:r>
              <a:rPr lang="en-US" sz="1800" dirty="0">
                <a:latin typeface="Arial" charset="0"/>
                <a:ea typeface="Arial" charset="0"/>
                <a:cs typeface="Arial" charset="0"/>
              </a:rPr>
              <a:t> must be greater than .7V throughout the input signal range, we want the voltage across R</a:t>
            </a:r>
            <a:r>
              <a:rPr lang="en-US" sz="1800" baseline="-25000" dirty="0">
                <a:latin typeface="Arial" charset="0"/>
                <a:ea typeface="Arial" charset="0"/>
                <a:cs typeface="Arial" charset="0"/>
              </a:rPr>
              <a:t>2 </a:t>
            </a:r>
            <a:r>
              <a:rPr lang="en-US" sz="1800" dirty="0">
                <a:latin typeface="Arial" charset="0"/>
                <a:ea typeface="Arial" charset="0"/>
                <a:cs typeface="Arial" charset="0"/>
              </a:rPr>
              <a:t>to satisfy </a:t>
            </a:r>
            <a:r>
              <a:rPr lang="en-US" sz="1800" dirty="0" err="1">
                <a:latin typeface="Arial" charset="0"/>
                <a:ea typeface="Arial" charset="0"/>
                <a:cs typeface="Arial" charset="0"/>
              </a:rPr>
              <a:t>V</a:t>
            </a:r>
            <a:r>
              <a:rPr lang="en-US" sz="1800" baseline="-25000" dirty="0" err="1">
                <a:latin typeface="Arial" charset="0"/>
                <a:ea typeface="Arial" charset="0"/>
                <a:cs typeface="Arial" charset="0"/>
              </a:rPr>
              <a:t>be</a:t>
            </a:r>
            <a:r>
              <a:rPr lang="en-US" sz="1800" baseline="-25000" dirty="0">
                <a:latin typeface="Arial" charset="0"/>
                <a:ea typeface="Arial" charset="0"/>
                <a:cs typeface="Arial" charset="0"/>
              </a:rPr>
              <a:t> </a:t>
            </a:r>
            <a:r>
              <a:rPr lang="en-US" sz="1800" dirty="0">
                <a:latin typeface="Arial" charset="0"/>
                <a:ea typeface="Arial" charset="0"/>
                <a:cs typeface="Arial" charset="0"/>
              </a:rPr>
              <a:t>+ </a:t>
            </a:r>
            <a:r>
              <a:rPr lang="en-US" sz="1800" dirty="0" err="1">
                <a:latin typeface="Arial" charset="0"/>
                <a:ea typeface="Arial" charset="0"/>
                <a:cs typeface="Arial" charset="0"/>
              </a:rPr>
              <a:t>i</a:t>
            </a:r>
            <a:r>
              <a:rPr lang="en-US" sz="1800" baseline="-25000" dirty="0" err="1">
                <a:latin typeface="Arial" charset="0"/>
                <a:ea typeface="Arial" charset="0"/>
                <a:cs typeface="Arial" charset="0"/>
              </a:rPr>
              <a:t>c</a:t>
            </a:r>
            <a:r>
              <a:rPr lang="en-US" sz="1800" dirty="0" err="1">
                <a:latin typeface="Arial" charset="0"/>
                <a:ea typeface="Arial" charset="0"/>
                <a:cs typeface="Arial" charset="0"/>
              </a:rPr>
              <a:t>R</a:t>
            </a:r>
            <a:r>
              <a:rPr lang="en-US" sz="1800" baseline="-25000" dirty="0" err="1">
                <a:latin typeface="Arial" charset="0"/>
                <a:ea typeface="Arial" charset="0"/>
                <a:cs typeface="Arial" charset="0"/>
              </a:rPr>
              <a:t>E</a:t>
            </a:r>
            <a:r>
              <a:rPr lang="en-US" sz="1800" dirty="0">
                <a:latin typeface="Arial" charset="0"/>
                <a:ea typeface="Arial" charset="0"/>
                <a:cs typeface="Arial" charset="0"/>
              </a:rPr>
              <a:t> = 1.8V.</a:t>
            </a:r>
          </a:p>
          <a:p>
            <a:pPr marL="457200" indent="-457200" algn="l">
              <a:buFont typeface="+mj-lt"/>
              <a:buAutoNum type="arabicPeriod"/>
            </a:pPr>
            <a:r>
              <a:rPr lang="en-US" sz="1800" dirty="0">
                <a:latin typeface="Arial" charset="0"/>
                <a:ea typeface="Arial" charset="0"/>
                <a:cs typeface="Arial" charset="0"/>
              </a:rPr>
              <a:t>We insert a voltage divider consisting of R</a:t>
            </a:r>
            <a:r>
              <a:rPr lang="en-US" sz="1800" baseline="-25000" dirty="0">
                <a:latin typeface="Arial" charset="0"/>
                <a:ea typeface="Arial" charset="0"/>
                <a:cs typeface="Arial" charset="0"/>
              </a:rPr>
              <a:t>1</a:t>
            </a:r>
            <a:r>
              <a:rPr lang="en-US" sz="1800" dirty="0">
                <a:latin typeface="Arial" charset="0"/>
                <a:ea typeface="Arial" charset="0"/>
                <a:cs typeface="Arial" charset="0"/>
              </a:rPr>
              <a:t> and R</a:t>
            </a:r>
            <a:r>
              <a:rPr lang="en-US" sz="1800" baseline="-25000" dirty="0">
                <a:latin typeface="Arial" charset="0"/>
                <a:ea typeface="Arial" charset="0"/>
                <a:cs typeface="Arial" charset="0"/>
              </a:rPr>
              <a:t>2, </a:t>
            </a:r>
            <a:r>
              <a:rPr lang="en-US" sz="1800" dirty="0">
                <a:latin typeface="Arial" charset="0"/>
                <a:ea typeface="Arial" charset="0"/>
                <a:cs typeface="Arial" charset="0"/>
              </a:rPr>
              <a:t>so that R</a:t>
            </a:r>
            <a:r>
              <a:rPr lang="en-US" sz="1800" baseline="-25000" dirty="0">
                <a:latin typeface="Arial" charset="0"/>
                <a:ea typeface="Arial" charset="0"/>
                <a:cs typeface="Arial" charset="0"/>
              </a:rPr>
              <a:t>1</a:t>
            </a:r>
            <a:r>
              <a:rPr lang="en-US" sz="1800" dirty="0">
                <a:latin typeface="Arial" charset="0"/>
                <a:ea typeface="Arial" charset="0"/>
                <a:cs typeface="Arial" charset="0"/>
              </a:rPr>
              <a:t>= (12-1.8)/270 𝝁A ∼ 39 k𝝮.</a:t>
            </a:r>
          </a:p>
          <a:p>
            <a:pPr marL="457200" indent="-457200" algn="l">
              <a:buFont typeface="+mj-lt"/>
              <a:buAutoNum type="arabicPeriod"/>
            </a:pPr>
            <a:r>
              <a:rPr lang="en-US" sz="1800" dirty="0">
                <a:latin typeface="Arial" charset="0"/>
                <a:ea typeface="Arial" charset="0"/>
                <a:cs typeface="Arial" charset="0"/>
              </a:rPr>
              <a:t>C</a:t>
            </a:r>
            <a:r>
              <a:rPr lang="en-US" sz="1800" baseline="-25000" dirty="0">
                <a:latin typeface="Arial" charset="0"/>
                <a:ea typeface="Arial" charset="0"/>
                <a:cs typeface="Arial" charset="0"/>
              </a:rPr>
              <a:t>o</a:t>
            </a:r>
            <a:r>
              <a:rPr lang="en-US" sz="1800" dirty="0">
                <a:latin typeface="Arial" charset="0"/>
                <a:ea typeface="Arial" charset="0"/>
                <a:cs typeface="Arial" charset="0"/>
              </a:rPr>
              <a:t> and C</a:t>
            </a:r>
            <a:r>
              <a:rPr lang="en-US" sz="1800" baseline="-25000" dirty="0">
                <a:latin typeface="Arial" charset="0"/>
                <a:ea typeface="Arial" charset="0"/>
                <a:cs typeface="Arial" charset="0"/>
              </a:rPr>
              <a:t>i</a:t>
            </a:r>
            <a:r>
              <a:rPr lang="en-US" sz="1800" dirty="0">
                <a:latin typeface="Arial" charset="0"/>
                <a:ea typeface="Arial" charset="0"/>
                <a:cs typeface="Arial" charset="0"/>
              </a:rPr>
              <a:t> are picked to offer small resistance to the frequency range we’re interested in and C</a:t>
            </a:r>
            <a:r>
              <a:rPr lang="en-US" sz="1800" baseline="-25000" dirty="0">
                <a:latin typeface="Arial" charset="0"/>
                <a:ea typeface="Arial" charset="0"/>
                <a:cs typeface="Arial" charset="0"/>
              </a:rPr>
              <a:t>o</a:t>
            </a:r>
            <a:r>
              <a:rPr lang="en-US" sz="1800" dirty="0">
                <a:latin typeface="Arial" charset="0"/>
                <a:ea typeface="Arial" charset="0"/>
                <a:cs typeface="Arial" charset="0"/>
              </a:rPr>
              <a:t> = C</a:t>
            </a:r>
            <a:r>
              <a:rPr lang="en-US" sz="1800" baseline="-25000" dirty="0">
                <a:latin typeface="Arial" charset="0"/>
                <a:ea typeface="Arial" charset="0"/>
                <a:cs typeface="Arial" charset="0"/>
              </a:rPr>
              <a:t>i</a:t>
            </a:r>
            <a:r>
              <a:rPr lang="en-US" sz="1800" dirty="0">
                <a:latin typeface="Arial" charset="0"/>
                <a:ea typeface="Arial" charset="0"/>
                <a:cs typeface="Arial" charset="0"/>
              </a:rPr>
              <a:t> = 5 𝝁F. </a:t>
            </a:r>
          </a:p>
          <a:p>
            <a:pPr algn="l"/>
            <a:r>
              <a:rPr lang="en-US" sz="1800" dirty="0">
                <a:latin typeface="Arial" charset="0"/>
                <a:ea typeface="Arial" charset="0"/>
                <a:cs typeface="Arial" charset="0"/>
              </a:rPr>
              <a:t>I haven’t explained why we want R</a:t>
            </a:r>
            <a:r>
              <a:rPr lang="en-US" sz="1800" baseline="-25000" dirty="0">
                <a:latin typeface="Arial" charset="0"/>
                <a:ea typeface="Arial" charset="0"/>
                <a:cs typeface="Arial" charset="0"/>
              </a:rPr>
              <a:t>E</a:t>
            </a:r>
            <a:r>
              <a:rPr lang="en-US" sz="1800" dirty="0">
                <a:latin typeface="Arial" charset="0"/>
                <a:ea typeface="Arial" charset="0"/>
                <a:cs typeface="Arial" charset="0"/>
              </a:rPr>
              <a:t> but it provides thermal stability for the transistor over the range we care about.  The fact that A=R</a:t>
            </a:r>
            <a:r>
              <a:rPr lang="en-US" sz="1800" baseline="-25000" dirty="0">
                <a:latin typeface="Arial" charset="0"/>
                <a:ea typeface="Arial" charset="0"/>
                <a:cs typeface="Arial" charset="0"/>
              </a:rPr>
              <a:t>C</a:t>
            </a:r>
            <a:r>
              <a:rPr lang="en-US" sz="1800" dirty="0">
                <a:latin typeface="Arial" charset="0"/>
                <a:ea typeface="Arial" charset="0"/>
                <a:cs typeface="Arial" charset="0"/>
              </a:rPr>
              <a:t>/R</a:t>
            </a:r>
            <a:r>
              <a:rPr lang="en-US" sz="1800" baseline="-25000" dirty="0">
                <a:latin typeface="Arial" charset="0"/>
                <a:ea typeface="Arial" charset="0"/>
                <a:cs typeface="Arial" charset="0"/>
              </a:rPr>
              <a:t>E </a:t>
            </a:r>
            <a:r>
              <a:rPr lang="en-US" sz="1800" dirty="0">
                <a:latin typeface="Arial" charset="0"/>
                <a:ea typeface="Arial" charset="0"/>
                <a:cs typeface="Arial" charset="0"/>
              </a:rPr>
              <a:t>can be calculated using Kirchhoff’s laws.</a:t>
            </a:r>
          </a:p>
          <a:p>
            <a:pPr marL="457200" indent="-457200" algn="l">
              <a:buFont typeface="+mj-lt"/>
              <a:buAutoNum type="arabicPeriod"/>
            </a:pPr>
            <a:endParaRPr lang="en-US" sz="2000" dirty="0">
              <a:latin typeface="Arial" charset="0"/>
              <a:ea typeface="Arial" charset="0"/>
              <a:cs typeface="Arial" charset="0"/>
            </a:endParaRPr>
          </a:p>
          <a:p>
            <a:pPr marL="457200" indent="-457200" algn="l">
              <a:buFont typeface="+mj-lt"/>
              <a:buAutoNum type="arabicPeriod"/>
            </a:pPr>
            <a:endParaRPr lang="en-US" sz="2000"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25</a:t>
            </a:fld>
            <a:endParaRPr lang="en-US"/>
          </a:p>
        </p:txBody>
      </p:sp>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547980" y="3513195"/>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11" name="Group 207">
            <a:extLst>
              <a:ext uri="{FF2B5EF4-FFF2-40B4-BE49-F238E27FC236}">
                <a16:creationId xmlns:a16="http://schemas.microsoft.com/office/drawing/2014/main" id="{49A4E153-A30A-1245-B9D4-B7BA68F0C3A1}"/>
              </a:ext>
            </a:extLst>
          </p:cNvPr>
          <p:cNvGrpSpPr>
            <a:grpSpLocks/>
          </p:cNvGrpSpPr>
          <p:nvPr/>
        </p:nvGrpSpPr>
        <p:grpSpPr bwMode="auto">
          <a:xfrm>
            <a:off x="430530" y="3802300"/>
            <a:ext cx="304800" cy="762000"/>
            <a:chOff x="4560" y="2400"/>
            <a:chExt cx="192" cy="480"/>
          </a:xfrm>
        </p:grpSpPr>
        <p:sp>
          <p:nvSpPr>
            <p:cNvPr id="12" name="Oval 111">
              <a:extLst>
                <a:ext uri="{FF2B5EF4-FFF2-40B4-BE49-F238E27FC236}">
                  <a16:creationId xmlns:a16="http://schemas.microsoft.com/office/drawing/2014/main" id="{483CEE99-6535-6443-9677-667631084AD7}"/>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p:spPr>
          <p:txBody>
            <a:bodyPr wrap="none" anchor="ctr">
              <a:prstTxWarp prst="textNoShape">
                <a:avLst/>
              </a:prstTxWarp>
            </a:bodyPr>
            <a:lstStyle/>
            <a:p>
              <a:pPr algn="ctr"/>
              <a:endParaRPr lang="en-US" sz="1200"/>
            </a:p>
          </p:txBody>
        </p:sp>
        <p:sp>
          <p:nvSpPr>
            <p:cNvPr id="13" name="Line 112">
              <a:extLst>
                <a:ext uri="{FF2B5EF4-FFF2-40B4-BE49-F238E27FC236}">
                  <a16:creationId xmlns:a16="http://schemas.microsoft.com/office/drawing/2014/main" id="{AE46FD77-16C3-434C-9FB7-64D68321DF61}"/>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14" name="Line 113">
              <a:extLst>
                <a:ext uri="{FF2B5EF4-FFF2-40B4-BE49-F238E27FC236}">
                  <a16:creationId xmlns:a16="http://schemas.microsoft.com/office/drawing/2014/main" id="{28F1A285-260A-CF4F-BEC5-0D5F17FBD47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15" name="Group 117">
              <a:extLst>
                <a:ext uri="{FF2B5EF4-FFF2-40B4-BE49-F238E27FC236}">
                  <a16:creationId xmlns:a16="http://schemas.microsoft.com/office/drawing/2014/main" id="{CE4C09B4-B264-DF4C-AA06-09E090E8B736}"/>
                </a:ext>
              </a:extLst>
            </p:cNvPr>
            <p:cNvGrpSpPr>
              <a:grpSpLocks noChangeAspect="1"/>
            </p:cNvGrpSpPr>
            <p:nvPr/>
          </p:nvGrpSpPr>
          <p:grpSpPr bwMode="auto">
            <a:xfrm>
              <a:off x="4608" y="2592"/>
              <a:ext cx="96" cy="96"/>
              <a:chOff x="2929" y="3217"/>
              <a:chExt cx="383" cy="191"/>
            </a:xfrm>
          </p:grpSpPr>
          <p:sp>
            <p:nvSpPr>
              <p:cNvPr id="16" name="Arc 118">
                <a:extLst>
                  <a:ext uri="{FF2B5EF4-FFF2-40B4-BE49-F238E27FC236}">
                    <a16:creationId xmlns:a16="http://schemas.microsoft.com/office/drawing/2014/main" id="{773A30B2-00A2-B749-933B-874CBEC9086B}"/>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sp>
            <p:nvSpPr>
              <p:cNvPr id="17" name="Arc 119">
                <a:extLst>
                  <a:ext uri="{FF2B5EF4-FFF2-40B4-BE49-F238E27FC236}">
                    <a16:creationId xmlns:a16="http://schemas.microsoft.com/office/drawing/2014/main" id="{F9924559-9BB9-FF4A-92ED-2C8B9300FE0A}"/>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grpSp>
      </p:grpSp>
      <p:cxnSp>
        <p:nvCxnSpPr>
          <p:cNvPr id="18" name="Straight Connector 17">
            <a:extLst>
              <a:ext uri="{FF2B5EF4-FFF2-40B4-BE49-F238E27FC236}">
                <a16:creationId xmlns:a16="http://schemas.microsoft.com/office/drawing/2014/main" id="{6A33DC54-88BF-7940-A335-A8BF3DA5811F}"/>
              </a:ext>
            </a:extLst>
          </p:cNvPr>
          <p:cNvCxnSpPr/>
          <p:nvPr/>
        </p:nvCxnSpPr>
        <p:spPr>
          <a:xfrm>
            <a:off x="1040130" y="3816442"/>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9" name="Group 222">
            <a:extLst>
              <a:ext uri="{FF2B5EF4-FFF2-40B4-BE49-F238E27FC236}">
                <a16:creationId xmlns:a16="http://schemas.microsoft.com/office/drawing/2014/main" id="{E90F6414-F432-824E-B6A3-284119E52004}"/>
              </a:ext>
            </a:extLst>
          </p:cNvPr>
          <p:cNvGrpSpPr>
            <a:grpSpLocks/>
          </p:cNvGrpSpPr>
          <p:nvPr/>
        </p:nvGrpSpPr>
        <p:grpSpPr bwMode="auto">
          <a:xfrm>
            <a:off x="430530" y="4439263"/>
            <a:ext cx="304800" cy="381000"/>
            <a:chOff x="4272" y="3072"/>
            <a:chExt cx="192" cy="240"/>
          </a:xfrm>
        </p:grpSpPr>
        <p:sp>
          <p:nvSpPr>
            <p:cNvPr id="20" name="Line 99">
              <a:extLst>
                <a:ext uri="{FF2B5EF4-FFF2-40B4-BE49-F238E27FC236}">
                  <a16:creationId xmlns:a16="http://schemas.microsoft.com/office/drawing/2014/main" id="{048D879B-9DFA-5246-8D43-176C66F0317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1" name="Line 100">
              <a:extLst>
                <a:ext uri="{FF2B5EF4-FFF2-40B4-BE49-F238E27FC236}">
                  <a16:creationId xmlns:a16="http://schemas.microsoft.com/office/drawing/2014/main" id="{5C7DBECE-3ED4-9047-B03A-9A27E92F0B6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2" name="Line 101">
              <a:extLst>
                <a:ext uri="{FF2B5EF4-FFF2-40B4-BE49-F238E27FC236}">
                  <a16:creationId xmlns:a16="http://schemas.microsoft.com/office/drawing/2014/main" id="{A717DD1A-3937-824B-BDBB-836CBFD93E1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3" name="Line 102">
              <a:extLst>
                <a:ext uri="{FF2B5EF4-FFF2-40B4-BE49-F238E27FC236}">
                  <a16:creationId xmlns:a16="http://schemas.microsoft.com/office/drawing/2014/main" id="{C6CA9AC1-F9FA-0A41-AF48-7F5FB4659C7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4" name="Line 103">
              <a:extLst>
                <a:ext uri="{FF2B5EF4-FFF2-40B4-BE49-F238E27FC236}">
                  <a16:creationId xmlns:a16="http://schemas.microsoft.com/office/drawing/2014/main" id="{C97E297C-8A58-0147-A766-735CEF82F66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5" name="Line 104">
              <a:extLst>
                <a:ext uri="{FF2B5EF4-FFF2-40B4-BE49-F238E27FC236}">
                  <a16:creationId xmlns:a16="http://schemas.microsoft.com/office/drawing/2014/main" id="{3B9E57A1-085F-D046-BD77-75128D144C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26" name="TextBox 25">
            <a:extLst>
              <a:ext uri="{FF2B5EF4-FFF2-40B4-BE49-F238E27FC236}">
                <a16:creationId xmlns:a16="http://schemas.microsoft.com/office/drawing/2014/main" id="{B2066C03-AE26-5442-9EAB-3F6E244711CD}"/>
              </a:ext>
            </a:extLst>
          </p:cNvPr>
          <p:cNvSpPr txBox="1"/>
          <p:nvPr/>
        </p:nvSpPr>
        <p:spPr>
          <a:xfrm>
            <a:off x="758596" y="5136731"/>
            <a:ext cx="2027991" cy="338554"/>
          </a:xfrm>
          <a:prstGeom prst="rect">
            <a:avLst/>
          </a:prstGeom>
          <a:noFill/>
        </p:spPr>
        <p:txBody>
          <a:bodyPr wrap="none" rtlCol="0">
            <a:spAutoFit/>
          </a:bodyPr>
          <a:lstStyle/>
          <a:p>
            <a:r>
              <a:rPr lang="en-US" sz="1600"/>
              <a:t>Common emitter amp</a:t>
            </a:r>
          </a:p>
        </p:txBody>
      </p:sp>
      <p:grpSp>
        <p:nvGrpSpPr>
          <p:cNvPr id="27" name="Group 210">
            <a:extLst>
              <a:ext uri="{FF2B5EF4-FFF2-40B4-BE49-F238E27FC236}">
                <a16:creationId xmlns:a16="http://schemas.microsoft.com/office/drawing/2014/main" id="{0417D0CB-896A-8F4B-8F33-D799177BC2DC}"/>
              </a:ext>
            </a:extLst>
          </p:cNvPr>
          <p:cNvGrpSpPr>
            <a:grpSpLocks/>
          </p:cNvGrpSpPr>
          <p:nvPr/>
        </p:nvGrpSpPr>
        <p:grpSpPr bwMode="auto">
          <a:xfrm rot="16200000">
            <a:off x="811530" y="3421755"/>
            <a:ext cx="304800" cy="762000"/>
            <a:chOff x="3216" y="1728"/>
            <a:chExt cx="192" cy="480"/>
          </a:xfrm>
        </p:grpSpPr>
        <p:sp>
          <p:nvSpPr>
            <p:cNvPr id="28" name="Line 8">
              <a:extLst>
                <a:ext uri="{FF2B5EF4-FFF2-40B4-BE49-F238E27FC236}">
                  <a16:creationId xmlns:a16="http://schemas.microsoft.com/office/drawing/2014/main" id="{DF8B49CF-BDBA-FD40-A110-D9C15990C71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9" name="Line 9">
              <a:extLst>
                <a:ext uri="{FF2B5EF4-FFF2-40B4-BE49-F238E27FC236}">
                  <a16:creationId xmlns:a16="http://schemas.microsoft.com/office/drawing/2014/main" id="{623AB10A-2450-5F48-A3A1-D97C5161475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0" name="Line 10">
              <a:extLst>
                <a:ext uri="{FF2B5EF4-FFF2-40B4-BE49-F238E27FC236}">
                  <a16:creationId xmlns:a16="http://schemas.microsoft.com/office/drawing/2014/main" id="{4A38DDB2-D9BF-544D-9516-145998422EA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1" name="Line 11">
              <a:extLst>
                <a:ext uri="{FF2B5EF4-FFF2-40B4-BE49-F238E27FC236}">
                  <a16:creationId xmlns:a16="http://schemas.microsoft.com/office/drawing/2014/main" id="{E6FDEA63-7620-134C-9749-5FF3F2B80EA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32" name="Freeform 12">
            <a:extLst>
              <a:ext uri="{FF2B5EF4-FFF2-40B4-BE49-F238E27FC236}">
                <a16:creationId xmlns:a16="http://schemas.microsoft.com/office/drawing/2014/main" id="{BDA9490F-FC83-0048-9992-1B1CDD1BB32F}"/>
              </a:ext>
            </a:extLst>
          </p:cNvPr>
          <p:cNvSpPr>
            <a:spLocks/>
          </p:cNvSpPr>
          <p:nvPr/>
        </p:nvSpPr>
        <p:spPr bwMode="auto">
          <a:xfrm flipH="1">
            <a:off x="1386509" y="308647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2203299" y="2751195"/>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4" name="Straight Connector 33">
            <a:extLst>
              <a:ext uri="{FF2B5EF4-FFF2-40B4-BE49-F238E27FC236}">
                <a16:creationId xmlns:a16="http://schemas.microsoft.com/office/drawing/2014/main" id="{723161CB-E757-C843-A13D-0B2C91D7EBE4}"/>
              </a:ext>
            </a:extLst>
          </p:cNvPr>
          <p:cNvCxnSpPr/>
          <p:nvPr/>
        </p:nvCxnSpPr>
        <p:spPr>
          <a:xfrm>
            <a:off x="1941506" y="3513195"/>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1470192" y="2752747"/>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A96CA7ED-45D4-2D4C-A7C3-21079EB2A976}"/>
              </a:ext>
            </a:extLst>
          </p:cNvPr>
          <p:cNvCxnSpPr/>
          <p:nvPr/>
        </p:nvCxnSpPr>
        <p:spPr>
          <a:xfrm rot="10800000">
            <a:off x="1485432" y="2757291"/>
            <a:ext cx="1588" cy="3749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B6779009-511B-4844-B8EC-5CF33E8E8D6F}"/>
              </a:ext>
            </a:extLst>
          </p:cNvPr>
          <p:cNvCxnSpPr/>
          <p:nvPr/>
        </p:nvCxnSpPr>
        <p:spPr>
          <a:xfrm rot="5400000" flipH="1" flipV="1">
            <a:off x="1749147" y="2586603"/>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1846059" y="2914745"/>
            <a:ext cx="1483503" cy="276999"/>
          </a:xfrm>
          <a:prstGeom prst="rect">
            <a:avLst/>
          </a:prstGeom>
          <a:noFill/>
        </p:spPr>
        <p:txBody>
          <a:bodyPr wrap="square" rtlCol="0">
            <a:spAutoFit/>
          </a:bodyPr>
          <a:lstStyle/>
          <a:p>
            <a:r>
              <a:rPr lang="en-US" sz="1200"/>
              <a:t>R</a:t>
            </a:r>
            <a:r>
              <a:rPr lang="en-US" sz="1200" baseline="-25000"/>
              <a:t>C</a:t>
            </a:r>
          </a:p>
        </p:txBody>
      </p:sp>
      <p:sp>
        <p:nvSpPr>
          <p:cNvPr id="39" name="TextBox 38">
            <a:extLst>
              <a:ext uri="{FF2B5EF4-FFF2-40B4-BE49-F238E27FC236}">
                <a16:creationId xmlns:a16="http://schemas.microsoft.com/office/drawing/2014/main" id="{6FE4E330-230C-4F4F-9B2D-5638559A4780}"/>
              </a:ext>
            </a:extLst>
          </p:cNvPr>
          <p:cNvSpPr txBox="1"/>
          <p:nvPr/>
        </p:nvSpPr>
        <p:spPr>
          <a:xfrm>
            <a:off x="1002030" y="3213312"/>
            <a:ext cx="871856" cy="276999"/>
          </a:xfrm>
          <a:prstGeom prst="rect">
            <a:avLst/>
          </a:prstGeom>
          <a:noFill/>
        </p:spPr>
        <p:txBody>
          <a:bodyPr wrap="square" rtlCol="0">
            <a:spAutoFit/>
          </a:bodyPr>
          <a:lstStyle/>
          <a:p>
            <a:r>
              <a:rPr lang="en-US" sz="1200"/>
              <a:t>R</a:t>
            </a:r>
            <a:r>
              <a:rPr lang="en-US" sz="1200" baseline="-25000"/>
              <a:t>1</a:t>
            </a:r>
            <a:endParaRPr lang="en-US" sz="1200"/>
          </a:p>
        </p:txBody>
      </p:sp>
      <p:sp>
        <p:nvSpPr>
          <p:cNvPr id="40" name="TextBox 39">
            <a:extLst>
              <a:ext uri="{FF2B5EF4-FFF2-40B4-BE49-F238E27FC236}">
                <a16:creationId xmlns:a16="http://schemas.microsoft.com/office/drawing/2014/main" id="{BE59748E-EC65-6F40-98E6-1E6FD772CC7F}"/>
              </a:ext>
            </a:extLst>
          </p:cNvPr>
          <p:cNvSpPr txBox="1"/>
          <p:nvPr/>
        </p:nvSpPr>
        <p:spPr>
          <a:xfrm>
            <a:off x="619888" y="3372463"/>
            <a:ext cx="748308" cy="276999"/>
          </a:xfrm>
          <a:prstGeom prst="rect">
            <a:avLst/>
          </a:prstGeom>
          <a:noFill/>
        </p:spPr>
        <p:txBody>
          <a:bodyPr wrap="square" rtlCol="0">
            <a:spAutoFit/>
          </a:bodyPr>
          <a:lstStyle/>
          <a:p>
            <a:r>
              <a:rPr lang="en-US" sz="1200"/>
              <a:t>C</a:t>
            </a:r>
            <a:r>
              <a:rPr lang="en-US" sz="1200" baseline="-25000"/>
              <a:t>i</a:t>
            </a:r>
            <a:endParaRPr lang="en-US" sz="1200"/>
          </a:p>
        </p:txBody>
      </p:sp>
      <p:grpSp>
        <p:nvGrpSpPr>
          <p:cNvPr id="41" name="Group 210">
            <a:extLst>
              <a:ext uri="{FF2B5EF4-FFF2-40B4-BE49-F238E27FC236}">
                <a16:creationId xmlns:a16="http://schemas.microsoft.com/office/drawing/2014/main" id="{F8C6E7D7-AC0B-354D-AFD1-E7A18F515CF6}"/>
              </a:ext>
            </a:extLst>
          </p:cNvPr>
          <p:cNvGrpSpPr>
            <a:grpSpLocks/>
          </p:cNvGrpSpPr>
          <p:nvPr/>
        </p:nvGrpSpPr>
        <p:grpSpPr bwMode="auto">
          <a:xfrm rot="16200000">
            <a:off x="2767180" y="3132196"/>
            <a:ext cx="304800" cy="762000"/>
            <a:chOff x="3216" y="1728"/>
            <a:chExt cx="192" cy="480"/>
          </a:xfrm>
        </p:grpSpPr>
        <p:sp>
          <p:nvSpPr>
            <p:cNvPr id="42" name="Line 8">
              <a:extLst>
                <a:ext uri="{FF2B5EF4-FFF2-40B4-BE49-F238E27FC236}">
                  <a16:creationId xmlns:a16="http://schemas.microsoft.com/office/drawing/2014/main" id="{CE9CAE30-4764-BC47-AE31-B01F96ED0D1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3" name="Line 9">
              <a:extLst>
                <a:ext uri="{FF2B5EF4-FFF2-40B4-BE49-F238E27FC236}">
                  <a16:creationId xmlns:a16="http://schemas.microsoft.com/office/drawing/2014/main" id="{51F4D18C-F3D6-9947-B0AD-218184BF89B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4" name="Line 10">
              <a:extLst>
                <a:ext uri="{FF2B5EF4-FFF2-40B4-BE49-F238E27FC236}">
                  <a16:creationId xmlns:a16="http://schemas.microsoft.com/office/drawing/2014/main" id="{F85A3BF1-39BA-5044-8C16-F3DD93E24B1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5" name="Line 11">
              <a:extLst>
                <a:ext uri="{FF2B5EF4-FFF2-40B4-BE49-F238E27FC236}">
                  <a16:creationId xmlns:a16="http://schemas.microsoft.com/office/drawing/2014/main" id="{9700B409-EFFA-414B-BDDE-1A42D4A018A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46" name="Oval 45">
            <a:extLst>
              <a:ext uri="{FF2B5EF4-FFF2-40B4-BE49-F238E27FC236}">
                <a16:creationId xmlns:a16="http://schemas.microsoft.com/office/drawing/2014/main" id="{9A019E72-2318-7A4D-8D20-2C79DC2CE91D}"/>
              </a:ext>
            </a:extLst>
          </p:cNvPr>
          <p:cNvSpPr/>
          <p:nvPr/>
        </p:nvSpPr>
        <p:spPr>
          <a:xfrm>
            <a:off x="3261338" y="347044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7" name="Group 222">
            <a:extLst>
              <a:ext uri="{FF2B5EF4-FFF2-40B4-BE49-F238E27FC236}">
                <a16:creationId xmlns:a16="http://schemas.microsoft.com/office/drawing/2014/main" id="{8F4DC5B4-D130-9149-9FDD-40A611A89B50}"/>
              </a:ext>
            </a:extLst>
          </p:cNvPr>
          <p:cNvGrpSpPr>
            <a:grpSpLocks/>
          </p:cNvGrpSpPr>
          <p:nvPr/>
        </p:nvGrpSpPr>
        <p:grpSpPr bwMode="auto">
          <a:xfrm>
            <a:off x="1801314" y="4748063"/>
            <a:ext cx="304800" cy="381000"/>
            <a:chOff x="4272" y="3072"/>
            <a:chExt cx="192" cy="240"/>
          </a:xfrm>
        </p:grpSpPr>
        <p:sp>
          <p:nvSpPr>
            <p:cNvPr id="48" name="Line 99">
              <a:extLst>
                <a:ext uri="{FF2B5EF4-FFF2-40B4-BE49-F238E27FC236}">
                  <a16:creationId xmlns:a16="http://schemas.microsoft.com/office/drawing/2014/main" id="{A324A25E-63F5-A64F-A605-F1D898BD43C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9" name="Line 100">
              <a:extLst>
                <a:ext uri="{FF2B5EF4-FFF2-40B4-BE49-F238E27FC236}">
                  <a16:creationId xmlns:a16="http://schemas.microsoft.com/office/drawing/2014/main" id="{31C37214-1FD3-4E41-8C57-A3F37CE045A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101">
              <a:extLst>
                <a:ext uri="{FF2B5EF4-FFF2-40B4-BE49-F238E27FC236}">
                  <a16:creationId xmlns:a16="http://schemas.microsoft.com/office/drawing/2014/main" id="{69E153E3-B6C7-A543-A5CA-793BD053430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Line 102">
              <a:extLst>
                <a:ext uri="{FF2B5EF4-FFF2-40B4-BE49-F238E27FC236}">
                  <a16:creationId xmlns:a16="http://schemas.microsoft.com/office/drawing/2014/main" id="{C3D23BA4-16E8-A545-BD89-134060773BE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 name="Line 103">
              <a:extLst>
                <a:ext uri="{FF2B5EF4-FFF2-40B4-BE49-F238E27FC236}">
                  <a16:creationId xmlns:a16="http://schemas.microsoft.com/office/drawing/2014/main" id="{876A34BF-D621-324D-B39A-E512B7D09E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3" name="Line 104">
              <a:extLst>
                <a:ext uri="{FF2B5EF4-FFF2-40B4-BE49-F238E27FC236}">
                  <a16:creationId xmlns:a16="http://schemas.microsoft.com/office/drawing/2014/main" id="{F14294EB-00E1-C747-BE19-D413DF4629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54" name="Freeform 12">
            <a:extLst>
              <a:ext uri="{FF2B5EF4-FFF2-40B4-BE49-F238E27FC236}">
                <a16:creationId xmlns:a16="http://schemas.microsoft.com/office/drawing/2014/main" id="{E9D77738-7211-C943-94BD-DB609677E967}"/>
              </a:ext>
            </a:extLst>
          </p:cNvPr>
          <p:cNvSpPr>
            <a:spLocks/>
          </p:cNvSpPr>
          <p:nvPr/>
        </p:nvSpPr>
        <p:spPr bwMode="auto">
          <a:xfrm flipH="1">
            <a:off x="1368825" y="381514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1865376" y="405826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p:nvPr/>
        </p:nvCxnSpPr>
        <p:spPr>
          <a:xfrm flipV="1">
            <a:off x="1458087" y="4744063"/>
            <a:ext cx="187452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p:nvPr/>
        </p:nvCxnSpPr>
        <p:spPr>
          <a:xfrm rot="5400000" flipH="1" flipV="1">
            <a:off x="1350735" y="4628969"/>
            <a:ext cx="228600"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4" name="Oval 63">
            <a:extLst>
              <a:ext uri="{FF2B5EF4-FFF2-40B4-BE49-F238E27FC236}">
                <a16:creationId xmlns:a16="http://schemas.microsoft.com/office/drawing/2014/main" id="{6388831C-54B2-C04F-98B6-BAB3DCBCA80C}"/>
              </a:ext>
            </a:extLst>
          </p:cNvPr>
          <p:cNvSpPr/>
          <p:nvPr/>
        </p:nvSpPr>
        <p:spPr>
          <a:xfrm>
            <a:off x="3286888" y="4695272"/>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5" name="TextBox 64">
            <a:extLst>
              <a:ext uri="{FF2B5EF4-FFF2-40B4-BE49-F238E27FC236}">
                <a16:creationId xmlns:a16="http://schemas.microsoft.com/office/drawing/2014/main" id="{1297A73E-36B9-7442-921C-26AAC6358D1F}"/>
              </a:ext>
            </a:extLst>
          </p:cNvPr>
          <p:cNvSpPr txBox="1"/>
          <p:nvPr/>
        </p:nvSpPr>
        <p:spPr>
          <a:xfrm>
            <a:off x="2752300" y="3077566"/>
            <a:ext cx="377026" cy="276999"/>
          </a:xfrm>
          <a:prstGeom prst="rect">
            <a:avLst/>
          </a:prstGeom>
          <a:noFill/>
        </p:spPr>
        <p:txBody>
          <a:bodyPr wrap="none" rtlCol="0">
            <a:spAutoFit/>
          </a:bodyPr>
          <a:lstStyle/>
          <a:p>
            <a:r>
              <a:rPr lang="en-US" sz="1200"/>
              <a:t>C</a:t>
            </a:r>
            <a:r>
              <a:rPr lang="en-US" sz="1200" baseline="-25000"/>
              <a:t>o</a:t>
            </a:r>
          </a:p>
        </p:txBody>
      </p:sp>
      <p:sp>
        <p:nvSpPr>
          <p:cNvPr id="66" name="TextBox 65">
            <a:extLst>
              <a:ext uri="{FF2B5EF4-FFF2-40B4-BE49-F238E27FC236}">
                <a16:creationId xmlns:a16="http://schemas.microsoft.com/office/drawing/2014/main" id="{85BDE4DF-F81D-794B-9972-37ED67386AC5}"/>
              </a:ext>
            </a:extLst>
          </p:cNvPr>
          <p:cNvSpPr txBox="1"/>
          <p:nvPr/>
        </p:nvSpPr>
        <p:spPr>
          <a:xfrm>
            <a:off x="1042085" y="4073503"/>
            <a:ext cx="566663" cy="277000"/>
          </a:xfrm>
          <a:prstGeom prst="rect">
            <a:avLst/>
          </a:prstGeom>
          <a:noFill/>
        </p:spPr>
        <p:txBody>
          <a:bodyPr wrap="square" rtlCol="0">
            <a:spAutoFit/>
          </a:bodyPr>
          <a:lstStyle/>
          <a:p>
            <a:r>
              <a:rPr lang="en-US" sz="1200"/>
              <a:t>R</a:t>
            </a:r>
            <a:r>
              <a:rPr lang="en-US" sz="1200" baseline="-25000"/>
              <a:t>2</a:t>
            </a:r>
          </a:p>
        </p:txBody>
      </p:sp>
      <p:sp>
        <p:nvSpPr>
          <p:cNvPr id="67" name="TextBox 66">
            <a:extLst>
              <a:ext uri="{FF2B5EF4-FFF2-40B4-BE49-F238E27FC236}">
                <a16:creationId xmlns:a16="http://schemas.microsoft.com/office/drawing/2014/main" id="{564B8F3F-3DDE-A94E-82A4-91657C5C723F}"/>
              </a:ext>
            </a:extLst>
          </p:cNvPr>
          <p:cNvSpPr txBox="1"/>
          <p:nvPr/>
        </p:nvSpPr>
        <p:spPr>
          <a:xfrm>
            <a:off x="2076478" y="4285705"/>
            <a:ext cx="732911" cy="276999"/>
          </a:xfrm>
          <a:prstGeom prst="rect">
            <a:avLst/>
          </a:prstGeom>
          <a:noFill/>
        </p:spPr>
        <p:txBody>
          <a:bodyPr wrap="square" rtlCol="0">
            <a:spAutoFit/>
          </a:bodyPr>
          <a:lstStyle/>
          <a:p>
            <a:r>
              <a:rPr lang="en-US" sz="1200"/>
              <a:t>R</a:t>
            </a:r>
            <a:r>
              <a:rPr lang="en-US" sz="1200" baseline="-25000"/>
              <a:t>E</a:t>
            </a:r>
          </a:p>
        </p:txBody>
      </p:sp>
      <p:sp>
        <p:nvSpPr>
          <p:cNvPr id="68" name="Oval 67">
            <a:extLst>
              <a:ext uri="{FF2B5EF4-FFF2-40B4-BE49-F238E27FC236}">
                <a16:creationId xmlns:a16="http://schemas.microsoft.com/office/drawing/2014/main" id="{6034C60F-C8F5-1A4A-AAC9-36EF362BE7E9}"/>
              </a:ext>
            </a:extLst>
          </p:cNvPr>
          <p:cNvSpPr/>
          <p:nvPr/>
        </p:nvSpPr>
        <p:spPr>
          <a:xfrm>
            <a:off x="1856994" y="232482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9" name="TextBox 68">
            <a:extLst>
              <a:ext uri="{FF2B5EF4-FFF2-40B4-BE49-F238E27FC236}">
                <a16:creationId xmlns:a16="http://schemas.microsoft.com/office/drawing/2014/main" id="{AA8D3654-36A7-2A44-AEC1-4E794257348D}"/>
              </a:ext>
            </a:extLst>
          </p:cNvPr>
          <p:cNvSpPr txBox="1"/>
          <p:nvPr/>
        </p:nvSpPr>
        <p:spPr>
          <a:xfrm>
            <a:off x="75080" y="3982063"/>
            <a:ext cx="366920" cy="276999"/>
          </a:xfrm>
          <a:prstGeom prst="rect">
            <a:avLst/>
          </a:prstGeom>
          <a:noFill/>
        </p:spPr>
        <p:txBody>
          <a:bodyPr wrap="square" rtlCol="0">
            <a:spAutoFit/>
          </a:bodyPr>
          <a:lstStyle/>
          <a:p>
            <a:r>
              <a:rPr lang="en-US" sz="1200"/>
              <a:t>v</a:t>
            </a:r>
            <a:r>
              <a:rPr lang="en-US" sz="1200" baseline="-25000"/>
              <a:t>s</a:t>
            </a:r>
          </a:p>
        </p:txBody>
      </p:sp>
      <p:sp>
        <p:nvSpPr>
          <p:cNvPr id="70" name="TextBox 69">
            <a:extLst>
              <a:ext uri="{FF2B5EF4-FFF2-40B4-BE49-F238E27FC236}">
                <a16:creationId xmlns:a16="http://schemas.microsoft.com/office/drawing/2014/main" id="{43E6BFBC-735C-E04B-A9CF-10951A7C9E2D}"/>
              </a:ext>
            </a:extLst>
          </p:cNvPr>
          <p:cNvSpPr txBox="1"/>
          <p:nvPr/>
        </p:nvSpPr>
        <p:spPr>
          <a:xfrm>
            <a:off x="2084386" y="2317331"/>
            <a:ext cx="379015" cy="276999"/>
          </a:xfrm>
          <a:prstGeom prst="rect">
            <a:avLst/>
          </a:prstGeom>
          <a:noFill/>
        </p:spPr>
        <p:txBody>
          <a:bodyPr wrap="none" rtlCol="0">
            <a:spAutoFit/>
          </a:bodyPr>
          <a:lstStyle/>
          <a:p>
            <a:r>
              <a:rPr lang="en-US" sz="1200" dirty="0"/>
              <a:t>V</a:t>
            </a:r>
            <a:r>
              <a:rPr lang="en-US" sz="1200" baseline="-25000" dirty="0"/>
              <a:t>CC</a:t>
            </a:r>
          </a:p>
        </p:txBody>
      </p:sp>
      <p:sp>
        <p:nvSpPr>
          <p:cNvPr id="71" name="TextBox 70">
            <a:extLst>
              <a:ext uri="{FF2B5EF4-FFF2-40B4-BE49-F238E27FC236}">
                <a16:creationId xmlns:a16="http://schemas.microsoft.com/office/drawing/2014/main" id="{7D1081CB-1B7B-1D47-A9E4-686B8D63A5F1}"/>
              </a:ext>
            </a:extLst>
          </p:cNvPr>
          <p:cNvSpPr txBox="1"/>
          <p:nvPr/>
        </p:nvSpPr>
        <p:spPr>
          <a:xfrm>
            <a:off x="3326130" y="3970395"/>
            <a:ext cx="366920" cy="276999"/>
          </a:xfrm>
          <a:prstGeom prst="rect">
            <a:avLst/>
          </a:prstGeom>
          <a:noFill/>
        </p:spPr>
        <p:txBody>
          <a:bodyPr wrap="square" rtlCol="0">
            <a:spAutoFit/>
          </a:bodyPr>
          <a:lstStyle/>
          <a:p>
            <a:r>
              <a:rPr lang="en-US" sz="1200"/>
              <a:t>v</a:t>
            </a:r>
            <a:r>
              <a:rPr lang="en-US" sz="1200" baseline="-25000"/>
              <a:t>s</a:t>
            </a:r>
          </a:p>
        </p:txBody>
      </p:sp>
      <p:sp>
        <p:nvSpPr>
          <p:cNvPr id="4" name="TextBox 3">
            <a:extLst>
              <a:ext uri="{FF2B5EF4-FFF2-40B4-BE49-F238E27FC236}">
                <a16:creationId xmlns:a16="http://schemas.microsoft.com/office/drawing/2014/main" id="{C122BA88-05E2-6F4D-B8F4-98D1DC124AD5}"/>
              </a:ext>
            </a:extLst>
          </p:cNvPr>
          <p:cNvSpPr txBox="1"/>
          <p:nvPr/>
        </p:nvSpPr>
        <p:spPr>
          <a:xfrm>
            <a:off x="430530" y="5990492"/>
            <a:ext cx="2826415" cy="307777"/>
          </a:xfrm>
          <a:prstGeom prst="rect">
            <a:avLst/>
          </a:prstGeom>
          <a:noFill/>
        </p:spPr>
        <p:txBody>
          <a:bodyPr wrap="none" rtlCol="0">
            <a:spAutoFit/>
          </a:bodyPr>
          <a:lstStyle/>
          <a:p>
            <a:r>
              <a:rPr lang="en-US" sz="1400"/>
              <a:t>Credit: Ward, Hands on Radio.</a:t>
            </a:r>
          </a:p>
        </p:txBody>
      </p:sp>
      <p:sp>
        <p:nvSpPr>
          <p:cNvPr id="72" name="Oval 71">
            <a:extLst>
              <a:ext uri="{FF2B5EF4-FFF2-40B4-BE49-F238E27FC236}">
                <a16:creationId xmlns:a16="http://schemas.microsoft.com/office/drawing/2014/main" id="{DC10A619-B5A6-7040-898E-C24634FCF5E6}"/>
              </a:ext>
            </a:extLst>
          </p:cNvPr>
          <p:cNvSpPr/>
          <p:nvPr/>
        </p:nvSpPr>
        <p:spPr>
          <a:xfrm>
            <a:off x="2246346" y="346498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5" name="Oval 74">
            <a:extLst>
              <a:ext uri="{FF2B5EF4-FFF2-40B4-BE49-F238E27FC236}">
                <a16:creationId xmlns:a16="http://schemas.microsoft.com/office/drawing/2014/main" id="{2EC0C1EB-C1E3-5740-A868-8C29FC8F90A2}"/>
              </a:ext>
            </a:extLst>
          </p:cNvPr>
          <p:cNvSpPr/>
          <p:nvPr/>
        </p:nvSpPr>
        <p:spPr>
          <a:xfrm>
            <a:off x="1408146" y="376739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6" name="Oval 75">
            <a:extLst>
              <a:ext uri="{FF2B5EF4-FFF2-40B4-BE49-F238E27FC236}">
                <a16:creationId xmlns:a16="http://schemas.microsoft.com/office/drawing/2014/main" id="{A5EF7C88-BC79-7849-A5D4-6EED9352826A}"/>
              </a:ext>
            </a:extLst>
          </p:cNvPr>
          <p:cNvSpPr/>
          <p:nvPr/>
        </p:nvSpPr>
        <p:spPr>
          <a:xfrm>
            <a:off x="1886558" y="469464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Tree>
    <p:extLst>
      <p:ext uri="{BB962C8B-B14F-4D97-AF65-F5344CB8AC3E}">
        <p14:creationId xmlns:p14="http://schemas.microsoft.com/office/powerpoint/2010/main" val="26798562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014" y="103220"/>
            <a:ext cx="11728186" cy="868362"/>
          </a:xfrm>
        </p:spPr>
        <p:txBody>
          <a:bodyPr anchor="ctr">
            <a:normAutofit/>
          </a:bodyPr>
          <a:lstStyle/>
          <a:p>
            <a:pPr algn="ctr"/>
            <a:r>
              <a:rPr lang="en-US" sz="4400">
                <a:latin typeface="Arial" panose="020B0604020202020204" pitchFamily="34" charset="0"/>
                <a:cs typeface="Arial" panose="020B0604020202020204" pitchFamily="34" charset="0"/>
              </a:rPr>
              <a:t>Filters</a:t>
            </a:r>
          </a:p>
        </p:txBody>
      </p:sp>
      <p:sp>
        <p:nvSpPr>
          <p:cNvPr id="3" name="Content Placeholder 2"/>
          <p:cNvSpPr>
            <a:spLocks noGrp="1"/>
          </p:cNvSpPr>
          <p:nvPr>
            <p:ph idx="1"/>
          </p:nvPr>
        </p:nvSpPr>
        <p:spPr>
          <a:xfrm>
            <a:off x="304800" y="1635842"/>
            <a:ext cx="11582400" cy="863818"/>
          </a:xfrm>
        </p:spPr>
        <p:txBody>
          <a:bodyPr>
            <a:noAutofit/>
          </a:bodyPr>
          <a:lstStyle/>
          <a:p>
            <a:pPr marL="342900" indent="-342900" algn="l">
              <a:buFont typeface="Arial" panose="020B0604020202020204" pitchFamily="34" charset="0"/>
              <a:buChar char="•"/>
            </a:pPr>
            <a:r>
              <a:rPr lang="en-US" sz="2000">
                <a:latin typeface="Arial" charset="0"/>
                <a:ea typeface="Arial" charset="0"/>
                <a:cs typeface="Arial" charset="0"/>
              </a:rPr>
              <a:t>Filters attenuate signals over unwanted frequency ranges and preferentially pass signals in wanted frequency ranges.</a:t>
            </a:r>
          </a:p>
          <a:p>
            <a:pPr marL="342900" indent="-342900" algn="l">
              <a:buFont typeface="Arial" panose="020B0604020202020204" pitchFamily="34" charset="0"/>
              <a:buChar char="•"/>
            </a:pPr>
            <a:r>
              <a:rPr lang="en-US" sz="2000">
                <a:latin typeface="Arial" charset="0"/>
                <a:ea typeface="Arial" charset="0"/>
                <a:cs typeface="Arial" charset="0"/>
              </a:rPr>
              <a:t>High pass filters pass frequencies over some threshold.</a:t>
            </a:r>
          </a:p>
          <a:p>
            <a:pPr marL="342900" indent="-342900" algn="l">
              <a:buFont typeface="Arial" panose="020B0604020202020204" pitchFamily="34" charset="0"/>
              <a:buChar char="•"/>
            </a:pPr>
            <a:r>
              <a:rPr lang="en-US" sz="2000">
                <a:latin typeface="Arial" charset="0"/>
                <a:ea typeface="Arial" charset="0"/>
                <a:cs typeface="Arial" charset="0"/>
              </a:rPr>
              <a:t>Low pass filters pass frequencies under some threshold.</a:t>
            </a:r>
          </a:p>
          <a:p>
            <a:pPr marL="342900" indent="-342900" algn="l">
              <a:buFont typeface="Arial" panose="020B0604020202020204" pitchFamily="34" charset="0"/>
              <a:buChar char="•"/>
            </a:pPr>
            <a:r>
              <a:rPr lang="en-US" sz="2000">
                <a:latin typeface="Arial" charset="0"/>
                <a:ea typeface="Arial" charset="0"/>
                <a:cs typeface="Arial" charset="0"/>
              </a:rPr>
              <a:t>Band pass filters pass frequencies within a lower and higher frequency range.</a:t>
            </a:r>
          </a:p>
          <a:p>
            <a:pPr marL="342900" indent="-342900" algn="l">
              <a:buFont typeface="Arial" panose="020B0604020202020204" pitchFamily="34" charset="0"/>
              <a:buChar char="•"/>
            </a:pPr>
            <a:r>
              <a:rPr lang="en-US" sz="2000">
                <a:latin typeface="Arial" charset="0"/>
                <a:ea typeface="Arial" charset="0"/>
                <a:cs typeface="Arial" charset="0"/>
              </a:rPr>
              <a:t>Here are some sample filters.  You can calculate, H, the transfer function using Kirchhoff’s laws.</a:t>
            </a:r>
          </a:p>
        </p:txBody>
      </p:sp>
      <p:sp>
        <p:nvSpPr>
          <p:cNvPr id="5" name="Slide Number Placeholder 4"/>
          <p:cNvSpPr>
            <a:spLocks noGrp="1"/>
          </p:cNvSpPr>
          <p:nvPr>
            <p:ph type="sldNum" sz="quarter" idx="12"/>
          </p:nvPr>
        </p:nvSpPr>
        <p:spPr>
          <a:xfrm>
            <a:off x="8077200" y="6425624"/>
            <a:ext cx="2133600" cy="365125"/>
          </a:xfrm>
        </p:spPr>
        <p:txBody>
          <a:bodyPr/>
          <a:lstStyle/>
          <a:p>
            <a:fld id="{FA32F8ED-EEB4-4D51-9E8E-3B145D9B9811}" type="slidenum">
              <a:rPr lang="en-US" smtClean="0"/>
              <a:pPr/>
              <a:t>26</a:t>
            </a:fld>
            <a:endParaRPr lang="en-US"/>
          </a:p>
        </p:txBody>
      </p:sp>
      <p:sp>
        <p:nvSpPr>
          <p:cNvPr id="6" name="TextBox 5">
            <a:extLst>
              <a:ext uri="{FF2B5EF4-FFF2-40B4-BE49-F238E27FC236}">
                <a16:creationId xmlns:a16="http://schemas.microsoft.com/office/drawing/2014/main" id="{49F78258-CB84-BE43-B2C4-2D24A8634F44}"/>
              </a:ext>
            </a:extLst>
          </p:cNvPr>
          <p:cNvSpPr txBox="1"/>
          <p:nvPr/>
        </p:nvSpPr>
        <p:spPr>
          <a:xfrm>
            <a:off x="9045890" y="5813459"/>
            <a:ext cx="1942509" cy="646331"/>
          </a:xfrm>
          <a:prstGeom prst="rect">
            <a:avLst/>
          </a:prstGeom>
          <a:noFill/>
        </p:spPr>
        <p:txBody>
          <a:bodyPr wrap="none" rtlCol="0">
            <a:spAutoFit/>
          </a:bodyPr>
          <a:lstStyle/>
          <a:p>
            <a:r>
              <a:rPr lang="en-US"/>
              <a:t>RC Band-pass filter</a:t>
            </a:r>
          </a:p>
          <a:p>
            <a:endParaRPr lang="en-US"/>
          </a:p>
        </p:txBody>
      </p:sp>
      <p:sp>
        <p:nvSpPr>
          <p:cNvPr id="7" name="TextBox 6">
            <a:extLst>
              <a:ext uri="{FF2B5EF4-FFF2-40B4-BE49-F238E27FC236}">
                <a16:creationId xmlns:a16="http://schemas.microsoft.com/office/drawing/2014/main" id="{C189E7F2-B090-2A4B-8806-4E9C8173DB7A}"/>
              </a:ext>
            </a:extLst>
          </p:cNvPr>
          <p:cNvSpPr txBox="1"/>
          <p:nvPr/>
        </p:nvSpPr>
        <p:spPr>
          <a:xfrm>
            <a:off x="988619" y="5602540"/>
            <a:ext cx="1868007" cy="369332"/>
          </a:xfrm>
          <a:prstGeom prst="rect">
            <a:avLst/>
          </a:prstGeom>
          <a:noFill/>
        </p:spPr>
        <p:txBody>
          <a:bodyPr wrap="none" rtlCol="0">
            <a:spAutoFit/>
          </a:bodyPr>
          <a:lstStyle/>
          <a:p>
            <a:r>
              <a:rPr lang="en-US"/>
              <a:t>RC-high pass filter</a:t>
            </a:r>
          </a:p>
        </p:txBody>
      </p:sp>
      <p:sp>
        <p:nvSpPr>
          <p:cNvPr id="8" name="TextBox 7">
            <a:extLst>
              <a:ext uri="{FF2B5EF4-FFF2-40B4-BE49-F238E27FC236}">
                <a16:creationId xmlns:a16="http://schemas.microsoft.com/office/drawing/2014/main" id="{593E6F7D-0085-6B43-850A-FD2E89081A2C}"/>
              </a:ext>
            </a:extLst>
          </p:cNvPr>
          <p:cNvSpPr txBox="1"/>
          <p:nvPr/>
        </p:nvSpPr>
        <p:spPr>
          <a:xfrm>
            <a:off x="5552948" y="5701252"/>
            <a:ext cx="1784150" cy="369332"/>
          </a:xfrm>
          <a:prstGeom prst="rect">
            <a:avLst/>
          </a:prstGeom>
          <a:noFill/>
        </p:spPr>
        <p:txBody>
          <a:bodyPr wrap="none" rtlCol="0">
            <a:spAutoFit/>
          </a:bodyPr>
          <a:lstStyle/>
          <a:p>
            <a:r>
              <a:rPr lang="en-US"/>
              <a:t>RC low pass filter</a:t>
            </a:r>
          </a:p>
        </p:txBody>
      </p:sp>
      <p:sp>
        <p:nvSpPr>
          <p:cNvPr id="9" name="Freeform 12">
            <a:extLst>
              <a:ext uri="{FF2B5EF4-FFF2-40B4-BE49-F238E27FC236}">
                <a16:creationId xmlns:a16="http://schemas.microsoft.com/office/drawing/2014/main" id="{9B6DE019-F3B4-4144-BE14-968A9C2B75E1}"/>
              </a:ext>
            </a:extLst>
          </p:cNvPr>
          <p:cNvSpPr>
            <a:spLocks/>
          </p:cNvSpPr>
          <p:nvPr/>
        </p:nvSpPr>
        <p:spPr bwMode="auto">
          <a:xfrm rot="16200000" flipH="1">
            <a:off x="5751068" y="452283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nvGrpSpPr>
          <p:cNvPr id="10" name="Group 210">
            <a:extLst>
              <a:ext uri="{FF2B5EF4-FFF2-40B4-BE49-F238E27FC236}">
                <a16:creationId xmlns:a16="http://schemas.microsoft.com/office/drawing/2014/main" id="{8A783B4D-2EEB-A948-8632-6078AE78B5F7}"/>
              </a:ext>
            </a:extLst>
          </p:cNvPr>
          <p:cNvGrpSpPr>
            <a:grpSpLocks/>
          </p:cNvGrpSpPr>
          <p:nvPr/>
        </p:nvGrpSpPr>
        <p:grpSpPr bwMode="auto">
          <a:xfrm>
            <a:off x="6055868" y="4873352"/>
            <a:ext cx="304800" cy="762000"/>
            <a:chOff x="3216" y="1728"/>
            <a:chExt cx="192" cy="480"/>
          </a:xfrm>
        </p:grpSpPr>
        <p:sp>
          <p:nvSpPr>
            <p:cNvPr id="11" name="Line 8">
              <a:extLst>
                <a:ext uri="{FF2B5EF4-FFF2-40B4-BE49-F238E27FC236}">
                  <a16:creationId xmlns:a16="http://schemas.microsoft.com/office/drawing/2014/main" id="{54CFCAC0-C204-2046-9216-0EB5D7D0EB9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2" name="Line 9">
              <a:extLst>
                <a:ext uri="{FF2B5EF4-FFF2-40B4-BE49-F238E27FC236}">
                  <a16:creationId xmlns:a16="http://schemas.microsoft.com/office/drawing/2014/main" id="{1B2EE6A2-6BF7-4F41-9548-311B3BFE888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3" name="Line 10">
              <a:extLst>
                <a:ext uri="{FF2B5EF4-FFF2-40B4-BE49-F238E27FC236}">
                  <a16:creationId xmlns:a16="http://schemas.microsoft.com/office/drawing/2014/main" id="{FD39EF3F-E6F2-AA44-96BF-AC4CAF167FF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 name="Line 11">
              <a:extLst>
                <a:ext uri="{FF2B5EF4-FFF2-40B4-BE49-F238E27FC236}">
                  <a16:creationId xmlns:a16="http://schemas.microsoft.com/office/drawing/2014/main" id="{E435DC85-F93A-A048-B623-4F5AF79DF88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15" name="Straight Connector 14">
            <a:extLst>
              <a:ext uri="{FF2B5EF4-FFF2-40B4-BE49-F238E27FC236}">
                <a16:creationId xmlns:a16="http://schemas.microsoft.com/office/drawing/2014/main" id="{4E26D284-9153-EE45-9D6B-02BDE71600B0}"/>
              </a:ext>
            </a:extLst>
          </p:cNvPr>
          <p:cNvCxnSpPr/>
          <p:nvPr/>
        </p:nvCxnSpPr>
        <p:spPr>
          <a:xfrm flipV="1">
            <a:off x="6193754" y="4887866"/>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B40165F1-9E51-754A-BFBF-A8EC2EB70799}"/>
              </a:ext>
            </a:extLst>
          </p:cNvPr>
          <p:cNvCxnSpPr/>
          <p:nvPr/>
        </p:nvCxnSpPr>
        <p:spPr>
          <a:xfrm rot="5400000" flipH="1" flipV="1">
            <a:off x="6290850" y="4817914"/>
            <a:ext cx="11175" cy="158172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C87FA789-F452-4641-986B-B60403AB4737}"/>
              </a:ext>
            </a:extLst>
          </p:cNvPr>
          <p:cNvSpPr txBox="1"/>
          <p:nvPr/>
        </p:nvSpPr>
        <p:spPr>
          <a:xfrm>
            <a:off x="5552948" y="4885020"/>
            <a:ext cx="391153" cy="369332"/>
          </a:xfrm>
          <a:prstGeom prst="rect">
            <a:avLst/>
          </a:prstGeom>
          <a:noFill/>
        </p:spPr>
        <p:txBody>
          <a:bodyPr wrap="square" rtlCol="0">
            <a:spAutoFit/>
          </a:bodyPr>
          <a:lstStyle/>
          <a:p>
            <a:r>
              <a:rPr lang="en-US"/>
              <a:t>R</a:t>
            </a:r>
            <a:endParaRPr lang="en-US" baseline="-25000"/>
          </a:p>
        </p:txBody>
      </p:sp>
      <p:sp>
        <p:nvSpPr>
          <p:cNvPr id="18" name="TextBox 17">
            <a:extLst>
              <a:ext uri="{FF2B5EF4-FFF2-40B4-BE49-F238E27FC236}">
                <a16:creationId xmlns:a16="http://schemas.microsoft.com/office/drawing/2014/main" id="{50B48A8A-BB01-CD4B-8FCF-A289A2075A91}"/>
              </a:ext>
            </a:extLst>
          </p:cNvPr>
          <p:cNvSpPr txBox="1"/>
          <p:nvPr/>
        </p:nvSpPr>
        <p:spPr>
          <a:xfrm>
            <a:off x="6314948" y="4873352"/>
            <a:ext cx="391153" cy="369332"/>
          </a:xfrm>
          <a:prstGeom prst="rect">
            <a:avLst/>
          </a:prstGeom>
          <a:noFill/>
        </p:spPr>
        <p:txBody>
          <a:bodyPr wrap="square" rtlCol="0">
            <a:spAutoFit/>
          </a:bodyPr>
          <a:lstStyle/>
          <a:p>
            <a:r>
              <a:rPr lang="en-US"/>
              <a:t>C</a:t>
            </a:r>
            <a:endParaRPr lang="en-US" baseline="-25000">
              <a:latin typeface="Math1Mono"/>
            </a:endParaRPr>
          </a:p>
        </p:txBody>
      </p:sp>
      <p:sp>
        <p:nvSpPr>
          <p:cNvPr id="19" name="Freeform 12">
            <a:extLst>
              <a:ext uri="{FF2B5EF4-FFF2-40B4-BE49-F238E27FC236}">
                <a16:creationId xmlns:a16="http://schemas.microsoft.com/office/drawing/2014/main" id="{283A1D41-3339-A34A-9667-1FF640DD67ED}"/>
              </a:ext>
            </a:extLst>
          </p:cNvPr>
          <p:cNvSpPr>
            <a:spLocks/>
          </p:cNvSpPr>
          <p:nvPr/>
        </p:nvSpPr>
        <p:spPr bwMode="auto">
          <a:xfrm flipH="1">
            <a:off x="1674419" y="4763210"/>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nvGrpSpPr>
          <p:cNvPr id="20" name="Group 210">
            <a:extLst>
              <a:ext uri="{FF2B5EF4-FFF2-40B4-BE49-F238E27FC236}">
                <a16:creationId xmlns:a16="http://schemas.microsoft.com/office/drawing/2014/main" id="{DF471335-1C73-BD4A-80E9-8F5399D58C99}"/>
              </a:ext>
            </a:extLst>
          </p:cNvPr>
          <p:cNvGrpSpPr>
            <a:grpSpLocks/>
          </p:cNvGrpSpPr>
          <p:nvPr/>
        </p:nvGrpSpPr>
        <p:grpSpPr bwMode="auto">
          <a:xfrm rot="16200000">
            <a:off x="1293419" y="4382211"/>
            <a:ext cx="304800" cy="762000"/>
            <a:chOff x="3216" y="1728"/>
            <a:chExt cx="192" cy="480"/>
          </a:xfrm>
          <a:scene3d>
            <a:camera prst="orthographicFront">
              <a:rot lat="0" lon="0" rev="0"/>
            </a:camera>
            <a:lightRig rig="threePt" dir="t"/>
          </a:scene3d>
        </p:grpSpPr>
        <p:sp>
          <p:nvSpPr>
            <p:cNvPr id="21" name="Line 8">
              <a:extLst>
                <a:ext uri="{FF2B5EF4-FFF2-40B4-BE49-F238E27FC236}">
                  <a16:creationId xmlns:a16="http://schemas.microsoft.com/office/drawing/2014/main" id="{BADE02B2-937D-744E-9A69-9999593E7FE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2" name="Line 9">
              <a:extLst>
                <a:ext uri="{FF2B5EF4-FFF2-40B4-BE49-F238E27FC236}">
                  <a16:creationId xmlns:a16="http://schemas.microsoft.com/office/drawing/2014/main" id="{E0A9FC09-898F-DA43-8825-7285E51CEF5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 name="Line 10">
              <a:extLst>
                <a:ext uri="{FF2B5EF4-FFF2-40B4-BE49-F238E27FC236}">
                  <a16:creationId xmlns:a16="http://schemas.microsoft.com/office/drawing/2014/main" id="{6EA62C4C-81F4-D545-B8BC-7CE688E79A3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4" name="Line 11">
              <a:extLst>
                <a:ext uri="{FF2B5EF4-FFF2-40B4-BE49-F238E27FC236}">
                  <a16:creationId xmlns:a16="http://schemas.microsoft.com/office/drawing/2014/main" id="{1ABE0A90-E13B-AE49-AF29-56AE060FA18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25" name="Straight Connector 24">
            <a:extLst>
              <a:ext uri="{FF2B5EF4-FFF2-40B4-BE49-F238E27FC236}">
                <a16:creationId xmlns:a16="http://schemas.microsoft.com/office/drawing/2014/main" id="{40327CF6-AA72-2747-9AD0-42852372BEF0}"/>
              </a:ext>
            </a:extLst>
          </p:cNvPr>
          <p:cNvCxnSpPr/>
          <p:nvPr/>
        </p:nvCxnSpPr>
        <p:spPr>
          <a:xfrm>
            <a:off x="1508688" y="4759739"/>
            <a:ext cx="1159508"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97503DB4-DF40-FE49-BD16-163166C8D041}"/>
              </a:ext>
            </a:extLst>
          </p:cNvPr>
          <p:cNvCxnSpPr/>
          <p:nvPr/>
        </p:nvCxnSpPr>
        <p:spPr>
          <a:xfrm rot="5400000" flipH="1" flipV="1">
            <a:off x="1816793" y="4681776"/>
            <a:ext cx="0" cy="1622536"/>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7" name="TextBox 26">
            <a:extLst>
              <a:ext uri="{FF2B5EF4-FFF2-40B4-BE49-F238E27FC236}">
                <a16:creationId xmlns:a16="http://schemas.microsoft.com/office/drawing/2014/main" id="{977D83BF-EB0B-C14A-986B-0BB218A0E007}"/>
              </a:ext>
            </a:extLst>
          </p:cNvPr>
          <p:cNvSpPr txBox="1"/>
          <p:nvPr/>
        </p:nvSpPr>
        <p:spPr>
          <a:xfrm>
            <a:off x="1892866" y="4927278"/>
            <a:ext cx="391153" cy="369332"/>
          </a:xfrm>
          <a:prstGeom prst="rect">
            <a:avLst/>
          </a:prstGeom>
          <a:noFill/>
        </p:spPr>
        <p:txBody>
          <a:bodyPr wrap="square" rtlCol="0">
            <a:spAutoFit/>
          </a:bodyPr>
          <a:lstStyle/>
          <a:p>
            <a:r>
              <a:rPr lang="en-US"/>
              <a:t>R</a:t>
            </a:r>
            <a:endParaRPr lang="en-US" baseline="-25000"/>
          </a:p>
        </p:txBody>
      </p:sp>
      <p:sp>
        <p:nvSpPr>
          <p:cNvPr id="28" name="TextBox 27">
            <a:extLst>
              <a:ext uri="{FF2B5EF4-FFF2-40B4-BE49-F238E27FC236}">
                <a16:creationId xmlns:a16="http://schemas.microsoft.com/office/drawing/2014/main" id="{55735F77-C6FA-2C44-B745-23C0E8445289}"/>
              </a:ext>
            </a:extLst>
          </p:cNvPr>
          <p:cNvSpPr txBox="1"/>
          <p:nvPr/>
        </p:nvSpPr>
        <p:spPr>
          <a:xfrm>
            <a:off x="988619" y="4851077"/>
            <a:ext cx="391153" cy="369332"/>
          </a:xfrm>
          <a:prstGeom prst="rect">
            <a:avLst/>
          </a:prstGeom>
          <a:noFill/>
        </p:spPr>
        <p:txBody>
          <a:bodyPr wrap="square" rtlCol="0">
            <a:spAutoFit/>
          </a:bodyPr>
          <a:lstStyle/>
          <a:p>
            <a:r>
              <a:rPr lang="en-US"/>
              <a:t>C</a:t>
            </a:r>
            <a:endParaRPr lang="en-US" baseline="-25000">
              <a:latin typeface="Math1Mono"/>
            </a:endParaRPr>
          </a:p>
        </p:txBody>
      </p:sp>
      <p:sp>
        <p:nvSpPr>
          <p:cNvPr id="29" name="Freeform 12">
            <a:extLst>
              <a:ext uri="{FF2B5EF4-FFF2-40B4-BE49-F238E27FC236}">
                <a16:creationId xmlns:a16="http://schemas.microsoft.com/office/drawing/2014/main" id="{E71DC8AF-508F-A04C-9B03-67499F5500CD}"/>
              </a:ext>
            </a:extLst>
          </p:cNvPr>
          <p:cNvSpPr>
            <a:spLocks/>
          </p:cNvSpPr>
          <p:nvPr/>
        </p:nvSpPr>
        <p:spPr bwMode="auto">
          <a:xfrm flipH="1">
            <a:off x="10378248" y="496001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nvGrpSpPr>
          <p:cNvPr id="30" name="Group 210">
            <a:extLst>
              <a:ext uri="{FF2B5EF4-FFF2-40B4-BE49-F238E27FC236}">
                <a16:creationId xmlns:a16="http://schemas.microsoft.com/office/drawing/2014/main" id="{CCAE6C71-707F-9D4D-854D-8896C0A111B4}"/>
              </a:ext>
            </a:extLst>
          </p:cNvPr>
          <p:cNvGrpSpPr>
            <a:grpSpLocks/>
          </p:cNvGrpSpPr>
          <p:nvPr/>
        </p:nvGrpSpPr>
        <p:grpSpPr bwMode="auto">
          <a:xfrm rot="16200000">
            <a:off x="9997248" y="4579020"/>
            <a:ext cx="304800" cy="762000"/>
            <a:chOff x="3216" y="1728"/>
            <a:chExt cx="192" cy="480"/>
          </a:xfrm>
          <a:scene3d>
            <a:camera prst="orthographicFront">
              <a:rot lat="0" lon="0" rev="0"/>
            </a:camera>
            <a:lightRig rig="threePt" dir="t"/>
          </a:scene3d>
        </p:grpSpPr>
        <p:sp>
          <p:nvSpPr>
            <p:cNvPr id="31" name="Line 8">
              <a:extLst>
                <a:ext uri="{FF2B5EF4-FFF2-40B4-BE49-F238E27FC236}">
                  <a16:creationId xmlns:a16="http://schemas.microsoft.com/office/drawing/2014/main" id="{95441DF1-C401-EE4E-A6CB-FBB1544046F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 name="Line 9">
              <a:extLst>
                <a:ext uri="{FF2B5EF4-FFF2-40B4-BE49-F238E27FC236}">
                  <a16:creationId xmlns:a16="http://schemas.microsoft.com/office/drawing/2014/main" id="{00954A7F-E80F-1C46-B966-6C6ACA737B4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 name="Line 10">
              <a:extLst>
                <a:ext uri="{FF2B5EF4-FFF2-40B4-BE49-F238E27FC236}">
                  <a16:creationId xmlns:a16="http://schemas.microsoft.com/office/drawing/2014/main" id="{5B3953A1-EDDA-524F-AE24-C33F46EDF84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 name="Line 11">
              <a:extLst>
                <a:ext uri="{FF2B5EF4-FFF2-40B4-BE49-F238E27FC236}">
                  <a16:creationId xmlns:a16="http://schemas.microsoft.com/office/drawing/2014/main" id="{F7C77E0D-93EB-2A45-A019-E18044667C3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35" name="Straight Connector 34">
            <a:extLst>
              <a:ext uri="{FF2B5EF4-FFF2-40B4-BE49-F238E27FC236}">
                <a16:creationId xmlns:a16="http://schemas.microsoft.com/office/drawing/2014/main" id="{06B60499-5F16-2341-928B-8651FBD2B059}"/>
              </a:ext>
            </a:extLst>
          </p:cNvPr>
          <p:cNvCxnSpPr/>
          <p:nvPr/>
        </p:nvCxnSpPr>
        <p:spPr>
          <a:xfrm>
            <a:off x="10172382" y="4958431"/>
            <a:ext cx="854708" cy="1589"/>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060C292A-4AC7-364F-B4EB-BF00C41F3D02}"/>
              </a:ext>
            </a:extLst>
          </p:cNvPr>
          <p:cNvCxnSpPr/>
          <p:nvPr/>
        </p:nvCxnSpPr>
        <p:spPr>
          <a:xfrm flipV="1">
            <a:off x="9046684" y="5689854"/>
            <a:ext cx="1980406" cy="1685"/>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7" name="TextBox 36">
            <a:extLst>
              <a:ext uri="{FF2B5EF4-FFF2-40B4-BE49-F238E27FC236}">
                <a16:creationId xmlns:a16="http://schemas.microsoft.com/office/drawing/2014/main" id="{F91A95F3-C258-D740-8AB1-85520418C113}"/>
              </a:ext>
            </a:extLst>
          </p:cNvPr>
          <p:cNvSpPr txBox="1"/>
          <p:nvPr/>
        </p:nvSpPr>
        <p:spPr>
          <a:xfrm>
            <a:off x="10988399" y="5088795"/>
            <a:ext cx="1076953" cy="307777"/>
          </a:xfrm>
          <a:prstGeom prst="rect">
            <a:avLst/>
          </a:prstGeom>
          <a:noFill/>
        </p:spPr>
        <p:txBody>
          <a:bodyPr wrap="square" rtlCol="0">
            <a:spAutoFit/>
          </a:bodyPr>
          <a:lstStyle/>
          <a:p>
            <a:r>
              <a:rPr lang="en-US" sz="1400"/>
              <a:t>R= 60</a:t>
            </a:r>
            <a:r>
              <a:rPr lang="en-US" sz="1400">
                <a:latin typeface="Math1Mono"/>
              </a:rPr>
              <a:t>W</a:t>
            </a:r>
            <a:endParaRPr lang="en-US" sz="1400" baseline="-25000">
              <a:latin typeface="Math1Mono"/>
            </a:endParaRPr>
          </a:p>
        </p:txBody>
      </p:sp>
      <p:sp>
        <p:nvSpPr>
          <p:cNvPr id="38" name="TextBox 37">
            <a:extLst>
              <a:ext uri="{FF2B5EF4-FFF2-40B4-BE49-F238E27FC236}">
                <a16:creationId xmlns:a16="http://schemas.microsoft.com/office/drawing/2014/main" id="{B34044CF-A94E-5244-884C-07660E17B62F}"/>
              </a:ext>
            </a:extLst>
          </p:cNvPr>
          <p:cNvSpPr txBox="1"/>
          <p:nvPr/>
        </p:nvSpPr>
        <p:spPr>
          <a:xfrm>
            <a:off x="9605966" y="5249282"/>
            <a:ext cx="863722" cy="307777"/>
          </a:xfrm>
          <a:prstGeom prst="rect">
            <a:avLst/>
          </a:prstGeom>
          <a:noFill/>
        </p:spPr>
        <p:txBody>
          <a:bodyPr wrap="square" rtlCol="0">
            <a:spAutoFit/>
          </a:bodyPr>
          <a:lstStyle/>
          <a:p>
            <a:r>
              <a:rPr lang="en-US" sz="1400"/>
              <a:t>C=120</a:t>
            </a:r>
            <a:r>
              <a:rPr lang="en-US" sz="1400">
                <a:latin typeface="Math1Mono"/>
              </a:rPr>
              <a:t>m</a:t>
            </a:r>
            <a:r>
              <a:rPr lang="en-US" sz="1400"/>
              <a:t>F</a:t>
            </a:r>
            <a:endParaRPr lang="en-US" sz="1400" baseline="-25000">
              <a:latin typeface="Math1Mono"/>
            </a:endParaRPr>
          </a:p>
        </p:txBody>
      </p:sp>
      <p:grpSp>
        <p:nvGrpSpPr>
          <p:cNvPr id="39" name="Group 284">
            <a:extLst>
              <a:ext uri="{FF2B5EF4-FFF2-40B4-BE49-F238E27FC236}">
                <a16:creationId xmlns:a16="http://schemas.microsoft.com/office/drawing/2014/main" id="{0417E6C8-827B-F741-90DB-6C613B6AD262}"/>
              </a:ext>
            </a:extLst>
          </p:cNvPr>
          <p:cNvGrpSpPr>
            <a:grpSpLocks/>
          </p:cNvGrpSpPr>
          <p:nvPr/>
        </p:nvGrpSpPr>
        <p:grpSpPr bwMode="auto">
          <a:xfrm rot="16200000">
            <a:off x="9358311" y="4581496"/>
            <a:ext cx="137160" cy="762001"/>
            <a:chOff x="3935" y="1728"/>
            <a:chExt cx="96" cy="480"/>
          </a:xfrm>
        </p:grpSpPr>
        <p:sp>
          <p:nvSpPr>
            <p:cNvPr id="40" name="Arc 59">
              <a:extLst>
                <a:ext uri="{FF2B5EF4-FFF2-40B4-BE49-F238E27FC236}">
                  <a16:creationId xmlns:a16="http://schemas.microsoft.com/office/drawing/2014/main" id="{6F06045F-8AE5-E643-8CCE-24F300392E9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p:spPr>
          <p:txBody>
            <a:bodyPr wrap="none" anchor="ctr">
              <a:prstTxWarp prst="textNoShape">
                <a:avLst/>
              </a:prstTxWarp>
            </a:bodyPr>
            <a:lstStyle>
              <a:defPPr>
                <a:defRPr lang="en-US"/>
              </a:defPPr>
              <a:lvl1pPr algn="l" rtl="0" eaLnBrk="0" fontAlgn="base" hangingPunct="0">
                <a:spcBef>
                  <a:spcPct val="0"/>
                </a:spcBef>
                <a:spcAft>
                  <a:spcPct val="0"/>
                </a:spcAft>
                <a:defRPr sz="1000" kern="1200">
                  <a:solidFill>
                    <a:schemeClr val="tx1"/>
                  </a:solidFill>
                  <a:latin typeface="Times New Roman" charset="0"/>
                  <a:ea typeface="+mn-ea"/>
                  <a:cs typeface="+mn-cs"/>
                </a:defRPr>
              </a:lvl1pPr>
              <a:lvl2pPr marL="457200" algn="l" rtl="0" eaLnBrk="0" fontAlgn="base" hangingPunct="0">
                <a:spcBef>
                  <a:spcPct val="0"/>
                </a:spcBef>
                <a:spcAft>
                  <a:spcPct val="0"/>
                </a:spcAft>
                <a:defRPr sz="1000" kern="1200">
                  <a:solidFill>
                    <a:schemeClr val="tx1"/>
                  </a:solidFill>
                  <a:latin typeface="Times New Roman" charset="0"/>
                  <a:ea typeface="+mn-ea"/>
                  <a:cs typeface="+mn-cs"/>
                </a:defRPr>
              </a:lvl2pPr>
              <a:lvl3pPr marL="914400" algn="l" rtl="0" eaLnBrk="0" fontAlgn="base" hangingPunct="0">
                <a:spcBef>
                  <a:spcPct val="0"/>
                </a:spcBef>
                <a:spcAft>
                  <a:spcPct val="0"/>
                </a:spcAft>
                <a:defRPr sz="1000" kern="1200">
                  <a:solidFill>
                    <a:schemeClr val="tx1"/>
                  </a:solidFill>
                  <a:latin typeface="Times New Roman" charset="0"/>
                  <a:ea typeface="+mn-ea"/>
                  <a:cs typeface="+mn-cs"/>
                </a:defRPr>
              </a:lvl3pPr>
              <a:lvl4pPr marL="1371600" algn="l" rtl="0" eaLnBrk="0" fontAlgn="base" hangingPunct="0">
                <a:spcBef>
                  <a:spcPct val="0"/>
                </a:spcBef>
                <a:spcAft>
                  <a:spcPct val="0"/>
                </a:spcAft>
                <a:defRPr sz="1000" kern="1200">
                  <a:solidFill>
                    <a:schemeClr val="tx1"/>
                  </a:solidFill>
                  <a:latin typeface="Times New Roman" charset="0"/>
                  <a:ea typeface="+mn-ea"/>
                  <a:cs typeface="+mn-cs"/>
                </a:defRPr>
              </a:lvl4pPr>
              <a:lvl5pPr marL="1828800" algn="l" rtl="0" eaLnBrk="0" fontAlgn="base" hangingPunct="0">
                <a:spcBef>
                  <a:spcPct val="0"/>
                </a:spcBef>
                <a:spcAft>
                  <a:spcPct val="0"/>
                </a:spcAft>
                <a:defRPr sz="1000" kern="1200">
                  <a:solidFill>
                    <a:schemeClr val="tx1"/>
                  </a:solidFill>
                  <a:latin typeface="Times New Roman" charset="0"/>
                  <a:ea typeface="+mn-ea"/>
                  <a:cs typeface="+mn-cs"/>
                </a:defRPr>
              </a:lvl5pPr>
              <a:lvl6pPr marL="2286000" algn="l" defTabSz="457200" rtl="0" eaLnBrk="1" latinLnBrk="0" hangingPunct="1">
                <a:defRPr sz="1000" kern="1200">
                  <a:solidFill>
                    <a:schemeClr val="tx1"/>
                  </a:solidFill>
                  <a:latin typeface="Times New Roman" charset="0"/>
                  <a:ea typeface="+mn-ea"/>
                  <a:cs typeface="+mn-cs"/>
                </a:defRPr>
              </a:lvl6pPr>
              <a:lvl7pPr marL="2743200" algn="l" defTabSz="457200" rtl="0" eaLnBrk="1" latinLnBrk="0" hangingPunct="1">
                <a:defRPr sz="1000" kern="1200">
                  <a:solidFill>
                    <a:schemeClr val="tx1"/>
                  </a:solidFill>
                  <a:latin typeface="Times New Roman" charset="0"/>
                  <a:ea typeface="+mn-ea"/>
                  <a:cs typeface="+mn-cs"/>
                </a:defRPr>
              </a:lvl7pPr>
              <a:lvl8pPr marL="3200400" algn="l" defTabSz="457200" rtl="0" eaLnBrk="1" latinLnBrk="0" hangingPunct="1">
                <a:defRPr sz="1000" kern="1200">
                  <a:solidFill>
                    <a:schemeClr val="tx1"/>
                  </a:solidFill>
                  <a:latin typeface="Times New Roman" charset="0"/>
                  <a:ea typeface="+mn-ea"/>
                  <a:cs typeface="+mn-cs"/>
                </a:defRPr>
              </a:lvl8pPr>
              <a:lvl9pPr marL="3657600" algn="l" defTabSz="457200" rtl="0" eaLnBrk="1" latinLnBrk="0" hangingPunct="1">
                <a:defRPr sz="1000" kern="1200">
                  <a:solidFill>
                    <a:schemeClr val="tx1"/>
                  </a:solidFill>
                  <a:latin typeface="Times New Roman" charset="0"/>
                  <a:ea typeface="+mn-ea"/>
                  <a:cs typeface="+mn-cs"/>
                </a:defRPr>
              </a:lvl9pPr>
            </a:lstStyle>
            <a:p>
              <a:endParaRPr lang="en-US"/>
            </a:p>
          </p:txBody>
        </p:sp>
        <p:sp>
          <p:nvSpPr>
            <p:cNvPr id="41" name="Arc 60">
              <a:extLst>
                <a:ext uri="{FF2B5EF4-FFF2-40B4-BE49-F238E27FC236}">
                  <a16:creationId xmlns:a16="http://schemas.microsoft.com/office/drawing/2014/main" id="{1FCFAE2D-54C8-9F4E-B66B-5E7E265CAD7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p:spPr>
          <p:txBody>
            <a:bodyPr wrap="none" anchor="ctr">
              <a:prstTxWarp prst="textNoShape">
                <a:avLst/>
              </a:prstTxWarp>
            </a:bodyPr>
            <a:lstStyle>
              <a:defPPr>
                <a:defRPr lang="en-US"/>
              </a:defPPr>
              <a:lvl1pPr algn="l" rtl="0" eaLnBrk="0" fontAlgn="base" hangingPunct="0">
                <a:spcBef>
                  <a:spcPct val="0"/>
                </a:spcBef>
                <a:spcAft>
                  <a:spcPct val="0"/>
                </a:spcAft>
                <a:defRPr sz="1000" kern="1200">
                  <a:solidFill>
                    <a:schemeClr val="tx1"/>
                  </a:solidFill>
                  <a:latin typeface="Times New Roman" charset="0"/>
                  <a:ea typeface="+mn-ea"/>
                  <a:cs typeface="+mn-cs"/>
                </a:defRPr>
              </a:lvl1pPr>
              <a:lvl2pPr marL="457200" algn="l" rtl="0" eaLnBrk="0" fontAlgn="base" hangingPunct="0">
                <a:spcBef>
                  <a:spcPct val="0"/>
                </a:spcBef>
                <a:spcAft>
                  <a:spcPct val="0"/>
                </a:spcAft>
                <a:defRPr sz="1000" kern="1200">
                  <a:solidFill>
                    <a:schemeClr val="tx1"/>
                  </a:solidFill>
                  <a:latin typeface="Times New Roman" charset="0"/>
                  <a:ea typeface="+mn-ea"/>
                  <a:cs typeface="+mn-cs"/>
                </a:defRPr>
              </a:lvl2pPr>
              <a:lvl3pPr marL="914400" algn="l" rtl="0" eaLnBrk="0" fontAlgn="base" hangingPunct="0">
                <a:spcBef>
                  <a:spcPct val="0"/>
                </a:spcBef>
                <a:spcAft>
                  <a:spcPct val="0"/>
                </a:spcAft>
                <a:defRPr sz="1000" kern="1200">
                  <a:solidFill>
                    <a:schemeClr val="tx1"/>
                  </a:solidFill>
                  <a:latin typeface="Times New Roman" charset="0"/>
                  <a:ea typeface="+mn-ea"/>
                  <a:cs typeface="+mn-cs"/>
                </a:defRPr>
              </a:lvl3pPr>
              <a:lvl4pPr marL="1371600" algn="l" rtl="0" eaLnBrk="0" fontAlgn="base" hangingPunct="0">
                <a:spcBef>
                  <a:spcPct val="0"/>
                </a:spcBef>
                <a:spcAft>
                  <a:spcPct val="0"/>
                </a:spcAft>
                <a:defRPr sz="1000" kern="1200">
                  <a:solidFill>
                    <a:schemeClr val="tx1"/>
                  </a:solidFill>
                  <a:latin typeface="Times New Roman" charset="0"/>
                  <a:ea typeface="+mn-ea"/>
                  <a:cs typeface="+mn-cs"/>
                </a:defRPr>
              </a:lvl4pPr>
              <a:lvl5pPr marL="1828800" algn="l" rtl="0" eaLnBrk="0" fontAlgn="base" hangingPunct="0">
                <a:spcBef>
                  <a:spcPct val="0"/>
                </a:spcBef>
                <a:spcAft>
                  <a:spcPct val="0"/>
                </a:spcAft>
                <a:defRPr sz="1000" kern="1200">
                  <a:solidFill>
                    <a:schemeClr val="tx1"/>
                  </a:solidFill>
                  <a:latin typeface="Times New Roman" charset="0"/>
                  <a:ea typeface="+mn-ea"/>
                  <a:cs typeface="+mn-cs"/>
                </a:defRPr>
              </a:lvl5pPr>
              <a:lvl6pPr marL="2286000" algn="l" defTabSz="457200" rtl="0" eaLnBrk="1" latinLnBrk="0" hangingPunct="1">
                <a:defRPr sz="1000" kern="1200">
                  <a:solidFill>
                    <a:schemeClr val="tx1"/>
                  </a:solidFill>
                  <a:latin typeface="Times New Roman" charset="0"/>
                  <a:ea typeface="+mn-ea"/>
                  <a:cs typeface="+mn-cs"/>
                </a:defRPr>
              </a:lvl6pPr>
              <a:lvl7pPr marL="2743200" algn="l" defTabSz="457200" rtl="0" eaLnBrk="1" latinLnBrk="0" hangingPunct="1">
                <a:defRPr sz="1000" kern="1200">
                  <a:solidFill>
                    <a:schemeClr val="tx1"/>
                  </a:solidFill>
                  <a:latin typeface="Times New Roman" charset="0"/>
                  <a:ea typeface="+mn-ea"/>
                  <a:cs typeface="+mn-cs"/>
                </a:defRPr>
              </a:lvl7pPr>
              <a:lvl8pPr marL="3200400" algn="l" defTabSz="457200" rtl="0" eaLnBrk="1" latinLnBrk="0" hangingPunct="1">
                <a:defRPr sz="1000" kern="1200">
                  <a:solidFill>
                    <a:schemeClr val="tx1"/>
                  </a:solidFill>
                  <a:latin typeface="Times New Roman" charset="0"/>
                  <a:ea typeface="+mn-ea"/>
                  <a:cs typeface="+mn-cs"/>
                </a:defRPr>
              </a:lvl8pPr>
              <a:lvl9pPr marL="3657600" algn="l" defTabSz="457200" rtl="0" eaLnBrk="1" latinLnBrk="0" hangingPunct="1">
                <a:defRPr sz="1000" kern="1200">
                  <a:solidFill>
                    <a:schemeClr val="tx1"/>
                  </a:solidFill>
                  <a:latin typeface="Times New Roman" charset="0"/>
                  <a:ea typeface="+mn-ea"/>
                  <a:cs typeface="+mn-cs"/>
                </a:defRPr>
              </a:lvl9pPr>
            </a:lstStyle>
            <a:p>
              <a:endParaRPr lang="en-US"/>
            </a:p>
          </p:txBody>
        </p:sp>
        <p:sp>
          <p:nvSpPr>
            <p:cNvPr id="42" name="Arc 61">
              <a:extLst>
                <a:ext uri="{FF2B5EF4-FFF2-40B4-BE49-F238E27FC236}">
                  <a16:creationId xmlns:a16="http://schemas.microsoft.com/office/drawing/2014/main" id="{7C09813F-D947-E94F-8D25-091758B0CA7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p:spPr>
          <p:txBody>
            <a:bodyPr wrap="none" anchor="ctr">
              <a:prstTxWarp prst="textNoShape">
                <a:avLst/>
              </a:prstTxWarp>
            </a:bodyPr>
            <a:lstStyle>
              <a:defPPr>
                <a:defRPr lang="en-US"/>
              </a:defPPr>
              <a:lvl1pPr algn="l" rtl="0" eaLnBrk="0" fontAlgn="base" hangingPunct="0">
                <a:spcBef>
                  <a:spcPct val="0"/>
                </a:spcBef>
                <a:spcAft>
                  <a:spcPct val="0"/>
                </a:spcAft>
                <a:defRPr sz="1000" kern="1200">
                  <a:solidFill>
                    <a:schemeClr val="tx1"/>
                  </a:solidFill>
                  <a:latin typeface="Times New Roman" charset="0"/>
                  <a:ea typeface="+mn-ea"/>
                  <a:cs typeface="+mn-cs"/>
                </a:defRPr>
              </a:lvl1pPr>
              <a:lvl2pPr marL="457200" algn="l" rtl="0" eaLnBrk="0" fontAlgn="base" hangingPunct="0">
                <a:spcBef>
                  <a:spcPct val="0"/>
                </a:spcBef>
                <a:spcAft>
                  <a:spcPct val="0"/>
                </a:spcAft>
                <a:defRPr sz="1000" kern="1200">
                  <a:solidFill>
                    <a:schemeClr val="tx1"/>
                  </a:solidFill>
                  <a:latin typeface="Times New Roman" charset="0"/>
                  <a:ea typeface="+mn-ea"/>
                  <a:cs typeface="+mn-cs"/>
                </a:defRPr>
              </a:lvl2pPr>
              <a:lvl3pPr marL="914400" algn="l" rtl="0" eaLnBrk="0" fontAlgn="base" hangingPunct="0">
                <a:spcBef>
                  <a:spcPct val="0"/>
                </a:spcBef>
                <a:spcAft>
                  <a:spcPct val="0"/>
                </a:spcAft>
                <a:defRPr sz="1000" kern="1200">
                  <a:solidFill>
                    <a:schemeClr val="tx1"/>
                  </a:solidFill>
                  <a:latin typeface="Times New Roman" charset="0"/>
                  <a:ea typeface="+mn-ea"/>
                  <a:cs typeface="+mn-cs"/>
                </a:defRPr>
              </a:lvl3pPr>
              <a:lvl4pPr marL="1371600" algn="l" rtl="0" eaLnBrk="0" fontAlgn="base" hangingPunct="0">
                <a:spcBef>
                  <a:spcPct val="0"/>
                </a:spcBef>
                <a:spcAft>
                  <a:spcPct val="0"/>
                </a:spcAft>
                <a:defRPr sz="1000" kern="1200">
                  <a:solidFill>
                    <a:schemeClr val="tx1"/>
                  </a:solidFill>
                  <a:latin typeface="Times New Roman" charset="0"/>
                  <a:ea typeface="+mn-ea"/>
                  <a:cs typeface="+mn-cs"/>
                </a:defRPr>
              </a:lvl4pPr>
              <a:lvl5pPr marL="1828800" algn="l" rtl="0" eaLnBrk="0" fontAlgn="base" hangingPunct="0">
                <a:spcBef>
                  <a:spcPct val="0"/>
                </a:spcBef>
                <a:spcAft>
                  <a:spcPct val="0"/>
                </a:spcAft>
                <a:defRPr sz="1000" kern="1200">
                  <a:solidFill>
                    <a:schemeClr val="tx1"/>
                  </a:solidFill>
                  <a:latin typeface="Times New Roman" charset="0"/>
                  <a:ea typeface="+mn-ea"/>
                  <a:cs typeface="+mn-cs"/>
                </a:defRPr>
              </a:lvl5pPr>
              <a:lvl6pPr marL="2286000" algn="l" defTabSz="457200" rtl="0" eaLnBrk="1" latinLnBrk="0" hangingPunct="1">
                <a:defRPr sz="1000" kern="1200">
                  <a:solidFill>
                    <a:schemeClr val="tx1"/>
                  </a:solidFill>
                  <a:latin typeface="Times New Roman" charset="0"/>
                  <a:ea typeface="+mn-ea"/>
                  <a:cs typeface="+mn-cs"/>
                </a:defRPr>
              </a:lvl6pPr>
              <a:lvl7pPr marL="2743200" algn="l" defTabSz="457200" rtl="0" eaLnBrk="1" latinLnBrk="0" hangingPunct="1">
                <a:defRPr sz="1000" kern="1200">
                  <a:solidFill>
                    <a:schemeClr val="tx1"/>
                  </a:solidFill>
                  <a:latin typeface="Times New Roman" charset="0"/>
                  <a:ea typeface="+mn-ea"/>
                  <a:cs typeface="+mn-cs"/>
                </a:defRPr>
              </a:lvl7pPr>
              <a:lvl8pPr marL="3200400" algn="l" defTabSz="457200" rtl="0" eaLnBrk="1" latinLnBrk="0" hangingPunct="1">
                <a:defRPr sz="1000" kern="1200">
                  <a:solidFill>
                    <a:schemeClr val="tx1"/>
                  </a:solidFill>
                  <a:latin typeface="Times New Roman" charset="0"/>
                  <a:ea typeface="+mn-ea"/>
                  <a:cs typeface="+mn-cs"/>
                </a:defRPr>
              </a:lvl8pPr>
              <a:lvl9pPr marL="3657600" algn="l" defTabSz="457200" rtl="0" eaLnBrk="1" latinLnBrk="0" hangingPunct="1">
                <a:defRPr sz="1000" kern="1200">
                  <a:solidFill>
                    <a:schemeClr val="tx1"/>
                  </a:solidFill>
                  <a:latin typeface="Times New Roman" charset="0"/>
                  <a:ea typeface="+mn-ea"/>
                  <a:cs typeface="+mn-cs"/>
                </a:defRPr>
              </a:lvl9pPr>
            </a:lstStyle>
            <a:p>
              <a:endParaRPr lang="en-US"/>
            </a:p>
          </p:txBody>
        </p:sp>
        <p:sp>
          <p:nvSpPr>
            <p:cNvPr id="43" name="Arc 62">
              <a:extLst>
                <a:ext uri="{FF2B5EF4-FFF2-40B4-BE49-F238E27FC236}">
                  <a16:creationId xmlns:a16="http://schemas.microsoft.com/office/drawing/2014/main" id="{EDA196AB-A27D-BF4B-A833-A7BEAF8EF42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p:spPr>
          <p:txBody>
            <a:bodyPr wrap="none" anchor="ctr">
              <a:prstTxWarp prst="textNoShape">
                <a:avLst/>
              </a:prstTxWarp>
            </a:bodyPr>
            <a:lstStyle>
              <a:defPPr>
                <a:defRPr lang="en-US"/>
              </a:defPPr>
              <a:lvl1pPr algn="l" rtl="0" eaLnBrk="0" fontAlgn="base" hangingPunct="0">
                <a:spcBef>
                  <a:spcPct val="0"/>
                </a:spcBef>
                <a:spcAft>
                  <a:spcPct val="0"/>
                </a:spcAft>
                <a:defRPr sz="1000" kern="1200">
                  <a:solidFill>
                    <a:schemeClr val="tx1"/>
                  </a:solidFill>
                  <a:latin typeface="Times New Roman" charset="0"/>
                  <a:ea typeface="+mn-ea"/>
                  <a:cs typeface="+mn-cs"/>
                </a:defRPr>
              </a:lvl1pPr>
              <a:lvl2pPr marL="457200" algn="l" rtl="0" eaLnBrk="0" fontAlgn="base" hangingPunct="0">
                <a:spcBef>
                  <a:spcPct val="0"/>
                </a:spcBef>
                <a:spcAft>
                  <a:spcPct val="0"/>
                </a:spcAft>
                <a:defRPr sz="1000" kern="1200">
                  <a:solidFill>
                    <a:schemeClr val="tx1"/>
                  </a:solidFill>
                  <a:latin typeface="Times New Roman" charset="0"/>
                  <a:ea typeface="+mn-ea"/>
                  <a:cs typeface="+mn-cs"/>
                </a:defRPr>
              </a:lvl2pPr>
              <a:lvl3pPr marL="914400" algn="l" rtl="0" eaLnBrk="0" fontAlgn="base" hangingPunct="0">
                <a:spcBef>
                  <a:spcPct val="0"/>
                </a:spcBef>
                <a:spcAft>
                  <a:spcPct val="0"/>
                </a:spcAft>
                <a:defRPr sz="1000" kern="1200">
                  <a:solidFill>
                    <a:schemeClr val="tx1"/>
                  </a:solidFill>
                  <a:latin typeface="Times New Roman" charset="0"/>
                  <a:ea typeface="+mn-ea"/>
                  <a:cs typeface="+mn-cs"/>
                </a:defRPr>
              </a:lvl3pPr>
              <a:lvl4pPr marL="1371600" algn="l" rtl="0" eaLnBrk="0" fontAlgn="base" hangingPunct="0">
                <a:spcBef>
                  <a:spcPct val="0"/>
                </a:spcBef>
                <a:spcAft>
                  <a:spcPct val="0"/>
                </a:spcAft>
                <a:defRPr sz="1000" kern="1200">
                  <a:solidFill>
                    <a:schemeClr val="tx1"/>
                  </a:solidFill>
                  <a:latin typeface="Times New Roman" charset="0"/>
                  <a:ea typeface="+mn-ea"/>
                  <a:cs typeface="+mn-cs"/>
                </a:defRPr>
              </a:lvl4pPr>
              <a:lvl5pPr marL="1828800" algn="l" rtl="0" eaLnBrk="0" fontAlgn="base" hangingPunct="0">
                <a:spcBef>
                  <a:spcPct val="0"/>
                </a:spcBef>
                <a:spcAft>
                  <a:spcPct val="0"/>
                </a:spcAft>
                <a:defRPr sz="1000" kern="1200">
                  <a:solidFill>
                    <a:schemeClr val="tx1"/>
                  </a:solidFill>
                  <a:latin typeface="Times New Roman" charset="0"/>
                  <a:ea typeface="+mn-ea"/>
                  <a:cs typeface="+mn-cs"/>
                </a:defRPr>
              </a:lvl5pPr>
              <a:lvl6pPr marL="2286000" algn="l" defTabSz="457200" rtl="0" eaLnBrk="1" latinLnBrk="0" hangingPunct="1">
                <a:defRPr sz="1000" kern="1200">
                  <a:solidFill>
                    <a:schemeClr val="tx1"/>
                  </a:solidFill>
                  <a:latin typeface="Times New Roman" charset="0"/>
                  <a:ea typeface="+mn-ea"/>
                  <a:cs typeface="+mn-cs"/>
                </a:defRPr>
              </a:lvl6pPr>
              <a:lvl7pPr marL="2743200" algn="l" defTabSz="457200" rtl="0" eaLnBrk="1" latinLnBrk="0" hangingPunct="1">
                <a:defRPr sz="1000" kern="1200">
                  <a:solidFill>
                    <a:schemeClr val="tx1"/>
                  </a:solidFill>
                  <a:latin typeface="Times New Roman" charset="0"/>
                  <a:ea typeface="+mn-ea"/>
                  <a:cs typeface="+mn-cs"/>
                </a:defRPr>
              </a:lvl7pPr>
              <a:lvl8pPr marL="3200400" algn="l" defTabSz="457200" rtl="0" eaLnBrk="1" latinLnBrk="0" hangingPunct="1">
                <a:defRPr sz="1000" kern="1200">
                  <a:solidFill>
                    <a:schemeClr val="tx1"/>
                  </a:solidFill>
                  <a:latin typeface="Times New Roman" charset="0"/>
                  <a:ea typeface="+mn-ea"/>
                  <a:cs typeface="+mn-cs"/>
                </a:defRPr>
              </a:lvl8pPr>
              <a:lvl9pPr marL="3657600" algn="l" defTabSz="457200" rtl="0" eaLnBrk="1" latinLnBrk="0" hangingPunct="1">
                <a:defRPr sz="1000" kern="1200">
                  <a:solidFill>
                    <a:schemeClr val="tx1"/>
                  </a:solidFill>
                  <a:latin typeface="Times New Roman" charset="0"/>
                  <a:ea typeface="+mn-ea"/>
                  <a:cs typeface="+mn-cs"/>
                </a:defRPr>
              </a:lvl9pPr>
            </a:lstStyle>
            <a:p>
              <a:endParaRPr lang="en-US"/>
            </a:p>
          </p:txBody>
        </p:sp>
        <p:sp>
          <p:nvSpPr>
            <p:cNvPr id="44" name="Line 63">
              <a:extLst>
                <a:ext uri="{FF2B5EF4-FFF2-40B4-BE49-F238E27FC236}">
                  <a16:creationId xmlns:a16="http://schemas.microsoft.com/office/drawing/2014/main" id="{C4FF32C6-BE40-4543-B66E-7BAEF516E7C2}"/>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p:spPr>
          <p:txBody>
            <a:bodyPr>
              <a:prstTxWarp prst="textNoShape">
                <a:avLst/>
              </a:prstTxWarp>
            </a:bodyPr>
            <a:lstStyle>
              <a:defPPr>
                <a:defRPr lang="en-US"/>
              </a:defPPr>
              <a:lvl1pPr algn="l" rtl="0" eaLnBrk="0" fontAlgn="base" hangingPunct="0">
                <a:spcBef>
                  <a:spcPct val="0"/>
                </a:spcBef>
                <a:spcAft>
                  <a:spcPct val="0"/>
                </a:spcAft>
                <a:defRPr sz="1000" kern="1200">
                  <a:solidFill>
                    <a:schemeClr val="tx1"/>
                  </a:solidFill>
                  <a:latin typeface="Times New Roman" charset="0"/>
                  <a:ea typeface="+mn-ea"/>
                  <a:cs typeface="+mn-cs"/>
                </a:defRPr>
              </a:lvl1pPr>
              <a:lvl2pPr marL="457200" algn="l" rtl="0" eaLnBrk="0" fontAlgn="base" hangingPunct="0">
                <a:spcBef>
                  <a:spcPct val="0"/>
                </a:spcBef>
                <a:spcAft>
                  <a:spcPct val="0"/>
                </a:spcAft>
                <a:defRPr sz="1000" kern="1200">
                  <a:solidFill>
                    <a:schemeClr val="tx1"/>
                  </a:solidFill>
                  <a:latin typeface="Times New Roman" charset="0"/>
                  <a:ea typeface="+mn-ea"/>
                  <a:cs typeface="+mn-cs"/>
                </a:defRPr>
              </a:lvl2pPr>
              <a:lvl3pPr marL="914400" algn="l" rtl="0" eaLnBrk="0" fontAlgn="base" hangingPunct="0">
                <a:spcBef>
                  <a:spcPct val="0"/>
                </a:spcBef>
                <a:spcAft>
                  <a:spcPct val="0"/>
                </a:spcAft>
                <a:defRPr sz="1000" kern="1200">
                  <a:solidFill>
                    <a:schemeClr val="tx1"/>
                  </a:solidFill>
                  <a:latin typeface="Times New Roman" charset="0"/>
                  <a:ea typeface="+mn-ea"/>
                  <a:cs typeface="+mn-cs"/>
                </a:defRPr>
              </a:lvl3pPr>
              <a:lvl4pPr marL="1371600" algn="l" rtl="0" eaLnBrk="0" fontAlgn="base" hangingPunct="0">
                <a:spcBef>
                  <a:spcPct val="0"/>
                </a:spcBef>
                <a:spcAft>
                  <a:spcPct val="0"/>
                </a:spcAft>
                <a:defRPr sz="1000" kern="1200">
                  <a:solidFill>
                    <a:schemeClr val="tx1"/>
                  </a:solidFill>
                  <a:latin typeface="Times New Roman" charset="0"/>
                  <a:ea typeface="+mn-ea"/>
                  <a:cs typeface="+mn-cs"/>
                </a:defRPr>
              </a:lvl4pPr>
              <a:lvl5pPr marL="1828800" algn="l" rtl="0" eaLnBrk="0" fontAlgn="base" hangingPunct="0">
                <a:spcBef>
                  <a:spcPct val="0"/>
                </a:spcBef>
                <a:spcAft>
                  <a:spcPct val="0"/>
                </a:spcAft>
                <a:defRPr sz="1000" kern="1200">
                  <a:solidFill>
                    <a:schemeClr val="tx1"/>
                  </a:solidFill>
                  <a:latin typeface="Times New Roman" charset="0"/>
                  <a:ea typeface="+mn-ea"/>
                  <a:cs typeface="+mn-cs"/>
                </a:defRPr>
              </a:lvl5pPr>
              <a:lvl6pPr marL="2286000" algn="l" defTabSz="457200" rtl="0" eaLnBrk="1" latinLnBrk="0" hangingPunct="1">
                <a:defRPr sz="1000" kern="1200">
                  <a:solidFill>
                    <a:schemeClr val="tx1"/>
                  </a:solidFill>
                  <a:latin typeface="Times New Roman" charset="0"/>
                  <a:ea typeface="+mn-ea"/>
                  <a:cs typeface="+mn-cs"/>
                </a:defRPr>
              </a:lvl6pPr>
              <a:lvl7pPr marL="2743200" algn="l" defTabSz="457200" rtl="0" eaLnBrk="1" latinLnBrk="0" hangingPunct="1">
                <a:defRPr sz="1000" kern="1200">
                  <a:solidFill>
                    <a:schemeClr val="tx1"/>
                  </a:solidFill>
                  <a:latin typeface="Times New Roman" charset="0"/>
                  <a:ea typeface="+mn-ea"/>
                  <a:cs typeface="+mn-cs"/>
                </a:defRPr>
              </a:lvl7pPr>
              <a:lvl8pPr marL="3200400" algn="l" defTabSz="457200" rtl="0" eaLnBrk="1" latinLnBrk="0" hangingPunct="1">
                <a:defRPr sz="1000" kern="1200">
                  <a:solidFill>
                    <a:schemeClr val="tx1"/>
                  </a:solidFill>
                  <a:latin typeface="Times New Roman" charset="0"/>
                  <a:ea typeface="+mn-ea"/>
                  <a:cs typeface="+mn-cs"/>
                </a:defRPr>
              </a:lvl8pPr>
              <a:lvl9pPr marL="3657600" algn="l" defTabSz="457200" rtl="0" eaLnBrk="1" latinLnBrk="0" hangingPunct="1">
                <a:defRPr sz="1000" kern="1200">
                  <a:solidFill>
                    <a:schemeClr val="tx1"/>
                  </a:solidFill>
                  <a:latin typeface="Times New Roman" charset="0"/>
                  <a:ea typeface="+mn-ea"/>
                  <a:cs typeface="+mn-cs"/>
                </a:defRPr>
              </a:lvl9pPr>
            </a:lstStyle>
            <a:p>
              <a:endParaRPr lang="en-US"/>
            </a:p>
          </p:txBody>
        </p:sp>
        <p:sp>
          <p:nvSpPr>
            <p:cNvPr id="45" name="Line 64">
              <a:extLst>
                <a:ext uri="{FF2B5EF4-FFF2-40B4-BE49-F238E27FC236}">
                  <a16:creationId xmlns:a16="http://schemas.microsoft.com/office/drawing/2014/main" id="{38EF22A1-150F-014B-B9EA-BC8FB1173ED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p:spPr>
          <p:txBody>
            <a:bodyPr>
              <a:prstTxWarp prst="textNoShape">
                <a:avLst/>
              </a:prstTxWarp>
            </a:bodyPr>
            <a:lstStyle>
              <a:defPPr>
                <a:defRPr lang="en-US"/>
              </a:defPPr>
              <a:lvl1pPr algn="l" rtl="0" eaLnBrk="0" fontAlgn="base" hangingPunct="0">
                <a:spcBef>
                  <a:spcPct val="0"/>
                </a:spcBef>
                <a:spcAft>
                  <a:spcPct val="0"/>
                </a:spcAft>
                <a:defRPr sz="1000" kern="1200">
                  <a:solidFill>
                    <a:schemeClr val="tx1"/>
                  </a:solidFill>
                  <a:latin typeface="Times New Roman" charset="0"/>
                  <a:ea typeface="+mn-ea"/>
                  <a:cs typeface="+mn-cs"/>
                </a:defRPr>
              </a:lvl1pPr>
              <a:lvl2pPr marL="457200" algn="l" rtl="0" eaLnBrk="0" fontAlgn="base" hangingPunct="0">
                <a:spcBef>
                  <a:spcPct val="0"/>
                </a:spcBef>
                <a:spcAft>
                  <a:spcPct val="0"/>
                </a:spcAft>
                <a:defRPr sz="1000" kern="1200">
                  <a:solidFill>
                    <a:schemeClr val="tx1"/>
                  </a:solidFill>
                  <a:latin typeface="Times New Roman" charset="0"/>
                  <a:ea typeface="+mn-ea"/>
                  <a:cs typeface="+mn-cs"/>
                </a:defRPr>
              </a:lvl2pPr>
              <a:lvl3pPr marL="914400" algn="l" rtl="0" eaLnBrk="0" fontAlgn="base" hangingPunct="0">
                <a:spcBef>
                  <a:spcPct val="0"/>
                </a:spcBef>
                <a:spcAft>
                  <a:spcPct val="0"/>
                </a:spcAft>
                <a:defRPr sz="1000" kern="1200">
                  <a:solidFill>
                    <a:schemeClr val="tx1"/>
                  </a:solidFill>
                  <a:latin typeface="Times New Roman" charset="0"/>
                  <a:ea typeface="+mn-ea"/>
                  <a:cs typeface="+mn-cs"/>
                </a:defRPr>
              </a:lvl3pPr>
              <a:lvl4pPr marL="1371600" algn="l" rtl="0" eaLnBrk="0" fontAlgn="base" hangingPunct="0">
                <a:spcBef>
                  <a:spcPct val="0"/>
                </a:spcBef>
                <a:spcAft>
                  <a:spcPct val="0"/>
                </a:spcAft>
                <a:defRPr sz="1000" kern="1200">
                  <a:solidFill>
                    <a:schemeClr val="tx1"/>
                  </a:solidFill>
                  <a:latin typeface="Times New Roman" charset="0"/>
                  <a:ea typeface="+mn-ea"/>
                  <a:cs typeface="+mn-cs"/>
                </a:defRPr>
              </a:lvl4pPr>
              <a:lvl5pPr marL="1828800" algn="l" rtl="0" eaLnBrk="0" fontAlgn="base" hangingPunct="0">
                <a:spcBef>
                  <a:spcPct val="0"/>
                </a:spcBef>
                <a:spcAft>
                  <a:spcPct val="0"/>
                </a:spcAft>
                <a:defRPr sz="1000" kern="1200">
                  <a:solidFill>
                    <a:schemeClr val="tx1"/>
                  </a:solidFill>
                  <a:latin typeface="Times New Roman" charset="0"/>
                  <a:ea typeface="+mn-ea"/>
                  <a:cs typeface="+mn-cs"/>
                </a:defRPr>
              </a:lvl5pPr>
              <a:lvl6pPr marL="2286000" algn="l" defTabSz="457200" rtl="0" eaLnBrk="1" latinLnBrk="0" hangingPunct="1">
                <a:defRPr sz="1000" kern="1200">
                  <a:solidFill>
                    <a:schemeClr val="tx1"/>
                  </a:solidFill>
                  <a:latin typeface="Times New Roman" charset="0"/>
                  <a:ea typeface="+mn-ea"/>
                  <a:cs typeface="+mn-cs"/>
                </a:defRPr>
              </a:lvl6pPr>
              <a:lvl7pPr marL="2743200" algn="l" defTabSz="457200" rtl="0" eaLnBrk="1" latinLnBrk="0" hangingPunct="1">
                <a:defRPr sz="1000" kern="1200">
                  <a:solidFill>
                    <a:schemeClr val="tx1"/>
                  </a:solidFill>
                  <a:latin typeface="Times New Roman" charset="0"/>
                  <a:ea typeface="+mn-ea"/>
                  <a:cs typeface="+mn-cs"/>
                </a:defRPr>
              </a:lvl7pPr>
              <a:lvl8pPr marL="3200400" algn="l" defTabSz="457200" rtl="0" eaLnBrk="1" latinLnBrk="0" hangingPunct="1">
                <a:defRPr sz="1000" kern="1200">
                  <a:solidFill>
                    <a:schemeClr val="tx1"/>
                  </a:solidFill>
                  <a:latin typeface="Times New Roman" charset="0"/>
                  <a:ea typeface="+mn-ea"/>
                  <a:cs typeface="+mn-cs"/>
                </a:defRPr>
              </a:lvl8pPr>
              <a:lvl9pPr marL="3657600" algn="l" defTabSz="457200" rtl="0" eaLnBrk="1" latinLnBrk="0" hangingPunct="1">
                <a:defRPr sz="1000" kern="1200">
                  <a:solidFill>
                    <a:schemeClr val="tx1"/>
                  </a:solidFill>
                  <a:latin typeface="Times New Roman" charset="0"/>
                  <a:ea typeface="+mn-ea"/>
                  <a:cs typeface="+mn-cs"/>
                </a:defRPr>
              </a:lvl9pPr>
            </a:lstStyle>
            <a:p>
              <a:endParaRPr lang="en-US"/>
            </a:p>
          </p:txBody>
        </p:sp>
        <p:sp>
          <p:nvSpPr>
            <p:cNvPr id="46" name="Arc 65">
              <a:extLst>
                <a:ext uri="{FF2B5EF4-FFF2-40B4-BE49-F238E27FC236}">
                  <a16:creationId xmlns:a16="http://schemas.microsoft.com/office/drawing/2014/main" id="{56F5B10E-0EFC-F84E-9163-0F70647E5AF1}"/>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p:spPr>
          <p:txBody>
            <a:bodyPr wrap="none" anchor="ctr">
              <a:prstTxWarp prst="textNoShape">
                <a:avLst/>
              </a:prstTxWarp>
            </a:bodyPr>
            <a:lstStyle>
              <a:defPPr>
                <a:defRPr lang="en-US"/>
              </a:defPPr>
              <a:lvl1pPr algn="l" rtl="0" eaLnBrk="0" fontAlgn="base" hangingPunct="0">
                <a:spcBef>
                  <a:spcPct val="0"/>
                </a:spcBef>
                <a:spcAft>
                  <a:spcPct val="0"/>
                </a:spcAft>
                <a:defRPr sz="1000" kern="1200">
                  <a:solidFill>
                    <a:schemeClr val="tx1"/>
                  </a:solidFill>
                  <a:latin typeface="Times New Roman" charset="0"/>
                  <a:ea typeface="+mn-ea"/>
                  <a:cs typeface="+mn-cs"/>
                </a:defRPr>
              </a:lvl1pPr>
              <a:lvl2pPr marL="457200" algn="l" rtl="0" eaLnBrk="0" fontAlgn="base" hangingPunct="0">
                <a:spcBef>
                  <a:spcPct val="0"/>
                </a:spcBef>
                <a:spcAft>
                  <a:spcPct val="0"/>
                </a:spcAft>
                <a:defRPr sz="1000" kern="1200">
                  <a:solidFill>
                    <a:schemeClr val="tx1"/>
                  </a:solidFill>
                  <a:latin typeface="Times New Roman" charset="0"/>
                  <a:ea typeface="+mn-ea"/>
                  <a:cs typeface="+mn-cs"/>
                </a:defRPr>
              </a:lvl2pPr>
              <a:lvl3pPr marL="914400" algn="l" rtl="0" eaLnBrk="0" fontAlgn="base" hangingPunct="0">
                <a:spcBef>
                  <a:spcPct val="0"/>
                </a:spcBef>
                <a:spcAft>
                  <a:spcPct val="0"/>
                </a:spcAft>
                <a:defRPr sz="1000" kern="1200">
                  <a:solidFill>
                    <a:schemeClr val="tx1"/>
                  </a:solidFill>
                  <a:latin typeface="Times New Roman" charset="0"/>
                  <a:ea typeface="+mn-ea"/>
                  <a:cs typeface="+mn-cs"/>
                </a:defRPr>
              </a:lvl3pPr>
              <a:lvl4pPr marL="1371600" algn="l" rtl="0" eaLnBrk="0" fontAlgn="base" hangingPunct="0">
                <a:spcBef>
                  <a:spcPct val="0"/>
                </a:spcBef>
                <a:spcAft>
                  <a:spcPct val="0"/>
                </a:spcAft>
                <a:defRPr sz="1000" kern="1200">
                  <a:solidFill>
                    <a:schemeClr val="tx1"/>
                  </a:solidFill>
                  <a:latin typeface="Times New Roman" charset="0"/>
                  <a:ea typeface="+mn-ea"/>
                  <a:cs typeface="+mn-cs"/>
                </a:defRPr>
              </a:lvl4pPr>
              <a:lvl5pPr marL="1828800" algn="l" rtl="0" eaLnBrk="0" fontAlgn="base" hangingPunct="0">
                <a:spcBef>
                  <a:spcPct val="0"/>
                </a:spcBef>
                <a:spcAft>
                  <a:spcPct val="0"/>
                </a:spcAft>
                <a:defRPr sz="1000" kern="1200">
                  <a:solidFill>
                    <a:schemeClr val="tx1"/>
                  </a:solidFill>
                  <a:latin typeface="Times New Roman" charset="0"/>
                  <a:ea typeface="+mn-ea"/>
                  <a:cs typeface="+mn-cs"/>
                </a:defRPr>
              </a:lvl5pPr>
              <a:lvl6pPr marL="2286000" algn="l" defTabSz="457200" rtl="0" eaLnBrk="1" latinLnBrk="0" hangingPunct="1">
                <a:defRPr sz="1000" kern="1200">
                  <a:solidFill>
                    <a:schemeClr val="tx1"/>
                  </a:solidFill>
                  <a:latin typeface="Times New Roman" charset="0"/>
                  <a:ea typeface="+mn-ea"/>
                  <a:cs typeface="+mn-cs"/>
                </a:defRPr>
              </a:lvl6pPr>
              <a:lvl7pPr marL="2743200" algn="l" defTabSz="457200" rtl="0" eaLnBrk="1" latinLnBrk="0" hangingPunct="1">
                <a:defRPr sz="1000" kern="1200">
                  <a:solidFill>
                    <a:schemeClr val="tx1"/>
                  </a:solidFill>
                  <a:latin typeface="Times New Roman" charset="0"/>
                  <a:ea typeface="+mn-ea"/>
                  <a:cs typeface="+mn-cs"/>
                </a:defRPr>
              </a:lvl7pPr>
              <a:lvl8pPr marL="3200400" algn="l" defTabSz="457200" rtl="0" eaLnBrk="1" latinLnBrk="0" hangingPunct="1">
                <a:defRPr sz="1000" kern="1200">
                  <a:solidFill>
                    <a:schemeClr val="tx1"/>
                  </a:solidFill>
                  <a:latin typeface="Times New Roman" charset="0"/>
                  <a:ea typeface="+mn-ea"/>
                  <a:cs typeface="+mn-cs"/>
                </a:defRPr>
              </a:lvl8pPr>
              <a:lvl9pPr marL="3657600" algn="l" defTabSz="457200" rtl="0" eaLnBrk="1" latinLnBrk="0" hangingPunct="1">
                <a:defRPr sz="1000" kern="1200">
                  <a:solidFill>
                    <a:schemeClr val="tx1"/>
                  </a:solidFill>
                  <a:latin typeface="Times New Roman" charset="0"/>
                  <a:ea typeface="+mn-ea"/>
                  <a:cs typeface="+mn-cs"/>
                </a:defRPr>
              </a:lvl9pPr>
            </a:lstStyle>
            <a:p>
              <a:endParaRPr lang="en-US"/>
            </a:p>
          </p:txBody>
        </p:sp>
        <p:sp>
          <p:nvSpPr>
            <p:cNvPr id="47" name="Arc 66">
              <a:extLst>
                <a:ext uri="{FF2B5EF4-FFF2-40B4-BE49-F238E27FC236}">
                  <a16:creationId xmlns:a16="http://schemas.microsoft.com/office/drawing/2014/main" id="{7FC7E9AE-7A3E-E14E-9233-6889C1B347A8}"/>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p:spPr>
          <p:txBody>
            <a:bodyPr wrap="none" anchor="ctr">
              <a:prstTxWarp prst="textNoShape">
                <a:avLst/>
              </a:prstTxWarp>
            </a:bodyPr>
            <a:lstStyle>
              <a:defPPr>
                <a:defRPr lang="en-US"/>
              </a:defPPr>
              <a:lvl1pPr algn="l" rtl="0" eaLnBrk="0" fontAlgn="base" hangingPunct="0">
                <a:spcBef>
                  <a:spcPct val="0"/>
                </a:spcBef>
                <a:spcAft>
                  <a:spcPct val="0"/>
                </a:spcAft>
                <a:defRPr sz="1000" kern="1200">
                  <a:solidFill>
                    <a:schemeClr val="tx1"/>
                  </a:solidFill>
                  <a:latin typeface="Times New Roman" charset="0"/>
                  <a:ea typeface="+mn-ea"/>
                  <a:cs typeface="+mn-cs"/>
                </a:defRPr>
              </a:lvl1pPr>
              <a:lvl2pPr marL="457200" algn="l" rtl="0" eaLnBrk="0" fontAlgn="base" hangingPunct="0">
                <a:spcBef>
                  <a:spcPct val="0"/>
                </a:spcBef>
                <a:spcAft>
                  <a:spcPct val="0"/>
                </a:spcAft>
                <a:defRPr sz="1000" kern="1200">
                  <a:solidFill>
                    <a:schemeClr val="tx1"/>
                  </a:solidFill>
                  <a:latin typeface="Times New Roman" charset="0"/>
                  <a:ea typeface="+mn-ea"/>
                  <a:cs typeface="+mn-cs"/>
                </a:defRPr>
              </a:lvl2pPr>
              <a:lvl3pPr marL="914400" algn="l" rtl="0" eaLnBrk="0" fontAlgn="base" hangingPunct="0">
                <a:spcBef>
                  <a:spcPct val="0"/>
                </a:spcBef>
                <a:spcAft>
                  <a:spcPct val="0"/>
                </a:spcAft>
                <a:defRPr sz="1000" kern="1200">
                  <a:solidFill>
                    <a:schemeClr val="tx1"/>
                  </a:solidFill>
                  <a:latin typeface="Times New Roman" charset="0"/>
                  <a:ea typeface="+mn-ea"/>
                  <a:cs typeface="+mn-cs"/>
                </a:defRPr>
              </a:lvl3pPr>
              <a:lvl4pPr marL="1371600" algn="l" rtl="0" eaLnBrk="0" fontAlgn="base" hangingPunct="0">
                <a:spcBef>
                  <a:spcPct val="0"/>
                </a:spcBef>
                <a:spcAft>
                  <a:spcPct val="0"/>
                </a:spcAft>
                <a:defRPr sz="1000" kern="1200">
                  <a:solidFill>
                    <a:schemeClr val="tx1"/>
                  </a:solidFill>
                  <a:latin typeface="Times New Roman" charset="0"/>
                  <a:ea typeface="+mn-ea"/>
                  <a:cs typeface="+mn-cs"/>
                </a:defRPr>
              </a:lvl4pPr>
              <a:lvl5pPr marL="1828800" algn="l" rtl="0" eaLnBrk="0" fontAlgn="base" hangingPunct="0">
                <a:spcBef>
                  <a:spcPct val="0"/>
                </a:spcBef>
                <a:spcAft>
                  <a:spcPct val="0"/>
                </a:spcAft>
                <a:defRPr sz="1000" kern="1200">
                  <a:solidFill>
                    <a:schemeClr val="tx1"/>
                  </a:solidFill>
                  <a:latin typeface="Times New Roman" charset="0"/>
                  <a:ea typeface="+mn-ea"/>
                  <a:cs typeface="+mn-cs"/>
                </a:defRPr>
              </a:lvl5pPr>
              <a:lvl6pPr marL="2286000" algn="l" defTabSz="457200" rtl="0" eaLnBrk="1" latinLnBrk="0" hangingPunct="1">
                <a:defRPr sz="1000" kern="1200">
                  <a:solidFill>
                    <a:schemeClr val="tx1"/>
                  </a:solidFill>
                  <a:latin typeface="Times New Roman" charset="0"/>
                  <a:ea typeface="+mn-ea"/>
                  <a:cs typeface="+mn-cs"/>
                </a:defRPr>
              </a:lvl6pPr>
              <a:lvl7pPr marL="2743200" algn="l" defTabSz="457200" rtl="0" eaLnBrk="1" latinLnBrk="0" hangingPunct="1">
                <a:defRPr sz="1000" kern="1200">
                  <a:solidFill>
                    <a:schemeClr val="tx1"/>
                  </a:solidFill>
                  <a:latin typeface="Times New Roman" charset="0"/>
                  <a:ea typeface="+mn-ea"/>
                  <a:cs typeface="+mn-cs"/>
                </a:defRPr>
              </a:lvl7pPr>
              <a:lvl8pPr marL="3200400" algn="l" defTabSz="457200" rtl="0" eaLnBrk="1" latinLnBrk="0" hangingPunct="1">
                <a:defRPr sz="1000" kern="1200">
                  <a:solidFill>
                    <a:schemeClr val="tx1"/>
                  </a:solidFill>
                  <a:latin typeface="Times New Roman" charset="0"/>
                  <a:ea typeface="+mn-ea"/>
                  <a:cs typeface="+mn-cs"/>
                </a:defRPr>
              </a:lvl8pPr>
              <a:lvl9pPr marL="3657600" algn="l" defTabSz="457200" rtl="0" eaLnBrk="1" latinLnBrk="0" hangingPunct="1">
                <a:defRPr sz="1000" kern="1200">
                  <a:solidFill>
                    <a:schemeClr val="tx1"/>
                  </a:solidFill>
                  <a:latin typeface="Times New Roman" charset="0"/>
                  <a:ea typeface="+mn-ea"/>
                  <a:cs typeface="+mn-cs"/>
                </a:defRPr>
              </a:lvl9pPr>
            </a:lstStyle>
            <a:p>
              <a:endParaRPr lang="en-US"/>
            </a:p>
          </p:txBody>
        </p:sp>
        <p:sp>
          <p:nvSpPr>
            <p:cNvPr id="48" name="Arc 67">
              <a:extLst>
                <a:ext uri="{FF2B5EF4-FFF2-40B4-BE49-F238E27FC236}">
                  <a16:creationId xmlns:a16="http://schemas.microsoft.com/office/drawing/2014/main" id="{1EC744A2-E6E1-1349-B035-E6026872A45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p:spPr>
          <p:txBody>
            <a:bodyPr wrap="none" anchor="ctr">
              <a:prstTxWarp prst="textNoShape">
                <a:avLst/>
              </a:prstTxWarp>
            </a:bodyPr>
            <a:lstStyle>
              <a:defPPr>
                <a:defRPr lang="en-US"/>
              </a:defPPr>
              <a:lvl1pPr algn="l" rtl="0" eaLnBrk="0" fontAlgn="base" hangingPunct="0">
                <a:spcBef>
                  <a:spcPct val="0"/>
                </a:spcBef>
                <a:spcAft>
                  <a:spcPct val="0"/>
                </a:spcAft>
                <a:defRPr sz="1000" kern="1200">
                  <a:solidFill>
                    <a:schemeClr val="tx1"/>
                  </a:solidFill>
                  <a:latin typeface="Times New Roman" charset="0"/>
                  <a:ea typeface="+mn-ea"/>
                  <a:cs typeface="+mn-cs"/>
                </a:defRPr>
              </a:lvl1pPr>
              <a:lvl2pPr marL="457200" algn="l" rtl="0" eaLnBrk="0" fontAlgn="base" hangingPunct="0">
                <a:spcBef>
                  <a:spcPct val="0"/>
                </a:spcBef>
                <a:spcAft>
                  <a:spcPct val="0"/>
                </a:spcAft>
                <a:defRPr sz="1000" kern="1200">
                  <a:solidFill>
                    <a:schemeClr val="tx1"/>
                  </a:solidFill>
                  <a:latin typeface="Times New Roman" charset="0"/>
                  <a:ea typeface="+mn-ea"/>
                  <a:cs typeface="+mn-cs"/>
                </a:defRPr>
              </a:lvl2pPr>
              <a:lvl3pPr marL="914400" algn="l" rtl="0" eaLnBrk="0" fontAlgn="base" hangingPunct="0">
                <a:spcBef>
                  <a:spcPct val="0"/>
                </a:spcBef>
                <a:spcAft>
                  <a:spcPct val="0"/>
                </a:spcAft>
                <a:defRPr sz="1000" kern="1200">
                  <a:solidFill>
                    <a:schemeClr val="tx1"/>
                  </a:solidFill>
                  <a:latin typeface="Times New Roman" charset="0"/>
                  <a:ea typeface="+mn-ea"/>
                  <a:cs typeface="+mn-cs"/>
                </a:defRPr>
              </a:lvl3pPr>
              <a:lvl4pPr marL="1371600" algn="l" rtl="0" eaLnBrk="0" fontAlgn="base" hangingPunct="0">
                <a:spcBef>
                  <a:spcPct val="0"/>
                </a:spcBef>
                <a:spcAft>
                  <a:spcPct val="0"/>
                </a:spcAft>
                <a:defRPr sz="1000" kern="1200">
                  <a:solidFill>
                    <a:schemeClr val="tx1"/>
                  </a:solidFill>
                  <a:latin typeface="Times New Roman" charset="0"/>
                  <a:ea typeface="+mn-ea"/>
                  <a:cs typeface="+mn-cs"/>
                </a:defRPr>
              </a:lvl4pPr>
              <a:lvl5pPr marL="1828800" algn="l" rtl="0" eaLnBrk="0" fontAlgn="base" hangingPunct="0">
                <a:spcBef>
                  <a:spcPct val="0"/>
                </a:spcBef>
                <a:spcAft>
                  <a:spcPct val="0"/>
                </a:spcAft>
                <a:defRPr sz="1000" kern="1200">
                  <a:solidFill>
                    <a:schemeClr val="tx1"/>
                  </a:solidFill>
                  <a:latin typeface="Times New Roman" charset="0"/>
                  <a:ea typeface="+mn-ea"/>
                  <a:cs typeface="+mn-cs"/>
                </a:defRPr>
              </a:lvl5pPr>
              <a:lvl6pPr marL="2286000" algn="l" defTabSz="457200" rtl="0" eaLnBrk="1" latinLnBrk="0" hangingPunct="1">
                <a:defRPr sz="1000" kern="1200">
                  <a:solidFill>
                    <a:schemeClr val="tx1"/>
                  </a:solidFill>
                  <a:latin typeface="Times New Roman" charset="0"/>
                  <a:ea typeface="+mn-ea"/>
                  <a:cs typeface="+mn-cs"/>
                </a:defRPr>
              </a:lvl6pPr>
              <a:lvl7pPr marL="2743200" algn="l" defTabSz="457200" rtl="0" eaLnBrk="1" latinLnBrk="0" hangingPunct="1">
                <a:defRPr sz="1000" kern="1200">
                  <a:solidFill>
                    <a:schemeClr val="tx1"/>
                  </a:solidFill>
                  <a:latin typeface="Times New Roman" charset="0"/>
                  <a:ea typeface="+mn-ea"/>
                  <a:cs typeface="+mn-cs"/>
                </a:defRPr>
              </a:lvl7pPr>
              <a:lvl8pPr marL="3200400" algn="l" defTabSz="457200" rtl="0" eaLnBrk="1" latinLnBrk="0" hangingPunct="1">
                <a:defRPr sz="1000" kern="1200">
                  <a:solidFill>
                    <a:schemeClr val="tx1"/>
                  </a:solidFill>
                  <a:latin typeface="Times New Roman" charset="0"/>
                  <a:ea typeface="+mn-ea"/>
                  <a:cs typeface="+mn-cs"/>
                </a:defRPr>
              </a:lvl8pPr>
              <a:lvl9pPr marL="3657600" algn="l" defTabSz="457200" rtl="0" eaLnBrk="1" latinLnBrk="0" hangingPunct="1">
                <a:defRPr sz="1000" kern="1200">
                  <a:solidFill>
                    <a:schemeClr val="tx1"/>
                  </a:solidFill>
                  <a:latin typeface="Times New Roman" charset="0"/>
                  <a:ea typeface="+mn-ea"/>
                  <a:cs typeface="+mn-cs"/>
                </a:defRPr>
              </a:lvl9pPr>
            </a:lstStyle>
            <a:p>
              <a:endParaRPr lang="en-US"/>
            </a:p>
          </p:txBody>
        </p:sp>
        <p:sp>
          <p:nvSpPr>
            <p:cNvPr id="49" name="Arc 68">
              <a:extLst>
                <a:ext uri="{FF2B5EF4-FFF2-40B4-BE49-F238E27FC236}">
                  <a16:creationId xmlns:a16="http://schemas.microsoft.com/office/drawing/2014/main" id="{0567C34C-1CC8-3B43-A93F-7F9457BB151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p:spPr>
          <p:txBody>
            <a:bodyPr wrap="none" anchor="ctr">
              <a:prstTxWarp prst="textNoShape">
                <a:avLst/>
              </a:prstTxWarp>
            </a:bodyPr>
            <a:lstStyle>
              <a:defPPr>
                <a:defRPr lang="en-US"/>
              </a:defPPr>
              <a:lvl1pPr algn="l" rtl="0" eaLnBrk="0" fontAlgn="base" hangingPunct="0">
                <a:spcBef>
                  <a:spcPct val="0"/>
                </a:spcBef>
                <a:spcAft>
                  <a:spcPct val="0"/>
                </a:spcAft>
                <a:defRPr sz="1000" kern="1200">
                  <a:solidFill>
                    <a:schemeClr val="tx1"/>
                  </a:solidFill>
                  <a:latin typeface="Times New Roman" charset="0"/>
                  <a:ea typeface="+mn-ea"/>
                  <a:cs typeface="+mn-cs"/>
                </a:defRPr>
              </a:lvl1pPr>
              <a:lvl2pPr marL="457200" algn="l" rtl="0" eaLnBrk="0" fontAlgn="base" hangingPunct="0">
                <a:spcBef>
                  <a:spcPct val="0"/>
                </a:spcBef>
                <a:spcAft>
                  <a:spcPct val="0"/>
                </a:spcAft>
                <a:defRPr sz="1000" kern="1200">
                  <a:solidFill>
                    <a:schemeClr val="tx1"/>
                  </a:solidFill>
                  <a:latin typeface="Times New Roman" charset="0"/>
                  <a:ea typeface="+mn-ea"/>
                  <a:cs typeface="+mn-cs"/>
                </a:defRPr>
              </a:lvl2pPr>
              <a:lvl3pPr marL="914400" algn="l" rtl="0" eaLnBrk="0" fontAlgn="base" hangingPunct="0">
                <a:spcBef>
                  <a:spcPct val="0"/>
                </a:spcBef>
                <a:spcAft>
                  <a:spcPct val="0"/>
                </a:spcAft>
                <a:defRPr sz="1000" kern="1200">
                  <a:solidFill>
                    <a:schemeClr val="tx1"/>
                  </a:solidFill>
                  <a:latin typeface="Times New Roman" charset="0"/>
                  <a:ea typeface="+mn-ea"/>
                  <a:cs typeface="+mn-cs"/>
                </a:defRPr>
              </a:lvl3pPr>
              <a:lvl4pPr marL="1371600" algn="l" rtl="0" eaLnBrk="0" fontAlgn="base" hangingPunct="0">
                <a:spcBef>
                  <a:spcPct val="0"/>
                </a:spcBef>
                <a:spcAft>
                  <a:spcPct val="0"/>
                </a:spcAft>
                <a:defRPr sz="1000" kern="1200">
                  <a:solidFill>
                    <a:schemeClr val="tx1"/>
                  </a:solidFill>
                  <a:latin typeface="Times New Roman" charset="0"/>
                  <a:ea typeface="+mn-ea"/>
                  <a:cs typeface="+mn-cs"/>
                </a:defRPr>
              </a:lvl4pPr>
              <a:lvl5pPr marL="1828800" algn="l" rtl="0" eaLnBrk="0" fontAlgn="base" hangingPunct="0">
                <a:spcBef>
                  <a:spcPct val="0"/>
                </a:spcBef>
                <a:spcAft>
                  <a:spcPct val="0"/>
                </a:spcAft>
                <a:defRPr sz="1000" kern="1200">
                  <a:solidFill>
                    <a:schemeClr val="tx1"/>
                  </a:solidFill>
                  <a:latin typeface="Times New Roman" charset="0"/>
                  <a:ea typeface="+mn-ea"/>
                  <a:cs typeface="+mn-cs"/>
                </a:defRPr>
              </a:lvl5pPr>
              <a:lvl6pPr marL="2286000" algn="l" defTabSz="457200" rtl="0" eaLnBrk="1" latinLnBrk="0" hangingPunct="1">
                <a:defRPr sz="1000" kern="1200">
                  <a:solidFill>
                    <a:schemeClr val="tx1"/>
                  </a:solidFill>
                  <a:latin typeface="Times New Roman" charset="0"/>
                  <a:ea typeface="+mn-ea"/>
                  <a:cs typeface="+mn-cs"/>
                </a:defRPr>
              </a:lvl6pPr>
              <a:lvl7pPr marL="2743200" algn="l" defTabSz="457200" rtl="0" eaLnBrk="1" latinLnBrk="0" hangingPunct="1">
                <a:defRPr sz="1000" kern="1200">
                  <a:solidFill>
                    <a:schemeClr val="tx1"/>
                  </a:solidFill>
                  <a:latin typeface="Times New Roman" charset="0"/>
                  <a:ea typeface="+mn-ea"/>
                  <a:cs typeface="+mn-cs"/>
                </a:defRPr>
              </a:lvl7pPr>
              <a:lvl8pPr marL="3200400" algn="l" defTabSz="457200" rtl="0" eaLnBrk="1" latinLnBrk="0" hangingPunct="1">
                <a:defRPr sz="1000" kern="1200">
                  <a:solidFill>
                    <a:schemeClr val="tx1"/>
                  </a:solidFill>
                  <a:latin typeface="Times New Roman" charset="0"/>
                  <a:ea typeface="+mn-ea"/>
                  <a:cs typeface="+mn-cs"/>
                </a:defRPr>
              </a:lvl8pPr>
              <a:lvl9pPr marL="3657600" algn="l" defTabSz="457200" rtl="0" eaLnBrk="1" latinLnBrk="0" hangingPunct="1">
                <a:defRPr sz="1000" kern="1200">
                  <a:solidFill>
                    <a:schemeClr val="tx1"/>
                  </a:solidFill>
                  <a:latin typeface="Times New Roman" charset="0"/>
                  <a:ea typeface="+mn-ea"/>
                  <a:cs typeface="+mn-cs"/>
                </a:defRPr>
              </a:lvl9pPr>
            </a:lstStyle>
            <a:p>
              <a:endParaRPr lang="en-US"/>
            </a:p>
          </p:txBody>
        </p:sp>
        <p:sp>
          <p:nvSpPr>
            <p:cNvPr id="50" name="Arc 69">
              <a:extLst>
                <a:ext uri="{FF2B5EF4-FFF2-40B4-BE49-F238E27FC236}">
                  <a16:creationId xmlns:a16="http://schemas.microsoft.com/office/drawing/2014/main" id="{A99BB974-A66D-CD42-AD34-40E4D604C86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p:spPr>
          <p:txBody>
            <a:bodyPr wrap="none" anchor="ctr">
              <a:prstTxWarp prst="textNoShape">
                <a:avLst/>
              </a:prstTxWarp>
            </a:bodyPr>
            <a:lstStyle>
              <a:defPPr>
                <a:defRPr lang="en-US"/>
              </a:defPPr>
              <a:lvl1pPr algn="l" rtl="0" eaLnBrk="0" fontAlgn="base" hangingPunct="0">
                <a:spcBef>
                  <a:spcPct val="0"/>
                </a:spcBef>
                <a:spcAft>
                  <a:spcPct val="0"/>
                </a:spcAft>
                <a:defRPr sz="1000" kern="1200">
                  <a:solidFill>
                    <a:schemeClr val="tx1"/>
                  </a:solidFill>
                  <a:latin typeface="Times New Roman" charset="0"/>
                  <a:ea typeface="+mn-ea"/>
                  <a:cs typeface="+mn-cs"/>
                </a:defRPr>
              </a:lvl1pPr>
              <a:lvl2pPr marL="457200" algn="l" rtl="0" eaLnBrk="0" fontAlgn="base" hangingPunct="0">
                <a:spcBef>
                  <a:spcPct val="0"/>
                </a:spcBef>
                <a:spcAft>
                  <a:spcPct val="0"/>
                </a:spcAft>
                <a:defRPr sz="1000" kern="1200">
                  <a:solidFill>
                    <a:schemeClr val="tx1"/>
                  </a:solidFill>
                  <a:latin typeface="Times New Roman" charset="0"/>
                  <a:ea typeface="+mn-ea"/>
                  <a:cs typeface="+mn-cs"/>
                </a:defRPr>
              </a:lvl2pPr>
              <a:lvl3pPr marL="914400" algn="l" rtl="0" eaLnBrk="0" fontAlgn="base" hangingPunct="0">
                <a:spcBef>
                  <a:spcPct val="0"/>
                </a:spcBef>
                <a:spcAft>
                  <a:spcPct val="0"/>
                </a:spcAft>
                <a:defRPr sz="1000" kern="1200">
                  <a:solidFill>
                    <a:schemeClr val="tx1"/>
                  </a:solidFill>
                  <a:latin typeface="Times New Roman" charset="0"/>
                  <a:ea typeface="+mn-ea"/>
                  <a:cs typeface="+mn-cs"/>
                </a:defRPr>
              </a:lvl3pPr>
              <a:lvl4pPr marL="1371600" algn="l" rtl="0" eaLnBrk="0" fontAlgn="base" hangingPunct="0">
                <a:spcBef>
                  <a:spcPct val="0"/>
                </a:spcBef>
                <a:spcAft>
                  <a:spcPct val="0"/>
                </a:spcAft>
                <a:defRPr sz="1000" kern="1200">
                  <a:solidFill>
                    <a:schemeClr val="tx1"/>
                  </a:solidFill>
                  <a:latin typeface="Times New Roman" charset="0"/>
                  <a:ea typeface="+mn-ea"/>
                  <a:cs typeface="+mn-cs"/>
                </a:defRPr>
              </a:lvl4pPr>
              <a:lvl5pPr marL="1828800" algn="l" rtl="0" eaLnBrk="0" fontAlgn="base" hangingPunct="0">
                <a:spcBef>
                  <a:spcPct val="0"/>
                </a:spcBef>
                <a:spcAft>
                  <a:spcPct val="0"/>
                </a:spcAft>
                <a:defRPr sz="1000" kern="1200">
                  <a:solidFill>
                    <a:schemeClr val="tx1"/>
                  </a:solidFill>
                  <a:latin typeface="Times New Roman" charset="0"/>
                  <a:ea typeface="+mn-ea"/>
                  <a:cs typeface="+mn-cs"/>
                </a:defRPr>
              </a:lvl5pPr>
              <a:lvl6pPr marL="2286000" algn="l" defTabSz="457200" rtl="0" eaLnBrk="1" latinLnBrk="0" hangingPunct="1">
                <a:defRPr sz="1000" kern="1200">
                  <a:solidFill>
                    <a:schemeClr val="tx1"/>
                  </a:solidFill>
                  <a:latin typeface="Times New Roman" charset="0"/>
                  <a:ea typeface="+mn-ea"/>
                  <a:cs typeface="+mn-cs"/>
                </a:defRPr>
              </a:lvl6pPr>
              <a:lvl7pPr marL="2743200" algn="l" defTabSz="457200" rtl="0" eaLnBrk="1" latinLnBrk="0" hangingPunct="1">
                <a:defRPr sz="1000" kern="1200">
                  <a:solidFill>
                    <a:schemeClr val="tx1"/>
                  </a:solidFill>
                  <a:latin typeface="Times New Roman" charset="0"/>
                  <a:ea typeface="+mn-ea"/>
                  <a:cs typeface="+mn-cs"/>
                </a:defRPr>
              </a:lvl7pPr>
              <a:lvl8pPr marL="3200400" algn="l" defTabSz="457200" rtl="0" eaLnBrk="1" latinLnBrk="0" hangingPunct="1">
                <a:defRPr sz="1000" kern="1200">
                  <a:solidFill>
                    <a:schemeClr val="tx1"/>
                  </a:solidFill>
                  <a:latin typeface="Times New Roman" charset="0"/>
                  <a:ea typeface="+mn-ea"/>
                  <a:cs typeface="+mn-cs"/>
                </a:defRPr>
              </a:lvl8pPr>
              <a:lvl9pPr marL="3657600" algn="l" defTabSz="457200" rtl="0" eaLnBrk="1" latinLnBrk="0" hangingPunct="1">
                <a:defRPr sz="1000" kern="1200">
                  <a:solidFill>
                    <a:schemeClr val="tx1"/>
                  </a:solidFill>
                  <a:latin typeface="Times New Roman" charset="0"/>
                  <a:ea typeface="+mn-ea"/>
                  <a:cs typeface="+mn-cs"/>
                </a:defRPr>
              </a:lvl9pPr>
            </a:lstStyle>
            <a:p>
              <a:endParaRPr lang="en-US"/>
            </a:p>
          </p:txBody>
        </p:sp>
        <p:sp>
          <p:nvSpPr>
            <p:cNvPr id="51" name="Arc 70">
              <a:extLst>
                <a:ext uri="{FF2B5EF4-FFF2-40B4-BE49-F238E27FC236}">
                  <a16:creationId xmlns:a16="http://schemas.microsoft.com/office/drawing/2014/main" id="{485BDAEA-385D-6949-B644-32C775A784B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p:spPr>
          <p:txBody>
            <a:bodyPr wrap="none" anchor="ctr">
              <a:prstTxWarp prst="textNoShape">
                <a:avLst/>
              </a:prstTxWarp>
            </a:bodyPr>
            <a:lstStyle>
              <a:defPPr>
                <a:defRPr lang="en-US"/>
              </a:defPPr>
              <a:lvl1pPr algn="l" rtl="0" eaLnBrk="0" fontAlgn="base" hangingPunct="0">
                <a:spcBef>
                  <a:spcPct val="0"/>
                </a:spcBef>
                <a:spcAft>
                  <a:spcPct val="0"/>
                </a:spcAft>
                <a:defRPr sz="1000" kern="1200">
                  <a:solidFill>
                    <a:schemeClr val="tx1"/>
                  </a:solidFill>
                  <a:latin typeface="Times New Roman" charset="0"/>
                  <a:ea typeface="+mn-ea"/>
                  <a:cs typeface="+mn-cs"/>
                </a:defRPr>
              </a:lvl1pPr>
              <a:lvl2pPr marL="457200" algn="l" rtl="0" eaLnBrk="0" fontAlgn="base" hangingPunct="0">
                <a:spcBef>
                  <a:spcPct val="0"/>
                </a:spcBef>
                <a:spcAft>
                  <a:spcPct val="0"/>
                </a:spcAft>
                <a:defRPr sz="1000" kern="1200">
                  <a:solidFill>
                    <a:schemeClr val="tx1"/>
                  </a:solidFill>
                  <a:latin typeface="Times New Roman" charset="0"/>
                  <a:ea typeface="+mn-ea"/>
                  <a:cs typeface="+mn-cs"/>
                </a:defRPr>
              </a:lvl2pPr>
              <a:lvl3pPr marL="914400" algn="l" rtl="0" eaLnBrk="0" fontAlgn="base" hangingPunct="0">
                <a:spcBef>
                  <a:spcPct val="0"/>
                </a:spcBef>
                <a:spcAft>
                  <a:spcPct val="0"/>
                </a:spcAft>
                <a:defRPr sz="1000" kern="1200">
                  <a:solidFill>
                    <a:schemeClr val="tx1"/>
                  </a:solidFill>
                  <a:latin typeface="Times New Roman" charset="0"/>
                  <a:ea typeface="+mn-ea"/>
                  <a:cs typeface="+mn-cs"/>
                </a:defRPr>
              </a:lvl3pPr>
              <a:lvl4pPr marL="1371600" algn="l" rtl="0" eaLnBrk="0" fontAlgn="base" hangingPunct="0">
                <a:spcBef>
                  <a:spcPct val="0"/>
                </a:spcBef>
                <a:spcAft>
                  <a:spcPct val="0"/>
                </a:spcAft>
                <a:defRPr sz="1000" kern="1200">
                  <a:solidFill>
                    <a:schemeClr val="tx1"/>
                  </a:solidFill>
                  <a:latin typeface="Times New Roman" charset="0"/>
                  <a:ea typeface="+mn-ea"/>
                  <a:cs typeface="+mn-cs"/>
                </a:defRPr>
              </a:lvl4pPr>
              <a:lvl5pPr marL="1828800" algn="l" rtl="0" eaLnBrk="0" fontAlgn="base" hangingPunct="0">
                <a:spcBef>
                  <a:spcPct val="0"/>
                </a:spcBef>
                <a:spcAft>
                  <a:spcPct val="0"/>
                </a:spcAft>
                <a:defRPr sz="1000" kern="1200">
                  <a:solidFill>
                    <a:schemeClr val="tx1"/>
                  </a:solidFill>
                  <a:latin typeface="Times New Roman" charset="0"/>
                  <a:ea typeface="+mn-ea"/>
                  <a:cs typeface="+mn-cs"/>
                </a:defRPr>
              </a:lvl5pPr>
              <a:lvl6pPr marL="2286000" algn="l" defTabSz="457200" rtl="0" eaLnBrk="1" latinLnBrk="0" hangingPunct="1">
                <a:defRPr sz="1000" kern="1200">
                  <a:solidFill>
                    <a:schemeClr val="tx1"/>
                  </a:solidFill>
                  <a:latin typeface="Times New Roman" charset="0"/>
                  <a:ea typeface="+mn-ea"/>
                  <a:cs typeface="+mn-cs"/>
                </a:defRPr>
              </a:lvl6pPr>
              <a:lvl7pPr marL="2743200" algn="l" defTabSz="457200" rtl="0" eaLnBrk="1" latinLnBrk="0" hangingPunct="1">
                <a:defRPr sz="1000" kern="1200">
                  <a:solidFill>
                    <a:schemeClr val="tx1"/>
                  </a:solidFill>
                  <a:latin typeface="Times New Roman" charset="0"/>
                  <a:ea typeface="+mn-ea"/>
                  <a:cs typeface="+mn-cs"/>
                </a:defRPr>
              </a:lvl7pPr>
              <a:lvl8pPr marL="3200400" algn="l" defTabSz="457200" rtl="0" eaLnBrk="1" latinLnBrk="0" hangingPunct="1">
                <a:defRPr sz="1000" kern="1200">
                  <a:solidFill>
                    <a:schemeClr val="tx1"/>
                  </a:solidFill>
                  <a:latin typeface="Times New Roman" charset="0"/>
                  <a:ea typeface="+mn-ea"/>
                  <a:cs typeface="+mn-cs"/>
                </a:defRPr>
              </a:lvl8pPr>
              <a:lvl9pPr marL="3657600" algn="l" defTabSz="457200" rtl="0" eaLnBrk="1" latinLnBrk="0" hangingPunct="1">
                <a:defRPr sz="1000" kern="1200">
                  <a:solidFill>
                    <a:schemeClr val="tx1"/>
                  </a:solidFill>
                  <a:latin typeface="Times New Roman" charset="0"/>
                  <a:ea typeface="+mn-ea"/>
                  <a:cs typeface="+mn-cs"/>
                </a:defRPr>
              </a:lvl9pPr>
            </a:lstStyle>
            <a:p>
              <a:endParaRPr lang="en-US"/>
            </a:p>
          </p:txBody>
        </p:sp>
        <p:sp>
          <p:nvSpPr>
            <p:cNvPr id="52" name="Arc 71">
              <a:extLst>
                <a:ext uri="{FF2B5EF4-FFF2-40B4-BE49-F238E27FC236}">
                  <a16:creationId xmlns:a16="http://schemas.microsoft.com/office/drawing/2014/main" id="{3906F3BE-0FBB-8647-AD9F-8753D4A05A1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p:spPr>
          <p:txBody>
            <a:bodyPr wrap="none" anchor="ctr">
              <a:prstTxWarp prst="textNoShape">
                <a:avLst/>
              </a:prstTxWarp>
            </a:bodyPr>
            <a:lstStyle>
              <a:defPPr>
                <a:defRPr lang="en-US"/>
              </a:defPPr>
              <a:lvl1pPr algn="l" rtl="0" eaLnBrk="0" fontAlgn="base" hangingPunct="0">
                <a:spcBef>
                  <a:spcPct val="0"/>
                </a:spcBef>
                <a:spcAft>
                  <a:spcPct val="0"/>
                </a:spcAft>
                <a:defRPr sz="1000" kern="1200">
                  <a:solidFill>
                    <a:schemeClr val="tx1"/>
                  </a:solidFill>
                  <a:latin typeface="Times New Roman" charset="0"/>
                  <a:ea typeface="+mn-ea"/>
                  <a:cs typeface="+mn-cs"/>
                </a:defRPr>
              </a:lvl1pPr>
              <a:lvl2pPr marL="457200" algn="l" rtl="0" eaLnBrk="0" fontAlgn="base" hangingPunct="0">
                <a:spcBef>
                  <a:spcPct val="0"/>
                </a:spcBef>
                <a:spcAft>
                  <a:spcPct val="0"/>
                </a:spcAft>
                <a:defRPr sz="1000" kern="1200">
                  <a:solidFill>
                    <a:schemeClr val="tx1"/>
                  </a:solidFill>
                  <a:latin typeface="Times New Roman" charset="0"/>
                  <a:ea typeface="+mn-ea"/>
                  <a:cs typeface="+mn-cs"/>
                </a:defRPr>
              </a:lvl2pPr>
              <a:lvl3pPr marL="914400" algn="l" rtl="0" eaLnBrk="0" fontAlgn="base" hangingPunct="0">
                <a:spcBef>
                  <a:spcPct val="0"/>
                </a:spcBef>
                <a:spcAft>
                  <a:spcPct val="0"/>
                </a:spcAft>
                <a:defRPr sz="1000" kern="1200">
                  <a:solidFill>
                    <a:schemeClr val="tx1"/>
                  </a:solidFill>
                  <a:latin typeface="Times New Roman" charset="0"/>
                  <a:ea typeface="+mn-ea"/>
                  <a:cs typeface="+mn-cs"/>
                </a:defRPr>
              </a:lvl3pPr>
              <a:lvl4pPr marL="1371600" algn="l" rtl="0" eaLnBrk="0" fontAlgn="base" hangingPunct="0">
                <a:spcBef>
                  <a:spcPct val="0"/>
                </a:spcBef>
                <a:spcAft>
                  <a:spcPct val="0"/>
                </a:spcAft>
                <a:defRPr sz="1000" kern="1200">
                  <a:solidFill>
                    <a:schemeClr val="tx1"/>
                  </a:solidFill>
                  <a:latin typeface="Times New Roman" charset="0"/>
                  <a:ea typeface="+mn-ea"/>
                  <a:cs typeface="+mn-cs"/>
                </a:defRPr>
              </a:lvl4pPr>
              <a:lvl5pPr marL="1828800" algn="l" rtl="0" eaLnBrk="0" fontAlgn="base" hangingPunct="0">
                <a:spcBef>
                  <a:spcPct val="0"/>
                </a:spcBef>
                <a:spcAft>
                  <a:spcPct val="0"/>
                </a:spcAft>
                <a:defRPr sz="1000" kern="1200">
                  <a:solidFill>
                    <a:schemeClr val="tx1"/>
                  </a:solidFill>
                  <a:latin typeface="Times New Roman" charset="0"/>
                  <a:ea typeface="+mn-ea"/>
                  <a:cs typeface="+mn-cs"/>
                </a:defRPr>
              </a:lvl5pPr>
              <a:lvl6pPr marL="2286000" algn="l" defTabSz="457200" rtl="0" eaLnBrk="1" latinLnBrk="0" hangingPunct="1">
                <a:defRPr sz="1000" kern="1200">
                  <a:solidFill>
                    <a:schemeClr val="tx1"/>
                  </a:solidFill>
                  <a:latin typeface="Times New Roman" charset="0"/>
                  <a:ea typeface="+mn-ea"/>
                  <a:cs typeface="+mn-cs"/>
                </a:defRPr>
              </a:lvl6pPr>
              <a:lvl7pPr marL="2743200" algn="l" defTabSz="457200" rtl="0" eaLnBrk="1" latinLnBrk="0" hangingPunct="1">
                <a:defRPr sz="1000" kern="1200">
                  <a:solidFill>
                    <a:schemeClr val="tx1"/>
                  </a:solidFill>
                  <a:latin typeface="Times New Roman" charset="0"/>
                  <a:ea typeface="+mn-ea"/>
                  <a:cs typeface="+mn-cs"/>
                </a:defRPr>
              </a:lvl7pPr>
              <a:lvl8pPr marL="3200400" algn="l" defTabSz="457200" rtl="0" eaLnBrk="1" latinLnBrk="0" hangingPunct="1">
                <a:defRPr sz="1000" kern="1200">
                  <a:solidFill>
                    <a:schemeClr val="tx1"/>
                  </a:solidFill>
                  <a:latin typeface="Times New Roman" charset="0"/>
                  <a:ea typeface="+mn-ea"/>
                  <a:cs typeface="+mn-cs"/>
                </a:defRPr>
              </a:lvl8pPr>
              <a:lvl9pPr marL="3657600" algn="l" defTabSz="457200" rtl="0" eaLnBrk="1" latinLnBrk="0" hangingPunct="1">
                <a:defRPr sz="1000" kern="1200">
                  <a:solidFill>
                    <a:schemeClr val="tx1"/>
                  </a:solidFill>
                  <a:latin typeface="Times New Roman" charset="0"/>
                  <a:ea typeface="+mn-ea"/>
                  <a:cs typeface="+mn-cs"/>
                </a:defRPr>
              </a:lvl9pPr>
            </a:lstStyle>
            <a:p>
              <a:endParaRPr lang="en-US"/>
            </a:p>
          </p:txBody>
        </p:sp>
      </p:grpSp>
      <p:sp>
        <p:nvSpPr>
          <p:cNvPr id="53" name="TextBox 52">
            <a:extLst>
              <a:ext uri="{FF2B5EF4-FFF2-40B4-BE49-F238E27FC236}">
                <a16:creationId xmlns:a16="http://schemas.microsoft.com/office/drawing/2014/main" id="{1C9C240F-6AD6-0642-AE3C-C2BE36887781}"/>
              </a:ext>
            </a:extLst>
          </p:cNvPr>
          <p:cNvSpPr txBox="1"/>
          <p:nvPr/>
        </p:nvSpPr>
        <p:spPr>
          <a:xfrm>
            <a:off x="8741947" y="4424457"/>
            <a:ext cx="1159508" cy="307777"/>
          </a:xfrm>
          <a:prstGeom prst="rect">
            <a:avLst/>
          </a:prstGeom>
          <a:noFill/>
        </p:spPr>
        <p:txBody>
          <a:bodyPr wrap="square" rtlCol="0">
            <a:spAutoFit/>
          </a:bodyPr>
          <a:lstStyle/>
          <a:p>
            <a:r>
              <a:rPr lang="en-US" sz="1400"/>
              <a:t>L=500mH</a:t>
            </a:r>
            <a:endParaRPr lang="en-US" sz="1400" baseline="-25000"/>
          </a:p>
        </p:txBody>
      </p:sp>
      <p:sp>
        <p:nvSpPr>
          <p:cNvPr id="54" name="TextBox 53">
            <a:extLst>
              <a:ext uri="{FF2B5EF4-FFF2-40B4-BE49-F238E27FC236}">
                <a16:creationId xmlns:a16="http://schemas.microsoft.com/office/drawing/2014/main" id="{7D7257E6-2D6A-DD47-986E-574CFF751FC5}"/>
              </a:ext>
            </a:extLst>
          </p:cNvPr>
          <p:cNvSpPr txBox="1"/>
          <p:nvPr/>
        </p:nvSpPr>
        <p:spPr>
          <a:xfrm>
            <a:off x="422049" y="5907340"/>
            <a:ext cx="3931920" cy="338554"/>
          </a:xfrm>
          <a:prstGeom prst="rect">
            <a:avLst/>
          </a:prstGeom>
          <a:noFill/>
        </p:spPr>
        <p:txBody>
          <a:bodyPr wrap="square" rtlCol="0">
            <a:spAutoFit/>
          </a:bodyPr>
          <a:lstStyle/>
          <a:p>
            <a:r>
              <a:rPr lang="en-US" sz="1600"/>
              <a:t>H= (1-j/(</a:t>
            </a:r>
            <a:r>
              <a:rPr lang="en-US" sz="1600">
                <a:latin typeface="Math1Mono"/>
              </a:rPr>
              <a:t>𝜔</a:t>
            </a:r>
            <a:r>
              <a:rPr lang="en-US" sz="1600"/>
              <a:t>RC))</a:t>
            </a:r>
            <a:r>
              <a:rPr lang="en-US" sz="1600" baseline="30000"/>
              <a:t>-1</a:t>
            </a:r>
            <a:r>
              <a:rPr lang="en-US" sz="1600"/>
              <a:t> = (j</a:t>
            </a:r>
            <a:r>
              <a:rPr lang="en-US" sz="1600">
                <a:latin typeface="Math1Mono"/>
              </a:rPr>
              <a:t>𝜔t</a:t>
            </a:r>
            <a:r>
              <a:rPr lang="en-US" sz="1600"/>
              <a:t>)/(1+j</a:t>
            </a:r>
            <a:r>
              <a:rPr lang="en-US" sz="1600">
                <a:latin typeface="Math1Mono"/>
              </a:rPr>
              <a:t>𝜔t</a:t>
            </a:r>
            <a:r>
              <a:rPr lang="en-US" sz="1600"/>
              <a:t>), </a:t>
            </a:r>
            <a:r>
              <a:rPr lang="en-US" sz="1600">
                <a:latin typeface="Math1Mono"/>
              </a:rPr>
              <a:t>t</a:t>
            </a:r>
            <a:r>
              <a:rPr lang="en-US" sz="1600"/>
              <a:t>= RC</a:t>
            </a:r>
          </a:p>
        </p:txBody>
      </p:sp>
      <p:sp>
        <p:nvSpPr>
          <p:cNvPr id="55" name="TextBox 54">
            <a:extLst>
              <a:ext uri="{FF2B5EF4-FFF2-40B4-BE49-F238E27FC236}">
                <a16:creationId xmlns:a16="http://schemas.microsoft.com/office/drawing/2014/main" id="{DFB0ED75-CEFF-984D-B8F4-55A8DD7B325A}"/>
              </a:ext>
            </a:extLst>
          </p:cNvPr>
          <p:cNvSpPr txBox="1"/>
          <p:nvPr/>
        </p:nvSpPr>
        <p:spPr>
          <a:xfrm>
            <a:off x="5526658" y="5929852"/>
            <a:ext cx="2159890" cy="369332"/>
          </a:xfrm>
          <a:prstGeom prst="rect">
            <a:avLst/>
          </a:prstGeom>
          <a:noFill/>
        </p:spPr>
        <p:txBody>
          <a:bodyPr wrap="square" rtlCol="0">
            <a:spAutoFit/>
          </a:bodyPr>
          <a:lstStyle/>
          <a:p>
            <a:r>
              <a:rPr lang="en-US"/>
              <a:t>H= R(1+j/(</a:t>
            </a:r>
            <a:r>
              <a:rPr lang="en-US">
                <a:latin typeface="Math1Mono"/>
              </a:rPr>
              <a:t>𝜔</a:t>
            </a:r>
            <a:r>
              <a:rPr lang="en-US"/>
              <a:t>RC))</a:t>
            </a:r>
            <a:r>
              <a:rPr lang="en-US" baseline="30000"/>
              <a:t>-1</a:t>
            </a:r>
          </a:p>
        </p:txBody>
      </p:sp>
      <p:sp>
        <p:nvSpPr>
          <p:cNvPr id="56" name="TextBox 55">
            <a:extLst>
              <a:ext uri="{FF2B5EF4-FFF2-40B4-BE49-F238E27FC236}">
                <a16:creationId xmlns:a16="http://schemas.microsoft.com/office/drawing/2014/main" id="{42B991D9-DC6A-4346-989A-BA9048192998}"/>
              </a:ext>
            </a:extLst>
          </p:cNvPr>
          <p:cNvSpPr txBox="1"/>
          <p:nvPr/>
        </p:nvSpPr>
        <p:spPr>
          <a:xfrm>
            <a:off x="9058440" y="6042059"/>
            <a:ext cx="2629640" cy="369332"/>
          </a:xfrm>
          <a:prstGeom prst="rect">
            <a:avLst/>
          </a:prstGeom>
          <a:noFill/>
        </p:spPr>
        <p:txBody>
          <a:bodyPr wrap="square" rtlCol="0">
            <a:spAutoFit/>
          </a:bodyPr>
          <a:lstStyle/>
          <a:p>
            <a:r>
              <a:rPr lang="en-US"/>
              <a:t>H= R(R+j(</a:t>
            </a:r>
            <a:r>
              <a:rPr lang="en-US">
                <a:latin typeface="Math1Mono"/>
              </a:rPr>
              <a:t>𝜔</a:t>
            </a:r>
            <a:r>
              <a:rPr lang="en-US"/>
              <a:t>L-1/(</a:t>
            </a:r>
            <a:r>
              <a:rPr lang="en-US">
                <a:latin typeface="Math1Mono"/>
              </a:rPr>
              <a:t>𝜔</a:t>
            </a:r>
            <a:r>
              <a:rPr lang="en-US"/>
              <a:t>C)))</a:t>
            </a:r>
            <a:r>
              <a:rPr lang="en-US" baseline="30000"/>
              <a:t>-1</a:t>
            </a:r>
          </a:p>
        </p:txBody>
      </p:sp>
      <p:sp>
        <p:nvSpPr>
          <p:cNvPr id="58" name="Oval 57">
            <a:extLst>
              <a:ext uri="{FF2B5EF4-FFF2-40B4-BE49-F238E27FC236}">
                <a16:creationId xmlns:a16="http://schemas.microsoft.com/office/drawing/2014/main" id="{BE6A1BD3-9BC8-5D45-974C-E8035F76C7EE}"/>
              </a:ext>
            </a:extLst>
          </p:cNvPr>
          <p:cNvSpPr/>
          <p:nvPr/>
        </p:nvSpPr>
        <p:spPr>
          <a:xfrm>
            <a:off x="969569" y="542888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 name="TextBox 3">
            <a:extLst>
              <a:ext uri="{FF2B5EF4-FFF2-40B4-BE49-F238E27FC236}">
                <a16:creationId xmlns:a16="http://schemas.microsoft.com/office/drawing/2014/main" id="{F60BB8ED-A72C-1344-968A-D652CDCCE3CA}"/>
              </a:ext>
            </a:extLst>
          </p:cNvPr>
          <p:cNvSpPr txBox="1"/>
          <p:nvPr/>
        </p:nvSpPr>
        <p:spPr>
          <a:xfrm>
            <a:off x="10116457" y="4209144"/>
            <a:ext cx="184731" cy="369332"/>
          </a:xfrm>
          <a:prstGeom prst="rect">
            <a:avLst/>
          </a:prstGeom>
          <a:noFill/>
        </p:spPr>
        <p:txBody>
          <a:bodyPr wrap="none" rtlCol="0">
            <a:spAutoFit/>
          </a:bodyPr>
          <a:lstStyle/>
          <a:p>
            <a:endParaRPr lang="en-US"/>
          </a:p>
        </p:txBody>
      </p:sp>
      <p:sp>
        <p:nvSpPr>
          <p:cNvPr id="59" name="Oval 58">
            <a:extLst>
              <a:ext uri="{FF2B5EF4-FFF2-40B4-BE49-F238E27FC236}">
                <a16:creationId xmlns:a16="http://schemas.microsoft.com/office/drawing/2014/main" id="{B5F49DE1-9832-CC41-9535-CE14E6A9685B}"/>
              </a:ext>
            </a:extLst>
          </p:cNvPr>
          <p:cNvSpPr/>
          <p:nvPr/>
        </p:nvSpPr>
        <p:spPr>
          <a:xfrm>
            <a:off x="1698165" y="4716989"/>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0" name="Oval 59">
            <a:extLst>
              <a:ext uri="{FF2B5EF4-FFF2-40B4-BE49-F238E27FC236}">
                <a16:creationId xmlns:a16="http://schemas.microsoft.com/office/drawing/2014/main" id="{ED4A0B6D-89DD-1743-88D5-4960C2DDCE21}"/>
              </a:ext>
            </a:extLst>
          </p:cNvPr>
          <p:cNvSpPr/>
          <p:nvPr/>
        </p:nvSpPr>
        <p:spPr>
          <a:xfrm>
            <a:off x="1712779" y="544558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1" name="Oval 60">
            <a:extLst>
              <a:ext uri="{FF2B5EF4-FFF2-40B4-BE49-F238E27FC236}">
                <a16:creationId xmlns:a16="http://schemas.microsoft.com/office/drawing/2014/main" id="{6D301542-72E3-1042-A757-421DF9A55526}"/>
              </a:ext>
            </a:extLst>
          </p:cNvPr>
          <p:cNvSpPr/>
          <p:nvPr/>
        </p:nvSpPr>
        <p:spPr>
          <a:xfrm>
            <a:off x="2552021" y="471907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2" name="Oval 61">
            <a:extLst>
              <a:ext uri="{FF2B5EF4-FFF2-40B4-BE49-F238E27FC236}">
                <a16:creationId xmlns:a16="http://schemas.microsoft.com/office/drawing/2014/main" id="{64488FEC-88B5-4741-B68F-AE79A0E7FB8D}"/>
              </a:ext>
            </a:extLst>
          </p:cNvPr>
          <p:cNvSpPr/>
          <p:nvPr/>
        </p:nvSpPr>
        <p:spPr>
          <a:xfrm>
            <a:off x="2616739" y="544767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3" name="Oval 62">
            <a:extLst>
              <a:ext uri="{FF2B5EF4-FFF2-40B4-BE49-F238E27FC236}">
                <a16:creationId xmlns:a16="http://schemas.microsoft.com/office/drawing/2014/main" id="{A6B768EE-224C-1744-8CF2-56D4DB9354CC}"/>
              </a:ext>
            </a:extLst>
          </p:cNvPr>
          <p:cNvSpPr/>
          <p:nvPr/>
        </p:nvSpPr>
        <p:spPr>
          <a:xfrm>
            <a:off x="5384985" y="484642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4" name="Oval 63">
            <a:extLst>
              <a:ext uri="{FF2B5EF4-FFF2-40B4-BE49-F238E27FC236}">
                <a16:creationId xmlns:a16="http://schemas.microsoft.com/office/drawing/2014/main" id="{566FFB90-0861-5B48-8E4B-AD6D8867B49C}"/>
              </a:ext>
            </a:extLst>
          </p:cNvPr>
          <p:cNvSpPr/>
          <p:nvPr/>
        </p:nvSpPr>
        <p:spPr>
          <a:xfrm>
            <a:off x="5462229" y="556249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5" name="Oval 64">
            <a:extLst>
              <a:ext uri="{FF2B5EF4-FFF2-40B4-BE49-F238E27FC236}">
                <a16:creationId xmlns:a16="http://schemas.microsoft.com/office/drawing/2014/main" id="{BECC9D5E-D4F0-244A-9350-4ACC0C0E8CAB}"/>
              </a:ext>
            </a:extLst>
          </p:cNvPr>
          <p:cNvSpPr/>
          <p:nvPr/>
        </p:nvSpPr>
        <p:spPr>
          <a:xfrm>
            <a:off x="6163685" y="484851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6" name="Oval 65">
            <a:extLst>
              <a:ext uri="{FF2B5EF4-FFF2-40B4-BE49-F238E27FC236}">
                <a16:creationId xmlns:a16="http://schemas.microsoft.com/office/drawing/2014/main" id="{2F6846FF-648A-D646-B536-FE784D6CF877}"/>
              </a:ext>
            </a:extLst>
          </p:cNvPr>
          <p:cNvSpPr/>
          <p:nvPr/>
        </p:nvSpPr>
        <p:spPr>
          <a:xfrm>
            <a:off x="6163685" y="556249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7" name="Oval 66">
            <a:extLst>
              <a:ext uri="{FF2B5EF4-FFF2-40B4-BE49-F238E27FC236}">
                <a16:creationId xmlns:a16="http://schemas.microsoft.com/office/drawing/2014/main" id="{5E54815E-C17E-3949-802E-76EE1004FDD4}"/>
              </a:ext>
            </a:extLst>
          </p:cNvPr>
          <p:cNvSpPr/>
          <p:nvPr/>
        </p:nvSpPr>
        <p:spPr>
          <a:xfrm>
            <a:off x="6965349" y="484851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8" name="Oval 67">
            <a:extLst>
              <a:ext uri="{FF2B5EF4-FFF2-40B4-BE49-F238E27FC236}">
                <a16:creationId xmlns:a16="http://schemas.microsoft.com/office/drawing/2014/main" id="{48379C22-C162-8641-B6D2-86E588BAC074}"/>
              </a:ext>
            </a:extLst>
          </p:cNvPr>
          <p:cNvSpPr/>
          <p:nvPr/>
        </p:nvSpPr>
        <p:spPr>
          <a:xfrm>
            <a:off x="7042593" y="555205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9" name="Oval 68">
            <a:extLst>
              <a:ext uri="{FF2B5EF4-FFF2-40B4-BE49-F238E27FC236}">
                <a16:creationId xmlns:a16="http://schemas.microsoft.com/office/drawing/2014/main" id="{0E77DA1A-208A-F54A-846F-4003FE4D42DA}"/>
              </a:ext>
            </a:extLst>
          </p:cNvPr>
          <p:cNvSpPr/>
          <p:nvPr/>
        </p:nvSpPr>
        <p:spPr>
          <a:xfrm>
            <a:off x="10412087" y="491323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0" name="Oval 69">
            <a:extLst>
              <a:ext uri="{FF2B5EF4-FFF2-40B4-BE49-F238E27FC236}">
                <a16:creationId xmlns:a16="http://schemas.microsoft.com/office/drawing/2014/main" id="{D4021FE0-1B5D-2C4B-B9AA-FF254E5FC9F1}"/>
              </a:ext>
            </a:extLst>
          </p:cNvPr>
          <p:cNvSpPr/>
          <p:nvPr/>
        </p:nvSpPr>
        <p:spPr>
          <a:xfrm>
            <a:off x="10424613" y="5639739"/>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1" name="Oval 70">
            <a:extLst>
              <a:ext uri="{FF2B5EF4-FFF2-40B4-BE49-F238E27FC236}">
                <a16:creationId xmlns:a16="http://schemas.microsoft.com/office/drawing/2014/main" id="{27B22CF2-2EFC-174A-92ED-918B566FF1B2}"/>
              </a:ext>
            </a:extLst>
          </p:cNvPr>
          <p:cNvSpPr/>
          <p:nvPr/>
        </p:nvSpPr>
        <p:spPr>
          <a:xfrm>
            <a:off x="9021701" y="490070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2" name="Oval 71">
            <a:extLst>
              <a:ext uri="{FF2B5EF4-FFF2-40B4-BE49-F238E27FC236}">
                <a16:creationId xmlns:a16="http://schemas.microsoft.com/office/drawing/2014/main" id="{B00B9FEA-8B9A-A842-9C4D-7DC6B34A662E}"/>
              </a:ext>
            </a:extLst>
          </p:cNvPr>
          <p:cNvSpPr/>
          <p:nvPr/>
        </p:nvSpPr>
        <p:spPr>
          <a:xfrm>
            <a:off x="9011263" y="564182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3" name="Oval 72">
            <a:extLst>
              <a:ext uri="{FF2B5EF4-FFF2-40B4-BE49-F238E27FC236}">
                <a16:creationId xmlns:a16="http://schemas.microsoft.com/office/drawing/2014/main" id="{4E82EB66-FCB5-BF47-ACBD-AE06F9C422BE}"/>
              </a:ext>
            </a:extLst>
          </p:cNvPr>
          <p:cNvSpPr/>
          <p:nvPr/>
        </p:nvSpPr>
        <p:spPr>
          <a:xfrm>
            <a:off x="10965319" y="4915319"/>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4" name="Oval 73">
            <a:extLst>
              <a:ext uri="{FF2B5EF4-FFF2-40B4-BE49-F238E27FC236}">
                <a16:creationId xmlns:a16="http://schemas.microsoft.com/office/drawing/2014/main" id="{F56A412E-E5FC-8244-94B7-7CC982FF0A11}"/>
              </a:ext>
            </a:extLst>
          </p:cNvPr>
          <p:cNvSpPr/>
          <p:nvPr/>
        </p:nvSpPr>
        <p:spPr>
          <a:xfrm>
            <a:off x="10967407" y="564391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5" name="Oval 74">
            <a:extLst>
              <a:ext uri="{FF2B5EF4-FFF2-40B4-BE49-F238E27FC236}">
                <a16:creationId xmlns:a16="http://schemas.microsoft.com/office/drawing/2014/main" id="{DD3B9547-EE5B-884F-B0B9-33880C224AE9}"/>
              </a:ext>
            </a:extLst>
          </p:cNvPr>
          <p:cNvSpPr/>
          <p:nvPr/>
        </p:nvSpPr>
        <p:spPr>
          <a:xfrm>
            <a:off x="1006250" y="471472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Tree>
    <p:extLst>
      <p:ext uri="{BB962C8B-B14F-4D97-AF65-F5344CB8AC3E}">
        <p14:creationId xmlns:p14="http://schemas.microsoft.com/office/powerpoint/2010/main" val="18252542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075" y="345835"/>
            <a:ext cx="11596808" cy="868362"/>
          </a:xfrm>
        </p:spPr>
        <p:txBody>
          <a:bodyPr anchor="ctr">
            <a:normAutofit/>
          </a:bodyPr>
          <a:lstStyle/>
          <a:p>
            <a:pPr algn="ctr"/>
            <a:r>
              <a:rPr lang="en-US" sz="4400">
                <a:latin typeface="Arial" panose="020B0604020202020204" pitchFamily="34" charset="0"/>
                <a:cs typeface="Arial" panose="020B0604020202020204" pitchFamily="34" charset="0"/>
              </a:rPr>
              <a:t>Oscillators</a:t>
            </a:r>
            <a:endParaRPr lang="en-US" sz="400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236371" y="1715560"/>
            <a:ext cx="6911596" cy="4663440"/>
          </a:xfrm>
        </p:spPr>
        <p:txBody>
          <a:bodyPr>
            <a:noAutofit/>
          </a:bodyPr>
          <a:lstStyle/>
          <a:p>
            <a:pPr marL="342900" indent="-342900" algn="l">
              <a:buFont typeface="Arial" panose="020B0604020202020204" pitchFamily="34" charset="0"/>
              <a:buChar char="•"/>
            </a:pPr>
            <a:r>
              <a:rPr lang="en-US" sz="2000">
                <a:latin typeface="Arial" charset="0"/>
                <a:ea typeface="Arial" charset="0"/>
                <a:cs typeface="Arial" charset="0"/>
              </a:rPr>
              <a:t>Oscillators are a combination of amplifiers and filters.</a:t>
            </a:r>
          </a:p>
          <a:p>
            <a:pPr marL="342900" indent="-342900" algn="l">
              <a:buFont typeface="Arial" panose="020B0604020202020204" pitchFamily="34" charset="0"/>
              <a:buChar char="•"/>
            </a:pPr>
            <a:r>
              <a:rPr lang="en-US" sz="2000">
                <a:latin typeface="Arial" charset="0"/>
                <a:ea typeface="Arial" charset="0"/>
                <a:cs typeface="Arial" charset="0"/>
              </a:rPr>
              <a:t>The output of an amplifier is fed back to the input through a filter or resonance circuit so that the desired frequency output is favored.</a:t>
            </a:r>
          </a:p>
          <a:p>
            <a:pPr marL="342900" indent="-342900" algn="l">
              <a:buFont typeface="Arial" panose="020B0604020202020204" pitchFamily="34" charset="0"/>
              <a:buChar char="•"/>
            </a:pPr>
            <a:r>
              <a:rPr lang="en-US" sz="2000">
                <a:latin typeface="Arial" charset="0"/>
                <a:ea typeface="Arial" charset="0"/>
                <a:cs typeface="Arial" charset="0"/>
              </a:rPr>
              <a:t>The output rapidly settles on a clean signal with the right frequency </a:t>
            </a:r>
          </a:p>
          <a:p>
            <a:pPr marL="342900" indent="-342900" algn="l">
              <a:buFont typeface="Arial" panose="020B0604020202020204" pitchFamily="34" charset="0"/>
              <a:buChar char="•"/>
            </a:pPr>
            <a:r>
              <a:rPr lang="en-US" sz="2000">
                <a:latin typeface="Arial" charset="0"/>
                <a:ea typeface="Arial" charset="0"/>
                <a:cs typeface="Arial" charset="0"/>
              </a:rPr>
              <a:t>The Clapp Oscillator on the right uses a balanced resonant circuit to pick the desired frequency.</a:t>
            </a:r>
          </a:p>
          <a:p>
            <a:pPr marL="342900" indent="-342900" algn="l">
              <a:buFont typeface="Arial" panose="020B0604020202020204" pitchFamily="34" charset="0"/>
              <a:buChar char="•"/>
            </a:pPr>
            <a:r>
              <a:rPr lang="en-US" sz="2000">
                <a:latin typeface="Arial" charset="0"/>
                <a:ea typeface="Arial" charset="0"/>
                <a:cs typeface="Arial" charset="0"/>
              </a:rPr>
              <a:t>Crystals can also be used to obtain very precise frequency selection that does not change as circuit elements heat up.</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27</a:t>
            </a:fld>
            <a:endParaRPr lang="en-US"/>
          </a:p>
        </p:txBody>
      </p:sp>
      <p:grpSp>
        <p:nvGrpSpPr>
          <p:cNvPr id="7" name="Group 209">
            <a:extLst>
              <a:ext uri="{FF2B5EF4-FFF2-40B4-BE49-F238E27FC236}">
                <a16:creationId xmlns:a16="http://schemas.microsoft.com/office/drawing/2014/main" id="{37FCCC37-5341-3442-B422-DA08C61165F3}"/>
              </a:ext>
            </a:extLst>
          </p:cNvPr>
          <p:cNvGrpSpPr>
            <a:grpSpLocks/>
          </p:cNvGrpSpPr>
          <p:nvPr/>
        </p:nvGrpSpPr>
        <p:grpSpPr bwMode="auto">
          <a:xfrm>
            <a:off x="11130156" y="3281923"/>
            <a:ext cx="152400" cy="762000"/>
            <a:chOff x="3935" y="1728"/>
            <a:chExt cx="96" cy="480"/>
          </a:xfrm>
        </p:grpSpPr>
        <p:sp>
          <p:nvSpPr>
            <p:cNvPr id="8" name="Arc 59">
              <a:extLst>
                <a:ext uri="{FF2B5EF4-FFF2-40B4-BE49-F238E27FC236}">
                  <a16:creationId xmlns:a16="http://schemas.microsoft.com/office/drawing/2014/main" id="{2494931D-96AE-DF4B-BCF2-B028D877DE99}"/>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9" name="Arc 60">
              <a:extLst>
                <a:ext uri="{FF2B5EF4-FFF2-40B4-BE49-F238E27FC236}">
                  <a16:creationId xmlns:a16="http://schemas.microsoft.com/office/drawing/2014/main" id="{204EE66E-D1EC-584A-A1B4-41DD4FA7D48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0" name="Arc 61">
              <a:extLst>
                <a:ext uri="{FF2B5EF4-FFF2-40B4-BE49-F238E27FC236}">
                  <a16:creationId xmlns:a16="http://schemas.microsoft.com/office/drawing/2014/main" id="{0C18C0E2-5D70-234A-AEF2-6E87D48D905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1" name="Arc 62">
              <a:extLst>
                <a:ext uri="{FF2B5EF4-FFF2-40B4-BE49-F238E27FC236}">
                  <a16:creationId xmlns:a16="http://schemas.microsoft.com/office/drawing/2014/main" id="{78A2A8AD-5CDB-D043-B2F7-9BE8579888A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2" name="Line 63">
              <a:extLst>
                <a:ext uri="{FF2B5EF4-FFF2-40B4-BE49-F238E27FC236}">
                  <a16:creationId xmlns:a16="http://schemas.microsoft.com/office/drawing/2014/main" id="{F4E5ABAA-55EF-E249-AEAA-C460F7CD28E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3" name="Line 64">
              <a:extLst>
                <a:ext uri="{FF2B5EF4-FFF2-40B4-BE49-F238E27FC236}">
                  <a16:creationId xmlns:a16="http://schemas.microsoft.com/office/drawing/2014/main" id="{84D80881-4217-8043-B78E-CC01A8C228C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4" name="Arc 65">
              <a:extLst>
                <a:ext uri="{FF2B5EF4-FFF2-40B4-BE49-F238E27FC236}">
                  <a16:creationId xmlns:a16="http://schemas.microsoft.com/office/drawing/2014/main" id="{28560CCF-3FC6-4041-8E47-18EB884212C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 name="Arc 66">
              <a:extLst>
                <a:ext uri="{FF2B5EF4-FFF2-40B4-BE49-F238E27FC236}">
                  <a16:creationId xmlns:a16="http://schemas.microsoft.com/office/drawing/2014/main" id="{AF6B7ECF-0166-5A4D-9209-1F8958123B9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6" name="Arc 67">
              <a:extLst>
                <a:ext uri="{FF2B5EF4-FFF2-40B4-BE49-F238E27FC236}">
                  <a16:creationId xmlns:a16="http://schemas.microsoft.com/office/drawing/2014/main" id="{4DBA3F80-318B-684E-A1DB-11DC184C0A9F}"/>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7" name="Arc 68">
              <a:extLst>
                <a:ext uri="{FF2B5EF4-FFF2-40B4-BE49-F238E27FC236}">
                  <a16:creationId xmlns:a16="http://schemas.microsoft.com/office/drawing/2014/main" id="{283426FE-201E-284F-A0BF-9DAA850173A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8" name="Arc 69">
              <a:extLst>
                <a:ext uri="{FF2B5EF4-FFF2-40B4-BE49-F238E27FC236}">
                  <a16:creationId xmlns:a16="http://schemas.microsoft.com/office/drawing/2014/main" id="{D7DF4E6B-094A-7048-AB0B-55183243F3A4}"/>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9" name="Arc 70">
              <a:extLst>
                <a:ext uri="{FF2B5EF4-FFF2-40B4-BE49-F238E27FC236}">
                  <a16:creationId xmlns:a16="http://schemas.microsoft.com/office/drawing/2014/main" id="{2D24330E-E57E-2744-85C5-AE4306785A25}"/>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0" name="Arc 71">
              <a:extLst>
                <a:ext uri="{FF2B5EF4-FFF2-40B4-BE49-F238E27FC236}">
                  <a16:creationId xmlns:a16="http://schemas.microsoft.com/office/drawing/2014/main" id="{A9D4E65A-FE8A-BF40-82DF-9E32B4AB1D0A}"/>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grpSp>
        <p:nvGrpSpPr>
          <p:cNvPr id="21" name="Group 451">
            <a:extLst>
              <a:ext uri="{FF2B5EF4-FFF2-40B4-BE49-F238E27FC236}">
                <a16:creationId xmlns:a16="http://schemas.microsoft.com/office/drawing/2014/main" id="{D0BBF9F1-35B4-4743-A47B-27665F7D8E4A}"/>
              </a:ext>
            </a:extLst>
          </p:cNvPr>
          <p:cNvGrpSpPr>
            <a:grpSpLocks/>
          </p:cNvGrpSpPr>
          <p:nvPr/>
        </p:nvGrpSpPr>
        <p:grpSpPr bwMode="auto">
          <a:xfrm>
            <a:off x="8463688" y="3281923"/>
            <a:ext cx="642938" cy="914400"/>
            <a:chOff x="3802" y="1123"/>
            <a:chExt cx="405" cy="576"/>
          </a:xfrm>
        </p:grpSpPr>
        <p:grpSp>
          <p:nvGrpSpPr>
            <p:cNvPr id="22" name="Group 372">
              <a:extLst>
                <a:ext uri="{FF2B5EF4-FFF2-40B4-BE49-F238E27FC236}">
                  <a16:creationId xmlns:a16="http://schemas.microsoft.com/office/drawing/2014/main" id="{493CAA22-CE46-4A44-842D-A9356C95E5E5}"/>
                </a:ext>
              </a:extLst>
            </p:cNvPr>
            <p:cNvGrpSpPr>
              <a:grpSpLocks/>
            </p:cNvGrpSpPr>
            <p:nvPr/>
          </p:nvGrpSpPr>
          <p:grpSpPr bwMode="auto">
            <a:xfrm>
              <a:off x="3803" y="1123"/>
              <a:ext cx="404" cy="576"/>
              <a:chOff x="691" y="1872"/>
              <a:chExt cx="404" cy="576"/>
            </a:xfrm>
          </p:grpSpPr>
          <p:sp>
            <p:nvSpPr>
              <p:cNvPr id="24" name="Oval 373">
                <a:extLst>
                  <a:ext uri="{FF2B5EF4-FFF2-40B4-BE49-F238E27FC236}">
                    <a16:creationId xmlns:a16="http://schemas.microsoft.com/office/drawing/2014/main" id="{4B6D5997-E1AE-DF4C-BD19-02F0989BF16F}"/>
                  </a:ext>
                </a:extLst>
              </p:cNvPr>
              <p:cNvSpPr>
                <a:spLocks noChangeArrowheads="1"/>
              </p:cNvSpPr>
              <p:nvPr/>
            </p:nvSpPr>
            <p:spPr bwMode="auto">
              <a:xfrm>
                <a:off x="749" y="1987"/>
                <a:ext cx="346" cy="346"/>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5" name="Line 374">
                <a:extLst>
                  <a:ext uri="{FF2B5EF4-FFF2-40B4-BE49-F238E27FC236}">
                    <a16:creationId xmlns:a16="http://schemas.microsoft.com/office/drawing/2014/main" id="{B8FC5932-C7D3-0342-B6A2-E00D72A643A1}"/>
                  </a:ext>
                </a:extLst>
              </p:cNvPr>
              <p:cNvSpPr>
                <a:spLocks noChangeShapeType="1"/>
              </p:cNvSpPr>
              <p:nvPr/>
            </p:nvSpPr>
            <p:spPr bwMode="auto">
              <a:xfrm>
                <a:off x="922" y="1872"/>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6" name="Line 375">
                <a:extLst>
                  <a:ext uri="{FF2B5EF4-FFF2-40B4-BE49-F238E27FC236}">
                    <a16:creationId xmlns:a16="http://schemas.microsoft.com/office/drawing/2014/main" id="{3CED4CD5-5D96-714A-8CB7-10654FF7CD46}"/>
                  </a:ext>
                </a:extLst>
              </p:cNvPr>
              <p:cNvSpPr>
                <a:spLocks noChangeShapeType="1"/>
              </p:cNvSpPr>
              <p:nvPr/>
            </p:nvSpPr>
            <p:spPr bwMode="auto">
              <a:xfrm>
                <a:off x="922" y="2275"/>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7" name="Line 376">
                <a:extLst>
                  <a:ext uri="{FF2B5EF4-FFF2-40B4-BE49-F238E27FC236}">
                    <a16:creationId xmlns:a16="http://schemas.microsoft.com/office/drawing/2014/main" id="{E7889D67-ED87-C241-AFDE-1FA296E4C94B}"/>
                  </a:ext>
                </a:extLst>
              </p:cNvPr>
              <p:cNvSpPr>
                <a:spLocks noChangeShapeType="1"/>
              </p:cNvSpPr>
              <p:nvPr/>
            </p:nvSpPr>
            <p:spPr bwMode="auto">
              <a:xfrm>
                <a:off x="864" y="2045"/>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8" name="Line 377">
                <a:extLst>
                  <a:ext uri="{FF2B5EF4-FFF2-40B4-BE49-F238E27FC236}">
                    <a16:creationId xmlns:a16="http://schemas.microsoft.com/office/drawing/2014/main" id="{015C6563-2D42-754F-A0CA-894C9CDB0E34}"/>
                  </a:ext>
                </a:extLst>
              </p:cNvPr>
              <p:cNvSpPr>
                <a:spLocks noChangeShapeType="1"/>
              </p:cNvSpPr>
              <p:nvPr/>
            </p:nvSpPr>
            <p:spPr bwMode="auto">
              <a:xfrm>
                <a:off x="864" y="2218"/>
                <a:ext cx="58" cy="57"/>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sp>
            <p:nvSpPr>
              <p:cNvPr id="29" name="Line 378">
                <a:extLst>
                  <a:ext uri="{FF2B5EF4-FFF2-40B4-BE49-F238E27FC236}">
                    <a16:creationId xmlns:a16="http://schemas.microsoft.com/office/drawing/2014/main" id="{F2BF26B9-64B8-534C-AF44-139F95E53D32}"/>
                  </a:ext>
                </a:extLst>
              </p:cNvPr>
              <p:cNvSpPr>
                <a:spLocks noChangeShapeType="1"/>
              </p:cNvSpPr>
              <p:nvPr/>
            </p:nvSpPr>
            <p:spPr bwMode="auto">
              <a:xfrm flipH="1">
                <a:off x="864" y="2045"/>
                <a:ext cx="58" cy="5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sp>
            <p:nvSpPr>
              <p:cNvPr id="30" name="Line 379">
                <a:extLst>
                  <a:ext uri="{FF2B5EF4-FFF2-40B4-BE49-F238E27FC236}">
                    <a16:creationId xmlns:a16="http://schemas.microsoft.com/office/drawing/2014/main" id="{1231C990-A9E2-5146-B4B7-F72022D13F80}"/>
                  </a:ext>
                </a:extLst>
              </p:cNvPr>
              <p:cNvSpPr>
                <a:spLocks noChangeShapeType="1"/>
              </p:cNvSpPr>
              <p:nvPr/>
            </p:nvSpPr>
            <p:spPr bwMode="auto">
              <a:xfrm flipH="1">
                <a:off x="691" y="2160"/>
                <a:ext cx="17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grpSp>
        <p:sp>
          <p:nvSpPr>
            <p:cNvPr id="23" name="Freeform 450">
              <a:extLst>
                <a:ext uri="{FF2B5EF4-FFF2-40B4-BE49-F238E27FC236}">
                  <a16:creationId xmlns:a16="http://schemas.microsoft.com/office/drawing/2014/main" id="{EB001AFC-A466-DE4E-BAF8-CE95A58E1ED1}"/>
                </a:ext>
              </a:extLst>
            </p:cNvPr>
            <p:cNvSpPr>
              <a:spLocks/>
            </p:cNvSpPr>
            <p:nvPr/>
          </p:nvSpPr>
          <p:spPr bwMode="auto">
            <a:xfrm>
              <a:off x="3802" y="1123"/>
              <a:ext cx="230" cy="576"/>
            </a:xfrm>
            <a:custGeom>
              <a:avLst/>
              <a:gdLst>
                <a:gd name="T0" fmla="*/ 230 w 230"/>
                <a:gd name="T1" fmla="*/ 0 h 576"/>
                <a:gd name="T2" fmla="*/ 0 w 230"/>
                <a:gd name="T3" fmla="*/ 288 h 576"/>
                <a:gd name="T4" fmla="*/ 230 w 230"/>
                <a:gd name="T5" fmla="*/ 576 h 576"/>
                <a:gd name="T6" fmla="*/ 230 w 230"/>
                <a:gd name="T7" fmla="*/ 0 h 576"/>
                <a:gd name="T8" fmla="*/ 0 60000 65536"/>
                <a:gd name="T9" fmla="*/ 0 60000 65536"/>
                <a:gd name="T10" fmla="*/ 0 60000 65536"/>
                <a:gd name="T11" fmla="*/ 0 60000 65536"/>
                <a:gd name="T12" fmla="*/ 0 w 230"/>
                <a:gd name="T13" fmla="*/ 0 h 576"/>
                <a:gd name="T14" fmla="*/ 230 w 230"/>
                <a:gd name="T15" fmla="*/ 576 h 576"/>
              </a:gdLst>
              <a:ahLst/>
              <a:cxnLst>
                <a:cxn ang="T8">
                  <a:pos x="T0" y="T1"/>
                </a:cxn>
                <a:cxn ang="T9">
                  <a:pos x="T2" y="T3"/>
                </a:cxn>
                <a:cxn ang="T10">
                  <a:pos x="T4" y="T5"/>
                </a:cxn>
                <a:cxn ang="T11">
                  <a:pos x="T6" y="T7"/>
                </a:cxn>
              </a:cxnLst>
              <a:rect l="T12" t="T13" r="T14" b="T15"/>
              <a:pathLst>
                <a:path w="230" h="576">
                  <a:moveTo>
                    <a:pt x="230" y="0"/>
                  </a:moveTo>
                  <a:lnTo>
                    <a:pt x="0" y="288"/>
                  </a:lnTo>
                  <a:lnTo>
                    <a:pt x="230" y="576"/>
                  </a:lnTo>
                  <a:lnTo>
                    <a:pt x="23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grpSp>
        <p:nvGrpSpPr>
          <p:cNvPr id="31" name="Group 437">
            <a:extLst>
              <a:ext uri="{FF2B5EF4-FFF2-40B4-BE49-F238E27FC236}">
                <a16:creationId xmlns:a16="http://schemas.microsoft.com/office/drawing/2014/main" id="{85747E6D-EF94-7D4A-8FBC-6857F38154F0}"/>
              </a:ext>
            </a:extLst>
          </p:cNvPr>
          <p:cNvGrpSpPr>
            <a:grpSpLocks/>
          </p:cNvGrpSpPr>
          <p:nvPr/>
        </p:nvGrpSpPr>
        <p:grpSpPr bwMode="auto">
          <a:xfrm>
            <a:off x="10930924" y="3927810"/>
            <a:ext cx="549275" cy="914400"/>
            <a:chOff x="4781" y="3254"/>
            <a:chExt cx="346" cy="576"/>
          </a:xfrm>
        </p:grpSpPr>
        <p:grpSp>
          <p:nvGrpSpPr>
            <p:cNvPr id="32" name="Group 427">
              <a:extLst>
                <a:ext uri="{FF2B5EF4-FFF2-40B4-BE49-F238E27FC236}">
                  <a16:creationId xmlns:a16="http://schemas.microsoft.com/office/drawing/2014/main" id="{0C70DA29-44B1-1E42-B809-7845537F3369}"/>
                </a:ext>
              </a:extLst>
            </p:cNvPr>
            <p:cNvGrpSpPr>
              <a:grpSpLocks/>
            </p:cNvGrpSpPr>
            <p:nvPr/>
          </p:nvGrpSpPr>
          <p:grpSpPr bwMode="auto">
            <a:xfrm>
              <a:off x="4781" y="3254"/>
              <a:ext cx="346" cy="576"/>
              <a:chOff x="5012" y="1930"/>
              <a:chExt cx="346" cy="576"/>
            </a:xfrm>
          </p:grpSpPr>
          <p:grpSp>
            <p:nvGrpSpPr>
              <p:cNvPr id="36" name="Group 429">
                <a:extLst>
                  <a:ext uri="{FF2B5EF4-FFF2-40B4-BE49-F238E27FC236}">
                    <a16:creationId xmlns:a16="http://schemas.microsoft.com/office/drawing/2014/main" id="{2B50E6CB-3A95-E240-86DA-B3A79EAFBDAC}"/>
                  </a:ext>
                </a:extLst>
              </p:cNvPr>
              <p:cNvGrpSpPr>
                <a:grpSpLocks/>
              </p:cNvGrpSpPr>
              <p:nvPr/>
            </p:nvGrpSpPr>
            <p:grpSpPr bwMode="auto">
              <a:xfrm>
                <a:off x="5012" y="1930"/>
                <a:ext cx="346" cy="576"/>
                <a:chOff x="2707" y="2736"/>
                <a:chExt cx="346" cy="576"/>
              </a:xfrm>
            </p:grpSpPr>
            <p:sp>
              <p:nvSpPr>
                <p:cNvPr id="38" name="Line 430">
                  <a:extLst>
                    <a:ext uri="{FF2B5EF4-FFF2-40B4-BE49-F238E27FC236}">
                      <a16:creationId xmlns:a16="http://schemas.microsoft.com/office/drawing/2014/main" id="{D4BE3ABF-DFB7-3540-8D41-4DA353553330}"/>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431">
                  <a:extLst>
                    <a:ext uri="{FF2B5EF4-FFF2-40B4-BE49-F238E27FC236}">
                      <a16:creationId xmlns:a16="http://schemas.microsoft.com/office/drawing/2014/main" id="{F30CAED2-9591-1144-9F36-1CF977425146}"/>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432">
                  <a:extLst>
                    <a:ext uri="{FF2B5EF4-FFF2-40B4-BE49-F238E27FC236}">
                      <a16:creationId xmlns:a16="http://schemas.microsoft.com/office/drawing/2014/main" id="{FED7F210-4E80-5D48-A778-4BF7E9381035}"/>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433">
                  <a:extLst>
                    <a:ext uri="{FF2B5EF4-FFF2-40B4-BE49-F238E27FC236}">
                      <a16:creationId xmlns:a16="http://schemas.microsoft.com/office/drawing/2014/main" id="{B799F125-15C1-CC4E-8984-F899237A1B04}"/>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5" name="Freeform 435">
                <a:extLst>
                  <a:ext uri="{FF2B5EF4-FFF2-40B4-BE49-F238E27FC236}">
                    <a16:creationId xmlns:a16="http://schemas.microsoft.com/office/drawing/2014/main" id="{CC5B3B74-B131-3B42-8062-9B08C495E73F}"/>
                  </a:ext>
                </a:extLst>
              </p:cNvPr>
              <p:cNvSpPr>
                <a:spLocks/>
              </p:cNvSpPr>
              <p:nvPr/>
            </p:nvSpPr>
            <p:spPr bwMode="auto">
              <a:xfrm>
                <a:off x="5069" y="1930"/>
                <a:ext cx="230" cy="576"/>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33" name="Line 436">
              <a:extLst>
                <a:ext uri="{FF2B5EF4-FFF2-40B4-BE49-F238E27FC236}">
                  <a16:creationId xmlns:a16="http://schemas.microsoft.com/office/drawing/2014/main" id="{8E907EB6-9D20-0749-A73A-F6E88CF5421B}"/>
                </a:ext>
              </a:extLst>
            </p:cNvPr>
            <p:cNvSpPr>
              <a:spLocks noChangeShapeType="1"/>
            </p:cNvSpPr>
            <p:nvPr/>
          </p:nvSpPr>
          <p:spPr bwMode="auto">
            <a:xfrm flipV="1">
              <a:off x="4838" y="3370"/>
              <a:ext cx="231" cy="288"/>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42" name="Group 210">
            <a:extLst>
              <a:ext uri="{FF2B5EF4-FFF2-40B4-BE49-F238E27FC236}">
                <a16:creationId xmlns:a16="http://schemas.microsoft.com/office/drawing/2014/main" id="{7001F6E6-D7BB-F944-B081-2631F30B5E03}"/>
              </a:ext>
            </a:extLst>
          </p:cNvPr>
          <p:cNvGrpSpPr>
            <a:grpSpLocks/>
          </p:cNvGrpSpPr>
          <p:nvPr/>
        </p:nvGrpSpPr>
        <p:grpSpPr bwMode="auto">
          <a:xfrm>
            <a:off x="10052032" y="3297005"/>
            <a:ext cx="304800" cy="762000"/>
            <a:chOff x="3216" y="1728"/>
            <a:chExt cx="192" cy="480"/>
          </a:xfrm>
        </p:grpSpPr>
        <p:sp>
          <p:nvSpPr>
            <p:cNvPr id="43" name="Line 8">
              <a:extLst>
                <a:ext uri="{FF2B5EF4-FFF2-40B4-BE49-F238E27FC236}">
                  <a16:creationId xmlns:a16="http://schemas.microsoft.com/office/drawing/2014/main" id="{B687B316-3716-2648-BB54-2478DDBC119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44" name="Line 9">
              <a:extLst>
                <a:ext uri="{FF2B5EF4-FFF2-40B4-BE49-F238E27FC236}">
                  <a16:creationId xmlns:a16="http://schemas.microsoft.com/office/drawing/2014/main" id="{E8DE61EE-E4F6-5847-B56E-F22E2BB407A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45" name="Line 10">
              <a:extLst>
                <a:ext uri="{FF2B5EF4-FFF2-40B4-BE49-F238E27FC236}">
                  <a16:creationId xmlns:a16="http://schemas.microsoft.com/office/drawing/2014/main" id="{DF603BA6-6627-6245-AE46-DC5F39DAA4A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46" name="Line 11">
              <a:extLst>
                <a:ext uri="{FF2B5EF4-FFF2-40B4-BE49-F238E27FC236}">
                  <a16:creationId xmlns:a16="http://schemas.microsoft.com/office/drawing/2014/main" id="{010A2EFE-CF20-1645-8E5C-274401F68CF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grpSp>
        <p:nvGrpSpPr>
          <p:cNvPr id="47" name="Group 210">
            <a:extLst>
              <a:ext uri="{FF2B5EF4-FFF2-40B4-BE49-F238E27FC236}">
                <a16:creationId xmlns:a16="http://schemas.microsoft.com/office/drawing/2014/main" id="{31650BE7-29DD-AF4D-9FD8-E7A9DAAA53B0}"/>
              </a:ext>
            </a:extLst>
          </p:cNvPr>
          <p:cNvGrpSpPr>
            <a:grpSpLocks/>
          </p:cNvGrpSpPr>
          <p:nvPr/>
        </p:nvGrpSpPr>
        <p:grpSpPr bwMode="auto">
          <a:xfrm>
            <a:off x="10052032" y="3981578"/>
            <a:ext cx="304800" cy="762000"/>
            <a:chOff x="3216" y="1728"/>
            <a:chExt cx="192" cy="480"/>
          </a:xfrm>
        </p:grpSpPr>
        <p:sp>
          <p:nvSpPr>
            <p:cNvPr id="48" name="Line 8">
              <a:extLst>
                <a:ext uri="{FF2B5EF4-FFF2-40B4-BE49-F238E27FC236}">
                  <a16:creationId xmlns:a16="http://schemas.microsoft.com/office/drawing/2014/main" id="{0FAFD76A-088E-BB4D-8EEB-7CC5C52A5F8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49" name="Line 9">
              <a:extLst>
                <a:ext uri="{FF2B5EF4-FFF2-40B4-BE49-F238E27FC236}">
                  <a16:creationId xmlns:a16="http://schemas.microsoft.com/office/drawing/2014/main" id="{98DF9E68-EF8C-3540-B192-060323D4D1F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50" name="Line 10">
              <a:extLst>
                <a:ext uri="{FF2B5EF4-FFF2-40B4-BE49-F238E27FC236}">
                  <a16:creationId xmlns:a16="http://schemas.microsoft.com/office/drawing/2014/main" id="{D3DADE9F-09F3-504C-A089-FD778B1C1FB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51" name="Line 11">
              <a:extLst>
                <a:ext uri="{FF2B5EF4-FFF2-40B4-BE49-F238E27FC236}">
                  <a16:creationId xmlns:a16="http://schemas.microsoft.com/office/drawing/2014/main" id="{852A5127-4C0A-6A45-AF68-281136F2C9A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grpSp>
        <p:nvGrpSpPr>
          <p:cNvPr id="52" name="Group 222">
            <a:extLst>
              <a:ext uri="{FF2B5EF4-FFF2-40B4-BE49-F238E27FC236}">
                <a16:creationId xmlns:a16="http://schemas.microsoft.com/office/drawing/2014/main" id="{9EDBCB66-5247-7E49-802F-00DECF18AA41}"/>
              </a:ext>
            </a:extLst>
          </p:cNvPr>
          <p:cNvGrpSpPr>
            <a:grpSpLocks/>
          </p:cNvGrpSpPr>
          <p:nvPr/>
        </p:nvGrpSpPr>
        <p:grpSpPr bwMode="auto">
          <a:xfrm>
            <a:off x="10472238" y="4010367"/>
            <a:ext cx="304800" cy="381000"/>
            <a:chOff x="4272" y="3072"/>
            <a:chExt cx="192" cy="240"/>
          </a:xfrm>
        </p:grpSpPr>
        <p:sp>
          <p:nvSpPr>
            <p:cNvPr id="53" name="Line 99">
              <a:extLst>
                <a:ext uri="{FF2B5EF4-FFF2-40B4-BE49-F238E27FC236}">
                  <a16:creationId xmlns:a16="http://schemas.microsoft.com/office/drawing/2014/main" id="{8962D067-2593-5048-87B8-63F9EA365C2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54" name="Line 100">
              <a:extLst>
                <a:ext uri="{FF2B5EF4-FFF2-40B4-BE49-F238E27FC236}">
                  <a16:creationId xmlns:a16="http://schemas.microsoft.com/office/drawing/2014/main" id="{9194F80D-ED4C-2646-B8A8-612E5861FB8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55" name="Line 101">
              <a:extLst>
                <a:ext uri="{FF2B5EF4-FFF2-40B4-BE49-F238E27FC236}">
                  <a16:creationId xmlns:a16="http://schemas.microsoft.com/office/drawing/2014/main" id="{0660A1CA-0A90-B042-B1EC-32028C8CDAC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56" name="Line 102">
              <a:extLst>
                <a:ext uri="{FF2B5EF4-FFF2-40B4-BE49-F238E27FC236}">
                  <a16:creationId xmlns:a16="http://schemas.microsoft.com/office/drawing/2014/main" id="{21DB31C5-9D23-F341-8E43-DAB8FF4123C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57" name="Line 103">
              <a:extLst>
                <a:ext uri="{FF2B5EF4-FFF2-40B4-BE49-F238E27FC236}">
                  <a16:creationId xmlns:a16="http://schemas.microsoft.com/office/drawing/2014/main" id="{4630139D-2D3A-0342-B941-17256BDD78B6}"/>
                </a:ext>
              </a:extLst>
            </p:cNvPr>
            <p:cNvSpPr>
              <a:spLocks noChangeAspect="1" noChangeShapeType="1"/>
            </p:cNvSpPr>
            <p:nvPr/>
          </p:nvSpPr>
          <p:spPr bwMode="auto">
            <a:xfrm>
              <a:off x="438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58" name="Line 104">
              <a:extLst>
                <a:ext uri="{FF2B5EF4-FFF2-40B4-BE49-F238E27FC236}">
                  <a16:creationId xmlns:a16="http://schemas.microsoft.com/office/drawing/2014/main" id="{DB9D5F07-249B-F54A-85C3-99E00B4EAE5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grpSp>
        <p:nvGrpSpPr>
          <p:cNvPr id="59" name="Group 210">
            <a:extLst>
              <a:ext uri="{FF2B5EF4-FFF2-40B4-BE49-F238E27FC236}">
                <a16:creationId xmlns:a16="http://schemas.microsoft.com/office/drawing/2014/main" id="{9FD97138-27B3-2F44-B833-D64CABFEC02D}"/>
              </a:ext>
            </a:extLst>
          </p:cNvPr>
          <p:cNvGrpSpPr>
            <a:grpSpLocks/>
          </p:cNvGrpSpPr>
          <p:nvPr/>
        </p:nvGrpSpPr>
        <p:grpSpPr bwMode="auto">
          <a:xfrm rot="5400000">
            <a:off x="7501154" y="3360326"/>
            <a:ext cx="304800" cy="762000"/>
            <a:chOff x="3216" y="1728"/>
            <a:chExt cx="192" cy="480"/>
          </a:xfrm>
        </p:grpSpPr>
        <p:sp>
          <p:nvSpPr>
            <p:cNvPr id="60" name="Line 8">
              <a:extLst>
                <a:ext uri="{FF2B5EF4-FFF2-40B4-BE49-F238E27FC236}">
                  <a16:creationId xmlns:a16="http://schemas.microsoft.com/office/drawing/2014/main" id="{43450EDA-2CC5-3442-BAF4-A850CA22937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61" name="Line 9">
              <a:extLst>
                <a:ext uri="{FF2B5EF4-FFF2-40B4-BE49-F238E27FC236}">
                  <a16:creationId xmlns:a16="http://schemas.microsoft.com/office/drawing/2014/main" id="{2199D590-C230-6A4B-8308-49369C2574F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62" name="Line 10">
              <a:extLst>
                <a:ext uri="{FF2B5EF4-FFF2-40B4-BE49-F238E27FC236}">
                  <a16:creationId xmlns:a16="http://schemas.microsoft.com/office/drawing/2014/main" id="{96F17F8B-32D2-104F-80DD-451F05FAE30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63" name="Line 11">
              <a:extLst>
                <a:ext uri="{FF2B5EF4-FFF2-40B4-BE49-F238E27FC236}">
                  <a16:creationId xmlns:a16="http://schemas.microsoft.com/office/drawing/2014/main" id="{EC511D43-E9E1-F54B-B9F1-F7BC52DBE83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grpSp>
        <p:nvGrpSpPr>
          <p:cNvPr id="64" name="Group 210">
            <a:extLst>
              <a:ext uri="{FF2B5EF4-FFF2-40B4-BE49-F238E27FC236}">
                <a16:creationId xmlns:a16="http://schemas.microsoft.com/office/drawing/2014/main" id="{3F158282-2387-9B43-83B3-401AD6E166EE}"/>
              </a:ext>
            </a:extLst>
          </p:cNvPr>
          <p:cNvGrpSpPr>
            <a:grpSpLocks/>
          </p:cNvGrpSpPr>
          <p:nvPr/>
        </p:nvGrpSpPr>
        <p:grpSpPr bwMode="auto">
          <a:xfrm rot="5400000">
            <a:off x="10439089" y="2916004"/>
            <a:ext cx="304800" cy="762000"/>
            <a:chOff x="3216" y="1728"/>
            <a:chExt cx="192" cy="480"/>
          </a:xfrm>
        </p:grpSpPr>
        <p:sp>
          <p:nvSpPr>
            <p:cNvPr id="65" name="Line 8">
              <a:extLst>
                <a:ext uri="{FF2B5EF4-FFF2-40B4-BE49-F238E27FC236}">
                  <a16:creationId xmlns:a16="http://schemas.microsoft.com/office/drawing/2014/main" id="{C8D6B650-2B0F-E944-B669-B5A1E1BE902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latin typeface="Arial" panose="020B0604020202020204" pitchFamily="34" charset="0"/>
                <a:cs typeface="Arial" panose="020B0604020202020204" pitchFamily="34" charset="0"/>
              </a:endParaRPr>
            </a:p>
          </p:txBody>
        </p:sp>
        <p:sp>
          <p:nvSpPr>
            <p:cNvPr id="66" name="Line 9">
              <a:extLst>
                <a:ext uri="{FF2B5EF4-FFF2-40B4-BE49-F238E27FC236}">
                  <a16:creationId xmlns:a16="http://schemas.microsoft.com/office/drawing/2014/main" id="{634B1D48-B49D-0343-A490-1EB0FD752DB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latin typeface="Arial" panose="020B0604020202020204" pitchFamily="34" charset="0"/>
                <a:cs typeface="Arial" panose="020B0604020202020204" pitchFamily="34" charset="0"/>
              </a:endParaRPr>
            </a:p>
          </p:txBody>
        </p:sp>
        <p:sp>
          <p:nvSpPr>
            <p:cNvPr id="67" name="Line 10">
              <a:extLst>
                <a:ext uri="{FF2B5EF4-FFF2-40B4-BE49-F238E27FC236}">
                  <a16:creationId xmlns:a16="http://schemas.microsoft.com/office/drawing/2014/main" id="{E4A9EDD9-E693-CC45-A766-4016083D33F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latin typeface="Arial" panose="020B0604020202020204" pitchFamily="34" charset="0"/>
                <a:cs typeface="Arial" panose="020B0604020202020204" pitchFamily="34" charset="0"/>
              </a:endParaRPr>
            </a:p>
          </p:txBody>
        </p:sp>
        <p:sp>
          <p:nvSpPr>
            <p:cNvPr id="68" name="Line 11">
              <a:extLst>
                <a:ext uri="{FF2B5EF4-FFF2-40B4-BE49-F238E27FC236}">
                  <a16:creationId xmlns:a16="http://schemas.microsoft.com/office/drawing/2014/main" id="{3BCDFDCE-3E37-E748-9699-D2846538F13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latin typeface="Arial" panose="020B0604020202020204" pitchFamily="34" charset="0"/>
                <a:cs typeface="Arial" panose="020B0604020202020204" pitchFamily="34" charset="0"/>
              </a:endParaRPr>
            </a:p>
          </p:txBody>
        </p:sp>
      </p:grpSp>
      <p:cxnSp>
        <p:nvCxnSpPr>
          <p:cNvPr id="69" name="Straight Connector 68">
            <a:extLst>
              <a:ext uri="{FF2B5EF4-FFF2-40B4-BE49-F238E27FC236}">
                <a16:creationId xmlns:a16="http://schemas.microsoft.com/office/drawing/2014/main" id="{6D4DE592-4992-104E-9743-3F6E0095482C}"/>
              </a:ext>
            </a:extLst>
          </p:cNvPr>
          <p:cNvCxnSpPr>
            <a:cxnSpLocks/>
          </p:cNvCxnSpPr>
          <p:nvPr/>
        </p:nvCxnSpPr>
        <p:spPr>
          <a:xfrm>
            <a:off x="11206652" y="4520275"/>
            <a:ext cx="0" cy="81602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4539FF93-665A-A340-8ECE-218ACBDC6CE4}"/>
              </a:ext>
            </a:extLst>
          </p:cNvPr>
          <p:cNvCxnSpPr>
            <a:cxnSpLocks/>
          </p:cNvCxnSpPr>
          <p:nvPr/>
        </p:nvCxnSpPr>
        <p:spPr>
          <a:xfrm>
            <a:off x="10935140" y="3304633"/>
            <a:ext cx="711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3" name="Oval 72">
            <a:extLst>
              <a:ext uri="{FF2B5EF4-FFF2-40B4-BE49-F238E27FC236}">
                <a16:creationId xmlns:a16="http://schemas.microsoft.com/office/drawing/2014/main" id="{54834228-1AD7-F040-8FE8-63F88703F882}"/>
              </a:ext>
            </a:extLst>
          </p:cNvPr>
          <p:cNvSpPr/>
          <p:nvPr/>
        </p:nvSpPr>
        <p:spPr>
          <a:xfrm>
            <a:off x="11148931" y="3248532"/>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4" name="Oval 73">
            <a:extLst>
              <a:ext uri="{FF2B5EF4-FFF2-40B4-BE49-F238E27FC236}">
                <a16:creationId xmlns:a16="http://schemas.microsoft.com/office/drawing/2014/main" id="{CCC22F8D-C85D-E940-B196-88877481AE86}"/>
              </a:ext>
            </a:extLst>
          </p:cNvPr>
          <p:cNvSpPr/>
          <p:nvPr/>
        </p:nvSpPr>
        <p:spPr>
          <a:xfrm>
            <a:off x="11582932" y="324840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75" name="Straight Connector 74">
            <a:extLst>
              <a:ext uri="{FF2B5EF4-FFF2-40B4-BE49-F238E27FC236}">
                <a16:creationId xmlns:a16="http://schemas.microsoft.com/office/drawing/2014/main" id="{A8E08ABD-5CB3-9F4E-B0C0-DE86433F9977}"/>
              </a:ext>
            </a:extLst>
          </p:cNvPr>
          <p:cNvCxnSpPr>
            <a:cxnSpLocks/>
          </p:cNvCxnSpPr>
          <p:nvPr/>
        </p:nvCxnSpPr>
        <p:spPr>
          <a:xfrm>
            <a:off x="10180369" y="4013761"/>
            <a:ext cx="457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1288F14D-32FA-B04F-9B53-00BC80B9A27B}"/>
              </a:ext>
            </a:extLst>
          </p:cNvPr>
          <p:cNvCxnSpPr>
            <a:cxnSpLocks/>
          </p:cNvCxnSpPr>
          <p:nvPr/>
        </p:nvCxnSpPr>
        <p:spPr>
          <a:xfrm>
            <a:off x="7273245" y="5312478"/>
            <a:ext cx="392914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9" name="Freeform 12">
            <a:extLst>
              <a:ext uri="{FF2B5EF4-FFF2-40B4-BE49-F238E27FC236}">
                <a16:creationId xmlns:a16="http://schemas.microsoft.com/office/drawing/2014/main" id="{D3765AA5-BBE9-1545-800B-9DD303081FF4}"/>
              </a:ext>
            </a:extLst>
          </p:cNvPr>
          <p:cNvSpPr>
            <a:spLocks noChangeAspect="1"/>
          </p:cNvSpPr>
          <p:nvPr/>
        </p:nvSpPr>
        <p:spPr bwMode="auto">
          <a:xfrm>
            <a:off x="8760196" y="4140371"/>
            <a:ext cx="122402" cy="61201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80" name="Freeform 12">
            <a:extLst>
              <a:ext uri="{FF2B5EF4-FFF2-40B4-BE49-F238E27FC236}">
                <a16:creationId xmlns:a16="http://schemas.microsoft.com/office/drawing/2014/main" id="{0C9ADE56-518E-B148-A434-95E06ECC4F05}"/>
              </a:ext>
            </a:extLst>
          </p:cNvPr>
          <p:cNvSpPr>
            <a:spLocks noChangeAspect="1"/>
          </p:cNvSpPr>
          <p:nvPr/>
        </p:nvSpPr>
        <p:spPr bwMode="auto">
          <a:xfrm>
            <a:off x="8317515" y="2674340"/>
            <a:ext cx="122402" cy="61201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81" name="Freeform 12">
            <a:extLst>
              <a:ext uri="{FF2B5EF4-FFF2-40B4-BE49-F238E27FC236}">
                <a16:creationId xmlns:a16="http://schemas.microsoft.com/office/drawing/2014/main" id="{1740B97D-75DA-674A-9F65-0906249C8DD5}"/>
              </a:ext>
            </a:extLst>
          </p:cNvPr>
          <p:cNvSpPr>
            <a:spLocks noChangeAspect="1"/>
          </p:cNvSpPr>
          <p:nvPr/>
        </p:nvSpPr>
        <p:spPr bwMode="auto">
          <a:xfrm>
            <a:off x="8304452" y="3833525"/>
            <a:ext cx="122402" cy="61201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82" name="Oval 81">
            <a:extLst>
              <a:ext uri="{FF2B5EF4-FFF2-40B4-BE49-F238E27FC236}">
                <a16:creationId xmlns:a16="http://schemas.microsoft.com/office/drawing/2014/main" id="{C55773E8-AB79-8643-8459-E7519E8392C8}"/>
              </a:ext>
            </a:extLst>
          </p:cNvPr>
          <p:cNvSpPr/>
          <p:nvPr/>
        </p:nvSpPr>
        <p:spPr>
          <a:xfrm>
            <a:off x="8312372" y="369123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83" name="Group 222">
            <a:extLst>
              <a:ext uri="{FF2B5EF4-FFF2-40B4-BE49-F238E27FC236}">
                <a16:creationId xmlns:a16="http://schemas.microsoft.com/office/drawing/2014/main" id="{CD34A8E1-6CF1-7043-9CEF-FE0EC9AA8F87}"/>
              </a:ext>
            </a:extLst>
          </p:cNvPr>
          <p:cNvGrpSpPr>
            <a:grpSpLocks/>
          </p:cNvGrpSpPr>
          <p:nvPr/>
        </p:nvGrpSpPr>
        <p:grpSpPr bwMode="auto">
          <a:xfrm>
            <a:off x="8674597" y="4632511"/>
            <a:ext cx="304800" cy="381000"/>
            <a:chOff x="4272" y="3072"/>
            <a:chExt cx="192" cy="240"/>
          </a:xfrm>
        </p:grpSpPr>
        <p:sp>
          <p:nvSpPr>
            <p:cNvPr id="84" name="Line 99">
              <a:extLst>
                <a:ext uri="{FF2B5EF4-FFF2-40B4-BE49-F238E27FC236}">
                  <a16:creationId xmlns:a16="http://schemas.microsoft.com/office/drawing/2014/main" id="{BC6B4A3E-7C6D-F74E-B4F9-7388E445744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85" name="Line 100">
              <a:extLst>
                <a:ext uri="{FF2B5EF4-FFF2-40B4-BE49-F238E27FC236}">
                  <a16:creationId xmlns:a16="http://schemas.microsoft.com/office/drawing/2014/main" id="{7E2D5803-4463-6F48-9319-B2BD6F7A4BC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86" name="Line 101">
              <a:extLst>
                <a:ext uri="{FF2B5EF4-FFF2-40B4-BE49-F238E27FC236}">
                  <a16:creationId xmlns:a16="http://schemas.microsoft.com/office/drawing/2014/main" id="{58F4D2F8-D7F8-A348-A119-B8AA0EA8705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87" name="Line 102">
              <a:extLst>
                <a:ext uri="{FF2B5EF4-FFF2-40B4-BE49-F238E27FC236}">
                  <a16:creationId xmlns:a16="http://schemas.microsoft.com/office/drawing/2014/main" id="{14852811-3622-9C42-BEBA-3043AAC6732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88" name="Line 103">
              <a:extLst>
                <a:ext uri="{FF2B5EF4-FFF2-40B4-BE49-F238E27FC236}">
                  <a16:creationId xmlns:a16="http://schemas.microsoft.com/office/drawing/2014/main" id="{D0E6E41C-D27F-3342-8271-4D00D85551D2}"/>
                </a:ext>
              </a:extLst>
            </p:cNvPr>
            <p:cNvSpPr>
              <a:spLocks noChangeAspect="1" noChangeShapeType="1"/>
            </p:cNvSpPr>
            <p:nvPr/>
          </p:nvSpPr>
          <p:spPr bwMode="auto">
            <a:xfrm>
              <a:off x="438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89" name="Line 104">
              <a:extLst>
                <a:ext uri="{FF2B5EF4-FFF2-40B4-BE49-F238E27FC236}">
                  <a16:creationId xmlns:a16="http://schemas.microsoft.com/office/drawing/2014/main" id="{0FA3D73F-D1BC-8745-A445-13B635BB627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grpSp>
        <p:nvGrpSpPr>
          <p:cNvPr id="90" name="Group 222">
            <a:extLst>
              <a:ext uri="{FF2B5EF4-FFF2-40B4-BE49-F238E27FC236}">
                <a16:creationId xmlns:a16="http://schemas.microsoft.com/office/drawing/2014/main" id="{43346039-0E9F-D745-A822-76499AFB5544}"/>
              </a:ext>
            </a:extLst>
          </p:cNvPr>
          <p:cNvGrpSpPr>
            <a:grpSpLocks/>
          </p:cNvGrpSpPr>
          <p:nvPr/>
        </p:nvGrpSpPr>
        <p:grpSpPr bwMode="auto">
          <a:xfrm>
            <a:off x="9036005" y="4628155"/>
            <a:ext cx="304800" cy="381000"/>
            <a:chOff x="4272" y="3072"/>
            <a:chExt cx="192" cy="240"/>
          </a:xfrm>
        </p:grpSpPr>
        <p:sp>
          <p:nvSpPr>
            <p:cNvPr id="91" name="Line 99">
              <a:extLst>
                <a:ext uri="{FF2B5EF4-FFF2-40B4-BE49-F238E27FC236}">
                  <a16:creationId xmlns:a16="http://schemas.microsoft.com/office/drawing/2014/main" id="{7292288E-3D77-9147-9FA2-852918C610F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92" name="Line 100">
              <a:extLst>
                <a:ext uri="{FF2B5EF4-FFF2-40B4-BE49-F238E27FC236}">
                  <a16:creationId xmlns:a16="http://schemas.microsoft.com/office/drawing/2014/main" id="{4AD95A1B-7787-3B4E-97A1-D27AF45DDC1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93" name="Line 101">
              <a:extLst>
                <a:ext uri="{FF2B5EF4-FFF2-40B4-BE49-F238E27FC236}">
                  <a16:creationId xmlns:a16="http://schemas.microsoft.com/office/drawing/2014/main" id="{1B501642-6D7E-D646-8FE3-671F13EFED0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94" name="Line 102">
              <a:extLst>
                <a:ext uri="{FF2B5EF4-FFF2-40B4-BE49-F238E27FC236}">
                  <a16:creationId xmlns:a16="http://schemas.microsoft.com/office/drawing/2014/main" id="{1594CBD7-BEA0-8D40-B9C6-6254CE16B95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95" name="Line 103">
              <a:extLst>
                <a:ext uri="{FF2B5EF4-FFF2-40B4-BE49-F238E27FC236}">
                  <a16:creationId xmlns:a16="http://schemas.microsoft.com/office/drawing/2014/main" id="{54CD3DD3-9336-9345-8C7C-0F89FB340A3B}"/>
                </a:ext>
              </a:extLst>
            </p:cNvPr>
            <p:cNvSpPr>
              <a:spLocks noChangeAspect="1" noChangeShapeType="1"/>
            </p:cNvSpPr>
            <p:nvPr/>
          </p:nvSpPr>
          <p:spPr bwMode="auto">
            <a:xfrm>
              <a:off x="438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96" name="Line 104">
              <a:extLst>
                <a:ext uri="{FF2B5EF4-FFF2-40B4-BE49-F238E27FC236}">
                  <a16:creationId xmlns:a16="http://schemas.microsoft.com/office/drawing/2014/main" id="{E722DE80-71F4-5043-A25A-6ABBE6EF664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grpSp>
        <p:nvGrpSpPr>
          <p:cNvPr id="97" name="Group 210">
            <a:extLst>
              <a:ext uri="{FF2B5EF4-FFF2-40B4-BE49-F238E27FC236}">
                <a16:creationId xmlns:a16="http://schemas.microsoft.com/office/drawing/2014/main" id="{55F2664D-A356-E944-BC9D-81254F09F5D2}"/>
              </a:ext>
            </a:extLst>
          </p:cNvPr>
          <p:cNvGrpSpPr>
            <a:grpSpLocks/>
          </p:cNvGrpSpPr>
          <p:nvPr/>
        </p:nvGrpSpPr>
        <p:grpSpPr bwMode="auto">
          <a:xfrm>
            <a:off x="9036557" y="4085726"/>
            <a:ext cx="304800" cy="762000"/>
            <a:chOff x="3216" y="1728"/>
            <a:chExt cx="192" cy="480"/>
          </a:xfrm>
        </p:grpSpPr>
        <p:sp>
          <p:nvSpPr>
            <p:cNvPr id="98" name="Line 8">
              <a:extLst>
                <a:ext uri="{FF2B5EF4-FFF2-40B4-BE49-F238E27FC236}">
                  <a16:creationId xmlns:a16="http://schemas.microsoft.com/office/drawing/2014/main" id="{EAC6744B-1233-D74F-90A9-660B3C4B880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99" name="Line 9">
              <a:extLst>
                <a:ext uri="{FF2B5EF4-FFF2-40B4-BE49-F238E27FC236}">
                  <a16:creationId xmlns:a16="http://schemas.microsoft.com/office/drawing/2014/main" id="{7B433D42-850D-324B-B7D1-174966B7C42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00" name="Line 10">
              <a:extLst>
                <a:ext uri="{FF2B5EF4-FFF2-40B4-BE49-F238E27FC236}">
                  <a16:creationId xmlns:a16="http://schemas.microsoft.com/office/drawing/2014/main" id="{FC2B7DAF-DC48-8741-8C62-3D3431235A6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01" name="Line 11">
              <a:extLst>
                <a:ext uri="{FF2B5EF4-FFF2-40B4-BE49-F238E27FC236}">
                  <a16:creationId xmlns:a16="http://schemas.microsoft.com/office/drawing/2014/main" id="{FDC10A1F-6900-C042-B832-4B332FFF4B8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cxnSp>
        <p:nvCxnSpPr>
          <p:cNvPr id="102" name="Straight Connector 101">
            <a:extLst>
              <a:ext uri="{FF2B5EF4-FFF2-40B4-BE49-F238E27FC236}">
                <a16:creationId xmlns:a16="http://schemas.microsoft.com/office/drawing/2014/main" id="{E291B2B2-F965-7545-9A31-44223129B8D3}"/>
              </a:ext>
            </a:extLst>
          </p:cNvPr>
          <p:cNvCxnSpPr>
            <a:cxnSpLocks/>
          </p:cNvCxnSpPr>
          <p:nvPr/>
        </p:nvCxnSpPr>
        <p:spPr>
          <a:xfrm>
            <a:off x="8830264" y="4103596"/>
            <a:ext cx="37338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0A8E98D5-7B4A-D545-B4F2-3B4A183FFB3C}"/>
              </a:ext>
            </a:extLst>
          </p:cNvPr>
          <p:cNvCxnSpPr>
            <a:cxnSpLocks/>
            <a:endCxn id="30" idx="0"/>
          </p:cNvCxnSpPr>
          <p:nvPr/>
        </p:nvCxnSpPr>
        <p:spPr>
          <a:xfrm flipV="1">
            <a:off x="7752488" y="3739123"/>
            <a:ext cx="987426" cy="174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77DC26C5-4F57-C54D-A46A-89299542608C}"/>
              </a:ext>
            </a:extLst>
          </p:cNvPr>
          <p:cNvCxnSpPr>
            <a:cxnSpLocks/>
          </p:cNvCxnSpPr>
          <p:nvPr/>
        </p:nvCxnSpPr>
        <p:spPr>
          <a:xfrm flipV="1">
            <a:off x="7272554" y="3737537"/>
            <a:ext cx="0" cy="157494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92C84466-66A1-004C-82E3-68FBD5523420}"/>
              </a:ext>
            </a:extLst>
          </p:cNvPr>
          <p:cNvCxnSpPr>
            <a:cxnSpLocks/>
          </p:cNvCxnSpPr>
          <p:nvPr/>
        </p:nvCxnSpPr>
        <p:spPr>
          <a:xfrm>
            <a:off x="10204432" y="4742455"/>
            <a:ext cx="100793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15" name="Group 209">
            <a:extLst>
              <a:ext uri="{FF2B5EF4-FFF2-40B4-BE49-F238E27FC236}">
                <a16:creationId xmlns:a16="http://schemas.microsoft.com/office/drawing/2014/main" id="{236FAD26-A1CF-2E4F-9B2E-B9987C164579}"/>
              </a:ext>
            </a:extLst>
          </p:cNvPr>
          <p:cNvGrpSpPr>
            <a:grpSpLocks/>
          </p:cNvGrpSpPr>
          <p:nvPr/>
        </p:nvGrpSpPr>
        <p:grpSpPr bwMode="auto">
          <a:xfrm>
            <a:off x="9283648" y="2539437"/>
            <a:ext cx="152400" cy="762000"/>
            <a:chOff x="3935" y="1728"/>
            <a:chExt cx="96" cy="480"/>
          </a:xfrm>
        </p:grpSpPr>
        <p:sp>
          <p:nvSpPr>
            <p:cNvPr id="116" name="Arc 59">
              <a:extLst>
                <a:ext uri="{FF2B5EF4-FFF2-40B4-BE49-F238E27FC236}">
                  <a16:creationId xmlns:a16="http://schemas.microsoft.com/office/drawing/2014/main" id="{0DB281B9-0A6D-4A42-8654-65901E30C94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17" name="Arc 60">
              <a:extLst>
                <a:ext uri="{FF2B5EF4-FFF2-40B4-BE49-F238E27FC236}">
                  <a16:creationId xmlns:a16="http://schemas.microsoft.com/office/drawing/2014/main" id="{28151977-4230-3845-B730-4E6FBDDE48B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18" name="Arc 61">
              <a:extLst>
                <a:ext uri="{FF2B5EF4-FFF2-40B4-BE49-F238E27FC236}">
                  <a16:creationId xmlns:a16="http://schemas.microsoft.com/office/drawing/2014/main" id="{BBA27A2F-B0E6-F445-8311-7C0965B6E505}"/>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19" name="Arc 62">
              <a:extLst>
                <a:ext uri="{FF2B5EF4-FFF2-40B4-BE49-F238E27FC236}">
                  <a16:creationId xmlns:a16="http://schemas.microsoft.com/office/drawing/2014/main" id="{2C614FE5-1653-9E4C-8186-85CDACB0AEF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20" name="Line 63">
              <a:extLst>
                <a:ext uri="{FF2B5EF4-FFF2-40B4-BE49-F238E27FC236}">
                  <a16:creationId xmlns:a16="http://schemas.microsoft.com/office/drawing/2014/main" id="{3F9A4C58-EB3C-DB47-9C6B-DBE10152BC1C}"/>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21" name="Line 64">
              <a:extLst>
                <a:ext uri="{FF2B5EF4-FFF2-40B4-BE49-F238E27FC236}">
                  <a16:creationId xmlns:a16="http://schemas.microsoft.com/office/drawing/2014/main" id="{572313AA-9EAE-C248-AF8E-7FDA06F1B1D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22" name="Arc 65">
              <a:extLst>
                <a:ext uri="{FF2B5EF4-FFF2-40B4-BE49-F238E27FC236}">
                  <a16:creationId xmlns:a16="http://schemas.microsoft.com/office/drawing/2014/main" id="{F896D396-8BAA-D54B-98E9-4D6F775DF85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23" name="Arc 66">
              <a:extLst>
                <a:ext uri="{FF2B5EF4-FFF2-40B4-BE49-F238E27FC236}">
                  <a16:creationId xmlns:a16="http://schemas.microsoft.com/office/drawing/2014/main" id="{5584AD21-C897-3A42-90A3-7ADCD6C2B55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24" name="Arc 67">
              <a:extLst>
                <a:ext uri="{FF2B5EF4-FFF2-40B4-BE49-F238E27FC236}">
                  <a16:creationId xmlns:a16="http://schemas.microsoft.com/office/drawing/2014/main" id="{120B1ED9-ACAC-3B47-A9CE-A9831956C8A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25" name="Arc 68">
              <a:extLst>
                <a:ext uri="{FF2B5EF4-FFF2-40B4-BE49-F238E27FC236}">
                  <a16:creationId xmlns:a16="http://schemas.microsoft.com/office/drawing/2014/main" id="{02E31C07-E10C-9540-9C44-3330101A003F}"/>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26" name="Arc 69">
              <a:extLst>
                <a:ext uri="{FF2B5EF4-FFF2-40B4-BE49-F238E27FC236}">
                  <a16:creationId xmlns:a16="http://schemas.microsoft.com/office/drawing/2014/main" id="{4FE3AEA1-EF5B-CF43-BBA6-5A3C361253B4}"/>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27" name="Arc 70">
              <a:extLst>
                <a:ext uri="{FF2B5EF4-FFF2-40B4-BE49-F238E27FC236}">
                  <a16:creationId xmlns:a16="http://schemas.microsoft.com/office/drawing/2014/main" id="{54F5DAB9-050E-4541-BB42-C7AA7CFA0F3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28" name="Arc 71">
              <a:extLst>
                <a:ext uri="{FF2B5EF4-FFF2-40B4-BE49-F238E27FC236}">
                  <a16:creationId xmlns:a16="http://schemas.microsoft.com/office/drawing/2014/main" id="{38AE01EC-AECC-4348-B345-1F039C230A1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grpSp>
        <p:nvGrpSpPr>
          <p:cNvPr id="129" name="Group 222">
            <a:extLst>
              <a:ext uri="{FF2B5EF4-FFF2-40B4-BE49-F238E27FC236}">
                <a16:creationId xmlns:a16="http://schemas.microsoft.com/office/drawing/2014/main" id="{EC15A3D0-F031-FE4D-A80B-527693981576}"/>
              </a:ext>
            </a:extLst>
          </p:cNvPr>
          <p:cNvGrpSpPr>
            <a:grpSpLocks/>
          </p:cNvGrpSpPr>
          <p:nvPr/>
        </p:nvGrpSpPr>
        <p:grpSpPr bwMode="auto">
          <a:xfrm>
            <a:off x="8216479" y="4393021"/>
            <a:ext cx="304800" cy="381000"/>
            <a:chOff x="4272" y="3072"/>
            <a:chExt cx="192" cy="240"/>
          </a:xfrm>
        </p:grpSpPr>
        <p:sp>
          <p:nvSpPr>
            <p:cNvPr id="130" name="Line 99">
              <a:extLst>
                <a:ext uri="{FF2B5EF4-FFF2-40B4-BE49-F238E27FC236}">
                  <a16:creationId xmlns:a16="http://schemas.microsoft.com/office/drawing/2014/main" id="{98A7D0AB-27D7-0345-88A7-7D0BF6C63E6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31" name="Line 100">
              <a:extLst>
                <a:ext uri="{FF2B5EF4-FFF2-40B4-BE49-F238E27FC236}">
                  <a16:creationId xmlns:a16="http://schemas.microsoft.com/office/drawing/2014/main" id="{456D9813-C40A-5E44-891C-B1A9C70F2BE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32" name="Line 101">
              <a:extLst>
                <a:ext uri="{FF2B5EF4-FFF2-40B4-BE49-F238E27FC236}">
                  <a16:creationId xmlns:a16="http://schemas.microsoft.com/office/drawing/2014/main" id="{8664AFFD-4B88-1047-9452-33480F4C466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33" name="Line 102">
              <a:extLst>
                <a:ext uri="{FF2B5EF4-FFF2-40B4-BE49-F238E27FC236}">
                  <a16:creationId xmlns:a16="http://schemas.microsoft.com/office/drawing/2014/main" id="{BE9F9DC7-46E9-104A-A983-EFA4F7E8E55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34" name="Line 103">
              <a:extLst>
                <a:ext uri="{FF2B5EF4-FFF2-40B4-BE49-F238E27FC236}">
                  <a16:creationId xmlns:a16="http://schemas.microsoft.com/office/drawing/2014/main" id="{6899321B-DB8E-B541-825B-AEF1A7217714}"/>
                </a:ext>
              </a:extLst>
            </p:cNvPr>
            <p:cNvSpPr>
              <a:spLocks noChangeAspect="1" noChangeShapeType="1"/>
            </p:cNvSpPr>
            <p:nvPr/>
          </p:nvSpPr>
          <p:spPr bwMode="auto">
            <a:xfrm>
              <a:off x="4336"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35" name="Line 104">
              <a:extLst>
                <a:ext uri="{FF2B5EF4-FFF2-40B4-BE49-F238E27FC236}">
                  <a16:creationId xmlns:a16="http://schemas.microsoft.com/office/drawing/2014/main" id="{B7F1CFEE-C8E6-5442-AD73-36426C497DE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cxnSp>
        <p:nvCxnSpPr>
          <p:cNvPr id="136" name="Straight Connector 135">
            <a:extLst>
              <a:ext uri="{FF2B5EF4-FFF2-40B4-BE49-F238E27FC236}">
                <a16:creationId xmlns:a16="http://schemas.microsoft.com/office/drawing/2014/main" id="{ECD8AE48-78EE-834B-9FA0-F2270C5865E4}"/>
              </a:ext>
            </a:extLst>
          </p:cNvPr>
          <p:cNvCxnSpPr>
            <a:cxnSpLocks/>
          </p:cNvCxnSpPr>
          <p:nvPr/>
        </p:nvCxnSpPr>
        <p:spPr>
          <a:xfrm>
            <a:off x="8366892" y="3274895"/>
            <a:ext cx="1989940" cy="2210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B7D343CD-281E-FB42-A434-02B0747C39D3}"/>
              </a:ext>
            </a:extLst>
          </p:cNvPr>
          <p:cNvCxnSpPr>
            <a:cxnSpLocks/>
          </p:cNvCxnSpPr>
          <p:nvPr/>
        </p:nvCxnSpPr>
        <p:spPr>
          <a:xfrm>
            <a:off x="8366892" y="2540230"/>
            <a:ext cx="99958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F54F1132-B669-CE46-852F-3E2AE9E25952}"/>
              </a:ext>
            </a:extLst>
          </p:cNvPr>
          <p:cNvCxnSpPr>
            <a:cxnSpLocks/>
          </p:cNvCxnSpPr>
          <p:nvPr/>
        </p:nvCxnSpPr>
        <p:spPr>
          <a:xfrm flipV="1">
            <a:off x="8382358" y="2152337"/>
            <a:ext cx="0" cy="56319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3" name="Oval 142">
            <a:extLst>
              <a:ext uri="{FF2B5EF4-FFF2-40B4-BE49-F238E27FC236}">
                <a16:creationId xmlns:a16="http://schemas.microsoft.com/office/drawing/2014/main" id="{4F291266-A584-9A41-9897-1024AEBD3682}"/>
              </a:ext>
            </a:extLst>
          </p:cNvPr>
          <p:cNvSpPr/>
          <p:nvPr/>
        </p:nvSpPr>
        <p:spPr>
          <a:xfrm>
            <a:off x="8314497" y="2081149"/>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144" name="Straight Connector 143">
            <a:extLst>
              <a:ext uri="{FF2B5EF4-FFF2-40B4-BE49-F238E27FC236}">
                <a16:creationId xmlns:a16="http://schemas.microsoft.com/office/drawing/2014/main" id="{D8247A27-205A-FC47-B00E-FDE4F03E75A6}"/>
              </a:ext>
            </a:extLst>
          </p:cNvPr>
          <p:cNvCxnSpPr>
            <a:cxnSpLocks/>
          </p:cNvCxnSpPr>
          <p:nvPr/>
        </p:nvCxnSpPr>
        <p:spPr>
          <a:xfrm flipV="1">
            <a:off x="8370557" y="3265436"/>
            <a:ext cx="0" cy="56319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7" name="Oval 146">
            <a:extLst>
              <a:ext uri="{FF2B5EF4-FFF2-40B4-BE49-F238E27FC236}">
                <a16:creationId xmlns:a16="http://schemas.microsoft.com/office/drawing/2014/main" id="{CF095EE4-89D2-3142-A915-FDE32CEEB4DC}"/>
              </a:ext>
            </a:extLst>
          </p:cNvPr>
          <p:cNvSpPr/>
          <p:nvPr/>
        </p:nvSpPr>
        <p:spPr>
          <a:xfrm>
            <a:off x="10144425" y="325770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49" name="TextBox 148">
            <a:extLst>
              <a:ext uri="{FF2B5EF4-FFF2-40B4-BE49-F238E27FC236}">
                <a16:creationId xmlns:a16="http://schemas.microsoft.com/office/drawing/2014/main" id="{DD4A1110-D358-EF49-9EB2-4B8044984790}"/>
              </a:ext>
            </a:extLst>
          </p:cNvPr>
          <p:cNvSpPr txBox="1"/>
          <p:nvPr/>
        </p:nvSpPr>
        <p:spPr>
          <a:xfrm>
            <a:off x="8280999" y="4354432"/>
            <a:ext cx="559750"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820</a:t>
            </a:r>
            <a:endParaRPr lang="en-US" sz="1600" baseline="-25000">
              <a:latin typeface="Arial" panose="020B0604020202020204" pitchFamily="34" charset="0"/>
              <a:cs typeface="Arial" panose="020B0604020202020204" pitchFamily="34" charset="0"/>
            </a:endParaRPr>
          </a:p>
        </p:txBody>
      </p:sp>
      <p:sp>
        <p:nvSpPr>
          <p:cNvPr id="150" name="TextBox 149">
            <a:extLst>
              <a:ext uri="{FF2B5EF4-FFF2-40B4-BE49-F238E27FC236}">
                <a16:creationId xmlns:a16="http://schemas.microsoft.com/office/drawing/2014/main" id="{48C71D7D-E457-8449-BE8C-5D229EFF84A0}"/>
              </a:ext>
            </a:extLst>
          </p:cNvPr>
          <p:cNvSpPr txBox="1"/>
          <p:nvPr/>
        </p:nvSpPr>
        <p:spPr>
          <a:xfrm>
            <a:off x="7853450" y="3973665"/>
            <a:ext cx="693385"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8.2K</a:t>
            </a:r>
            <a:endParaRPr lang="en-US" sz="1600" baseline="-25000">
              <a:latin typeface="Arial" panose="020B0604020202020204" pitchFamily="34" charset="0"/>
              <a:cs typeface="Arial" panose="020B0604020202020204" pitchFamily="34" charset="0"/>
            </a:endParaRPr>
          </a:p>
        </p:txBody>
      </p:sp>
      <p:sp>
        <p:nvSpPr>
          <p:cNvPr id="151" name="TextBox 150">
            <a:extLst>
              <a:ext uri="{FF2B5EF4-FFF2-40B4-BE49-F238E27FC236}">
                <a16:creationId xmlns:a16="http://schemas.microsoft.com/office/drawing/2014/main" id="{6C544BD4-E091-854E-951E-E69A71721EB2}"/>
              </a:ext>
            </a:extLst>
          </p:cNvPr>
          <p:cNvSpPr txBox="1"/>
          <p:nvPr/>
        </p:nvSpPr>
        <p:spPr>
          <a:xfrm>
            <a:off x="7756735" y="2827880"/>
            <a:ext cx="693385"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68K</a:t>
            </a:r>
            <a:endParaRPr lang="en-US" sz="1600" baseline="-25000">
              <a:latin typeface="Arial" panose="020B0604020202020204" pitchFamily="34" charset="0"/>
              <a:cs typeface="Arial" panose="020B0604020202020204" pitchFamily="34" charset="0"/>
            </a:endParaRPr>
          </a:p>
        </p:txBody>
      </p:sp>
      <p:sp>
        <p:nvSpPr>
          <p:cNvPr id="152" name="TextBox 151">
            <a:extLst>
              <a:ext uri="{FF2B5EF4-FFF2-40B4-BE49-F238E27FC236}">
                <a16:creationId xmlns:a16="http://schemas.microsoft.com/office/drawing/2014/main" id="{9EBB0062-586C-B243-A01A-C8C2A22F9E00}"/>
              </a:ext>
            </a:extLst>
          </p:cNvPr>
          <p:cNvSpPr txBox="1"/>
          <p:nvPr/>
        </p:nvSpPr>
        <p:spPr>
          <a:xfrm>
            <a:off x="9417656" y="2710091"/>
            <a:ext cx="693385"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RFC</a:t>
            </a:r>
            <a:endParaRPr lang="en-US" sz="1600" baseline="-25000">
              <a:latin typeface="Arial" panose="020B0604020202020204" pitchFamily="34" charset="0"/>
              <a:cs typeface="Arial" panose="020B0604020202020204" pitchFamily="34" charset="0"/>
            </a:endParaRPr>
          </a:p>
        </p:txBody>
      </p:sp>
      <p:sp>
        <p:nvSpPr>
          <p:cNvPr id="153" name="TextBox 152">
            <a:extLst>
              <a:ext uri="{FF2B5EF4-FFF2-40B4-BE49-F238E27FC236}">
                <a16:creationId xmlns:a16="http://schemas.microsoft.com/office/drawing/2014/main" id="{856DEF6F-429F-A74D-BF5D-B83435DB70F1}"/>
              </a:ext>
            </a:extLst>
          </p:cNvPr>
          <p:cNvSpPr txBox="1"/>
          <p:nvPr/>
        </p:nvSpPr>
        <p:spPr>
          <a:xfrm>
            <a:off x="11293960" y="3501099"/>
            <a:ext cx="754776"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20 𝜇H</a:t>
            </a:r>
            <a:endParaRPr lang="en-US" sz="1400" baseline="-25000">
              <a:latin typeface="Arial" panose="020B0604020202020204" pitchFamily="34" charset="0"/>
              <a:cs typeface="Arial" panose="020B0604020202020204" pitchFamily="34" charset="0"/>
            </a:endParaRPr>
          </a:p>
        </p:txBody>
      </p:sp>
      <p:sp>
        <p:nvSpPr>
          <p:cNvPr id="154" name="TextBox 153">
            <a:extLst>
              <a:ext uri="{FF2B5EF4-FFF2-40B4-BE49-F238E27FC236}">
                <a16:creationId xmlns:a16="http://schemas.microsoft.com/office/drawing/2014/main" id="{C33960DE-CCE7-A948-B439-9F6E45949352}"/>
              </a:ext>
            </a:extLst>
          </p:cNvPr>
          <p:cNvSpPr txBox="1"/>
          <p:nvPr/>
        </p:nvSpPr>
        <p:spPr>
          <a:xfrm>
            <a:off x="11446359" y="4097638"/>
            <a:ext cx="827119"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100 nF</a:t>
            </a:r>
            <a:endParaRPr lang="en-US" sz="1400" baseline="-25000">
              <a:latin typeface="Arial" panose="020B0604020202020204" pitchFamily="34" charset="0"/>
              <a:cs typeface="Arial" panose="020B0604020202020204" pitchFamily="34" charset="0"/>
            </a:endParaRPr>
          </a:p>
        </p:txBody>
      </p:sp>
      <p:sp>
        <p:nvSpPr>
          <p:cNvPr id="155" name="TextBox 154">
            <a:extLst>
              <a:ext uri="{FF2B5EF4-FFF2-40B4-BE49-F238E27FC236}">
                <a16:creationId xmlns:a16="http://schemas.microsoft.com/office/drawing/2014/main" id="{329CDD94-19CA-4043-A83E-BA1D3F1EA65D}"/>
              </a:ext>
            </a:extLst>
          </p:cNvPr>
          <p:cNvSpPr txBox="1"/>
          <p:nvPr/>
        </p:nvSpPr>
        <p:spPr>
          <a:xfrm>
            <a:off x="10302244" y="2747843"/>
            <a:ext cx="827119"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.1 𝜇F</a:t>
            </a:r>
            <a:endParaRPr lang="en-US" sz="1400" baseline="-25000">
              <a:latin typeface="Arial" panose="020B0604020202020204" pitchFamily="34" charset="0"/>
              <a:cs typeface="Arial" panose="020B0604020202020204" pitchFamily="34" charset="0"/>
            </a:endParaRPr>
          </a:p>
        </p:txBody>
      </p:sp>
      <p:sp>
        <p:nvSpPr>
          <p:cNvPr id="156" name="TextBox 155">
            <a:extLst>
              <a:ext uri="{FF2B5EF4-FFF2-40B4-BE49-F238E27FC236}">
                <a16:creationId xmlns:a16="http://schemas.microsoft.com/office/drawing/2014/main" id="{222C00E6-A922-804F-B0B5-B5C1FE0DBB25}"/>
              </a:ext>
            </a:extLst>
          </p:cNvPr>
          <p:cNvSpPr txBox="1"/>
          <p:nvPr/>
        </p:nvSpPr>
        <p:spPr>
          <a:xfrm>
            <a:off x="7242476" y="3330666"/>
            <a:ext cx="827119"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.01 𝜇F</a:t>
            </a:r>
            <a:endParaRPr lang="en-US" sz="1400" baseline="-25000">
              <a:latin typeface="Arial" panose="020B0604020202020204" pitchFamily="34" charset="0"/>
              <a:cs typeface="Arial" panose="020B0604020202020204" pitchFamily="34" charset="0"/>
            </a:endParaRPr>
          </a:p>
        </p:txBody>
      </p:sp>
      <p:sp>
        <p:nvSpPr>
          <p:cNvPr id="157" name="TextBox 156">
            <a:extLst>
              <a:ext uri="{FF2B5EF4-FFF2-40B4-BE49-F238E27FC236}">
                <a16:creationId xmlns:a16="http://schemas.microsoft.com/office/drawing/2014/main" id="{2A6D2268-E340-F449-9555-B76D33AF4F72}"/>
              </a:ext>
            </a:extLst>
          </p:cNvPr>
          <p:cNvSpPr txBox="1"/>
          <p:nvPr/>
        </p:nvSpPr>
        <p:spPr>
          <a:xfrm>
            <a:off x="10328301" y="3516278"/>
            <a:ext cx="693112" cy="523220"/>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5000 pF</a:t>
            </a:r>
            <a:endParaRPr lang="en-US" sz="1400" baseline="-25000">
              <a:latin typeface="Arial" panose="020B0604020202020204" pitchFamily="34" charset="0"/>
              <a:cs typeface="Arial" panose="020B0604020202020204" pitchFamily="34" charset="0"/>
            </a:endParaRPr>
          </a:p>
        </p:txBody>
      </p:sp>
      <p:sp>
        <p:nvSpPr>
          <p:cNvPr id="159" name="TextBox 158">
            <a:extLst>
              <a:ext uri="{FF2B5EF4-FFF2-40B4-BE49-F238E27FC236}">
                <a16:creationId xmlns:a16="http://schemas.microsoft.com/office/drawing/2014/main" id="{BB1A0D7D-6ABA-0C42-80DF-297E724D9FD4}"/>
              </a:ext>
            </a:extLst>
          </p:cNvPr>
          <p:cNvSpPr txBox="1"/>
          <p:nvPr/>
        </p:nvSpPr>
        <p:spPr>
          <a:xfrm>
            <a:off x="8103427" y="1676738"/>
            <a:ext cx="827119" cy="338554"/>
          </a:xfrm>
          <a:prstGeom prst="rect">
            <a:avLst/>
          </a:prstGeom>
          <a:noFill/>
        </p:spPr>
        <p:txBody>
          <a:bodyPr wrap="square" rtlCol="0">
            <a:spAutoFit/>
          </a:bodyPr>
          <a:lstStyle/>
          <a:p>
            <a:r>
              <a:rPr lang="en-US" sz="1600">
                <a:latin typeface="Arial" panose="020B0604020202020204" pitchFamily="34" charset="0"/>
                <a:cs typeface="Arial" panose="020B0604020202020204" pitchFamily="34" charset="0"/>
              </a:rPr>
              <a:t>+12V</a:t>
            </a:r>
            <a:endParaRPr lang="en-US" sz="1600" baseline="-25000">
              <a:latin typeface="Arial" panose="020B0604020202020204" pitchFamily="34" charset="0"/>
              <a:cs typeface="Arial" panose="020B0604020202020204" pitchFamily="34" charset="0"/>
            </a:endParaRPr>
          </a:p>
        </p:txBody>
      </p:sp>
      <p:sp>
        <p:nvSpPr>
          <p:cNvPr id="160" name="TextBox 159">
            <a:extLst>
              <a:ext uri="{FF2B5EF4-FFF2-40B4-BE49-F238E27FC236}">
                <a16:creationId xmlns:a16="http://schemas.microsoft.com/office/drawing/2014/main" id="{D35B94DF-C38A-9446-A41A-0243C9F7564A}"/>
              </a:ext>
            </a:extLst>
          </p:cNvPr>
          <p:cNvSpPr txBox="1"/>
          <p:nvPr/>
        </p:nvSpPr>
        <p:spPr>
          <a:xfrm>
            <a:off x="10152030" y="4437426"/>
            <a:ext cx="1039623"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5000 pF</a:t>
            </a:r>
            <a:endParaRPr lang="en-US" sz="1400" baseline="-25000">
              <a:latin typeface="Arial" panose="020B0604020202020204" pitchFamily="34" charset="0"/>
              <a:cs typeface="Arial" panose="020B0604020202020204" pitchFamily="34" charset="0"/>
            </a:endParaRPr>
          </a:p>
        </p:txBody>
      </p:sp>
      <p:sp>
        <p:nvSpPr>
          <p:cNvPr id="161" name="TextBox 160">
            <a:extLst>
              <a:ext uri="{FF2B5EF4-FFF2-40B4-BE49-F238E27FC236}">
                <a16:creationId xmlns:a16="http://schemas.microsoft.com/office/drawing/2014/main" id="{6B8A0CCC-B669-5B41-B542-9C5A32457B59}"/>
              </a:ext>
            </a:extLst>
          </p:cNvPr>
          <p:cNvSpPr txBox="1"/>
          <p:nvPr/>
        </p:nvSpPr>
        <p:spPr>
          <a:xfrm>
            <a:off x="9229402" y="4503338"/>
            <a:ext cx="1039623"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.01 𝜇F</a:t>
            </a:r>
            <a:endParaRPr lang="en-US" sz="1400" baseline="-25000">
              <a:latin typeface="Arial" panose="020B0604020202020204" pitchFamily="34" charset="0"/>
              <a:cs typeface="Arial" panose="020B0604020202020204" pitchFamily="34" charset="0"/>
            </a:endParaRPr>
          </a:p>
        </p:txBody>
      </p:sp>
      <p:sp>
        <p:nvSpPr>
          <p:cNvPr id="138" name="Oval 137">
            <a:extLst>
              <a:ext uri="{FF2B5EF4-FFF2-40B4-BE49-F238E27FC236}">
                <a16:creationId xmlns:a16="http://schemas.microsoft.com/office/drawing/2014/main" id="{3232A67A-8FA7-7F48-B040-B4F774FBAD3D}"/>
              </a:ext>
            </a:extLst>
          </p:cNvPr>
          <p:cNvSpPr/>
          <p:nvPr/>
        </p:nvSpPr>
        <p:spPr>
          <a:xfrm>
            <a:off x="8317717" y="322221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39" name="Oval 138">
            <a:extLst>
              <a:ext uri="{FF2B5EF4-FFF2-40B4-BE49-F238E27FC236}">
                <a16:creationId xmlns:a16="http://schemas.microsoft.com/office/drawing/2014/main" id="{AEE5D58E-C66A-7F49-9AD1-F47224498D8D}"/>
              </a:ext>
            </a:extLst>
          </p:cNvPr>
          <p:cNvSpPr/>
          <p:nvPr/>
        </p:nvSpPr>
        <p:spPr>
          <a:xfrm>
            <a:off x="9307475" y="324521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41" name="Oval 140">
            <a:extLst>
              <a:ext uri="{FF2B5EF4-FFF2-40B4-BE49-F238E27FC236}">
                <a16:creationId xmlns:a16="http://schemas.microsoft.com/office/drawing/2014/main" id="{3F0F49A6-155C-3943-8987-A047C6DF2145}"/>
              </a:ext>
            </a:extLst>
          </p:cNvPr>
          <p:cNvSpPr/>
          <p:nvPr/>
        </p:nvSpPr>
        <p:spPr>
          <a:xfrm>
            <a:off x="8316997" y="2488379"/>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42" name="Oval 141">
            <a:extLst>
              <a:ext uri="{FF2B5EF4-FFF2-40B4-BE49-F238E27FC236}">
                <a16:creationId xmlns:a16="http://schemas.microsoft.com/office/drawing/2014/main" id="{D8706650-436F-004E-962A-ED9603067D46}"/>
              </a:ext>
            </a:extLst>
          </p:cNvPr>
          <p:cNvSpPr/>
          <p:nvPr/>
        </p:nvSpPr>
        <p:spPr>
          <a:xfrm>
            <a:off x="10146925" y="397972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Tree>
    <p:extLst>
      <p:ext uri="{BB962C8B-B14F-4D97-AF65-F5344CB8AC3E}">
        <p14:creationId xmlns:p14="http://schemas.microsoft.com/office/powerpoint/2010/main" val="5907967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231" y="160875"/>
            <a:ext cx="11898923" cy="868362"/>
          </a:xfrm>
        </p:spPr>
        <p:txBody>
          <a:bodyPr anchor="ctr">
            <a:normAutofit/>
          </a:bodyPr>
          <a:lstStyle/>
          <a:p>
            <a:pPr algn="ctr"/>
            <a:r>
              <a:rPr lang="en-US" sz="4400">
                <a:latin typeface="Arial" panose="020B0604020202020204" pitchFamily="34" charset="0"/>
                <a:cs typeface="Arial" panose="020B0604020202020204" pitchFamily="34" charset="0"/>
              </a:rPr>
              <a:t>Power, SNR and bandwidth</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04800" y="1637722"/>
                <a:ext cx="11582400" cy="5220278"/>
              </a:xfrm>
            </p:spPr>
            <p:txBody>
              <a:bodyPr>
                <a:noAutofit/>
              </a:bodyPr>
              <a:lstStyle/>
              <a:p>
                <a:pPr marL="342900" indent="-342900" algn="l">
                  <a:buFont typeface="Arial" panose="020B0604020202020204" pitchFamily="34" charset="0"/>
                  <a:buChar char="•"/>
                </a:pPr>
                <a:r>
                  <a:rPr lang="en-US" sz="2000">
                    <a:latin typeface="Arial" charset="0"/>
                    <a:ea typeface="Arial" charset="0"/>
                    <a:cs typeface="Arial" charset="0"/>
                  </a:rPr>
                  <a:t>Relative power, like the power of an input signal compared to an output signal is often measured in dB.</a:t>
                </a:r>
              </a:p>
              <a:p>
                <a:pPr marL="342900" indent="-342900" algn="l">
                  <a:buFont typeface="Arial" panose="020B0604020202020204" pitchFamily="34" charset="0"/>
                  <a:buChar char="•"/>
                </a:pPr>
                <a:r>
                  <a:rPr lang="en-US" sz="2000">
                    <a:latin typeface="Arial" charset="0"/>
                    <a:ea typeface="Arial" charset="0"/>
                    <a:cs typeface="Arial" charset="0"/>
                  </a:rPr>
                  <a:t>dB= 10 log(</a:t>
                </a:r>
                <a14:m>
                  <m:oMath xmlns:m="http://schemas.openxmlformats.org/officeDocument/2006/math">
                    <m:f>
                      <m:fPr>
                        <m:ctrlPr>
                          <a:rPr lang="en-US" sz="200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𝑃</m:t>
                        </m:r>
                        <m:r>
                          <a:rPr lang="en-US" sz="2000" b="0" i="1" baseline="-25000" smtClean="0">
                            <a:latin typeface="Cambria Math" panose="02040503050406030204" pitchFamily="18" charset="0"/>
                            <a:cs typeface="Arial" charset="0"/>
                          </a:rPr>
                          <m:t>1</m:t>
                        </m:r>
                      </m:num>
                      <m:den>
                        <m:r>
                          <a:rPr lang="en-US" sz="2000" b="0" i="1" smtClean="0">
                            <a:latin typeface="Cambria Math" panose="02040503050406030204" pitchFamily="18" charset="0"/>
                            <a:cs typeface="Arial" charset="0"/>
                          </a:rPr>
                          <m:t>𝑃</m:t>
                        </m:r>
                        <m:r>
                          <a:rPr lang="en-US" sz="2000" b="0" i="1" baseline="-25000" smtClean="0">
                            <a:latin typeface="Cambria Math" panose="02040503050406030204" pitchFamily="18" charset="0"/>
                            <a:cs typeface="Arial" charset="0"/>
                          </a:rPr>
                          <m:t>2</m:t>
                        </m:r>
                      </m:den>
                    </m:f>
                  </m:oMath>
                </a14:m>
                <a:r>
                  <a:rPr lang="en-US" sz="2000">
                    <a:latin typeface="Arial" charset="0"/>
                    <a:ea typeface="Arial" charset="0"/>
                    <a:cs typeface="Arial" charset="0"/>
                  </a:rPr>
                  <a:t>).  3dB loss is equivalent to loss of half the original power.</a:t>
                </a:r>
              </a:p>
              <a:p>
                <a:pPr marL="342900" indent="-342900" algn="l">
                  <a:buFont typeface="Arial" panose="020B0604020202020204" pitchFamily="34" charset="0"/>
                  <a:buChar char="•"/>
                </a:pPr>
                <a:r>
                  <a:rPr lang="en-US" sz="2000">
                    <a:latin typeface="Arial" charset="0"/>
                    <a:ea typeface="Arial" charset="0"/>
                    <a:cs typeface="Arial" charset="0"/>
                  </a:rPr>
                  <a:t>Filters performance is often measured in dB.  A good filter will often have relative power (in dB) between the “passband” and the “rejection band” of a factor of more than 10.</a:t>
                </a:r>
              </a:p>
              <a:p>
                <a:pPr marL="342900" indent="-342900" algn="l">
                  <a:buFont typeface="Arial" panose="020B0604020202020204" pitchFamily="34" charset="0"/>
                  <a:buChar char="•"/>
                </a:pPr>
                <a:r>
                  <a:rPr lang="en-US" sz="2000">
                    <a:latin typeface="Arial" charset="0"/>
                    <a:ea typeface="Arial" charset="0"/>
                    <a:cs typeface="Arial" charset="0"/>
                  </a:rPr>
                  <a:t>At any temperatures higher than 0K, there is ambient noise and a critical metric is the relative power of the signal you want and the noise.  This parameter (measured in dB) is called the Signal to Noise ration (SNR).</a:t>
                </a:r>
              </a:p>
              <a:p>
                <a:pPr marL="342900" indent="-342900" algn="l">
                  <a:buFont typeface="Arial" panose="020B0604020202020204" pitchFamily="34" charset="0"/>
                  <a:buChar char="•"/>
                </a:pPr>
                <a:r>
                  <a:rPr lang="en-US" sz="2000">
                    <a:latin typeface="Arial" charset="0"/>
                    <a:ea typeface="Arial" charset="0"/>
                    <a:cs typeface="Arial" charset="0"/>
                  </a:rPr>
                  <a:t>Bandwidth is a confusing term.</a:t>
                </a:r>
              </a:p>
              <a:p>
                <a:pPr marL="800100" lvl="1" indent="-342900" algn="l">
                  <a:buFont typeface="Arial" panose="020B0604020202020204" pitchFamily="34" charset="0"/>
                  <a:buChar char="•"/>
                </a:pPr>
                <a:r>
                  <a:rPr lang="en-US" sz="1800">
                    <a:latin typeface="Arial" charset="0"/>
                    <a:ea typeface="Arial" charset="0"/>
                    <a:cs typeface="Arial" charset="0"/>
                  </a:rPr>
                  <a:t>Most computer scientists use the term  refer to the speed with which data can be transmitted or received.</a:t>
                </a:r>
              </a:p>
              <a:p>
                <a:pPr marL="800100" lvl="1" indent="-342900" algn="l">
                  <a:buFont typeface="Arial" panose="020B0604020202020204" pitchFamily="34" charset="0"/>
                  <a:buChar char="•"/>
                </a:pPr>
                <a:r>
                  <a:rPr lang="en-US" sz="1800">
                    <a:latin typeface="Arial" charset="0"/>
                    <a:ea typeface="Arial" charset="0"/>
                    <a:cs typeface="Arial" charset="0"/>
                  </a:rPr>
                  <a:t>Analog engineers usually use the term to refer to “passband width.”</a:t>
                </a:r>
              </a:p>
              <a:p>
                <a:pPr marL="800100" lvl="1" indent="-342900" algn="l">
                  <a:buFont typeface="Arial" panose="020B0604020202020204" pitchFamily="34" charset="0"/>
                  <a:buChar char="•"/>
                </a:pPr>
                <a:r>
                  <a:rPr lang="en-US" sz="1800">
                    <a:latin typeface="Arial" charset="0"/>
                    <a:ea typeface="Arial" charset="0"/>
                    <a:cs typeface="Arial" charset="0"/>
                  </a:rPr>
                  <a:t>These two are related: a wide passband can pass modulated information encoded at high data rates.  Voice transmission require a passband of only about 20 KHz.  High speed optical links have passbands of GHZ.</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04800" y="1637722"/>
                <a:ext cx="11582400" cy="5220278"/>
              </a:xfrm>
              <a:blipFill>
                <a:blip r:embed="rId3"/>
                <a:stretch>
                  <a:fillRect l="-439" t="-971" r="-329"/>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28</a:t>
            </a:fld>
            <a:endParaRPr lang="en-US"/>
          </a:p>
        </p:txBody>
      </p:sp>
    </p:spTree>
    <p:extLst>
      <p:ext uri="{BB962C8B-B14F-4D97-AF65-F5344CB8AC3E}">
        <p14:creationId xmlns:p14="http://schemas.microsoft.com/office/powerpoint/2010/main" val="38057178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13983"/>
            <a:ext cx="10058400" cy="868362"/>
          </a:xfrm>
        </p:spPr>
        <p:txBody>
          <a:bodyPr anchor="ctr">
            <a:normAutofit/>
          </a:bodyPr>
          <a:lstStyle/>
          <a:p>
            <a:pPr algn="ctr"/>
            <a:r>
              <a:rPr lang="en-US" sz="4400">
                <a:latin typeface="Arial" panose="020B0604020202020204" pitchFamily="34" charset="0"/>
                <a:cs typeface="Arial" panose="020B0604020202020204" pitchFamily="34" charset="0"/>
              </a:rPr>
              <a:t>More circuits</a:t>
            </a:r>
          </a:p>
        </p:txBody>
      </p:sp>
      <p:sp>
        <p:nvSpPr>
          <p:cNvPr id="3" name="Content Placeholder 2"/>
          <p:cNvSpPr>
            <a:spLocks noGrp="1"/>
          </p:cNvSpPr>
          <p:nvPr>
            <p:ph idx="1"/>
          </p:nvPr>
        </p:nvSpPr>
        <p:spPr>
          <a:xfrm>
            <a:off x="704353" y="1692911"/>
            <a:ext cx="1965778" cy="420051"/>
          </a:xfrm>
        </p:spPr>
        <p:txBody>
          <a:bodyPr>
            <a:noAutofit/>
          </a:bodyPr>
          <a:lstStyle/>
          <a:p>
            <a:pPr algn="l"/>
            <a:r>
              <a:rPr lang="en-US" sz="1800">
                <a:latin typeface="Arial" charset="0"/>
                <a:ea typeface="Arial" charset="0"/>
                <a:cs typeface="Arial" charset="0"/>
              </a:rPr>
              <a:t>Differential amp</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29</a:t>
            </a:fld>
            <a:endParaRPr lang="en-US"/>
          </a:p>
        </p:txBody>
      </p:sp>
      <p:pic>
        <p:nvPicPr>
          <p:cNvPr id="11" name="Picture 10" descr="stable multivibrator">
            <a:extLst>
              <a:ext uri="{FF2B5EF4-FFF2-40B4-BE49-F238E27FC236}">
                <a16:creationId xmlns:a16="http://schemas.microsoft.com/office/drawing/2014/main" id="{3D238102-3801-184C-98C8-57EB5F91E885}"/>
              </a:ext>
            </a:extLst>
          </p:cNvPr>
          <p:cNvPicPr/>
          <p:nvPr/>
        </p:nvPicPr>
        <p:blipFill>
          <a:blip r:embed="rId3" cstate="print">
            <a:extLst>
              <a:ext uri="{28A0092B-C50C-407E-A947-70E740481C1C}">
                <a14:useLocalDpi xmlns:a14="http://schemas.microsoft.com/office/drawing/2010/main"/>
              </a:ext>
            </a:extLst>
          </a:blip>
          <a:srcRect/>
          <a:stretch>
            <a:fillRect/>
          </a:stretch>
        </p:blipFill>
        <p:spPr bwMode="auto">
          <a:xfrm>
            <a:off x="4570095" y="2103121"/>
            <a:ext cx="2482215" cy="2632074"/>
          </a:xfrm>
          <a:prstGeom prst="rect">
            <a:avLst/>
          </a:prstGeom>
          <a:noFill/>
          <a:ln>
            <a:noFill/>
          </a:ln>
        </p:spPr>
      </p:pic>
      <p:pic>
        <p:nvPicPr>
          <p:cNvPr id="12" name="Picture 11" descr="ommon emitter speaker amp">
            <a:extLst>
              <a:ext uri="{FF2B5EF4-FFF2-40B4-BE49-F238E27FC236}">
                <a16:creationId xmlns:a16="http://schemas.microsoft.com/office/drawing/2014/main" id="{CCBAB8B3-9BE9-3B4E-AE5D-9EAAF0317585}"/>
              </a:ext>
            </a:extLst>
          </p:cNvPr>
          <p:cNvPicPr/>
          <p:nvPr/>
        </p:nvPicPr>
        <p:blipFill>
          <a:blip r:embed="rId4">
            <a:extLst>
              <a:ext uri="{28A0092B-C50C-407E-A947-70E740481C1C}">
                <a14:useLocalDpi xmlns:a14="http://schemas.microsoft.com/office/drawing/2010/main"/>
              </a:ext>
            </a:extLst>
          </a:blip>
          <a:srcRect/>
          <a:stretch>
            <a:fillRect/>
          </a:stretch>
        </p:blipFill>
        <p:spPr bwMode="auto">
          <a:xfrm>
            <a:off x="8428581" y="2280228"/>
            <a:ext cx="3220085" cy="2632075"/>
          </a:xfrm>
          <a:prstGeom prst="rect">
            <a:avLst/>
          </a:prstGeom>
          <a:noFill/>
          <a:ln>
            <a:noFill/>
          </a:ln>
        </p:spPr>
      </p:pic>
      <p:pic>
        <p:nvPicPr>
          <p:cNvPr id="14" name="Picture 13" descr="ifferential amplifier -- long tailed pair">
            <a:extLst>
              <a:ext uri="{FF2B5EF4-FFF2-40B4-BE49-F238E27FC236}">
                <a16:creationId xmlns:a16="http://schemas.microsoft.com/office/drawing/2014/main" id="{9D4730BC-2285-DE44-BD78-AF0CDFB5DD0B}"/>
              </a:ext>
            </a:extLst>
          </p:cNvPr>
          <p:cNvPicPr/>
          <p:nvPr/>
        </p:nvPicPr>
        <p:blipFill>
          <a:blip r:embed="rId5" cstate="print">
            <a:extLst>
              <a:ext uri="{28A0092B-C50C-407E-A947-70E740481C1C}">
                <a14:useLocalDpi xmlns:a14="http://schemas.microsoft.com/office/drawing/2010/main"/>
              </a:ext>
            </a:extLst>
          </a:blip>
          <a:srcRect/>
          <a:stretch>
            <a:fillRect/>
          </a:stretch>
        </p:blipFill>
        <p:spPr bwMode="auto">
          <a:xfrm>
            <a:off x="704353" y="2112962"/>
            <a:ext cx="1839364" cy="2230438"/>
          </a:xfrm>
          <a:prstGeom prst="rect">
            <a:avLst/>
          </a:prstGeom>
          <a:noFill/>
          <a:ln>
            <a:noFill/>
          </a:ln>
        </p:spPr>
      </p:pic>
      <p:sp>
        <p:nvSpPr>
          <p:cNvPr id="9" name="Content Placeholder 2">
            <a:extLst>
              <a:ext uri="{FF2B5EF4-FFF2-40B4-BE49-F238E27FC236}">
                <a16:creationId xmlns:a16="http://schemas.microsoft.com/office/drawing/2014/main" id="{8642AB4C-E3E3-4C48-8348-4772B574F66E}"/>
              </a:ext>
            </a:extLst>
          </p:cNvPr>
          <p:cNvSpPr txBox="1">
            <a:spLocks/>
          </p:cNvSpPr>
          <p:nvPr/>
        </p:nvSpPr>
        <p:spPr>
          <a:xfrm>
            <a:off x="4737262" y="1683070"/>
            <a:ext cx="1965778" cy="42005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r>
              <a:rPr lang="en-US" sz="1800">
                <a:latin typeface="Arial" charset="0"/>
                <a:ea typeface="Arial" charset="0"/>
                <a:cs typeface="Arial" charset="0"/>
              </a:rPr>
              <a:t>Multi-vibrator</a:t>
            </a:r>
          </a:p>
        </p:txBody>
      </p:sp>
      <p:sp>
        <p:nvSpPr>
          <p:cNvPr id="10" name="Content Placeholder 2">
            <a:extLst>
              <a:ext uri="{FF2B5EF4-FFF2-40B4-BE49-F238E27FC236}">
                <a16:creationId xmlns:a16="http://schemas.microsoft.com/office/drawing/2014/main" id="{2A1F0907-D8BF-C340-8C78-F4C7BA84B686}"/>
              </a:ext>
            </a:extLst>
          </p:cNvPr>
          <p:cNvSpPr txBox="1">
            <a:spLocks/>
          </p:cNvSpPr>
          <p:nvPr/>
        </p:nvSpPr>
        <p:spPr>
          <a:xfrm>
            <a:off x="8240750" y="1593094"/>
            <a:ext cx="3612995" cy="42005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r>
              <a:rPr lang="en-US" sz="1800">
                <a:latin typeface="Arial" charset="0"/>
                <a:ea typeface="Arial" charset="0"/>
                <a:cs typeface="Arial" charset="0"/>
              </a:rPr>
              <a:t>Common emitter as audio amp </a:t>
            </a:r>
          </a:p>
        </p:txBody>
      </p:sp>
      <p:sp>
        <p:nvSpPr>
          <p:cNvPr id="4" name="TextBox 3">
            <a:extLst>
              <a:ext uri="{FF2B5EF4-FFF2-40B4-BE49-F238E27FC236}">
                <a16:creationId xmlns:a16="http://schemas.microsoft.com/office/drawing/2014/main" id="{9FDC20A5-9284-A844-ADB2-A460E72B8FCF}"/>
              </a:ext>
            </a:extLst>
          </p:cNvPr>
          <p:cNvSpPr txBox="1"/>
          <p:nvPr/>
        </p:nvSpPr>
        <p:spPr>
          <a:xfrm>
            <a:off x="4149565" y="5002385"/>
            <a:ext cx="4091185" cy="646331"/>
          </a:xfrm>
          <a:prstGeom prst="rect">
            <a:avLst/>
          </a:prstGeom>
          <a:noFill/>
        </p:spPr>
        <p:txBody>
          <a:bodyPr wrap="none" rtlCol="0">
            <a:spAutoFit/>
          </a:bodyPr>
          <a:lstStyle/>
          <a:p>
            <a:r>
              <a:rPr lang="en-US"/>
              <a:t>Build this and try 100 𝝁F capacitors.</a:t>
            </a:r>
          </a:p>
          <a:p>
            <a:r>
              <a:rPr lang="en-US"/>
              <a:t>How often do the LED’s blink?</a:t>
            </a:r>
          </a:p>
        </p:txBody>
      </p:sp>
      <p:sp>
        <p:nvSpPr>
          <p:cNvPr id="6" name="TextBox 5">
            <a:extLst>
              <a:ext uri="{FF2B5EF4-FFF2-40B4-BE49-F238E27FC236}">
                <a16:creationId xmlns:a16="http://schemas.microsoft.com/office/drawing/2014/main" id="{F15B3319-AFDD-6943-82DE-A61CB326E667}"/>
              </a:ext>
            </a:extLst>
          </p:cNvPr>
          <p:cNvSpPr txBox="1"/>
          <p:nvPr/>
        </p:nvSpPr>
        <p:spPr>
          <a:xfrm>
            <a:off x="357391" y="4792869"/>
            <a:ext cx="2659702" cy="338554"/>
          </a:xfrm>
          <a:prstGeom prst="rect">
            <a:avLst/>
          </a:prstGeom>
          <a:noFill/>
        </p:spPr>
        <p:txBody>
          <a:bodyPr wrap="none" rtlCol="0">
            <a:spAutoFit/>
          </a:bodyPr>
          <a:lstStyle/>
          <a:p>
            <a:r>
              <a:rPr lang="en-US" sz="1600"/>
              <a:t>Diagram credit: Sparkfun</a:t>
            </a:r>
          </a:p>
        </p:txBody>
      </p:sp>
    </p:spTree>
    <p:extLst>
      <p:ext uri="{BB962C8B-B14F-4D97-AF65-F5344CB8AC3E}">
        <p14:creationId xmlns:p14="http://schemas.microsoft.com/office/powerpoint/2010/main" val="39477139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251355"/>
            <a:ext cx="11305622" cy="868362"/>
          </a:xfrm>
        </p:spPr>
        <p:txBody>
          <a:bodyPr anchor="ctr">
            <a:noAutofit/>
          </a:bodyPr>
          <a:lstStyle/>
          <a:p>
            <a:pPr algn="ctr"/>
            <a:r>
              <a:rPr lang="en-US" sz="4400">
                <a:latin typeface="Arial" panose="020B0604020202020204" pitchFamily="34" charset="0"/>
                <a:cs typeface="Arial" panose="020B0604020202020204" pitchFamily="34" charset="0"/>
              </a:rPr>
              <a:t>Electronics part 1, charge, current potential and circuits</a:t>
            </a:r>
          </a:p>
        </p:txBody>
      </p:sp>
      <p:sp>
        <p:nvSpPr>
          <p:cNvPr id="3" name="Content Placeholder 2"/>
          <p:cNvSpPr>
            <a:spLocks noGrp="1"/>
          </p:cNvSpPr>
          <p:nvPr>
            <p:ph idx="1"/>
          </p:nvPr>
        </p:nvSpPr>
        <p:spPr>
          <a:xfrm>
            <a:off x="318052" y="1428266"/>
            <a:ext cx="11414290" cy="5110647"/>
          </a:xfrm>
        </p:spPr>
        <p:txBody>
          <a:bodyPr>
            <a:noAutofit/>
          </a:bodyPr>
          <a:lstStyle/>
          <a:p>
            <a:pPr marL="342900" indent="-342900" algn="l">
              <a:buFont typeface="Arial" charset="0"/>
              <a:buChar char="•"/>
            </a:pPr>
            <a:r>
              <a:rPr lang="en-US" sz="2000" dirty="0">
                <a:latin typeface="Arial" panose="020B0604020202020204" pitchFamily="34" charset="0"/>
                <a:cs typeface="Arial" panose="020B0604020202020204" pitchFamily="34" charset="0"/>
              </a:rPr>
              <a:t>Charge and forces on charged particles are the basis for electronics.  There are four things we can measure related to this.  You should be able to define them and say how to measure them.</a:t>
            </a:r>
          </a:p>
          <a:p>
            <a:pPr marL="800100" lvl="1" indent="-342900" algn="l">
              <a:buFont typeface="Arial" panose="020B0604020202020204" pitchFamily="34" charset="0"/>
              <a:buChar char="•"/>
            </a:pPr>
            <a:r>
              <a:rPr lang="en-US" sz="1800" dirty="0">
                <a:latin typeface="Arial" panose="020B0604020202020204" pitchFamily="34" charset="0"/>
                <a:cs typeface="Arial" panose="020B0604020202020204" pitchFamily="34" charset="0"/>
              </a:rPr>
              <a:t>Electric field (E)</a:t>
            </a:r>
          </a:p>
          <a:p>
            <a:pPr marL="800100" lvl="1" indent="-342900" algn="l">
              <a:buFont typeface="Arial" panose="020B0604020202020204" pitchFamily="34" charset="0"/>
              <a:buChar char="•"/>
            </a:pPr>
            <a:r>
              <a:rPr lang="en-US" sz="1800" dirty="0">
                <a:latin typeface="Arial" panose="020B0604020202020204" pitchFamily="34" charset="0"/>
                <a:cs typeface="Arial" panose="020B0604020202020204" pitchFamily="34" charset="0"/>
              </a:rPr>
              <a:t>Magnetic field (B)</a:t>
            </a:r>
          </a:p>
          <a:p>
            <a:pPr marL="800100" lvl="1" indent="-342900" algn="l">
              <a:buFont typeface="Arial" panose="020B0604020202020204" pitchFamily="34" charset="0"/>
              <a:buChar char="•"/>
            </a:pPr>
            <a:r>
              <a:rPr lang="en-US" sz="1800" dirty="0">
                <a:latin typeface="Arial" panose="020B0604020202020204" pitchFamily="34" charset="0"/>
                <a:cs typeface="Arial" panose="020B0604020202020204" pitchFamily="34" charset="0"/>
              </a:rPr>
              <a:t>Current (I)</a:t>
            </a:r>
          </a:p>
          <a:p>
            <a:pPr marL="800100" lvl="1" indent="-342900" algn="l">
              <a:buFont typeface="Arial" panose="020B0604020202020204" pitchFamily="34" charset="0"/>
              <a:buChar char="•"/>
            </a:pPr>
            <a:r>
              <a:rPr lang="en-US" sz="1800" dirty="0">
                <a:latin typeface="Arial" panose="020B0604020202020204" pitchFamily="34" charset="0"/>
                <a:cs typeface="Arial" panose="020B0604020202020204" pitchFamily="34" charset="0"/>
              </a:rPr>
              <a:t>Voltage (V)</a:t>
            </a:r>
          </a:p>
          <a:p>
            <a:pPr marL="342900" indent="-342900" algn="l">
              <a:buFont typeface="Arial" panose="020B0604020202020204" pitchFamily="34" charset="0"/>
              <a:buChar char="•"/>
            </a:pPr>
            <a:r>
              <a:rPr lang="en-US" sz="2000" dirty="0">
                <a:latin typeface="Arial" panose="020B0604020202020204" pitchFamily="34" charset="0"/>
                <a:cs typeface="Arial" panose="020B0604020202020204" pitchFamily="34" charset="0"/>
              </a:rPr>
              <a:t>How do you process electrical signals to produce useful output?</a:t>
            </a:r>
          </a:p>
          <a:p>
            <a:pPr marL="800100" lvl="1" indent="-342900" algn="l">
              <a:buFont typeface="Arial" panose="020B0604020202020204" pitchFamily="34" charset="0"/>
              <a:buChar char="•"/>
            </a:pPr>
            <a:r>
              <a:rPr lang="en-US" sz="1800" dirty="0">
                <a:latin typeface="Arial" panose="020B0604020202020204" pitchFamily="34" charset="0"/>
                <a:cs typeface="Arial" panose="020B0604020202020204" pitchFamily="34" charset="0"/>
              </a:rPr>
              <a:t>Currents and potentials are affected by “lumped components” like resistors, capacitors and transistors.  You should know what they are and model their effect.</a:t>
            </a:r>
          </a:p>
          <a:p>
            <a:pPr marL="800100" lvl="1" indent="-342900" algn="l">
              <a:buFont typeface="Arial" panose="020B0604020202020204" pitchFamily="34" charset="0"/>
              <a:buChar char="•"/>
            </a:pPr>
            <a:r>
              <a:rPr lang="en-US" sz="1800" dirty="0">
                <a:latin typeface="Arial" panose="020B0604020202020204" pitchFamily="34" charset="0"/>
                <a:cs typeface="Arial" panose="020B0604020202020204" pitchFamily="34" charset="0"/>
              </a:rPr>
              <a:t>Circuits:  Lumped components can be connected to implement complex relationships between input currents and potentials and output currents and potentials.  You should be able to draw circuit diagrams (showing how the components are connected) and analyze the circuit.</a:t>
            </a:r>
          </a:p>
          <a:p>
            <a:pPr marL="800100" lvl="1" indent="-342900" algn="l">
              <a:buFont typeface="Arial" panose="020B0604020202020204" pitchFamily="34" charset="0"/>
              <a:buChar char="•"/>
            </a:pPr>
            <a:r>
              <a:rPr lang="en-US" sz="1800" dirty="0">
                <a:latin typeface="Arial" panose="020B0604020202020204" pitchFamily="34" charset="0"/>
                <a:cs typeface="Arial" panose="020B0604020202020204" pitchFamily="34" charset="0"/>
              </a:rPr>
              <a:t>Analyzing circuits: You should know what phasors are and model complex circuits using Thevenin and Norton equivalent circuits.</a:t>
            </a:r>
          </a:p>
          <a:p>
            <a:pPr marL="342900" indent="-342900" algn="l">
              <a:buFont typeface="Arial" panose="020B0604020202020204" pitchFamily="34" charset="0"/>
              <a:buChar char="•"/>
            </a:pPr>
            <a:r>
              <a:rPr lang="en-US" sz="2000" dirty="0">
                <a:latin typeface="Arial" panose="020B0604020202020204" pitchFamily="34" charset="0"/>
                <a:cs typeface="Arial" panose="020B0604020202020204" pitchFamily="34" charset="0"/>
              </a:rPr>
              <a:t>Power</a:t>
            </a:r>
          </a:p>
          <a:p>
            <a:pPr marL="800100" lvl="1" indent="-342900" algn="l">
              <a:buFont typeface="Arial" panose="020B0604020202020204" pitchFamily="34" charset="0"/>
              <a:buChar char="•"/>
            </a:pPr>
            <a:r>
              <a:rPr lang="en-US" sz="1800" dirty="0">
                <a:latin typeface="Arial" panose="020B0604020202020204" pitchFamily="34" charset="0"/>
                <a:cs typeface="Arial" panose="020B0604020202020204" pitchFamily="34" charset="0"/>
              </a:rPr>
              <a:t>You should be able to define and calculate electrical power in a circuit.</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3</a:t>
            </a:fld>
            <a:endParaRPr lang="en-US"/>
          </a:p>
        </p:txBody>
      </p:sp>
    </p:spTree>
    <p:extLst>
      <p:ext uri="{BB962C8B-B14F-4D97-AF65-F5344CB8AC3E}">
        <p14:creationId xmlns:p14="http://schemas.microsoft.com/office/powerpoint/2010/main" val="4206217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2319" y="42319"/>
            <a:ext cx="9748411" cy="868362"/>
          </a:xfrm>
        </p:spPr>
        <p:txBody>
          <a:bodyPr anchor="ctr">
            <a:normAutofit/>
          </a:bodyPr>
          <a:lstStyle/>
          <a:p>
            <a:pPr algn="ctr"/>
            <a:r>
              <a:rPr lang="en-US" sz="4400">
                <a:latin typeface="Arial" panose="020B0604020202020204" pitchFamily="34" charset="0"/>
                <a:cs typeface="Arial" panose="020B0604020202020204" pitchFamily="34" charset="0"/>
              </a:rPr>
              <a:t>More Circuits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30</a:t>
            </a:fld>
            <a:endParaRPr lang="en-US"/>
          </a:p>
        </p:txBody>
      </p:sp>
      <p:grpSp>
        <p:nvGrpSpPr>
          <p:cNvPr id="7" name="Group 325">
            <a:extLst>
              <a:ext uri="{FF2B5EF4-FFF2-40B4-BE49-F238E27FC236}">
                <a16:creationId xmlns:a16="http://schemas.microsoft.com/office/drawing/2014/main" id="{DFBCE9B7-48F8-204D-9F6F-33E70C531392}"/>
              </a:ext>
            </a:extLst>
          </p:cNvPr>
          <p:cNvGrpSpPr>
            <a:grpSpLocks/>
          </p:cNvGrpSpPr>
          <p:nvPr/>
        </p:nvGrpSpPr>
        <p:grpSpPr bwMode="auto">
          <a:xfrm>
            <a:off x="1839100" y="3545403"/>
            <a:ext cx="1404938" cy="1554162"/>
            <a:chOff x="904" y="833"/>
            <a:chExt cx="885" cy="979"/>
          </a:xfrm>
        </p:grpSpPr>
        <p:grpSp>
          <p:nvGrpSpPr>
            <p:cNvPr id="8" name="Group 80">
              <a:extLst>
                <a:ext uri="{FF2B5EF4-FFF2-40B4-BE49-F238E27FC236}">
                  <a16:creationId xmlns:a16="http://schemas.microsoft.com/office/drawing/2014/main" id="{538FF6B0-3FFC-E048-ACFD-A252463EEF20}"/>
                </a:ext>
              </a:extLst>
            </p:cNvPr>
            <p:cNvGrpSpPr>
              <a:grpSpLocks/>
            </p:cNvGrpSpPr>
            <p:nvPr/>
          </p:nvGrpSpPr>
          <p:grpSpPr bwMode="auto">
            <a:xfrm>
              <a:off x="904" y="833"/>
              <a:ext cx="885" cy="979"/>
              <a:chOff x="2744" y="259"/>
              <a:chExt cx="885" cy="979"/>
            </a:xfrm>
          </p:grpSpPr>
          <p:sp>
            <p:nvSpPr>
              <p:cNvPr id="10" name="Line 44">
                <a:extLst>
                  <a:ext uri="{FF2B5EF4-FFF2-40B4-BE49-F238E27FC236}">
                    <a16:creationId xmlns:a16="http://schemas.microsoft.com/office/drawing/2014/main" id="{C5FB79A4-BF43-4F41-92AC-1EC544E6864B}"/>
                  </a:ext>
                </a:extLst>
              </p:cNvPr>
              <p:cNvSpPr>
                <a:spLocks noChangeShapeType="1"/>
              </p:cNvSpPr>
              <p:nvPr/>
            </p:nvSpPr>
            <p:spPr bwMode="auto">
              <a:xfrm>
                <a:off x="3342" y="432"/>
                <a:ext cx="229" cy="0"/>
              </a:xfrm>
              <a:prstGeom prst="line">
                <a:avLst/>
              </a:prstGeom>
              <a:noFill/>
              <a:ln w="19050">
                <a:solidFill>
                  <a:schemeClr val="tx1"/>
                </a:solidFill>
                <a:round/>
                <a:headEnd/>
                <a:tailEnd/>
              </a:ln>
              <a:effectLst/>
            </p:spPr>
            <p:txBody>
              <a:bodyPr>
                <a:prstTxWarp prst="textNoShape">
                  <a:avLst/>
                </a:prstTxWarp>
              </a:bodyPr>
              <a:lstStyle/>
              <a:p>
                <a:endParaRPr lang="en-US"/>
              </a:p>
            </p:txBody>
          </p:sp>
          <p:sp>
            <p:nvSpPr>
              <p:cNvPr id="11" name="Line 45">
                <a:extLst>
                  <a:ext uri="{FF2B5EF4-FFF2-40B4-BE49-F238E27FC236}">
                    <a16:creationId xmlns:a16="http://schemas.microsoft.com/office/drawing/2014/main" id="{95BBC219-BA00-D741-90B9-6876170A7660}"/>
                  </a:ext>
                </a:extLst>
              </p:cNvPr>
              <p:cNvSpPr>
                <a:spLocks noChangeShapeType="1"/>
              </p:cNvSpPr>
              <p:nvPr/>
            </p:nvSpPr>
            <p:spPr bwMode="auto">
              <a:xfrm>
                <a:off x="2765" y="317"/>
                <a:ext cx="231" cy="0"/>
              </a:xfrm>
              <a:prstGeom prst="line">
                <a:avLst/>
              </a:prstGeom>
              <a:noFill/>
              <a:ln w="19050">
                <a:solidFill>
                  <a:schemeClr val="tx1"/>
                </a:solidFill>
                <a:round/>
                <a:headEnd/>
                <a:tailEnd/>
              </a:ln>
              <a:effectLst/>
            </p:spPr>
            <p:txBody>
              <a:bodyPr>
                <a:prstTxWarp prst="textNoShape">
                  <a:avLst/>
                </a:prstTxWarp>
              </a:bodyPr>
              <a:lstStyle/>
              <a:p>
                <a:endParaRPr lang="en-US"/>
              </a:p>
            </p:txBody>
          </p:sp>
          <p:sp>
            <p:nvSpPr>
              <p:cNvPr id="12" name="Line 46">
                <a:extLst>
                  <a:ext uri="{FF2B5EF4-FFF2-40B4-BE49-F238E27FC236}">
                    <a16:creationId xmlns:a16="http://schemas.microsoft.com/office/drawing/2014/main" id="{34936417-C6F1-7540-8A00-7CD42C09B930}"/>
                  </a:ext>
                </a:extLst>
              </p:cNvPr>
              <p:cNvSpPr>
                <a:spLocks noChangeShapeType="1"/>
              </p:cNvSpPr>
              <p:nvPr/>
            </p:nvSpPr>
            <p:spPr bwMode="auto">
              <a:xfrm>
                <a:off x="2881" y="547"/>
                <a:ext cx="115" cy="0"/>
              </a:xfrm>
              <a:prstGeom prst="line">
                <a:avLst/>
              </a:prstGeom>
              <a:noFill/>
              <a:ln w="19050">
                <a:solidFill>
                  <a:schemeClr val="tx1"/>
                </a:solidFill>
                <a:round/>
                <a:headEnd/>
                <a:tailEnd/>
              </a:ln>
              <a:effectLst/>
            </p:spPr>
            <p:txBody>
              <a:bodyPr>
                <a:prstTxWarp prst="textNoShape">
                  <a:avLst/>
                </a:prstTxWarp>
              </a:bodyPr>
              <a:lstStyle/>
              <a:p>
                <a:endParaRPr lang="en-US"/>
              </a:p>
            </p:txBody>
          </p:sp>
          <p:sp>
            <p:nvSpPr>
              <p:cNvPr id="13" name="Line 52">
                <a:extLst>
                  <a:ext uri="{FF2B5EF4-FFF2-40B4-BE49-F238E27FC236}">
                    <a16:creationId xmlns:a16="http://schemas.microsoft.com/office/drawing/2014/main" id="{81911E98-85F4-1D4C-A8E3-478BA3F578CE}"/>
                  </a:ext>
                </a:extLst>
              </p:cNvPr>
              <p:cNvSpPr>
                <a:spLocks noChangeShapeType="1"/>
              </p:cNvSpPr>
              <p:nvPr/>
            </p:nvSpPr>
            <p:spPr bwMode="auto">
              <a:xfrm>
                <a:off x="3342" y="1065"/>
                <a:ext cx="229" cy="0"/>
              </a:xfrm>
              <a:prstGeom prst="line">
                <a:avLst/>
              </a:prstGeom>
              <a:noFill/>
              <a:ln w="19050">
                <a:solidFill>
                  <a:schemeClr val="tx1"/>
                </a:solidFill>
                <a:round/>
                <a:headEnd/>
                <a:tailEnd/>
              </a:ln>
              <a:effectLst/>
            </p:spPr>
            <p:txBody>
              <a:bodyPr>
                <a:prstTxWarp prst="textNoShape">
                  <a:avLst/>
                </a:prstTxWarp>
              </a:bodyPr>
              <a:lstStyle/>
              <a:p>
                <a:endParaRPr lang="en-US"/>
              </a:p>
            </p:txBody>
          </p:sp>
          <p:sp>
            <p:nvSpPr>
              <p:cNvPr id="14" name="Line 53">
                <a:extLst>
                  <a:ext uri="{FF2B5EF4-FFF2-40B4-BE49-F238E27FC236}">
                    <a16:creationId xmlns:a16="http://schemas.microsoft.com/office/drawing/2014/main" id="{60618C3E-1372-484A-8A76-78F7D7FB4CC0}"/>
                  </a:ext>
                </a:extLst>
              </p:cNvPr>
              <p:cNvSpPr>
                <a:spLocks noChangeShapeType="1"/>
              </p:cNvSpPr>
              <p:nvPr/>
            </p:nvSpPr>
            <p:spPr bwMode="auto">
              <a:xfrm>
                <a:off x="2880" y="950"/>
                <a:ext cx="116" cy="0"/>
              </a:xfrm>
              <a:prstGeom prst="line">
                <a:avLst/>
              </a:prstGeom>
              <a:noFill/>
              <a:ln w="19050">
                <a:solidFill>
                  <a:schemeClr val="tx1"/>
                </a:solidFill>
                <a:round/>
                <a:headEnd/>
                <a:tailEnd/>
              </a:ln>
              <a:effectLst/>
            </p:spPr>
            <p:txBody>
              <a:bodyPr>
                <a:prstTxWarp prst="textNoShape">
                  <a:avLst/>
                </a:prstTxWarp>
              </a:bodyPr>
              <a:lstStyle/>
              <a:p>
                <a:endParaRPr lang="en-US"/>
              </a:p>
            </p:txBody>
          </p:sp>
          <p:sp>
            <p:nvSpPr>
              <p:cNvPr id="15" name="Line 54">
                <a:extLst>
                  <a:ext uri="{FF2B5EF4-FFF2-40B4-BE49-F238E27FC236}">
                    <a16:creationId xmlns:a16="http://schemas.microsoft.com/office/drawing/2014/main" id="{3BF8C725-40E0-5E4E-9825-7B53EA4A381B}"/>
                  </a:ext>
                </a:extLst>
              </p:cNvPr>
              <p:cNvSpPr>
                <a:spLocks noChangeShapeType="1"/>
              </p:cNvSpPr>
              <p:nvPr/>
            </p:nvSpPr>
            <p:spPr bwMode="auto">
              <a:xfrm flipV="1">
                <a:off x="2765" y="1180"/>
                <a:ext cx="231" cy="1"/>
              </a:xfrm>
              <a:prstGeom prst="line">
                <a:avLst/>
              </a:prstGeom>
              <a:noFill/>
              <a:ln w="19050">
                <a:solidFill>
                  <a:schemeClr val="tx1"/>
                </a:solidFill>
                <a:round/>
                <a:headEnd/>
                <a:tailEnd/>
              </a:ln>
              <a:effectLst/>
            </p:spPr>
            <p:txBody>
              <a:bodyPr>
                <a:prstTxWarp prst="textNoShape">
                  <a:avLst/>
                </a:prstTxWarp>
              </a:bodyPr>
              <a:lstStyle/>
              <a:p>
                <a:endParaRPr lang="en-US"/>
              </a:p>
            </p:txBody>
          </p:sp>
          <p:sp>
            <p:nvSpPr>
              <p:cNvPr id="16" name="Freeform 60">
                <a:extLst>
                  <a:ext uri="{FF2B5EF4-FFF2-40B4-BE49-F238E27FC236}">
                    <a16:creationId xmlns:a16="http://schemas.microsoft.com/office/drawing/2014/main" id="{FE255D26-D8C1-0B48-816F-0807D9B2DABC}"/>
                  </a:ext>
                </a:extLst>
              </p:cNvPr>
              <p:cNvSpPr>
                <a:spLocks/>
              </p:cNvSpPr>
              <p:nvPr/>
            </p:nvSpPr>
            <p:spPr bwMode="auto">
              <a:xfrm>
                <a:off x="2880" y="432"/>
                <a:ext cx="576" cy="518"/>
              </a:xfrm>
              <a:custGeom>
                <a:avLst/>
                <a:gdLst/>
                <a:ahLst/>
                <a:cxnLst>
                  <a:cxn ang="0">
                    <a:pos x="0" y="499"/>
                  </a:cxn>
                  <a:cxn ang="0">
                    <a:pos x="0" y="457"/>
                  </a:cxn>
                  <a:cxn ang="0">
                    <a:pos x="0" y="403"/>
                  </a:cxn>
                  <a:cxn ang="0">
                    <a:pos x="576" y="115"/>
                  </a:cxn>
                  <a:cxn ang="0">
                    <a:pos x="576" y="0"/>
                  </a:cxn>
                </a:cxnLst>
                <a:rect l="0" t="0" r="r" b="b"/>
                <a:pathLst>
                  <a:path w="576" h="499">
                    <a:moveTo>
                      <a:pt x="0" y="499"/>
                    </a:moveTo>
                    <a:cubicBezTo>
                      <a:pt x="0" y="485"/>
                      <a:pt x="0" y="471"/>
                      <a:pt x="0" y="457"/>
                    </a:cubicBezTo>
                    <a:lnTo>
                      <a:pt x="0" y="403"/>
                    </a:lnTo>
                    <a:lnTo>
                      <a:pt x="576" y="115"/>
                    </a:lnTo>
                    <a:lnTo>
                      <a:pt x="576" y="0"/>
                    </a:lnTo>
                  </a:path>
                </a:pathLst>
              </a:custGeom>
              <a:noFill/>
              <a:ln w="19050" cap="flat" cmpd="sng">
                <a:solidFill>
                  <a:schemeClr val="tx1"/>
                </a:solidFill>
                <a:prstDash val="solid"/>
                <a:round/>
                <a:headEnd/>
                <a:tailEnd/>
              </a:ln>
              <a:effectLst/>
            </p:spPr>
            <p:txBody>
              <a:bodyPr wrap="none" anchor="ctr">
                <a:prstTxWarp prst="textNoShape">
                  <a:avLst/>
                </a:prstTxWarp>
              </a:bodyPr>
              <a:lstStyle/>
              <a:p>
                <a:endParaRPr lang="en-US"/>
              </a:p>
            </p:txBody>
          </p:sp>
          <p:sp>
            <p:nvSpPr>
              <p:cNvPr id="17" name="Freeform 61">
                <a:extLst>
                  <a:ext uri="{FF2B5EF4-FFF2-40B4-BE49-F238E27FC236}">
                    <a16:creationId xmlns:a16="http://schemas.microsoft.com/office/drawing/2014/main" id="{2290EDB1-2A14-F34B-9E57-A8274D69390D}"/>
                  </a:ext>
                </a:extLst>
              </p:cNvPr>
              <p:cNvSpPr>
                <a:spLocks/>
              </p:cNvSpPr>
              <p:nvPr/>
            </p:nvSpPr>
            <p:spPr bwMode="auto">
              <a:xfrm flipV="1">
                <a:off x="2880" y="547"/>
                <a:ext cx="576" cy="518"/>
              </a:xfrm>
              <a:custGeom>
                <a:avLst/>
                <a:gdLst/>
                <a:ahLst/>
                <a:cxnLst>
                  <a:cxn ang="0">
                    <a:pos x="0" y="499"/>
                  </a:cxn>
                  <a:cxn ang="0">
                    <a:pos x="0" y="457"/>
                  </a:cxn>
                  <a:cxn ang="0">
                    <a:pos x="0" y="403"/>
                  </a:cxn>
                  <a:cxn ang="0">
                    <a:pos x="576" y="115"/>
                  </a:cxn>
                  <a:cxn ang="0">
                    <a:pos x="576" y="0"/>
                  </a:cxn>
                </a:cxnLst>
                <a:rect l="0" t="0" r="r" b="b"/>
                <a:pathLst>
                  <a:path w="576" h="499">
                    <a:moveTo>
                      <a:pt x="0" y="499"/>
                    </a:moveTo>
                    <a:cubicBezTo>
                      <a:pt x="0" y="485"/>
                      <a:pt x="0" y="471"/>
                      <a:pt x="0" y="457"/>
                    </a:cubicBezTo>
                    <a:lnTo>
                      <a:pt x="0" y="403"/>
                    </a:lnTo>
                    <a:lnTo>
                      <a:pt x="576" y="115"/>
                    </a:lnTo>
                    <a:lnTo>
                      <a:pt x="576" y="0"/>
                    </a:lnTo>
                  </a:path>
                </a:pathLst>
              </a:custGeom>
              <a:noFill/>
              <a:ln w="19050" cap="flat" cmpd="sng">
                <a:solidFill>
                  <a:schemeClr val="tx1"/>
                </a:solidFill>
                <a:prstDash val="solid"/>
                <a:round/>
                <a:headEnd/>
                <a:tailEnd/>
              </a:ln>
              <a:effectLst/>
            </p:spPr>
            <p:txBody>
              <a:bodyPr wrap="none" anchor="ctr">
                <a:prstTxWarp prst="textNoShape">
                  <a:avLst/>
                </a:prstTxWarp>
              </a:bodyPr>
              <a:lstStyle/>
              <a:p>
                <a:endParaRPr lang="en-US"/>
              </a:p>
            </p:txBody>
          </p:sp>
          <p:sp>
            <p:nvSpPr>
              <p:cNvPr id="18" name="Text Box 62">
                <a:extLst>
                  <a:ext uri="{FF2B5EF4-FFF2-40B4-BE49-F238E27FC236}">
                    <a16:creationId xmlns:a16="http://schemas.microsoft.com/office/drawing/2014/main" id="{078DA42B-0D85-2E4E-8E52-DC741D68C299}"/>
                  </a:ext>
                </a:extLst>
              </p:cNvPr>
              <p:cNvSpPr txBox="1">
                <a:spLocks noChangeArrowheads="1"/>
              </p:cNvSpPr>
              <p:nvPr/>
            </p:nvSpPr>
            <p:spPr bwMode="auto">
              <a:xfrm>
                <a:off x="2745" y="293"/>
                <a:ext cx="202" cy="135"/>
              </a:xfrm>
              <a:prstGeom prst="rect">
                <a:avLst/>
              </a:prstGeom>
              <a:noFill/>
              <a:ln w="19050">
                <a:noFill/>
                <a:miter lim="800000"/>
                <a:headEnd/>
                <a:tailEnd/>
              </a:ln>
              <a:effectLst/>
            </p:spPr>
            <p:txBody>
              <a:bodyPr wrap="none">
                <a:prstTxWarp prst="textNoShape">
                  <a:avLst/>
                </a:prstTxWarp>
                <a:spAutoFit/>
              </a:bodyPr>
              <a:lstStyle/>
              <a:p>
                <a:r>
                  <a:rPr lang="en-US" sz="800"/>
                  <a:t>SB</a:t>
                </a:r>
              </a:p>
            </p:txBody>
          </p:sp>
          <p:sp>
            <p:nvSpPr>
              <p:cNvPr id="19" name="Text Box 63">
                <a:extLst>
                  <a:ext uri="{FF2B5EF4-FFF2-40B4-BE49-F238E27FC236}">
                    <a16:creationId xmlns:a16="http://schemas.microsoft.com/office/drawing/2014/main" id="{5052B9C6-A0DA-3D41-96BE-DCECBEA4B667}"/>
                  </a:ext>
                </a:extLst>
              </p:cNvPr>
              <p:cNvSpPr txBox="1">
                <a:spLocks noChangeArrowheads="1"/>
              </p:cNvSpPr>
              <p:nvPr/>
            </p:nvSpPr>
            <p:spPr bwMode="auto">
              <a:xfrm>
                <a:off x="2744" y="1065"/>
                <a:ext cx="205" cy="135"/>
              </a:xfrm>
              <a:prstGeom prst="rect">
                <a:avLst/>
              </a:prstGeom>
              <a:noFill/>
              <a:ln w="19050">
                <a:noFill/>
                <a:miter lim="800000"/>
                <a:headEnd/>
                <a:tailEnd/>
              </a:ln>
              <a:effectLst/>
            </p:spPr>
            <p:txBody>
              <a:bodyPr wrap="none">
                <a:prstTxWarp prst="textNoShape">
                  <a:avLst/>
                </a:prstTxWarp>
                <a:spAutoFit/>
              </a:bodyPr>
              <a:lstStyle/>
              <a:p>
                <a:r>
                  <a:rPr lang="en-US" sz="800"/>
                  <a:t>RB</a:t>
                </a:r>
              </a:p>
            </p:txBody>
          </p:sp>
          <p:sp>
            <p:nvSpPr>
              <p:cNvPr id="20" name="Text Box 64">
                <a:extLst>
                  <a:ext uri="{FF2B5EF4-FFF2-40B4-BE49-F238E27FC236}">
                    <a16:creationId xmlns:a16="http://schemas.microsoft.com/office/drawing/2014/main" id="{84DDD4FE-6364-0F4E-A057-9E32B69B85C9}"/>
                  </a:ext>
                </a:extLst>
              </p:cNvPr>
              <p:cNvSpPr txBox="1">
                <a:spLocks noChangeArrowheads="1"/>
              </p:cNvSpPr>
              <p:nvPr/>
            </p:nvSpPr>
            <p:spPr bwMode="auto">
              <a:xfrm>
                <a:off x="3422" y="426"/>
                <a:ext cx="166" cy="135"/>
              </a:xfrm>
              <a:prstGeom prst="rect">
                <a:avLst/>
              </a:prstGeom>
              <a:noFill/>
              <a:ln w="19050">
                <a:noFill/>
                <a:miter lim="800000"/>
                <a:headEnd/>
                <a:tailEnd/>
              </a:ln>
              <a:effectLst/>
            </p:spPr>
            <p:txBody>
              <a:bodyPr wrap="none">
                <a:prstTxWarp prst="textNoShape">
                  <a:avLst/>
                </a:prstTxWarp>
                <a:spAutoFit/>
              </a:bodyPr>
              <a:lstStyle/>
              <a:p>
                <a:r>
                  <a:rPr lang="en-US" sz="800"/>
                  <a:t>Q</a:t>
                </a:r>
              </a:p>
            </p:txBody>
          </p:sp>
          <p:sp>
            <p:nvSpPr>
              <p:cNvPr id="21" name="Text Box 65">
                <a:extLst>
                  <a:ext uri="{FF2B5EF4-FFF2-40B4-BE49-F238E27FC236}">
                    <a16:creationId xmlns:a16="http://schemas.microsoft.com/office/drawing/2014/main" id="{DE7EA976-E94B-F544-9501-A019841AE052}"/>
                  </a:ext>
                </a:extLst>
              </p:cNvPr>
              <p:cNvSpPr txBox="1">
                <a:spLocks noChangeArrowheads="1"/>
              </p:cNvSpPr>
              <p:nvPr/>
            </p:nvSpPr>
            <p:spPr bwMode="auto">
              <a:xfrm>
                <a:off x="3420" y="950"/>
                <a:ext cx="209" cy="135"/>
              </a:xfrm>
              <a:prstGeom prst="rect">
                <a:avLst/>
              </a:prstGeom>
              <a:noFill/>
              <a:ln w="19050">
                <a:noFill/>
                <a:miter lim="800000"/>
                <a:headEnd/>
                <a:tailEnd/>
              </a:ln>
              <a:effectLst/>
            </p:spPr>
            <p:txBody>
              <a:bodyPr wrap="none">
                <a:prstTxWarp prst="textNoShape">
                  <a:avLst/>
                </a:prstTxWarp>
                <a:spAutoFit/>
              </a:bodyPr>
              <a:lstStyle/>
              <a:p>
                <a:r>
                  <a:rPr lang="en-US" sz="800"/>
                  <a:t>QB</a:t>
                </a:r>
              </a:p>
            </p:txBody>
          </p:sp>
          <p:grpSp>
            <p:nvGrpSpPr>
              <p:cNvPr id="22" name="Group 66">
                <a:extLst>
                  <a:ext uri="{FF2B5EF4-FFF2-40B4-BE49-F238E27FC236}">
                    <a16:creationId xmlns:a16="http://schemas.microsoft.com/office/drawing/2014/main" id="{90843E3B-C960-4B49-B6CD-2063F3E6A980}"/>
                  </a:ext>
                </a:extLst>
              </p:cNvPr>
              <p:cNvGrpSpPr>
                <a:grpSpLocks/>
              </p:cNvGrpSpPr>
              <p:nvPr/>
            </p:nvGrpSpPr>
            <p:grpSpPr bwMode="auto">
              <a:xfrm>
                <a:off x="2880" y="259"/>
                <a:ext cx="576" cy="346"/>
                <a:chOff x="1037" y="2966"/>
                <a:chExt cx="576" cy="346"/>
              </a:xfrm>
            </p:grpSpPr>
            <p:grpSp>
              <p:nvGrpSpPr>
                <p:cNvPr id="30" name="Group 67">
                  <a:extLst>
                    <a:ext uri="{FF2B5EF4-FFF2-40B4-BE49-F238E27FC236}">
                      <a16:creationId xmlns:a16="http://schemas.microsoft.com/office/drawing/2014/main" id="{2BA758D5-9F4D-7D47-9B24-CA60E6266E5F}"/>
                    </a:ext>
                  </a:extLst>
                </p:cNvPr>
                <p:cNvGrpSpPr>
                  <a:grpSpLocks/>
                </p:cNvGrpSpPr>
                <p:nvPr/>
              </p:nvGrpSpPr>
              <p:grpSpPr bwMode="auto">
                <a:xfrm>
                  <a:off x="1037" y="2966"/>
                  <a:ext cx="576" cy="346"/>
                  <a:chOff x="2304" y="3542"/>
                  <a:chExt cx="576" cy="346"/>
                </a:xfrm>
              </p:grpSpPr>
              <p:sp>
                <p:nvSpPr>
                  <p:cNvPr id="32" name="AutoShape 68">
                    <a:extLst>
                      <a:ext uri="{FF2B5EF4-FFF2-40B4-BE49-F238E27FC236}">
                        <a16:creationId xmlns:a16="http://schemas.microsoft.com/office/drawing/2014/main" id="{1FCD688E-466F-9144-BDEA-A7D5A74C5F12}"/>
                      </a:ext>
                    </a:extLst>
                  </p:cNvPr>
                  <p:cNvSpPr>
                    <a:spLocks noChangeArrowheads="1"/>
                  </p:cNvSpPr>
                  <p:nvPr/>
                </p:nvSpPr>
                <p:spPr bwMode="auto">
                  <a:xfrm>
                    <a:off x="2419" y="3542"/>
                    <a:ext cx="346" cy="346"/>
                  </a:xfrm>
                  <a:prstGeom prst="flowChartDelay">
                    <a:avLst/>
                  </a:prstGeom>
                  <a:noFill/>
                  <a:ln w="19050">
                    <a:solidFill>
                      <a:schemeClr val="tx1"/>
                    </a:solidFill>
                    <a:miter lim="800000"/>
                    <a:headEnd/>
                    <a:tailEnd/>
                  </a:ln>
                  <a:effectLst/>
                </p:spPr>
                <p:txBody>
                  <a:bodyPr wrap="none" anchor="ctr">
                    <a:prstTxWarp prst="textNoShape">
                      <a:avLst/>
                    </a:prstTxWarp>
                  </a:bodyPr>
                  <a:lstStyle/>
                  <a:p>
                    <a:endParaRPr lang="en-US"/>
                  </a:p>
                </p:txBody>
              </p:sp>
              <p:sp>
                <p:nvSpPr>
                  <p:cNvPr id="33" name="Line 69">
                    <a:extLst>
                      <a:ext uri="{FF2B5EF4-FFF2-40B4-BE49-F238E27FC236}">
                        <a16:creationId xmlns:a16="http://schemas.microsoft.com/office/drawing/2014/main" id="{93BA7BC1-B91E-FE42-AC68-398F705520BD}"/>
                      </a:ext>
                    </a:extLst>
                  </p:cNvPr>
                  <p:cNvSpPr>
                    <a:spLocks noChangeShapeType="1"/>
                  </p:cNvSpPr>
                  <p:nvPr/>
                </p:nvSpPr>
                <p:spPr bwMode="auto">
                  <a:xfrm>
                    <a:off x="2765" y="3715"/>
                    <a:ext cx="115" cy="0"/>
                  </a:xfrm>
                  <a:prstGeom prst="line">
                    <a:avLst/>
                  </a:prstGeom>
                  <a:noFill/>
                  <a:ln w="19050">
                    <a:solidFill>
                      <a:schemeClr val="tx1"/>
                    </a:solidFill>
                    <a:round/>
                    <a:headEnd/>
                    <a:tailEnd/>
                  </a:ln>
                  <a:effectLst/>
                </p:spPr>
                <p:txBody>
                  <a:bodyPr>
                    <a:prstTxWarp prst="textNoShape">
                      <a:avLst/>
                    </a:prstTxWarp>
                  </a:bodyPr>
                  <a:lstStyle/>
                  <a:p>
                    <a:endParaRPr lang="en-US"/>
                  </a:p>
                </p:txBody>
              </p:sp>
              <p:sp>
                <p:nvSpPr>
                  <p:cNvPr id="34" name="Line 70">
                    <a:extLst>
                      <a:ext uri="{FF2B5EF4-FFF2-40B4-BE49-F238E27FC236}">
                        <a16:creationId xmlns:a16="http://schemas.microsoft.com/office/drawing/2014/main" id="{261951A8-08EA-F646-A57F-ECB9B5FFFC79}"/>
                      </a:ext>
                    </a:extLst>
                  </p:cNvPr>
                  <p:cNvSpPr>
                    <a:spLocks noChangeShapeType="1"/>
                  </p:cNvSpPr>
                  <p:nvPr/>
                </p:nvSpPr>
                <p:spPr bwMode="auto">
                  <a:xfrm>
                    <a:off x="2304" y="3600"/>
                    <a:ext cx="115" cy="0"/>
                  </a:xfrm>
                  <a:prstGeom prst="line">
                    <a:avLst/>
                  </a:prstGeom>
                  <a:noFill/>
                  <a:ln w="19050">
                    <a:solidFill>
                      <a:schemeClr val="tx1"/>
                    </a:solidFill>
                    <a:round/>
                    <a:headEnd/>
                    <a:tailEnd/>
                  </a:ln>
                  <a:effectLst/>
                </p:spPr>
                <p:txBody>
                  <a:bodyPr>
                    <a:prstTxWarp prst="textNoShape">
                      <a:avLst/>
                    </a:prstTxWarp>
                  </a:bodyPr>
                  <a:lstStyle/>
                  <a:p>
                    <a:endParaRPr lang="en-US"/>
                  </a:p>
                </p:txBody>
              </p:sp>
              <p:sp>
                <p:nvSpPr>
                  <p:cNvPr id="35" name="Line 71">
                    <a:extLst>
                      <a:ext uri="{FF2B5EF4-FFF2-40B4-BE49-F238E27FC236}">
                        <a16:creationId xmlns:a16="http://schemas.microsoft.com/office/drawing/2014/main" id="{356DA54B-EBE9-144E-B192-97416CA52E92}"/>
                      </a:ext>
                    </a:extLst>
                  </p:cNvPr>
                  <p:cNvSpPr>
                    <a:spLocks noChangeShapeType="1"/>
                  </p:cNvSpPr>
                  <p:nvPr/>
                </p:nvSpPr>
                <p:spPr bwMode="auto">
                  <a:xfrm>
                    <a:off x="2304" y="3830"/>
                    <a:ext cx="115" cy="0"/>
                  </a:xfrm>
                  <a:prstGeom prst="line">
                    <a:avLst/>
                  </a:prstGeom>
                  <a:noFill/>
                  <a:ln w="19050">
                    <a:solidFill>
                      <a:schemeClr val="tx1"/>
                    </a:solidFill>
                    <a:round/>
                    <a:headEnd/>
                    <a:tailEnd/>
                  </a:ln>
                  <a:effectLst/>
                </p:spPr>
                <p:txBody>
                  <a:bodyPr>
                    <a:prstTxWarp prst="textNoShape">
                      <a:avLst/>
                    </a:prstTxWarp>
                  </a:bodyPr>
                  <a:lstStyle/>
                  <a:p>
                    <a:endParaRPr lang="en-US"/>
                  </a:p>
                </p:txBody>
              </p:sp>
            </p:grpSp>
            <p:sp>
              <p:nvSpPr>
                <p:cNvPr id="31" name="Oval 72">
                  <a:extLst>
                    <a:ext uri="{FF2B5EF4-FFF2-40B4-BE49-F238E27FC236}">
                      <a16:creationId xmlns:a16="http://schemas.microsoft.com/office/drawing/2014/main" id="{73330265-17CF-544C-97A0-A8F1494EAFF1}"/>
                    </a:ext>
                  </a:extLst>
                </p:cNvPr>
                <p:cNvSpPr>
                  <a:spLocks noChangeArrowheads="1"/>
                </p:cNvSpPr>
                <p:nvPr/>
              </p:nvSpPr>
              <p:spPr bwMode="auto">
                <a:xfrm>
                  <a:off x="1504" y="3109"/>
                  <a:ext cx="58" cy="58"/>
                </a:xfrm>
                <a:prstGeom prst="ellipse">
                  <a:avLst/>
                </a:prstGeom>
                <a:solidFill>
                  <a:schemeClr val="bg1"/>
                </a:solidFill>
                <a:ln w="19050">
                  <a:solidFill>
                    <a:schemeClr val="tx1"/>
                  </a:solidFill>
                  <a:round/>
                  <a:headEnd/>
                  <a:tailEnd/>
                </a:ln>
                <a:effectLst/>
              </p:spPr>
              <p:txBody>
                <a:bodyPr wrap="none" anchor="ctr">
                  <a:prstTxWarp prst="textNoShape">
                    <a:avLst/>
                  </a:prstTxWarp>
                </a:bodyPr>
                <a:lstStyle/>
                <a:p>
                  <a:endParaRPr lang="en-US"/>
                </a:p>
              </p:txBody>
            </p:sp>
          </p:grpSp>
          <p:grpSp>
            <p:nvGrpSpPr>
              <p:cNvPr id="23" name="Group 73">
                <a:extLst>
                  <a:ext uri="{FF2B5EF4-FFF2-40B4-BE49-F238E27FC236}">
                    <a16:creationId xmlns:a16="http://schemas.microsoft.com/office/drawing/2014/main" id="{7C8B4281-12AD-9141-B3B3-9280787C1B75}"/>
                  </a:ext>
                </a:extLst>
              </p:cNvPr>
              <p:cNvGrpSpPr>
                <a:grpSpLocks/>
              </p:cNvGrpSpPr>
              <p:nvPr/>
            </p:nvGrpSpPr>
            <p:grpSpPr bwMode="auto">
              <a:xfrm>
                <a:off x="2880" y="892"/>
                <a:ext cx="576" cy="346"/>
                <a:chOff x="1037" y="2966"/>
                <a:chExt cx="576" cy="346"/>
              </a:xfrm>
            </p:grpSpPr>
            <p:grpSp>
              <p:nvGrpSpPr>
                <p:cNvPr id="24" name="Group 74">
                  <a:extLst>
                    <a:ext uri="{FF2B5EF4-FFF2-40B4-BE49-F238E27FC236}">
                      <a16:creationId xmlns:a16="http://schemas.microsoft.com/office/drawing/2014/main" id="{605E7FB6-3E1E-6A41-8271-FEDC857CD273}"/>
                    </a:ext>
                  </a:extLst>
                </p:cNvPr>
                <p:cNvGrpSpPr>
                  <a:grpSpLocks/>
                </p:cNvGrpSpPr>
                <p:nvPr/>
              </p:nvGrpSpPr>
              <p:grpSpPr bwMode="auto">
                <a:xfrm>
                  <a:off x="1037" y="2966"/>
                  <a:ext cx="576" cy="346"/>
                  <a:chOff x="2304" y="3542"/>
                  <a:chExt cx="576" cy="346"/>
                </a:xfrm>
              </p:grpSpPr>
              <p:sp>
                <p:nvSpPr>
                  <p:cNvPr id="26" name="AutoShape 75">
                    <a:extLst>
                      <a:ext uri="{FF2B5EF4-FFF2-40B4-BE49-F238E27FC236}">
                        <a16:creationId xmlns:a16="http://schemas.microsoft.com/office/drawing/2014/main" id="{1C64E7FD-D12D-1A49-8C40-E81533247F8E}"/>
                      </a:ext>
                    </a:extLst>
                  </p:cNvPr>
                  <p:cNvSpPr>
                    <a:spLocks noChangeArrowheads="1"/>
                  </p:cNvSpPr>
                  <p:nvPr/>
                </p:nvSpPr>
                <p:spPr bwMode="auto">
                  <a:xfrm>
                    <a:off x="2419" y="3542"/>
                    <a:ext cx="346" cy="346"/>
                  </a:xfrm>
                  <a:prstGeom prst="flowChartDelay">
                    <a:avLst/>
                  </a:prstGeom>
                  <a:noFill/>
                  <a:ln w="19050">
                    <a:solidFill>
                      <a:schemeClr val="tx1"/>
                    </a:solidFill>
                    <a:miter lim="800000"/>
                    <a:headEnd/>
                    <a:tailEnd/>
                  </a:ln>
                  <a:effectLst/>
                </p:spPr>
                <p:txBody>
                  <a:bodyPr wrap="none" anchor="ctr">
                    <a:prstTxWarp prst="textNoShape">
                      <a:avLst/>
                    </a:prstTxWarp>
                  </a:bodyPr>
                  <a:lstStyle/>
                  <a:p>
                    <a:endParaRPr lang="en-US"/>
                  </a:p>
                </p:txBody>
              </p:sp>
              <p:sp>
                <p:nvSpPr>
                  <p:cNvPr id="27" name="Line 76">
                    <a:extLst>
                      <a:ext uri="{FF2B5EF4-FFF2-40B4-BE49-F238E27FC236}">
                        <a16:creationId xmlns:a16="http://schemas.microsoft.com/office/drawing/2014/main" id="{3298405C-7B40-CE4E-986C-89D148DDC105}"/>
                      </a:ext>
                    </a:extLst>
                  </p:cNvPr>
                  <p:cNvSpPr>
                    <a:spLocks noChangeShapeType="1"/>
                  </p:cNvSpPr>
                  <p:nvPr/>
                </p:nvSpPr>
                <p:spPr bwMode="auto">
                  <a:xfrm>
                    <a:off x="2765" y="3715"/>
                    <a:ext cx="115" cy="0"/>
                  </a:xfrm>
                  <a:prstGeom prst="line">
                    <a:avLst/>
                  </a:prstGeom>
                  <a:noFill/>
                  <a:ln w="19050">
                    <a:solidFill>
                      <a:schemeClr val="tx1"/>
                    </a:solidFill>
                    <a:round/>
                    <a:headEnd/>
                    <a:tailEnd/>
                  </a:ln>
                  <a:effectLst/>
                </p:spPr>
                <p:txBody>
                  <a:bodyPr>
                    <a:prstTxWarp prst="textNoShape">
                      <a:avLst/>
                    </a:prstTxWarp>
                  </a:bodyPr>
                  <a:lstStyle/>
                  <a:p>
                    <a:endParaRPr lang="en-US"/>
                  </a:p>
                </p:txBody>
              </p:sp>
              <p:sp>
                <p:nvSpPr>
                  <p:cNvPr id="28" name="Line 77">
                    <a:extLst>
                      <a:ext uri="{FF2B5EF4-FFF2-40B4-BE49-F238E27FC236}">
                        <a16:creationId xmlns:a16="http://schemas.microsoft.com/office/drawing/2014/main" id="{2B96F61E-E949-0E45-92E9-3EB384B68BA0}"/>
                      </a:ext>
                    </a:extLst>
                  </p:cNvPr>
                  <p:cNvSpPr>
                    <a:spLocks noChangeShapeType="1"/>
                  </p:cNvSpPr>
                  <p:nvPr/>
                </p:nvSpPr>
                <p:spPr bwMode="auto">
                  <a:xfrm>
                    <a:off x="2304" y="3600"/>
                    <a:ext cx="115" cy="0"/>
                  </a:xfrm>
                  <a:prstGeom prst="line">
                    <a:avLst/>
                  </a:prstGeom>
                  <a:noFill/>
                  <a:ln w="19050">
                    <a:solidFill>
                      <a:schemeClr val="tx1"/>
                    </a:solidFill>
                    <a:round/>
                    <a:headEnd/>
                    <a:tailEnd/>
                  </a:ln>
                  <a:effectLst/>
                </p:spPr>
                <p:txBody>
                  <a:bodyPr>
                    <a:prstTxWarp prst="textNoShape">
                      <a:avLst/>
                    </a:prstTxWarp>
                  </a:bodyPr>
                  <a:lstStyle/>
                  <a:p>
                    <a:endParaRPr lang="en-US"/>
                  </a:p>
                </p:txBody>
              </p:sp>
              <p:sp>
                <p:nvSpPr>
                  <p:cNvPr id="29" name="Line 78">
                    <a:extLst>
                      <a:ext uri="{FF2B5EF4-FFF2-40B4-BE49-F238E27FC236}">
                        <a16:creationId xmlns:a16="http://schemas.microsoft.com/office/drawing/2014/main" id="{B2151928-4A25-9C4B-B535-C4C61BE32088}"/>
                      </a:ext>
                    </a:extLst>
                  </p:cNvPr>
                  <p:cNvSpPr>
                    <a:spLocks noChangeShapeType="1"/>
                  </p:cNvSpPr>
                  <p:nvPr/>
                </p:nvSpPr>
                <p:spPr bwMode="auto">
                  <a:xfrm>
                    <a:off x="2304" y="3830"/>
                    <a:ext cx="115" cy="0"/>
                  </a:xfrm>
                  <a:prstGeom prst="line">
                    <a:avLst/>
                  </a:prstGeom>
                  <a:noFill/>
                  <a:ln w="19050">
                    <a:solidFill>
                      <a:schemeClr val="tx1"/>
                    </a:solidFill>
                    <a:round/>
                    <a:headEnd/>
                    <a:tailEnd/>
                  </a:ln>
                  <a:effectLst/>
                </p:spPr>
                <p:txBody>
                  <a:bodyPr>
                    <a:prstTxWarp prst="textNoShape">
                      <a:avLst/>
                    </a:prstTxWarp>
                  </a:bodyPr>
                  <a:lstStyle/>
                  <a:p>
                    <a:endParaRPr lang="en-US"/>
                  </a:p>
                </p:txBody>
              </p:sp>
            </p:grpSp>
            <p:sp>
              <p:nvSpPr>
                <p:cNvPr id="25" name="Oval 79">
                  <a:extLst>
                    <a:ext uri="{FF2B5EF4-FFF2-40B4-BE49-F238E27FC236}">
                      <a16:creationId xmlns:a16="http://schemas.microsoft.com/office/drawing/2014/main" id="{E78F5360-7598-4B4C-A735-C30BEA792607}"/>
                    </a:ext>
                  </a:extLst>
                </p:cNvPr>
                <p:cNvSpPr>
                  <a:spLocks noChangeArrowheads="1"/>
                </p:cNvSpPr>
                <p:nvPr/>
              </p:nvSpPr>
              <p:spPr bwMode="auto">
                <a:xfrm>
                  <a:off x="1504" y="3109"/>
                  <a:ext cx="58" cy="58"/>
                </a:xfrm>
                <a:prstGeom prst="ellipse">
                  <a:avLst/>
                </a:prstGeom>
                <a:solidFill>
                  <a:schemeClr val="bg1"/>
                </a:solidFill>
                <a:ln w="19050">
                  <a:solidFill>
                    <a:schemeClr val="tx1"/>
                  </a:solidFill>
                  <a:round/>
                  <a:headEnd/>
                  <a:tailEnd/>
                </a:ln>
                <a:effectLst/>
              </p:spPr>
              <p:txBody>
                <a:bodyPr wrap="none" anchor="ctr">
                  <a:prstTxWarp prst="textNoShape">
                    <a:avLst/>
                  </a:prstTxWarp>
                </a:bodyPr>
                <a:lstStyle/>
                <a:p>
                  <a:endParaRPr lang="en-US"/>
                </a:p>
              </p:txBody>
            </p:sp>
          </p:grpSp>
        </p:grpSp>
        <p:sp>
          <p:nvSpPr>
            <p:cNvPr id="9" name="Freeform 324">
              <a:extLst>
                <a:ext uri="{FF2B5EF4-FFF2-40B4-BE49-F238E27FC236}">
                  <a16:creationId xmlns:a16="http://schemas.microsoft.com/office/drawing/2014/main" id="{A1B1306C-A8B8-7342-8572-0553DEFB4C00}"/>
                </a:ext>
              </a:extLst>
            </p:cNvPr>
            <p:cNvSpPr>
              <a:spLocks/>
            </p:cNvSpPr>
            <p:nvPr/>
          </p:nvSpPr>
          <p:spPr bwMode="auto">
            <a:xfrm>
              <a:off x="922" y="893"/>
              <a:ext cx="806" cy="864"/>
            </a:xfrm>
            <a:custGeom>
              <a:avLst/>
              <a:gdLst/>
              <a:ahLst/>
              <a:cxnLst>
                <a:cxn ang="0">
                  <a:pos x="0" y="0"/>
                </a:cxn>
                <a:cxn ang="0">
                  <a:pos x="0" y="864"/>
                </a:cxn>
                <a:cxn ang="0">
                  <a:pos x="806" y="749"/>
                </a:cxn>
                <a:cxn ang="0">
                  <a:pos x="806" y="115"/>
                </a:cxn>
                <a:cxn ang="0">
                  <a:pos x="0" y="0"/>
                </a:cxn>
              </a:cxnLst>
              <a:rect l="0" t="0" r="r" b="b"/>
              <a:pathLst>
                <a:path w="806" h="864">
                  <a:moveTo>
                    <a:pt x="0" y="0"/>
                  </a:moveTo>
                  <a:lnTo>
                    <a:pt x="0" y="864"/>
                  </a:lnTo>
                  <a:lnTo>
                    <a:pt x="806" y="749"/>
                  </a:lnTo>
                  <a:lnTo>
                    <a:pt x="806" y="115"/>
                  </a:lnTo>
                  <a:lnTo>
                    <a:pt x="0" y="0"/>
                  </a:lnTo>
                  <a:close/>
                </a:path>
              </a:pathLst>
            </a:custGeom>
            <a:noFill/>
            <a:ln w="19050" cap="flat" cmpd="sng">
              <a:noFill/>
              <a:prstDash val="solid"/>
              <a:round/>
              <a:headEnd/>
              <a:tailEnd/>
            </a:ln>
            <a:effectLst/>
          </p:spPr>
          <p:txBody>
            <a:bodyPr wrap="none" anchor="ctr">
              <a:prstTxWarp prst="textNoShape">
                <a:avLst/>
              </a:prstTxWarp>
            </a:bodyPr>
            <a:lstStyle/>
            <a:p>
              <a:endParaRPr lang="en-US"/>
            </a:p>
          </p:txBody>
        </p:sp>
      </p:grpSp>
      <p:grpSp>
        <p:nvGrpSpPr>
          <p:cNvPr id="36" name="Group 826">
            <a:extLst>
              <a:ext uri="{FF2B5EF4-FFF2-40B4-BE49-F238E27FC236}">
                <a16:creationId xmlns:a16="http://schemas.microsoft.com/office/drawing/2014/main" id="{8EF4D9AC-4EC4-A848-B90D-5A55AFC63C2A}"/>
              </a:ext>
            </a:extLst>
          </p:cNvPr>
          <p:cNvGrpSpPr>
            <a:grpSpLocks/>
          </p:cNvGrpSpPr>
          <p:nvPr/>
        </p:nvGrpSpPr>
        <p:grpSpPr bwMode="auto">
          <a:xfrm>
            <a:off x="3057314" y="2315408"/>
            <a:ext cx="1465263" cy="2601913"/>
            <a:chOff x="2650" y="2134"/>
            <a:chExt cx="923" cy="1639"/>
          </a:xfrm>
        </p:grpSpPr>
        <p:grpSp>
          <p:nvGrpSpPr>
            <p:cNvPr id="37" name="Group 162">
              <a:extLst>
                <a:ext uri="{FF2B5EF4-FFF2-40B4-BE49-F238E27FC236}">
                  <a16:creationId xmlns:a16="http://schemas.microsoft.com/office/drawing/2014/main" id="{A5584C91-0247-B143-98D4-51A853716214}"/>
                </a:ext>
              </a:extLst>
            </p:cNvPr>
            <p:cNvGrpSpPr>
              <a:grpSpLocks/>
            </p:cNvGrpSpPr>
            <p:nvPr/>
          </p:nvGrpSpPr>
          <p:grpSpPr bwMode="auto">
            <a:xfrm>
              <a:off x="2650" y="3427"/>
              <a:ext cx="576" cy="346"/>
              <a:chOff x="1037" y="2966"/>
              <a:chExt cx="576" cy="346"/>
            </a:xfrm>
          </p:grpSpPr>
          <p:grpSp>
            <p:nvGrpSpPr>
              <p:cNvPr id="39" name="Group 156">
                <a:extLst>
                  <a:ext uri="{FF2B5EF4-FFF2-40B4-BE49-F238E27FC236}">
                    <a16:creationId xmlns:a16="http://schemas.microsoft.com/office/drawing/2014/main" id="{573E07EF-C11F-244D-A8D2-555EF10399D9}"/>
                  </a:ext>
                </a:extLst>
              </p:cNvPr>
              <p:cNvGrpSpPr>
                <a:grpSpLocks/>
              </p:cNvGrpSpPr>
              <p:nvPr/>
            </p:nvGrpSpPr>
            <p:grpSpPr bwMode="auto">
              <a:xfrm>
                <a:off x="1037" y="2966"/>
                <a:ext cx="576" cy="346"/>
                <a:chOff x="2304" y="3542"/>
                <a:chExt cx="576" cy="346"/>
              </a:xfrm>
            </p:grpSpPr>
            <p:sp>
              <p:nvSpPr>
                <p:cNvPr id="41" name="AutoShape 157">
                  <a:extLst>
                    <a:ext uri="{FF2B5EF4-FFF2-40B4-BE49-F238E27FC236}">
                      <a16:creationId xmlns:a16="http://schemas.microsoft.com/office/drawing/2014/main" id="{01FC780F-E4EB-B74E-9C9A-F669768004EC}"/>
                    </a:ext>
                  </a:extLst>
                </p:cNvPr>
                <p:cNvSpPr>
                  <a:spLocks noChangeArrowheads="1"/>
                </p:cNvSpPr>
                <p:nvPr/>
              </p:nvSpPr>
              <p:spPr bwMode="auto">
                <a:xfrm>
                  <a:off x="2419" y="3542"/>
                  <a:ext cx="346" cy="346"/>
                </a:xfrm>
                <a:prstGeom prst="flowChartDelay">
                  <a:avLst/>
                </a:prstGeom>
                <a:noFill/>
                <a:ln w="25400">
                  <a:solidFill>
                    <a:schemeClr val="tx1"/>
                  </a:solidFill>
                  <a:miter lim="800000"/>
                  <a:headEnd/>
                  <a:tailEnd/>
                </a:ln>
                <a:effectLst/>
              </p:spPr>
              <p:txBody>
                <a:bodyPr wrap="none" anchor="ctr">
                  <a:prstTxWarp prst="textNoShape">
                    <a:avLst/>
                  </a:prstTxWarp>
                </a:bodyPr>
                <a:lstStyle/>
                <a:p>
                  <a:endParaRPr lang="en-US"/>
                </a:p>
              </p:txBody>
            </p:sp>
            <p:sp>
              <p:nvSpPr>
                <p:cNvPr id="42" name="Line 158">
                  <a:extLst>
                    <a:ext uri="{FF2B5EF4-FFF2-40B4-BE49-F238E27FC236}">
                      <a16:creationId xmlns:a16="http://schemas.microsoft.com/office/drawing/2014/main" id="{E9F9A287-CB64-1F43-ACA4-BDA0B8F6A182}"/>
                    </a:ext>
                  </a:extLst>
                </p:cNvPr>
                <p:cNvSpPr>
                  <a:spLocks noChangeShapeType="1"/>
                </p:cNvSpPr>
                <p:nvPr/>
              </p:nvSpPr>
              <p:spPr bwMode="auto">
                <a:xfrm>
                  <a:off x="2765" y="3715"/>
                  <a:ext cx="115" cy="0"/>
                </a:xfrm>
                <a:prstGeom prst="line">
                  <a:avLst/>
                </a:prstGeom>
                <a:noFill/>
                <a:ln w="19050">
                  <a:solidFill>
                    <a:schemeClr val="tx1"/>
                  </a:solidFill>
                  <a:round/>
                  <a:headEnd/>
                  <a:tailEnd/>
                </a:ln>
                <a:effectLst/>
              </p:spPr>
              <p:txBody>
                <a:bodyPr>
                  <a:prstTxWarp prst="textNoShape">
                    <a:avLst/>
                  </a:prstTxWarp>
                </a:bodyPr>
                <a:lstStyle/>
                <a:p>
                  <a:endParaRPr lang="en-US"/>
                </a:p>
              </p:txBody>
            </p:sp>
            <p:sp>
              <p:nvSpPr>
                <p:cNvPr id="43" name="Line 159">
                  <a:extLst>
                    <a:ext uri="{FF2B5EF4-FFF2-40B4-BE49-F238E27FC236}">
                      <a16:creationId xmlns:a16="http://schemas.microsoft.com/office/drawing/2014/main" id="{4E817561-CF4C-B643-8691-D0F0EF13222A}"/>
                    </a:ext>
                  </a:extLst>
                </p:cNvPr>
                <p:cNvSpPr>
                  <a:spLocks noChangeShapeType="1"/>
                </p:cNvSpPr>
                <p:nvPr/>
              </p:nvSpPr>
              <p:spPr bwMode="auto">
                <a:xfrm>
                  <a:off x="2304" y="3600"/>
                  <a:ext cx="115" cy="0"/>
                </a:xfrm>
                <a:prstGeom prst="line">
                  <a:avLst/>
                </a:prstGeom>
                <a:noFill/>
                <a:ln w="19050">
                  <a:solidFill>
                    <a:schemeClr val="tx1"/>
                  </a:solidFill>
                  <a:round/>
                  <a:headEnd/>
                  <a:tailEnd/>
                </a:ln>
                <a:effectLst/>
              </p:spPr>
              <p:txBody>
                <a:bodyPr>
                  <a:prstTxWarp prst="textNoShape">
                    <a:avLst/>
                  </a:prstTxWarp>
                </a:bodyPr>
                <a:lstStyle/>
                <a:p>
                  <a:endParaRPr lang="en-US"/>
                </a:p>
              </p:txBody>
            </p:sp>
            <p:sp>
              <p:nvSpPr>
                <p:cNvPr id="44" name="Line 160">
                  <a:extLst>
                    <a:ext uri="{FF2B5EF4-FFF2-40B4-BE49-F238E27FC236}">
                      <a16:creationId xmlns:a16="http://schemas.microsoft.com/office/drawing/2014/main" id="{708D2869-A5AD-D04F-8F47-BC202AD76B2F}"/>
                    </a:ext>
                  </a:extLst>
                </p:cNvPr>
                <p:cNvSpPr>
                  <a:spLocks noChangeShapeType="1"/>
                </p:cNvSpPr>
                <p:nvPr/>
              </p:nvSpPr>
              <p:spPr bwMode="auto">
                <a:xfrm>
                  <a:off x="2304" y="3830"/>
                  <a:ext cx="115" cy="0"/>
                </a:xfrm>
                <a:prstGeom prst="line">
                  <a:avLst/>
                </a:prstGeom>
                <a:noFill/>
                <a:ln w="19050">
                  <a:solidFill>
                    <a:schemeClr val="tx1"/>
                  </a:solidFill>
                  <a:round/>
                  <a:headEnd/>
                  <a:tailEnd/>
                </a:ln>
                <a:effectLst/>
              </p:spPr>
              <p:txBody>
                <a:bodyPr>
                  <a:prstTxWarp prst="textNoShape">
                    <a:avLst/>
                  </a:prstTxWarp>
                </a:bodyPr>
                <a:lstStyle/>
                <a:p>
                  <a:endParaRPr lang="en-US"/>
                </a:p>
              </p:txBody>
            </p:sp>
          </p:grpSp>
          <p:sp>
            <p:nvSpPr>
              <p:cNvPr id="40" name="Oval 161">
                <a:extLst>
                  <a:ext uri="{FF2B5EF4-FFF2-40B4-BE49-F238E27FC236}">
                    <a16:creationId xmlns:a16="http://schemas.microsoft.com/office/drawing/2014/main" id="{2ECB3971-7419-9546-BA31-E7BDAA612668}"/>
                  </a:ext>
                </a:extLst>
              </p:cNvPr>
              <p:cNvSpPr>
                <a:spLocks noChangeArrowheads="1"/>
              </p:cNvSpPr>
              <p:nvPr/>
            </p:nvSpPr>
            <p:spPr bwMode="auto">
              <a:xfrm>
                <a:off x="1504" y="3109"/>
                <a:ext cx="58" cy="58"/>
              </a:xfrm>
              <a:prstGeom prst="ellipse">
                <a:avLst/>
              </a:prstGeom>
              <a:solidFill>
                <a:schemeClr val="bg1"/>
              </a:solidFill>
              <a:ln w="19050">
                <a:solidFill>
                  <a:schemeClr val="tx1"/>
                </a:solidFill>
                <a:round/>
                <a:headEnd/>
                <a:tailEnd/>
              </a:ln>
              <a:effectLst/>
            </p:spPr>
            <p:txBody>
              <a:bodyPr wrap="none" anchor="ctr">
                <a:prstTxWarp prst="textNoShape">
                  <a:avLst/>
                </a:prstTxWarp>
              </a:bodyPr>
              <a:lstStyle/>
              <a:p>
                <a:endParaRPr lang="en-US"/>
              </a:p>
            </p:txBody>
          </p:sp>
        </p:grpSp>
        <p:sp>
          <p:nvSpPr>
            <p:cNvPr id="38" name="Freeform 825">
              <a:extLst>
                <a:ext uri="{FF2B5EF4-FFF2-40B4-BE49-F238E27FC236}">
                  <a16:creationId xmlns:a16="http://schemas.microsoft.com/office/drawing/2014/main" id="{A45B37F3-CD70-2545-8269-76A39775905A}"/>
                </a:ext>
              </a:extLst>
            </p:cNvPr>
            <p:cNvSpPr>
              <a:spLocks/>
            </p:cNvSpPr>
            <p:nvPr/>
          </p:nvSpPr>
          <p:spPr bwMode="auto">
            <a:xfrm>
              <a:off x="2997" y="2134"/>
              <a:ext cx="576" cy="230"/>
            </a:xfrm>
            <a:custGeom>
              <a:avLst/>
              <a:gdLst/>
              <a:ahLst/>
              <a:cxnLst>
                <a:cxn ang="0">
                  <a:pos x="0" y="0"/>
                </a:cxn>
                <a:cxn ang="0">
                  <a:pos x="0" y="230"/>
                </a:cxn>
                <a:cxn ang="0">
                  <a:pos x="576" y="115"/>
                </a:cxn>
                <a:cxn ang="0">
                  <a:pos x="0" y="0"/>
                </a:cxn>
              </a:cxnLst>
              <a:rect l="0" t="0" r="r" b="b"/>
              <a:pathLst>
                <a:path w="576" h="230">
                  <a:moveTo>
                    <a:pt x="0" y="0"/>
                  </a:moveTo>
                  <a:lnTo>
                    <a:pt x="0" y="230"/>
                  </a:lnTo>
                  <a:lnTo>
                    <a:pt x="576" y="115"/>
                  </a:lnTo>
                  <a:lnTo>
                    <a:pt x="0" y="0"/>
                  </a:lnTo>
                  <a:close/>
                </a:path>
              </a:pathLst>
            </a:custGeom>
            <a:noFill/>
            <a:ln w="19050" cap="flat" cmpd="sng">
              <a:noFill/>
              <a:prstDash val="solid"/>
              <a:round/>
              <a:headEnd/>
              <a:tailEnd/>
            </a:ln>
            <a:effectLst/>
          </p:spPr>
          <p:txBody>
            <a:bodyPr wrap="none" anchor="ctr">
              <a:prstTxWarp prst="textNoShape">
                <a:avLst/>
              </a:prstTxWarp>
            </a:bodyPr>
            <a:lstStyle/>
            <a:p>
              <a:endParaRPr lang="en-US"/>
            </a:p>
          </p:txBody>
        </p:sp>
      </p:grpSp>
      <p:sp>
        <p:nvSpPr>
          <p:cNvPr id="45" name="Freeform 12">
            <a:extLst>
              <a:ext uri="{FF2B5EF4-FFF2-40B4-BE49-F238E27FC236}">
                <a16:creationId xmlns:a16="http://schemas.microsoft.com/office/drawing/2014/main" id="{4235EBBB-7F00-6C40-8DD5-7177565D505F}"/>
              </a:ext>
            </a:extLst>
          </p:cNvPr>
          <p:cNvSpPr>
            <a:spLocks/>
          </p:cNvSpPr>
          <p:nvPr/>
        </p:nvSpPr>
        <p:spPr bwMode="auto">
          <a:xfrm flipH="1">
            <a:off x="1355702" y="2875251"/>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cxnSp>
        <p:nvCxnSpPr>
          <p:cNvPr id="46" name="Straight Connector 45">
            <a:extLst>
              <a:ext uri="{FF2B5EF4-FFF2-40B4-BE49-F238E27FC236}">
                <a16:creationId xmlns:a16="http://schemas.microsoft.com/office/drawing/2014/main" id="{F566C34E-61CA-4549-AEFC-0CCBC0C53B4B}"/>
              </a:ext>
            </a:extLst>
          </p:cNvPr>
          <p:cNvCxnSpPr/>
          <p:nvPr/>
        </p:nvCxnSpPr>
        <p:spPr>
          <a:xfrm>
            <a:off x="1441757" y="3637478"/>
            <a:ext cx="613243"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47" name="Freeform 12">
            <a:extLst>
              <a:ext uri="{FF2B5EF4-FFF2-40B4-BE49-F238E27FC236}">
                <a16:creationId xmlns:a16="http://schemas.microsoft.com/office/drawing/2014/main" id="{7C355852-91FF-7B48-BCA9-ADB662C7C1E2}"/>
              </a:ext>
            </a:extLst>
          </p:cNvPr>
          <p:cNvSpPr>
            <a:spLocks/>
          </p:cNvSpPr>
          <p:nvPr/>
        </p:nvSpPr>
        <p:spPr bwMode="auto">
          <a:xfrm flipH="1">
            <a:off x="1800887" y="281356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cxnSp>
        <p:nvCxnSpPr>
          <p:cNvPr id="48" name="Straight Connector 47">
            <a:extLst>
              <a:ext uri="{FF2B5EF4-FFF2-40B4-BE49-F238E27FC236}">
                <a16:creationId xmlns:a16="http://schemas.microsoft.com/office/drawing/2014/main" id="{11FAFC7E-8945-3640-BEC8-0E48B00D6D0E}"/>
              </a:ext>
            </a:extLst>
          </p:cNvPr>
          <p:cNvCxnSpPr/>
          <p:nvPr/>
        </p:nvCxnSpPr>
        <p:spPr>
          <a:xfrm rot="5400000" flipH="1" flipV="1">
            <a:off x="1130508" y="4254621"/>
            <a:ext cx="1508912"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9" name="Straight Connector 48">
            <a:extLst>
              <a:ext uri="{FF2B5EF4-FFF2-40B4-BE49-F238E27FC236}">
                <a16:creationId xmlns:a16="http://schemas.microsoft.com/office/drawing/2014/main" id="{1B0A05CB-5483-4143-B61A-4F793EE3504E}"/>
              </a:ext>
            </a:extLst>
          </p:cNvPr>
          <p:cNvCxnSpPr/>
          <p:nvPr/>
        </p:nvCxnSpPr>
        <p:spPr>
          <a:xfrm>
            <a:off x="1435127" y="4642365"/>
            <a:ext cx="434227"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50" name="Group 316">
            <a:extLst>
              <a:ext uri="{FF2B5EF4-FFF2-40B4-BE49-F238E27FC236}">
                <a16:creationId xmlns:a16="http://schemas.microsoft.com/office/drawing/2014/main" id="{5CB183AC-2800-3545-B642-359FDB5AEA66}"/>
              </a:ext>
            </a:extLst>
          </p:cNvPr>
          <p:cNvGrpSpPr>
            <a:grpSpLocks/>
          </p:cNvGrpSpPr>
          <p:nvPr/>
        </p:nvGrpSpPr>
        <p:grpSpPr bwMode="auto">
          <a:xfrm rot="10800000">
            <a:off x="544504" y="4414569"/>
            <a:ext cx="896189" cy="274638"/>
            <a:chOff x="570" y="2011"/>
            <a:chExt cx="582" cy="173"/>
          </a:xfrm>
        </p:grpSpPr>
        <p:sp>
          <p:nvSpPr>
            <p:cNvPr id="51" name="Line 314">
              <a:extLst>
                <a:ext uri="{FF2B5EF4-FFF2-40B4-BE49-F238E27FC236}">
                  <a16:creationId xmlns:a16="http://schemas.microsoft.com/office/drawing/2014/main" id="{30BEA82A-DD57-E244-A7FE-30CDF2C62FB1}"/>
                </a:ext>
              </a:extLst>
            </p:cNvPr>
            <p:cNvSpPr>
              <a:spLocks noChangeShapeType="1"/>
            </p:cNvSpPr>
            <p:nvPr/>
          </p:nvSpPr>
          <p:spPr bwMode="auto">
            <a:xfrm flipH="1">
              <a:off x="979" y="2102"/>
              <a:ext cx="173" cy="0"/>
            </a:xfrm>
            <a:prstGeom prst="line">
              <a:avLst/>
            </a:prstGeom>
            <a:noFill/>
            <a:ln w="25400">
              <a:solidFill>
                <a:schemeClr val="tx1"/>
              </a:solidFill>
              <a:round/>
              <a:headEnd/>
              <a:tailEnd/>
            </a:ln>
            <a:effectLst/>
          </p:spPr>
          <p:txBody>
            <a:bodyPr wrap="none" anchor="ctr">
              <a:prstTxWarp prst="textNoShape">
                <a:avLst/>
              </a:prstTxWarp>
            </a:bodyPr>
            <a:lstStyle/>
            <a:p>
              <a:endParaRPr lang="en-US"/>
            </a:p>
          </p:txBody>
        </p:sp>
        <p:grpSp>
          <p:nvGrpSpPr>
            <p:cNvPr id="52" name="Group 195">
              <a:extLst>
                <a:ext uri="{FF2B5EF4-FFF2-40B4-BE49-F238E27FC236}">
                  <a16:creationId xmlns:a16="http://schemas.microsoft.com/office/drawing/2014/main" id="{E2E6C7CA-8F5C-5344-85BB-A624CC51AFE4}"/>
                </a:ext>
              </a:extLst>
            </p:cNvPr>
            <p:cNvGrpSpPr>
              <a:grpSpLocks/>
            </p:cNvGrpSpPr>
            <p:nvPr/>
          </p:nvGrpSpPr>
          <p:grpSpPr bwMode="auto">
            <a:xfrm>
              <a:off x="570" y="2011"/>
              <a:ext cx="173" cy="58"/>
              <a:chOff x="427" y="1066"/>
              <a:chExt cx="173" cy="58"/>
            </a:xfrm>
          </p:grpSpPr>
          <p:sp>
            <p:nvSpPr>
              <p:cNvPr id="58" name="Oval 196">
                <a:extLst>
                  <a:ext uri="{FF2B5EF4-FFF2-40B4-BE49-F238E27FC236}">
                    <a16:creationId xmlns:a16="http://schemas.microsoft.com/office/drawing/2014/main" id="{B2E781E4-1995-D649-B073-FFD62C6C65EC}"/>
                  </a:ext>
                </a:extLst>
              </p:cNvPr>
              <p:cNvSpPr>
                <a:spLocks noChangeArrowheads="1"/>
              </p:cNvSpPr>
              <p:nvPr/>
            </p:nvSpPr>
            <p:spPr bwMode="auto">
              <a:xfrm>
                <a:off x="542" y="1066"/>
                <a:ext cx="58" cy="58"/>
              </a:xfrm>
              <a:prstGeom prst="ellipse">
                <a:avLst/>
              </a:prstGeom>
              <a:noFill/>
              <a:ln w="19050">
                <a:solidFill>
                  <a:schemeClr val="tx1"/>
                </a:solidFill>
                <a:round/>
                <a:headEnd/>
                <a:tailEnd/>
              </a:ln>
              <a:effectLst/>
            </p:spPr>
            <p:txBody>
              <a:bodyPr wrap="none" anchor="ctr">
                <a:prstTxWarp prst="textNoShape">
                  <a:avLst/>
                </a:prstTxWarp>
              </a:bodyPr>
              <a:lstStyle/>
              <a:p>
                <a:endParaRPr lang="en-US"/>
              </a:p>
            </p:txBody>
          </p:sp>
          <p:sp>
            <p:nvSpPr>
              <p:cNvPr id="59" name="Line 197">
                <a:extLst>
                  <a:ext uri="{FF2B5EF4-FFF2-40B4-BE49-F238E27FC236}">
                    <a16:creationId xmlns:a16="http://schemas.microsoft.com/office/drawing/2014/main" id="{AFB3FA9C-1C4E-9E4C-9575-019162D0CD10}"/>
                  </a:ext>
                </a:extLst>
              </p:cNvPr>
              <p:cNvSpPr>
                <a:spLocks noChangeShapeType="1"/>
              </p:cNvSpPr>
              <p:nvPr/>
            </p:nvSpPr>
            <p:spPr bwMode="auto">
              <a:xfrm flipH="1">
                <a:off x="427" y="1097"/>
                <a:ext cx="11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53" name="Line 198">
              <a:extLst>
                <a:ext uri="{FF2B5EF4-FFF2-40B4-BE49-F238E27FC236}">
                  <a16:creationId xmlns:a16="http://schemas.microsoft.com/office/drawing/2014/main" id="{8353466F-DFD3-704E-AF32-F899F30077C2}"/>
                </a:ext>
              </a:extLst>
            </p:cNvPr>
            <p:cNvSpPr>
              <a:spLocks noChangeShapeType="1"/>
            </p:cNvSpPr>
            <p:nvPr/>
          </p:nvSpPr>
          <p:spPr bwMode="auto">
            <a:xfrm flipH="1" flipV="1">
              <a:off x="716" y="2102"/>
              <a:ext cx="258" cy="0"/>
            </a:xfrm>
            <a:prstGeom prst="line">
              <a:avLst/>
            </a:prstGeom>
            <a:noFill/>
            <a:ln w="19050">
              <a:solidFill>
                <a:schemeClr val="tx1"/>
              </a:solidFill>
              <a:round/>
              <a:headEnd/>
              <a:tailEnd type="triangle" w="med" len="med"/>
            </a:ln>
            <a:effectLst/>
          </p:spPr>
          <p:txBody>
            <a:bodyPr>
              <a:prstTxWarp prst="textNoShape">
                <a:avLst/>
              </a:prstTxWarp>
            </a:bodyPr>
            <a:lstStyle/>
            <a:p>
              <a:endParaRPr lang="en-US"/>
            </a:p>
          </p:txBody>
        </p:sp>
        <p:sp>
          <p:nvSpPr>
            <p:cNvPr id="54" name="Oval 199">
              <a:extLst>
                <a:ext uri="{FF2B5EF4-FFF2-40B4-BE49-F238E27FC236}">
                  <a16:creationId xmlns:a16="http://schemas.microsoft.com/office/drawing/2014/main" id="{879D0856-10D9-4341-9CA0-C8A60190DF13}"/>
                </a:ext>
              </a:extLst>
            </p:cNvPr>
            <p:cNvSpPr>
              <a:spLocks noChangeArrowheads="1"/>
            </p:cNvSpPr>
            <p:nvPr/>
          </p:nvSpPr>
          <p:spPr bwMode="auto">
            <a:xfrm>
              <a:off x="946" y="2071"/>
              <a:ext cx="58" cy="58"/>
            </a:xfrm>
            <a:prstGeom prst="ellipse">
              <a:avLst/>
            </a:prstGeom>
            <a:solidFill>
              <a:schemeClr val="bg1"/>
            </a:solidFill>
            <a:ln w="19050">
              <a:solidFill>
                <a:schemeClr val="tx1"/>
              </a:solidFill>
              <a:round/>
              <a:headEnd/>
              <a:tailEnd/>
            </a:ln>
            <a:effectLst/>
          </p:spPr>
          <p:txBody>
            <a:bodyPr wrap="none" anchor="ctr">
              <a:prstTxWarp prst="textNoShape">
                <a:avLst/>
              </a:prstTxWarp>
            </a:bodyPr>
            <a:lstStyle/>
            <a:p>
              <a:endParaRPr lang="en-US"/>
            </a:p>
          </p:txBody>
        </p:sp>
        <p:grpSp>
          <p:nvGrpSpPr>
            <p:cNvPr id="55" name="Group 200">
              <a:extLst>
                <a:ext uri="{FF2B5EF4-FFF2-40B4-BE49-F238E27FC236}">
                  <a16:creationId xmlns:a16="http://schemas.microsoft.com/office/drawing/2014/main" id="{C853A7AA-4AF0-EC4B-AA9D-84D652D54EAD}"/>
                </a:ext>
              </a:extLst>
            </p:cNvPr>
            <p:cNvGrpSpPr>
              <a:grpSpLocks/>
            </p:cNvGrpSpPr>
            <p:nvPr/>
          </p:nvGrpSpPr>
          <p:grpSpPr bwMode="auto">
            <a:xfrm>
              <a:off x="570" y="2126"/>
              <a:ext cx="173" cy="58"/>
              <a:chOff x="430" y="1223"/>
              <a:chExt cx="173" cy="58"/>
            </a:xfrm>
          </p:grpSpPr>
          <p:sp>
            <p:nvSpPr>
              <p:cNvPr id="56" name="Oval 201">
                <a:extLst>
                  <a:ext uri="{FF2B5EF4-FFF2-40B4-BE49-F238E27FC236}">
                    <a16:creationId xmlns:a16="http://schemas.microsoft.com/office/drawing/2014/main" id="{EE221CE9-910E-954A-9819-01411059AA29}"/>
                  </a:ext>
                </a:extLst>
              </p:cNvPr>
              <p:cNvSpPr>
                <a:spLocks noChangeArrowheads="1"/>
              </p:cNvSpPr>
              <p:nvPr/>
            </p:nvSpPr>
            <p:spPr bwMode="auto">
              <a:xfrm>
                <a:off x="545" y="1223"/>
                <a:ext cx="58" cy="58"/>
              </a:xfrm>
              <a:prstGeom prst="ellipse">
                <a:avLst/>
              </a:prstGeom>
              <a:noFill/>
              <a:ln w="19050">
                <a:solidFill>
                  <a:schemeClr val="tx1"/>
                </a:solidFill>
                <a:round/>
                <a:headEnd/>
                <a:tailEnd/>
              </a:ln>
              <a:effectLst/>
            </p:spPr>
            <p:txBody>
              <a:bodyPr wrap="none" anchor="ctr">
                <a:prstTxWarp prst="textNoShape">
                  <a:avLst/>
                </a:prstTxWarp>
              </a:bodyPr>
              <a:lstStyle/>
              <a:p>
                <a:endParaRPr lang="en-US"/>
              </a:p>
            </p:txBody>
          </p:sp>
          <p:sp>
            <p:nvSpPr>
              <p:cNvPr id="57" name="Line 202">
                <a:extLst>
                  <a:ext uri="{FF2B5EF4-FFF2-40B4-BE49-F238E27FC236}">
                    <a16:creationId xmlns:a16="http://schemas.microsoft.com/office/drawing/2014/main" id="{79591881-CF0B-5640-A636-A3E8A1F170E5}"/>
                  </a:ext>
                </a:extLst>
              </p:cNvPr>
              <p:cNvSpPr>
                <a:spLocks noChangeShapeType="1"/>
              </p:cNvSpPr>
              <p:nvPr/>
            </p:nvSpPr>
            <p:spPr bwMode="auto">
              <a:xfrm flipH="1">
                <a:off x="430" y="1254"/>
                <a:ext cx="11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grpSp>
      <p:cxnSp>
        <p:nvCxnSpPr>
          <p:cNvPr id="60" name="Straight Connector 59">
            <a:extLst>
              <a:ext uri="{FF2B5EF4-FFF2-40B4-BE49-F238E27FC236}">
                <a16:creationId xmlns:a16="http://schemas.microsoft.com/office/drawing/2014/main" id="{972468CC-5430-444A-8854-0C1092C8A0B4}"/>
              </a:ext>
            </a:extLst>
          </p:cNvPr>
          <p:cNvCxnSpPr/>
          <p:nvPr/>
        </p:nvCxnSpPr>
        <p:spPr>
          <a:xfrm rot="5400000" flipH="1" flipV="1">
            <a:off x="991735" y="4032287"/>
            <a:ext cx="868364" cy="663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61" name="Group 222">
            <a:extLst>
              <a:ext uri="{FF2B5EF4-FFF2-40B4-BE49-F238E27FC236}">
                <a16:creationId xmlns:a16="http://schemas.microsoft.com/office/drawing/2014/main" id="{5310F75A-C9C8-DB4F-86ED-9BDD025813F9}"/>
              </a:ext>
            </a:extLst>
          </p:cNvPr>
          <p:cNvGrpSpPr>
            <a:grpSpLocks/>
          </p:cNvGrpSpPr>
          <p:nvPr/>
        </p:nvGrpSpPr>
        <p:grpSpPr bwMode="auto">
          <a:xfrm>
            <a:off x="380380" y="4538053"/>
            <a:ext cx="304800" cy="377952"/>
            <a:chOff x="4272" y="3064"/>
            <a:chExt cx="192" cy="248"/>
          </a:xfrm>
        </p:grpSpPr>
        <p:sp>
          <p:nvSpPr>
            <p:cNvPr id="62" name="Line 99">
              <a:extLst>
                <a:ext uri="{FF2B5EF4-FFF2-40B4-BE49-F238E27FC236}">
                  <a16:creationId xmlns:a16="http://schemas.microsoft.com/office/drawing/2014/main" id="{F8A5BA02-9F15-E54D-971B-E6E25F3C0F2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63" name="Line 100">
              <a:extLst>
                <a:ext uri="{FF2B5EF4-FFF2-40B4-BE49-F238E27FC236}">
                  <a16:creationId xmlns:a16="http://schemas.microsoft.com/office/drawing/2014/main" id="{3B44DF22-F1C9-3149-BA00-B2C3EEB7D85B}"/>
                </a:ext>
              </a:extLst>
            </p:cNvPr>
            <p:cNvSpPr>
              <a:spLocks noChangeAspect="1" noChangeShapeType="1"/>
            </p:cNvSpPr>
            <p:nvPr/>
          </p:nvSpPr>
          <p:spPr bwMode="auto">
            <a:xfrm>
              <a:off x="4376" y="3064"/>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64" name="Line 101">
              <a:extLst>
                <a:ext uri="{FF2B5EF4-FFF2-40B4-BE49-F238E27FC236}">
                  <a16:creationId xmlns:a16="http://schemas.microsoft.com/office/drawing/2014/main" id="{14F1300B-C5F1-ED42-9603-A1E4A44CC19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65" name="Line 102">
              <a:extLst>
                <a:ext uri="{FF2B5EF4-FFF2-40B4-BE49-F238E27FC236}">
                  <a16:creationId xmlns:a16="http://schemas.microsoft.com/office/drawing/2014/main" id="{54A6BE24-7EE2-F142-AE3F-EB539629533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66" name="Line 103">
              <a:extLst>
                <a:ext uri="{FF2B5EF4-FFF2-40B4-BE49-F238E27FC236}">
                  <a16:creationId xmlns:a16="http://schemas.microsoft.com/office/drawing/2014/main" id="{4AF00172-CB49-FF48-977B-AF46EFF7444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67" name="Line 104">
              <a:extLst>
                <a:ext uri="{FF2B5EF4-FFF2-40B4-BE49-F238E27FC236}">
                  <a16:creationId xmlns:a16="http://schemas.microsoft.com/office/drawing/2014/main" id="{4D3F573B-0B28-E042-B573-D107F3D036B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cxnSp>
        <p:nvCxnSpPr>
          <p:cNvPr id="68" name="Straight Connector 67">
            <a:extLst>
              <a:ext uri="{FF2B5EF4-FFF2-40B4-BE49-F238E27FC236}">
                <a16:creationId xmlns:a16="http://schemas.microsoft.com/office/drawing/2014/main" id="{5EECB966-D7B5-7B4E-9FC5-A66A3C0B5516}"/>
              </a:ext>
            </a:extLst>
          </p:cNvPr>
          <p:cNvCxnSpPr>
            <a:cxnSpLocks/>
          </p:cNvCxnSpPr>
          <p:nvPr/>
        </p:nvCxnSpPr>
        <p:spPr>
          <a:xfrm>
            <a:off x="1450367" y="2811977"/>
            <a:ext cx="457200" cy="221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9" name="Straight Connector 68">
            <a:extLst>
              <a:ext uri="{FF2B5EF4-FFF2-40B4-BE49-F238E27FC236}">
                <a16:creationId xmlns:a16="http://schemas.microsoft.com/office/drawing/2014/main" id="{33CD725E-9294-C64E-AAEA-CE7032FBCB84}"/>
              </a:ext>
            </a:extLst>
          </p:cNvPr>
          <p:cNvCxnSpPr/>
          <p:nvPr/>
        </p:nvCxnSpPr>
        <p:spPr>
          <a:xfrm rot="16200000" flipH="1">
            <a:off x="1374167" y="2894805"/>
            <a:ext cx="164070" cy="159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0" name="Straight Connector 69">
            <a:extLst>
              <a:ext uri="{FF2B5EF4-FFF2-40B4-BE49-F238E27FC236}">
                <a16:creationId xmlns:a16="http://schemas.microsoft.com/office/drawing/2014/main" id="{B7C73C0D-376F-5140-8039-8346745089F4}"/>
              </a:ext>
            </a:extLst>
          </p:cNvPr>
          <p:cNvCxnSpPr/>
          <p:nvPr/>
        </p:nvCxnSpPr>
        <p:spPr>
          <a:xfrm rot="16200000" flipH="1">
            <a:off x="1495612" y="2698867"/>
            <a:ext cx="228599" cy="796"/>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71" name="TextBox 70">
            <a:extLst>
              <a:ext uri="{FF2B5EF4-FFF2-40B4-BE49-F238E27FC236}">
                <a16:creationId xmlns:a16="http://schemas.microsoft.com/office/drawing/2014/main" id="{26498624-B412-9A41-AC8F-D051A97A69BF}"/>
              </a:ext>
            </a:extLst>
          </p:cNvPr>
          <p:cNvSpPr txBox="1"/>
          <p:nvPr/>
        </p:nvSpPr>
        <p:spPr>
          <a:xfrm>
            <a:off x="2935039" y="4261365"/>
            <a:ext cx="275661" cy="369332"/>
          </a:xfrm>
          <a:prstGeom prst="rect">
            <a:avLst/>
          </a:prstGeom>
          <a:noFill/>
        </p:spPr>
        <p:txBody>
          <a:bodyPr wrap="none" rtlCol="0">
            <a:spAutoFit/>
          </a:bodyPr>
          <a:lstStyle/>
          <a:p>
            <a:pPr algn="r"/>
            <a:r>
              <a:rPr lang="en-US" sz="1400"/>
              <a:t>1</a:t>
            </a:r>
            <a:r>
              <a:rPr lang="en-US"/>
              <a:t> </a:t>
            </a:r>
          </a:p>
        </p:txBody>
      </p:sp>
      <p:sp>
        <p:nvSpPr>
          <p:cNvPr id="75" name="TextBox 74">
            <a:extLst>
              <a:ext uri="{FF2B5EF4-FFF2-40B4-BE49-F238E27FC236}">
                <a16:creationId xmlns:a16="http://schemas.microsoft.com/office/drawing/2014/main" id="{5B292658-51B1-5E43-8E1E-485095D27E8B}"/>
              </a:ext>
            </a:extLst>
          </p:cNvPr>
          <p:cNvSpPr txBox="1"/>
          <p:nvPr/>
        </p:nvSpPr>
        <p:spPr>
          <a:xfrm>
            <a:off x="912852" y="2969595"/>
            <a:ext cx="457176" cy="276999"/>
          </a:xfrm>
          <a:prstGeom prst="rect">
            <a:avLst/>
          </a:prstGeom>
          <a:noFill/>
        </p:spPr>
        <p:txBody>
          <a:bodyPr wrap="none" rtlCol="0">
            <a:spAutoFit/>
          </a:bodyPr>
          <a:lstStyle/>
          <a:p>
            <a:r>
              <a:rPr lang="en-US" sz="1200"/>
              <a:t>10K </a:t>
            </a:r>
          </a:p>
        </p:txBody>
      </p:sp>
      <p:sp>
        <p:nvSpPr>
          <p:cNvPr id="76" name="TextBox 75">
            <a:extLst>
              <a:ext uri="{FF2B5EF4-FFF2-40B4-BE49-F238E27FC236}">
                <a16:creationId xmlns:a16="http://schemas.microsoft.com/office/drawing/2014/main" id="{2F96E7F6-5E58-8644-9EC6-BB85DDCE52A4}"/>
              </a:ext>
            </a:extLst>
          </p:cNvPr>
          <p:cNvSpPr txBox="1"/>
          <p:nvPr/>
        </p:nvSpPr>
        <p:spPr>
          <a:xfrm>
            <a:off x="1914313" y="3030497"/>
            <a:ext cx="457176" cy="276999"/>
          </a:xfrm>
          <a:prstGeom prst="rect">
            <a:avLst/>
          </a:prstGeom>
          <a:noFill/>
        </p:spPr>
        <p:txBody>
          <a:bodyPr wrap="none" rtlCol="0">
            <a:spAutoFit/>
          </a:bodyPr>
          <a:lstStyle/>
          <a:p>
            <a:r>
              <a:rPr lang="en-US" sz="1200"/>
              <a:t>10K </a:t>
            </a:r>
          </a:p>
        </p:txBody>
      </p:sp>
      <p:sp>
        <p:nvSpPr>
          <p:cNvPr id="79" name="Shape 203">
            <a:extLst>
              <a:ext uri="{FF2B5EF4-FFF2-40B4-BE49-F238E27FC236}">
                <a16:creationId xmlns:a16="http://schemas.microsoft.com/office/drawing/2014/main" id="{B0429F2F-8FF3-C649-9F3B-B70AE64AA3FF}"/>
              </a:ext>
            </a:extLst>
          </p:cNvPr>
          <p:cNvSpPr/>
          <p:nvPr/>
        </p:nvSpPr>
        <p:spPr>
          <a:xfrm>
            <a:off x="1541807" y="2498268"/>
            <a:ext cx="115443" cy="9719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ln>
            <a:solidFill/>
          </a:ln>
          <a:effectLst>
            <a:outerShdw blurRad="38100" dist="23000" dir="5400000" rotWithShape="0">
              <a:srgbClr val="000000">
                <a:alpha val="35000"/>
              </a:srgbClr>
            </a:outerShdw>
          </a:effectLst>
        </p:spPr>
        <p:txBody>
          <a:bodyPr lIns="0" tIns="0" rIns="0" bIns="0" anchor="ctr"/>
          <a:lstStyle/>
          <a:p>
            <a:pPr lvl="0" algn="ctr">
              <a:defRPr>
                <a:solidFill>
                  <a:srgbClr val="FFFFFF"/>
                </a:solidFill>
              </a:defRPr>
            </a:pPr>
            <a:endParaRPr/>
          </a:p>
        </p:txBody>
      </p:sp>
      <p:grpSp>
        <p:nvGrpSpPr>
          <p:cNvPr id="82" name="Group 120">
            <a:extLst>
              <a:ext uri="{FF2B5EF4-FFF2-40B4-BE49-F238E27FC236}">
                <a16:creationId xmlns:a16="http://schemas.microsoft.com/office/drawing/2014/main" id="{2405A898-EB9F-B549-B91A-72C114CA7ADA}"/>
              </a:ext>
            </a:extLst>
          </p:cNvPr>
          <p:cNvGrpSpPr/>
          <p:nvPr/>
        </p:nvGrpSpPr>
        <p:grpSpPr>
          <a:xfrm>
            <a:off x="6866637" y="3165617"/>
            <a:ext cx="538816" cy="538816"/>
            <a:chOff x="0" y="0"/>
            <a:chExt cx="538815" cy="538815"/>
          </a:xfrm>
        </p:grpSpPr>
        <p:sp>
          <p:nvSpPr>
            <p:cNvPr id="83" name="Shape 116">
              <a:extLst>
                <a:ext uri="{FF2B5EF4-FFF2-40B4-BE49-F238E27FC236}">
                  <a16:creationId xmlns:a16="http://schemas.microsoft.com/office/drawing/2014/main" id="{E6D2E2EC-69C2-374E-98AB-E3C9256820CE}"/>
                </a:ext>
              </a:extLst>
            </p:cNvPr>
            <p:cNvSpPr/>
            <p:nvPr/>
          </p:nvSpPr>
          <p:spPr>
            <a:xfrm>
              <a:off x="0" y="0"/>
              <a:ext cx="215527" cy="215527"/>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84" name="Shape 117">
              <a:extLst>
                <a:ext uri="{FF2B5EF4-FFF2-40B4-BE49-F238E27FC236}">
                  <a16:creationId xmlns:a16="http://schemas.microsoft.com/office/drawing/2014/main" id="{D09A73C7-87C0-0647-9A79-A92431CCB6B4}"/>
                </a:ext>
              </a:extLst>
            </p:cNvPr>
            <p:cNvSpPr/>
            <p:nvPr/>
          </p:nvSpPr>
          <p:spPr>
            <a:xfrm flipV="1">
              <a:off x="107128" y="107500"/>
              <a:ext cx="215527" cy="215527"/>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85" name="Shape 118">
              <a:extLst>
                <a:ext uri="{FF2B5EF4-FFF2-40B4-BE49-F238E27FC236}">
                  <a16:creationId xmlns:a16="http://schemas.microsoft.com/office/drawing/2014/main" id="{C71D0466-BA15-164A-9B99-2B22FDD73BAB}"/>
                </a:ext>
              </a:extLst>
            </p:cNvPr>
            <p:cNvSpPr/>
            <p:nvPr/>
          </p:nvSpPr>
          <p:spPr>
            <a:xfrm rot="18900000">
              <a:off x="116821" y="192758"/>
              <a:ext cx="304801" cy="1524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0" y="21600"/>
                  </a:lnTo>
                  <a:lnTo>
                    <a:pt x="21600" y="21600"/>
                  </a:lnTo>
                  <a:lnTo>
                    <a:pt x="10800" y="0"/>
                  </a:lnTo>
                  <a:close/>
                </a:path>
              </a:pathLst>
            </a:custGeom>
            <a:solidFill>
              <a:srgbClr val="000000"/>
            </a:solidFill>
            <a:ln w="25400" cap="flat">
              <a:solidFill>
                <a:srgbClr val="000000"/>
              </a:solidFill>
              <a:prstDash val="solid"/>
              <a:round/>
            </a:ln>
            <a:effectLst/>
          </p:spPr>
          <p:txBody>
            <a:bodyPr wrap="square" lIns="0" tIns="0" rIns="0" bIns="0" numCol="1" anchor="t">
              <a:noAutofit/>
            </a:bodyPr>
            <a:lstStyle/>
            <a:p>
              <a:pPr lvl="0"/>
              <a:endParaRPr/>
            </a:p>
          </p:txBody>
        </p:sp>
        <p:sp>
          <p:nvSpPr>
            <p:cNvPr id="86" name="Shape 119">
              <a:extLst>
                <a:ext uri="{FF2B5EF4-FFF2-40B4-BE49-F238E27FC236}">
                  <a16:creationId xmlns:a16="http://schemas.microsoft.com/office/drawing/2014/main" id="{81365250-63B2-9642-8D70-A589292E0E45}"/>
                </a:ext>
              </a:extLst>
            </p:cNvPr>
            <p:cNvSpPr/>
            <p:nvPr/>
          </p:nvSpPr>
          <p:spPr>
            <a:xfrm>
              <a:off x="323289" y="323289"/>
              <a:ext cx="215527" cy="215527"/>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grpSp>
      <p:grpSp>
        <p:nvGrpSpPr>
          <p:cNvPr id="118" name="Group 156">
            <a:extLst>
              <a:ext uri="{FF2B5EF4-FFF2-40B4-BE49-F238E27FC236}">
                <a16:creationId xmlns:a16="http://schemas.microsoft.com/office/drawing/2014/main" id="{4E55E40D-47C9-1644-A769-3A858800CA81}"/>
              </a:ext>
            </a:extLst>
          </p:cNvPr>
          <p:cNvGrpSpPr/>
          <p:nvPr/>
        </p:nvGrpSpPr>
        <p:grpSpPr>
          <a:xfrm>
            <a:off x="6330306" y="3694290"/>
            <a:ext cx="538816" cy="538816"/>
            <a:chOff x="0" y="0"/>
            <a:chExt cx="538815" cy="538815"/>
          </a:xfrm>
        </p:grpSpPr>
        <p:sp>
          <p:nvSpPr>
            <p:cNvPr id="119" name="Shape 152">
              <a:extLst>
                <a:ext uri="{FF2B5EF4-FFF2-40B4-BE49-F238E27FC236}">
                  <a16:creationId xmlns:a16="http://schemas.microsoft.com/office/drawing/2014/main" id="{763CE89A-DDBD-B341-8A42-42EBBDFFCAB9}"/>
                </a:ext>
              </a:extLst>
            </p:cNvPr>
            <p:cNvSpPr/>
            <p:nvPr/>
          </p:nvSpPr>
          <p:spPr>
            <a:xfrm flipH="1" flipV="1">
              <a:off x="323289" y="323289"/>
              <a:ext cx="215527" cy="215527"/>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20" name="Shape 153">
              <a:extLst>
                <a:ext uri="{FF2B5EF4-FFF2-40B4-BE49-F238E27FC236}">
                  <a16:creationId xmlns:a16="http://schemas.microsoft.com/office/drawing/2014/main" id="{E9AADFB7-082E-424A-9E4E-17A1467A6913}"/>
                </a:ext>
              </a:extLst>
            </p:cNvPr>
            <p:cNvSpPr/>
            <p:nvPr/>
          </p:nvSpPr>
          <p:spPr>
            <a:xfrm flipH="1">
              <a:off x="214891" y="217059"/>
              <a:ext cx="215527" cy="215527"/>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21" name="Shape 154">
              <a:extLst>
                <a:ext uri="{FF2B5EF4-FFF2-40B4-BE49-F238E27FC236}">
                  <a16:creationId xmlns:a16="http://schemas.microsoft.com/office/drawing/2014/main" id="{F8234BFE-1AD2-6D45-9F79-82C46CFA2F02}"/>
                </a:ext>
              </a:extLst>
            </p:cNvPr>
            <p:cNvSpPr/>
            <p:nvPr/>
          </p:nvSpPr>
          <p:spPr>
            <a:xfrm rot="8100000">
              <a:off x="115923" y="193656"/>
              <a:ext cx="304801" cy="1524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0" y="21600"/>
                  </a:lnTo>
                  <a:lnTo>
                    <a:pt x="21600" y="21600"/>
                  </a:lnTo>
                  <a:lnTo>
                    <a:pt x="10800" y="0"/>
                  </a:lnTo>
                  <a:close/>
                </a:path>
              </a:pathLst>
            </a:custGeom>
            <a:solidFill>
              <a:srgbClr val="000000"/>
            </a:solidFill>
            <a:ln w="25400" cap="flat">
              <a:solidFill>
                <a:srgbClr val="000000"/>
              </a:solidFill>
              <a:prstDash val="solid"/>
              <a:round/>
            </a:ln>
            <a:effectLst/>
          </p:spPr>
          <p:txBody>
            <a:bodyPr wrap="square" lIns="0" tIns="0" rIns="0" bIns="0" numCol="1" anchor="t">
              <a:noAutofit/>
            </a:bodyPr>
            <a:lstStyle/>
            <a:p>
              <a:pPr lvl="0"/>
              <a:endParaRPr/>
            </a:p>
          </p:txBody>
        </p:sp>
        <p:sp>
          <p:nvSpPr>
            <p:cNvPr id="122" name="Shape 155">
              <a:extLst>
                <a:ext uri="{FF2B5EF4-FFF2-40B4-BE49-F238E27FC236}">
                  <a16:creationId xmlns:a16="http://schemas.microsoft.com/office/drawing/2014/main" id="{9420E9F7-FBF8-404E-91B4-FD0946DCF55E}"/>
                </a:ext>
              </a:extLst>
            </p:cNvPr>
            <p:cNvSpPr/>
            <p:nvPr/>
          </p:nvSpPr>
          <p:spPr>
            <a:xfrm flipH="1" flipV="1">
              <a:off x="0" y="-1"/>
              <a:ext cx="215527" cy="215528"/>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grpSp>
      <p:grpSp>
        <p:nvGrpSpPr>
          <p:cNvPr id="123" name="Group 161">
            <a:extLst>
              <a:ext uri="{FF2B5EF4-FFF2-40B4-BE49-F238E27FC236}">
                <a16:creationId xmlns:a16="http://schemas.microsoft.com/office/drawing/2014/main" id="{CE8D0801-7FF5-2743-B62E-218143BCF86E}"/>
              </a:ext>
            </a:extLst>
          </p:cNvPr>
          <p:cNvGrpSpPr/>
          <p:nvPr/>
        </p:nvGrpSpPr>
        <p:grpSpPr>
          <a:xfrm>
            <a:off x="6863706" y="3702846"/>
            <a:ext cx="538816" cy="538816"/>
            <a:chOff x="0" y="0"/>
            <a:chExt cx="538815" cy="538815"/>
          </a:xfrm>
        </p:grpSpPr>
        <p:sp>
          <p:nvSpPr>
            <p:cNvPr id="124" name="Shape 157">
              <a:extLst>
                <a:ext uri="{FF2B5EF4-FFF2-40B4-BE49-F238E27FC236}">
                  <a16:creationId xmlns:a16="http://schemas.microsoft.com/office/drawing/2014/main" id="{21FE461C-997F-7647-92FA-E34269E9BD4C}"/>
                </a:ext>
              </a:extLst>
            </p:cNvPr>
            <p:cNvSpPr/>
            <p:nvPr/>
          </p:nvSpPr>
          <p:spPr>
            <a:xfrm flipV="1">
              <a:off x="0" y="323289"/>
              <a:ext cx="215527" cy="215527"/>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25" name="Shape 158">
              <a:extLst>
                <a:ext uri="{FF2B5EF4-FFF2-40B4-BE49-F238E27FC236}">
                  <a16:creationId xmlns:a16="http://schemas.microsoft.com/office/drawing/2014/main" id="{F88BFF14-A474-8848-848D-912929FDDCB5}"/>
                </a:ext>
              </a:extLst>
            </p:cNvPr>
            <p:cNvSpPr/>
            <p:nvPr/>
          </p:nvSpPr>
          <p:spPr>
            <a:xfrm flipH="1" flipV="1">
              <a:off x="106230" y="216161"/>
              <a:ext cx="215527" cy="215527"/>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26" name="Shape 159">
              <a:extLst>
                <a:ext uri="{FF2B5EF4-FFF2-40B4-BE49-F238E27FC236}">
                  <a16:creationId xmlns:a16="http://schemas.microsoft.com/office/drawing/2014/main" id="{C9B77365-EDEC-A341-8F6E-48B8A778FF43}"/>
                </a:ext>
              </a:extLst>
            </p:cNvPr>
            <p:cNvSpPr/>
            <p:nvPr/>
          </p:nvSpPr>
          <p:spPr>
            <a:xfrm rot="13500000">
              <a:off x="115923" y="192758"/>
              <a:ext cx="304801" cy="1524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0" y="21600"/>
                  </a:lnTo>
                  <a:lnTo>
                    <a:pt x="21600" y="21600"/>
                  </a:lnTo>
                  <a:lnTo>
                    <a:pt x="10800" y="0"/>
                  </a:lnTo>
                  <a:close/>
                </a:path>
              </a:pathLst>
            </a:custGeom>
            <a:solidFill>
              <a:srgbClr val="000000"/>
            </a:solidFill>
            <a:ln w="25400" cap="flat">
              <a:solidFill>
                <a:srgbClr val="000000"/>
              </a:solidFill>
              <a:prstDash val="solid"/>
              <a:round/>
            </a:ln>
            <a:effectLst/>
          </p:spPr>
          <p:txBody>
            <a:bodyPr wrap="square" lIns="0" tIns="0" rIns="0" bIns="0" numCol="1" anchor="t">
              <a:noAutofit/>
            </a:bodyPr>
            <a:lstStyle/>
            <a:p>
              <a:pPr lvl="0"/>
              <a:endParaRPr/>
            </a:p>
          </p:txBody>
        </p:sp>
        <p:sp>
          <p:nvSpPr>
            <p:cNvPr id="127" name="Shape 160">
              <a:extLst>
                <a:ext uri="{FF2B5EF4-FFF2-40B4-BE49-F238E27FC236}">
                  <a16:creationId xmlns:a16="http://schemas.microsoft.com/office/drawing/2014/main" id="{80D6BE4E-D667-FB48-B3CD-0AE572CAE17A}"/>
                </a:ext>
              </a:extLst>
            </p:cNvPr>
            <p:cNvSpPr/>
            <p:nvPr/>
          </p:nvSpPr>
          <p:spPr>
            <a:xfrm flipV="1">
              <a:off x="323289" y="0"/>
              <a:ext cx="215527" cy="215527"/>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grpSp>
      <p:grpSp>
        <p:nvGrpSpPr>
          <p:cNvPr id="128" name="Group 166">
            <a:extLst>
              <a:ext uri="{FF2B5EF4-FFF2-40B4-BE49-F238E27FC236}">
                <a16:creationId xmlns:a16="http://schemas.microsoft.com/office/drawing/2014/main" id="{89FCAC0A-D895-8C4F-8082-8771431C028D}"/>
              </a:ext>
            </a:extLst>
          </p:cNvPr>
          <p:cNvGrpSpPr/>
          <p:nvPr/>
        </p:nvGrpSpPr>
        <p:grpSpPr>
          <a:xfrm>
            <a:off x="6337066" y="3160890"/>
            <a:ext cx="538816" cy="538816"/>
            <a:chOff x="0" y="0"/>
            <a:chExt cx="538815" cy="538815"/>
          </a:xfrm>
        </p:grpSpPr>
        <p:sp>
          <p:nvSpPr>
            <p:cNvPr id="129" name="Shape 162">
              <a:extLst>
                <a:ext uri="{FF2B5EF4-FFF2-40B4-BE49-F238E27FC236}">
                  <a16:creationId xmlns:a16="http://schemas.microsoft.com/office/drawing/2014/main" id="{6E387851-F6EC-1D4E-B222-F1B49C847DDE}"/>
                </a:ext>
              </a:extLst>
            </p:cNvPr>
            <p:cNvSpPr/>
            <p:nvPr/>
          </p:nvSpPr>
          <p:spPr>
            <a:xfrm flipH="1">
              <a:off x="323289" y="0"/>
              <a:ext cx="215527" cy="215527"/>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30" name="Shape 163">
              <a:extLst>
                <a:ext uri="{FF2B5EF4-FFF2-40B4-BE49-F238E27FC236}">
                  <a16:creationId xmlns:a16="http://schemas.microsoft.com/office/drawing/2014/main" id="{D6C2E454-6279-E24E-9D64-049BC575B8BE}"/>
                </a:ext>
              </a:extLst>
            </p:cNvPr>
            <p:cNvSpPr/>
            <p:nvPr/>
          </p:nvSpPr>
          <p:spPr>
            <a:xfrm>
              <a:off x="215789" y="108398"/>
              <a:ext cx="215527" cy="215527"/>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31" name="Shape 164">
              <a:extLst>
                <a:ext uri="{FF2B5EF4-FFF2-40B4-BE49-F238E27FC236}">
                  <a16:creationId xmlns:a16="http://schemas.microsoft.com/office/drawing/2014/main" id="{D560034C-D2C6-7C4A-8AA3-60342BCBEE0C}"/>
                </a:ext>
              </a:extLst>
            </p:cNvPr>
            <p:cNvSpPr/>
            <p:nvPr/>
          </p:nvSpPr>
          <p:spPr>
            <a:xfrm rot="2700000">
              <a:off x="116821" y="193656"/>
              <a:ext cx="304801" cy="1524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0" y="21600"/>
                  </a:lnTo>
                  <a:lnTo>
                    <a:pt x="21600" y="21600"/>
                  </a:lnTo>
                  <a:lnTo>
                    <a:pt x="10800" y="0"/>
                  </a:lnTo>
                  <a:close/>
                </a:path>
              </a:pathLst>
            </a:custGeom>
            <a:solidFill>
              <a:srgbClr val="000000"/>
            </a:solidFill>
            <a:ln w="25400" cap="flat">
              <a:solidFill>
                <a:srgbClr val="000000"/>
              </a:solidFill>
              <a:prstDash val="solid"/>
              <a:round/>
            </a:ln>
            <a:effectLst/>
          </p:spPr>
          <p:txBody>
            <a:bodyPr wrap="square" lIns="0" tIns="0" rIns="0" bIns="0" numCol="1" anchor="t">
              <a:noAutofit/>
            </a:bodyPr>
            <a:lstStyle/>
            <a:p>
              <a:pPr lvl="0"/>
              <a:endParaRPr/>
            </a:p>
          </p:txBody>
        </p:sp>
        <p:sp>
          <p:nvSpPr>
            <p:cNvPr id="132" name="Shape 165">
              <a:extLst>
                <a:ext uri="{FF2B5EF4-FFF2-40B4-BE49-F238E27FC236}">
                  <a16:creationId xmlns:a16="http://schemas.microsoft.com/office/drawing/2014/main" id="{64237801-9D6D-0644-AFBA-D58C9D544085}"/>
                </a:ext>
              </a:extLst>
            </p:cNvPr>
            <p:cNvSpPr/>
            <p:nvPr/>
          </p:nvSpPr>
          <p:spPr>
            <a:xfrm flipH="1">
              <a:off x="-1" y="323289"/>
              <a:ext cx="215528" cy="215527"/>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grpSp>
      <p:sp>
        <p:nvSpPr>
          <p:cNvPr id="133" name="Shape 167">
            <a:extLst>
              <a:ext uri="{FF2B5EF4-FFF2-40B4-BE49-F238E27FC236}">
                <a16:creationId xmlns:a16="http://schemas.microsoft.com/office/drawing/2014/main" id="{CC44152C-84BA-9D4C-83EF-4F8196184B47}"/>
              </a:ext>
            </a:extLst>
          </p:cNvPr>
          <p:cNvSpPr/>
          <p:nvPr/>
        </p:nvSpPr>
        <p:spPr>
          <a:xfrm flipH="1">
            <a:off x="8028922" y="3693655"/>
            <a:ext cx="182881" cy="73152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10800" y="4320"/>
                </a:lnTo>
                <a:lnTo>
                  <a:pt x="21600" y="5400"/>
                </a:lnTo>
                <a:lnTo>
                  <a:pt x="0" y="7560"/>
                </a:lnTo>
                <a:lnTo>
                  <a:pt x="21600" y="9720"/>
                </a:lnTo>
                <a:lnTo>
                  <a:pt x="0" y="11880"/>
                </a:lnTo>
                <a:lnTo>
                  <a:pt x="21600" y="14040"/>
                </a:lnTo>
                <a:lnTo>
                  <a:pt x="0" y="16200"/>
                </a:lnTo>
                <a:lnTo>
                  <a:pt x="10800" y="17280"/>
                </a:lnTo>
                <a:lnTo>
                  <a:pt x="10800" y="21600"/>
                </a:lnTo>
              </a:path>
            </a:pathLst>
          </a:custGeom>
          <a:ln w="25400">
            <a:solidFill/>
            <a:round/>
          </a:ln>
        </p:spPr>
        <p:txBody>
          <a:bodyPr lIns="0" tIns="0" rIns="0" bIns="0"/>
          <a:lstStyle/>
          <a:p>
            <a:pPr lvl="0"/>
            <a:endParaRPr/>
          </a:p>
        </p:txBody>
      </p:sp>
      <p:sp>
        <p:nvSpPr>
          <p:cNvPr id="134" name="Shape 168">
            <a:extLst>
              <a:ext uri="{FF2B5EF4-FFF2-40B4-BE49-F238E27FC236}">
                <a16:creationId xmlns:a16="http://schemas.microsoft.com/office/drawing/2014/main" id="{5559E93E-2AA4-0340-9810-2DCAC6415CDE}"/>
              </a:ext>
            </a:extLst>
          </p:cNvPr>
          <p:cNvSpPr/>
          <p:nvPr/>
        </p:nvSpPr>
        <p:spPr>
          <a:xfrm flipV="1">
            <a:off x="4781457" y="3370339"/>
            <a:ext cx="391166" cy="0"/>
          </a:xfrm>
          <a:prstGeom prst="line">
            <a:avLst/>
          </a:prstGeom>
          <a:ln w="25400">
            <a:solidFill/>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136" name="Shape 170">
            <a:extLst>
              <a:ext uri="{FF2B5EF4-FFF2-40B4-BE49-F238E27FC236}">
                <a16:creationId xmlns:a16="http://schemas.microsoft.com/office/drawing/2014/main" id="{D15AC875-4E75-1C48-8292-B855EDD2C016}"/>
              </a:ext>
            </a:extLst>
          </p:cNvPr>
          <p:cNvSpPr/>
          <p:nvPr/>
        </p:nvSpPr>
        <p:spPr>
          <a:xfrm>
            <a:off x="5677217" y="3171406"/>
            <a:ext cx="1211845" cy="5015"/>
          </a:xfrm>
          <a:prstGeom prst="line">
            <a:avLst/>
          </a:prstGeom>
          <a:ln w="25400">
            <a:solidFill/>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137" name="Shape 171">
            <a:extLst>
              <a:ext uri="{FF2B5EF4-FFF2-40B4-BE49-F238E27FC236}">
                <a16:creationId xmlns:a16="http://schemas.microsoft.com/office/drawing/2014/main" id="{647D7981-8861-2A4C-9DB5-FE4B7AB1E678}"/>
              </a:ext>
            </a:extLst>
          </p:cNvPr>
          <p:cNvSpPr/>
          <p:nvPr/>
        </p:nvSpPr>
        <p:spPr>
          <a:xfrm flipV="1">
            <a:off x="5672458" y="4240319"/>
            <a:ext cx="1203425" cy="0"/>
          </a:xfrm>
          <a:prstGeom prst="line">
            <a:avLst/>
          </a:prstGeom>
          <a:ln w="25400">
            <a:solidFill/>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138" name="Shape 172">
            <a:extLst>
              <a:ext uri="{FF2B5EF4-FFF2-40B4-BE49-F238E27FC236}">
                <a16:creationId xmlns:a16="http://schemas.microsoft.com/office/drawing/2014/main" id="{E7D97E93-48A0-E341-AEE6-BA208E016767}"/>
              </a:ext>
            </a:extLst>
          </p:cNvPr>
          <p:cNvSpPr/>
          <p:nvPr/>
        </p:nvSpPr>
        <p:spPr>
          <a:xfrm>
            <a:off x="7364458" y="3680102"/>
            <a:ext cx="969265" cy="13554"/>
          </a:xfrm>
          <a:prstGeom prst="line">
            <a:avLst/>
          </a:prstGeom>
          <a:ln w="25400">
            <a:solidFill/>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139" name="Shape 173">
            <a:extLst>
              <a:ext uri="{FF2B5EF4-FFF2-40B4-BE49-F238E27FC236}">
                <a16:creationId xmlns:a16="http://schemas.microsoft.com/office/drawing/2014/main" id="{6AFACAEF-C4EB-CE4B-A632-2DEC24BD636A}"/>
              </a:ext>
            </a:extLst>
          </p:cNvPr>
          <p:cNvSpPr/>
          <p:nvPr/>
        </p:nvSpPr>
        <p:spPr>
          <a:xfrm flipH="1">
            <a:off x="5687799" y="3160890"/>
            <a:ext cx="0" cy="306463"/>
          </a:xfrm>
          <a:prstGeom prst="line">
            <a:avLst/>
          </a:prstGeom>
          <a:ln w="25400">
            <a:solidFill/>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141" name="Shape 175">
            <a:extLst>
              <a:ext uri="{FF2B5EF4-FFF2-40B4-BE49-F238E27FC236}">
                <a16:creationId xmlns:a16="http://schemas.microsoft.com/office/drawing/2014/main" id="{7FE78A89-19B3-C44A-9233-DBE033EBFA04}"/>
              </a:ext>
            </a:extLst>
          </p:cNvPr>
          <p:cNvSpPr/>
          <p:nvPr/>
        </p:nvSpPr>
        <p:spPr>
          <a:xfrm flipV="1">
            <a:off x="6335735" y="4405698"/>
            <a:ext cx="2010514" cy="1687"/>
          </a:xfrm>
          <a:prstGeom prst="line">
            <a:avLst/>
          </a:prstGeom>
          <a:ln w="25400">
            <a:solidFill/>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142" name="Shape 176">
            <a:extLst>
              <a:ext uri="{FF2B5EF4-FFF2-40B4-BE49-F238E27FC236}">
                <a16:creationId xmlns:a16="http://schemas.microsoft.com/office/drawing/2014/main" id="{35D8CDFD-7E44-E347-961C-512E8136DFFD}"/>
              </a:ext>
            </a:extLst>
          </p:cNvPr>
          <p:cNvSpPr/>
          <p:nvPr/>
        </p:nvSpPr>
        <p:spPr>
          <a:xfrm>
            <a:off x="6329221" y="3694738"/>
            <a:ext cx="25856" cy="730438"/>
          </a:xfrm>
          <a:prstGeom prst="line">
            <a:avLst/>
          </a:prstGeom>
          <a:ln w="25400">
            <a:solidFill/>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grpSp>
        <p:nvGrpSpPr>
          <p:cNvPr id="148" name="Group 186">
            <a:extLst>
              <a:ext uri="{FF2B5EF4-FFF2-40B4-BE49-F238E27FC236}">
                <a16:creationId xmlns:a16="http://schemas.microsoft.com/office/drawing/2014/main" id="{4752FB67-AA4D-3145-B489-9311EF066538}"/>
              </a:ext>
            </a:extLst>
          </p:cNvPr>
          <p:cNvGrpSpPr/>
          <p:nvPr/>
        </p:nvGrpSpPr>
        <p:grpSpPr>
          <a:xfrm>
            <a:off x="7647923" y="3663176"/>
            <a:ext cx="304801" cy="762001"/>
            <a:chOff x="0" y="0"/>
            <a:chExt cx="304800" cy="762000"/>
          </a:xfrm>
        </p:grpSpPr>
        <p:sp>
          <p:nvSpPr>
            <p:cNvPr id="149" name="Shape 182">
              <a:extLst>
                <a:ext uri="{FF2B5EF4-FFF2-40B4-BE49-F238E27FC236}">
                  <a16:creationId xmlns:a16="http://schemas.microsoft.com/office/drawing/2014/main" id="{BB50E6EF-BC93-E343-916B-DEE8BF94D892}"/>
                </a:ext>
              </a:extLst>
            </p:cNvPr>
            <p:cNvSpPr/>
            <p:nvPr/>
          </p:nvSpPr>
          <p:spPr>
            <a:xfrm flipH="1">
              <a:off x="152399" y="0"/>
              <a:ext cx="1" cy="342901"/>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50" name="Shape 183">
              <a:extLst>
                <a:ext uri="{FF2B5EF4-FFF2-40B4-BE49-F238E27FC236}">
                  <a16:creationId xmlns:a16="http://schemas.microsoft.com/office/drawing/2014/main" id="{8FEC80DE-660C-354A-819A-1B572BA74783}"/>
                </a:ext>
              </a:extLst>
            </p:cNvPr>
            <p:cNvSpPr/>
            <p:nvPr/>
          </p:nvSpPr>
          <p:spPr>
            <a:xfrm flipH="1">
              <a:off x="152399" y="419100"/>
              <a:ext cx="1" cy="342901"/>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51" name="Shape 184">
              <a:extLst>
                <a:ext uri="{FF2B5EF4-FFF2-40B4-BE49-F238E27FC236}">
                  <a16:creationId xmlns:a16="http://schemas.microsoft.com/office/drawing/2014/main" id="{07E8E117-6316-3942-BF6C-EB053FBA7433}"/>
                </a:ext>
              </a:extLst>
            </p:cNvPr>
            <p:cNvSpPr/>
            <p:nvPr/>
          </p:nvSpPr>
          <p:spPr>
            <a:xfrm>
              <a:off x="0" y="342900"/>
              <a:ext cx="304801" cy="0"/>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52" name="Shape 185">
              <a:extLst>
                <a:ext uri="{FF2B5EF4-FFF2-40B4-BE49-F238E27FC236}">
                  <a16:creationId xmlns:a16="http://schemas.microsoft.com/office/drawing/2014/main" id="{E1620EF7-8391-C044-A915-CBC51409D417}"/>
                </a:ext>
              </a:extLst>
            </p:cNvPr>
            <p:cNvSpPr/>
            <p:nvPr/>
          </p:nvSpPr>
          <p:spPr>
            <a:xfrm>
              <a:off x="0" y="419100"/>
              <a:ext cx="304801" cy="0"/>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grpSp>
      <p:sp>
        <p:nvSpPr>
          <p:cNvPr id="153" name="Shape 187">
            <a:extLst>
              <a:ext uri="{FF2B5EF4-FFF2-40B4-BE49-F238E27FC236}">
                <a16:creationId xmlns:a16="http://schemas.microsoft.com/office/drawing/2014/main" id="{FF80ECDE-1AF0-104C-90C9-C4DDF38B9600}"/>
              </a:ext>
            </a:extLst>
          </p:cNvPr>
          <p:cNvSpPr/>
          <p:nvPr/>
        </p:nvSpPr>
        <p:spPr>
          <a:xfrm>
            <a:off x="6929466" y="4162821"/>
            <a:ext cx="1152245" cy="276999"/>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defRPr sz="1600"/>
            </a:lvl1pPr>
          </a:lstStyle>
          <a:p>
            <a:pPr lvl="0">
              <a:defRPr sz="1800"/>
            </a:pPr>
            <a:r>
              <a:rPr sz="1200"/>
              <a:t>C= 1000 pf</a:t>
            </a:r>
          </a:p>
        </p:txBody>
      </p:sp>
      <p:sp>
        <p:nvSpPr>
          <p:cNvPr id="154" name="Shape 188">
            <a:extLst>
              <a:ext uri="{FF2B5EF4-FFF2-40B4-BE49-F238E27FC236}">
                <a16:creationId xmlns:a16="http://schemas.microsoft.com/office/drawing/2014/main" id="{64C6B219-4F8C-5B4A-9A43-C877173D5830}"/>
              </a:ext>
            </a:extLst>
          </p:cNvPr>
          <p:cNvSpPr/>
          <p:nvPr/>
        </p:nvSpPr>
        <p:spPr>
          <a:xfrm>
            <a:off x="8218979" y="3884085"/>
            <a:ext cx="376762" cy="371349"/>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p>
            <a:pPr lvl="0"/>
            <a:r>
              <a:rPr sz="1600"/>
              <a:t>R</a:t>
            </a:r>
            <a:r>
              <a:rPr sz="1600" baseline="-25000"/>
              <a:t>L</a:t>
            </a:r>
          </a:p>
        </p:txBody>
      </p:sp>
      <p:sp>
        <p:nvSpPr>
          <p:cNvPr id="163" name="Oval 162">
            <a:extLst>
              <a:ext uri="{FF2B5EF4-FFF2-40B4-BE49-F238E27FC236}">
                <a16:creationId xmlns:a16="http://schemas.microsoft.com/office/drawing/2014/main" id="{99A29FE9-D976-CF40-9542-2B5654C7510B}"/>
              </a:ext>
            </a:extLst>
          </p:cNvPr>
          <p:cNvSpPr/>
          <p:nvPr/>
        </p:nvSpPr>
        <p:spPr>
          <a:xfrm>
            <a:off x="8269638" y="4357099"/>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65" name="Shape 307">
            <a:extLst>
              <a:ext uri="{FF2B5EF4-FFF2-40B4-BE49-F238E27FC236}">
                <a16:creationId xmlns:a16="http://schemas.microsoft.com/office/drawing/2014/main" id="{418921D8-457F-A24A-B813-B88947654056}"/>
              </a:ext>
            </a:extLst>
          </p:cNvPr>
          <p:cNvSpPr/>
          <p:nvPr/>
        </p:nvSpPr>
        <p:spPr>
          <a:xfrm>
            <a:off x="10703296" y="4033127"/>
            <a:ext cx="697556" cy="838201"/>
          </a:xfrm>
          <a:prstGeom prst="rect">
            <a:avLst/>
          </a:prstGeom>
          <a:ln w="25400">
            <a:solidFill>
              <a:srgbClr val="4A7EBB"/>
            </a:solidFill>
          </a:ln>
          <a:effectLst>
            <a:outerShdw blurRad="38100" dist="23000" dir="5400000" rotWithShape="0">
              <a:srgbClr val="000000">
                <a:alpha val="35000"/>
              </a:srgbClr>
            </a:outerShdw>
          </a:effectLst>
        </p:spPr>
        <p:txBody>
          <a:bodyPr lIns="0" tIns="0" rIns="0" bIns="0" anchor="ctr"/>
          <a:lstStyle/>
          <a:p>
            <a:pPr lvl="0" algn="ctr">
              <a:defRPr>
                <a:solidFill>
                  <a:srgbClr val="FFFFFF"/>
                </a:solidFill>
              </a:defRPr>
            </a:pPr>
            <a:endParaRPr/>
          </a:p>
        </p:txBody>
      </p:sp>
      <p:grpSp>
        <p:nvGrpSpPr>
          <p:cNvPr id="166" name="Group 312">
            <a:extLst>
              <a:ext uri="{FF2B5EF4-FFF2-40B4-BE49-F238E27FC236}">
                <a16:creationId xmlns:a16="http://schemas.microsoft.com/office/drawing/2014/main" id="{3EA9CB07-2002-A54E-8324-0F252D37865E}"/>
              </a:ext>
            </a:extLst>
          </p:cNvPr>
          <p:cNvGrpSpPr/>
          <p:nvPr/>
        </p:nvGrpSpPr>
        <p:grpSpPr>
          <a:xfrm>
            <a:off x="10284831" y="5100562"/>
            <a:ext cx="762001" cy="304801"/>
            <a:chOff x="0" y="0"/>
            <a:chExt cx="762000" cy="304800"/>
          </a:xfrm>
        </p:grpSpPr>
        <p:sp>
          <p:nvSpPr>
            <p:cNvPr id="167" name="Shape 308">
              <a:extLst>
                <a:ext uri="{FF2B5EF4-FFF2-40B4-BE49-F238E27FC236}">
                  <a16:creationId xmlns:a16="http://schemas.microsoft.com/office/drawing/2014/main" id="{EC84C65E-F56A-ED4C-8A9E-D7A4AF938EBF}"/>
                </a:ext>
              </a:extLst>
            </p:cNvPr>
            <p:cNvSpPr/>
            <p:nvPr/>
          </p:nvSpPr>
          <p:spPr>
            <a:xfrm>
              <a:off x="0" y="152400"/>
              <a:ext cx="342901" cy="1"/>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68" name="Shape 309">
              <a:extLst>
                <a:ext uri="{FF2B5EF4-FFF2-40B4-BE49-F238E27FC236}">
                  <a16:creationId xmlns:a16="http://schemas.microsoft.com/office/drawing/2014/main" id="{3673E936-4A0D-F34F-93C4-BDDB823B598A}"/>
                </a:ext>
              </a:extLst>
            </p:cNvPr>
            <p:cNvSpPr/>
            <p:nvPr/>
          </p:nvSpPr>
          <p:spPr>
            <a:xfrm>
              <a:off x="419100" y="152400"/>
              <a:ext cx="342901" cy="1"/>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69" name="Shape 310">
              <a:extLst>
                <a:ext uri="{FF2B5EF4-FFF2-40B4-BE49-F238E27FC236}">
                  <a16:creationId xmlns:a16="http://schemas.microsoft.com/office/drawing/2014/main" id="{EF003AB7-30A2-7143-9B3D-BB9E989213AF}"/>
                </a:ext>
              </a:extLst>
            </p:cNvPr>
            <p:cNvSpPr/>
            <p:nvPr/>
          </p:nvSpPr>
          <p:spPr>
            <a:xfrm flipV="1">
              <a:off x="341629" y="0"/>
              <a:ext cx="1" cy="304801"/>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70" name="Shape 311">
              <a:extLst>
                <a:ext uri="{FF2B5EF4-FFF2-40B4-BE49-F238E27FC236}">
                  <a16:creationId xmlns:a16="http://schemas.microsoft.com/office/drawing/2014/main" id="{FD410A3A-BC80-E647-A7BE-4CA42461CEF7}"/>
                </a:ext>
              </a:extLst>
            </p:cNvPr>
            <p:cNvSpPr/>
            <p:nvPr/>
          </p:nvSpPr>
          <p:spPr>
            <a:xfrm flipV="1">
              <a:off x="417829" y="0"/>
              <a:ext cx="1" cy="304801"/>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grpSp>
      <p:sp>
        <p:nvSpPr>
          <p:cNvPr id="171" name="Shape 313">
            <a:extLst>
              <a:ext uri="{FF2B5EF4-FFF2-40B4-BE49-F238E27FC236}">
                <a16:creationId xmlns:a16="http://schemas.microsoft.com/office/drawing/2014/main" id="{9009856B-9822-304F-9686-F5C7D8D9A533}"/>
              </a:ext>
            </a:extLst>
          </p:cNvPr>
          <p:cNvSpPr/>
          <p:nvPr/>
        </p:nvSpPr>
        <p:spPr>
          <a:xfrm>
            <a:off x="10284989" y="4452227"/>
            <a:ext cx="418307" cy="1589"/>
          </a:xfrm>
          <a:prstGeom prst="line">
            <a:avLst/>
          </a:prstGeom>
          <a:ln w="25400">
            <a:solidFill/>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172" name="Shape 314">
            <a:extLst>
              <a:ext uri="{FF2B5EF4-FFF2-40B4-BE49-F238E27FC236}">
                <a16:creationId xmlns:a16="http://schemas.microsoft.com/office/drawing/2014/main" id="{AF20A746-E027-2041-A937-A020FC664858}"/>
              </a:ext>
            </a:extLst>
          </p:cNvPr>
          <p:cNvSpPr/>
          <p:nvPr/>
        </p:nvSpPr>
        <p:spPr>
          <a:xfrm>
            <a:off x="10664401" y="4171678"/>
            <a:ext cx="693278" cy="294641"/>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lvl1pPr>
              <a:defRPr sz="1400"/>
            </a:lvl1pPr>
          </a:lstStyle>
          <a:p>
            <a:pPr lvl="0">
              <a:defRPr sz="1800"/>
            </a:pPr>
            <a:r>
              <a:rPr sz="1400"/>
              <a:t>LM7805</a:t>
            </a:r>
          </a:p>
        </p:txBody>
      </p:sp>
      <p:grpSp>
        <p:nvGrpSpPr>
          <p:cNvPr id="173" name="Group 319">
            <a:extLst>
              <a:ext uri="{FF2B5EF4-FFF2-40B4-BE49-F238E27FC236}">
                <a16:creationId xmlns:a16="http://schemas.microsoft.com/office/drawing/2014/main" id="{784568E6-7C79-034E-8C18-C5E42B8D5675}"/>
              </a:ext>
            </a:extLst>
          </p:cNvPr>
          <p:cNvGrpSpPr/>
          <p:nvPr/>
        </p:nvGrpSpPr>
        <p:grpSpPr>
          <a:xfrm>
            <a:off x="10284831" y="3500362"/>
            <a:ext cx="762001" cy="304801"/>
            <a:chOff x="0" y="0"/>
            <a:chExt cx="762000" cy="304800"/>
          </a:xfrm>
        </p:grpSpPr>
        <p:sp>
          <p:nvSpPr>
            <p:cNvPr id="174" name="Shape 315">
              <a:extLst>
                <a:ext uri="{FF2B5EF4-FFF2-40B4-BE49-F238E27FC236}">
                  <a16:creationId xmlns:a16="http://schemas.microsoft.com/office/drawing/2014/main" id="{6B3E6F80-5ACC-0245-A7A0-AD3A86FE54B6}"/>
                </a:ext>
              </a:extLst>
            </p:cNvPr>
            <p:cNvSpPr/>
            <p:nvPr/>
          </p:nvSpPr>
          <p:spPr>
            <a:xfrm>
              <a:off x="0" y="152400"/>
              <a:ext cx="342901" cy="1"/>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75" name="Shape 316">
              <a:extLst>
                <a:ext uri="{FF2B5EF4-FFF2-40B4-BE49-F238E27FC236}">
                  <a16:creationId xmlns:a16="http://schemas.microsoft.com/office/drawing/2014/main" id="{0094B694-CE9D-0C43-AFB9-2ACC2CC0F62E}"/>
                </a:ext>
              </a:extLst>
            </p:cNvPr>
            <p:cNvSpPr/>
            <p:nvPr/>
          </p:nvSpPr>
          <p:spPr>
            <a:xfrm>
              <a:off x="419100" y="152400"/>
              <a:ext cx="342901" cy="1"/>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76" name="Shape 317">
              <a:extLst>
                <a:ext uri="{FF2B5EF4-FFF2-40B4-BE49-F238E27FC236}">
                  <a16:creationId xmlns:a16="http://schemas.microsoft.com/office/drawing/2014/main" id="{9E4DF780-FF32-324B-A3C2-A1D676C5F6FB}"/>
                </a:ext>
              </a:extLst>
            </p:cNvPr>
            <p:cNvSpPr/>
            <p:nvPr/>
          </p:nvSpPr>
          <p:spPr>
            <a:xfrm flipV="1">
              <a:off x="341629" y="0"/>
              <a:ext cx="1" cy="304801"/>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77" name="Shape 318">
              <a:extLst>
                <a:ext uri="{FF2B5EF4-FFF2-40B4-BE49-F238E27FC236}">
                  <a16:creationId xmlns:a16="http://schemas.microsoft.com/office/drawing/2014/main" id="{6A492ABC-A4AE-A845-A984-659A23289DEB}"/>
                </a:ext>
              </a:extLst>
            </p:cNvPr>
            <p:cNvSpPr/>
            <p:nvPr/>
          </p:nvSpPr>
          <p:spPr>
            <a:xfrm flipV="1">
              <a:off x="417829" y="0"/>
              <a:ext cx="1" cy="304801"/>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grpSp>
      <p:sp>
        <p:nvSpPr>
          <p:cNvPr id="178" name="Shape 320">
            <a:extLst>
              <a:ext uri="{FF2B5EF4-FFF2-40B4-BE49-F238E27FC236}">
                <a16:creationId xmlns:a16="http://schemas.microsoft.com/office/drawing/2014/main" id="{1A8016E5-0460-614C-B37E-6D925F21121C}"/>
              </a:ext>
            </a:extLst>
          </p:cNvPr>
          <p:cNvSpPr/>
          <p:nvPr/>
        </p:nvSpPr>
        <p:spPr>
          <a:xfrm flipV="1">
            <a:off x="11043815" y="2956248"/>
            <a:ext cx="1589" cy="1077676"/>
          </a:xfrm>
          <a:prstGeom prst="line">
            <a:avLst/>
          </a:prstGeom>
          <a:ln w="25400">
            <a:solidFill/>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179" name="Shape 321">
            <a:extLst>
              <a:ext uri="{FF2B5EF4-FFF2-40B4-BE49-F238E27FC236}">
                <a16:creationId xmlns:a16="http://schemas.microsoft.com/office/drawing/2014/main" id="{87A1AFC3-7101-D24A-AE22-2A5457E53BF4}"/>
              </a:ext>
            </a:extLst>
          </p:cNvPr>
          <p:cNvSpPr/>
          <p:nvPr/>
        </p:nvSpPr>
        <p:spPr>
          <a:xfrm flipV="1">
            <a:off x="10283402" y="2955453"/>
            <a:ext cx="1589" cy="2754869"/>
          </a:xfrm>
          <a:prstGeom prst="line">
            <a:avLst/>
          </a:prstGeom>
          <a:ln w="25400">
            <a:solidFill/>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180" name="Shape 322">
            <a:extLst>
              <a:ext uri="{FF2B5EF4-FFF2-40B4-BE49-F238E27FC236}">
                <a16:creationId xmlns:a16="http://schemas.microsoft.com/office/drawing/2014/main" id="{F9354303-39FF-CE41-9CB6-1D3777A1AAAC}"/>
              </a:ext>
            </a:extLst>
          </p:cNvPr>
          <p:cNvSpPr/>
          <p:nvPr/>
        </p:nvSpPr>
        <p:spPr>
          <a:xfrm flipV="1">
            <a:off x="11043816" y="4864638"/>
            <a:ext cx="2380" cy="845686"/>
          </a:xfrm>
          <a:prstGeom prst="line">
            <a:avLst/>
          </a:prstGeom>
          <a:ln w="25400">
            <a:solidFill/>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181" name="Shape 323">
            <a:extLst>
              <a:ext uri="{FF2B5EF4-FFF2-40B4-BE49-F238E27FC236}">
                <a16:creationId xmlns:a16="http://schemas.microsoft.com/office/drawing/2014/main" id="{5BD1E96B-2A64-4A43-BBE7-694F2CC3FD88}"/>
              </a:ext>
            </a:extLst>
          </p:cNvPr>
          <p:cNvSpPr/>
          <p:nvPr/>
        </p:nvSpPr>
        <p:spPr>
          <a:xfrm>
            <a:off x="10436596" y="3130395"/>
            <a:ext cx="724680" cy="369332"/>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p>
            <a:pPr lvl="0"/>
            <a:r>
              <a:t>.</a:t>
            </a:r>
            <a:r>
              <a:rPr sz="1200"/>
              <a:t>33</a:t>
            </a:r>
            <a:r>
              <a:t> + </a:t>
            </a:r>
          </a:p>
        </p:txBody>
      </p:sp>
      <p:sp>
        <p:nvSpPr>
          <p:cNvPr id="182" name="Shape 324">
            <a:extLst>
              <a:ext uri="{FF2B5EF4-FFF2-40B4-BE49-F238E27FC236}">
                <a16:creationId xmlns:a16="http://schemas.microsoft.com/office/drawing/2014/main" id="{0302BD1B-8FA4-5D4A-A96F-54A6DA4F8BCE}"/>
              </a:ext>
            </a:extLst>
          </p:cNvPr>
          <p:cNvSpPr/>
          <p:nvPr/>
        </p:nvSpPr>
        <p:spPr>
          <a:xfrm>
            <a:off x="10360396" y="5340195"/>
            <a:ext cx="724680" cy="358141"/>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p>
            <a:pPr lvl="0"/>
            <a:r>
              <a:t>.1</a:t>
            </a:r>
          </a:p>
        </p:txBody>
      </p:sp>
      <p:sp>
        <p:nvSpPr>
          <p:cNvPr id="183" name="Shape 325">
            <a:extLst>
              <a:ext uri="{FF2B5EF4-FFF2-40B4-BE49-F238E27FC236}">
                <a16:creationId xmlns:a16="http://schemas.microsoft.com/office/drawing/2014/main" id="{FCF9D6D2-E284-1E4E-B672-6F23B3C65B54}"/>
              </a:ext>
            </a:extLst>
          </p:cNvPr>
          <p:cNvSpPr/>
          <p:nvPr/>
        </p:nvSpPr>
        <p:spPr>
          <a:xfrm>
            <a:off x="10893796" y="2586122"/>
            <a:ext cx="454820" cy="358141"/>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p>
            <a:pPr lvl="0"/>
            <a:r>
              <a:t>+ </a:t>
            </a:r>
          </a:p>
        </p:txBody>
      </p:sp>
      <p:sp>
        <p:nvSpPr>
          <p:cNvPr id="184" name="Oval 183">
            <a:extLst>
              <a:ext uri="{FF2B5EF4-FFF2-40B4-BE49-F238E27FC236}">
                <a16:creationId xmlns:a16="http://schemas.microsoft.com/office/drawing/2014/main" id="{3A09A9D8-66B8-DF46-845D-A65F87ECBDA6}"/>
              </a:ext>
            </a:extLst>
          </p:cNvPr>
          <p:cNvSpPr/>
          <p:nvPr/>
        </p:nvSpPr>
        <p:spPr>
          <a:xfrm>
            <a:off x="8323246" y="366229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85" name="Oval 184">
            <a:extLst>
              <a:ext uri="{FF2B5EF4-FFF2-40B4-BE49-F238E27FC236}">
                <a16:creationId xmlns:a16="http://schemas.microsoft.com/office/drawing/2014/main" id="{980DC3B4-5501-CB47-B317-ABE5293F81B2}"/>
              </a:ext>
            </a:extLst>
          </p:cNvPr>
          <p:cNvSpPr/>
          <p:nvPr/>
        </p:nvSpPr>
        <p:spPr>
          <a:xfrm>
            <a:off x="4665433" y="3313614"/>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87" name="Oval 186">
            <a:extLst>
              <a:ext uri="{FF2B5EF4-FFF2-40B4-BE49-F238E27FC236}">
                <a16:creationId xmlns:a16="http://schemas.microsoft.com/office/drawing/2014/main" id="{A8AA944A-A875-E548-8214-6F90068436E7}"/>
              </a:ext>
            </a:extLst>
          </p:cNvPr>
          <p:cNvSpPr/>
          <p:nvPr/>
        </p:nvSpPr>
        <p:spPr>
          <a:xfrm>
            <a:off x="10231920" y="296037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88" name="Oval 187">
            <a:extLst>
              <a:ext uri="{FF2B5EF4-FFF2-40B4-BE49-F238E27FC236}">
                <a16:creationId xmlns:a16="http://schemas.microsoft.com/office/drawing/2014/main" id="{DCE0CE40-5477-D24F-B57D-FEF089671EBE}"/>
              </a:ext>
            </a:extLst>
          </p:cNvPr>
          <p:cNvSpPr/>
          <p:nvPr/>
        </p:nvSpPr>
        <p:spPr>
          <a:xfrm>
            <a:off x="11003752" y="295054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89" name="Oval 188">
            <a:extLst>
              <a:ext uri="{FF2B5EF4-FFF2-40B4-BE49-F238E27FC236}">
                <a16:creationId xmlns:a16="http://schemas.microsoft.com/office/drawing/2014/main" id="{E9FA078C-FC45-4749-8095-89252549EAF5}"/>
              </a:ext>
            </a:extLst>
          </p:cNvPr>
          <p:cNvSpPr/>
          <p:nvPr/>
        </p:nvSpPr>
        <p:spPr>
          <a:xfrm>
            <a:off x="10222092" y="570848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90" name="Oval 189">
            <a:extLst>
              <a:ext uri="{FF2B5EF4-FFF2-40B4-BE49-F238E27FC236}">
                <a16:creationId xmlns:a16="http://schemas.microsoft.com/office/drawing/2014/main" id="{A073E068-B886-B04B-BE03-CDF9DC33350A}"/>
              </a:ext>
            </a:extLst>
          </p:cNvPr>
          <p:cNvSpPr/>
          <p:nvPr/>
        </p:nvSpPr>
        <p:spPr>
          <a:xfrm>
            <a:off x="10993924" y="571340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93" name="Content Placeholder 2">
            <a:extLst>
              <a:ext uri="{FF2B5EF4-FFF2-40B4-BE49-F238E27FC236}">
                <a16:creationId xmlns:a16="http://schemas.microsoft.com/office/drawing/2014/main" id="{A41BCC14-AF39-E44F-BF0A-5D0C2662B482}"/>
              </a:ext>
            </a:extLst>
          </p:cNvPr>
          <p:cNvSpPr txBox="1">
            <a:spLocks/>
          </p:cNvSpPr>
          <p:nvPr/>
        </p:nvSpPr>
        <p:spPr>
          <a:xfrm>
            <a:off x="780367" y="1635137"/>
            <a:ext cx="1965778" cy="42005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r>
              <a:rPr lang="en-US" sz="1800">
                <a:latin typeface="Arial" charset="0"/>
                <a:ea typeface="Arial" charset="0"/>
                <a:cs typeface="Arial" charset="0"/>
              </a:rPr>
              <a:t>Debounce</a:t>
            </a:r>
          </a:p>
        </p:txBody>
      </p:sp>
      <p:sp>
        <p:nvSpPr>
          <p:cNvPr id="194" name="Content Placeholder 2">
            <a:extLst>
              <a:ext uri="{FF2B5EF4-FFF2-40B4-BE49-F238E27FC236}">
                <a16:creationId xmlns:a16="http://schemas.microsoft.com/office/drawing/2014/main" id="{087A4323-DFBF-B14E-A43B-AC52F5ECA340}"/>
              </a:ext>
            </a:extLst>
          </p:cNvPr>
          <p:cNvSpPr txBox="1">
            <a:spLocks/>
          </p:cNvSpPr>
          <p:nvPr/>
        </p:nvSpPr>
        <p:spPr>
          <a:xfrm>
            <a:off x="5138331" y="1672730"/>
            <a:ext cx="1965778" cy="42005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r>
              <a:rPr lang="en-US" sz="1800">
                <a:latin typeface="Arial" charset="0"/>
                <a:ea typeface="Arial" charset="0"/>
                <a:cs typeface="Arial" charset="0"/>
              </a:rPr>
              <a:t>Power supply</a:t>
            </a:r>
          </a:p>
        </p:txBody>
      </p:sp>
      <p:sp>
        <p:nvSpPr>
          <p:cNvPr id="195" name="Content Placeholder 2">
            <a:extLst>
              <a:ext uri="{FF2B5EF4-FFF2-40B4-BE49-F238E27FC236}">
                <a16:creationId xmlns:a16="http://schemas.microsoft.com/office/drawing/2014/main" id="{8E165470-70EF-9040-8777-60F38D83DF64}"/>
              </a:ext>
            </a:extLst>
          </p:cNvPr>
          <p:cNvSpPr txBox="1">
            <a:spLocks/>
          </p:cNvSpPr>
          <p:nvPr/>
        </p:nvSpPr>
        <p:spPr>
          <a:xfrm>
            <a:off x="9681512" y="1722902"/>
            <a:ext cx="1965778" cy="42005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r>
              <a:rPr lang="en-US" sz="1800">
                <a:latin typeface="Arial" charset="0"/>
                <a:ea typeface="Arial" charset="0"/>
                <a:cs typeface="Arial" charset="0"/>
              </a:rPr>
              <a:t>Voltage regulator</a:t>
            </a:r>
          </a:p>
        </p:txBody>
      </p:sp>
      <p:grpSp>
        <p:nvGrpSpPr>
          <p:cNvPr id="226" name="Group 300">
            <a:extLst>
              <a:ext uri="{FF2B5EF4-FFF2-40B4-BE49-F238E27FC236}">
                <a16:creationId xmlns:a16="http://schemas.microsoft.com/office/drawing/2014/main" id="{5666FC73-8153-A842-882F-3EA67DDEECE3}"/>
              </a:ext>
            </a:extLst>
          </p:cNvPr>
          <p:cNvGrpSpPr>
            <a:grpSpLocks/>
          </p:cNvGrpSpPr>
          <p:nvPr/>
        </p:nvGrpSpPr>
        <p:grpSpPr bwMode="auto">
          <a:xfrm>
            <a:off x="5060578" y="3356236"/>
            <a:ext cx="733161" cy="907843"/>
            <a:chOff x="4896" y="1728"/>
            <a:chExt cx="336" cy="480"/>
          </a:xfrm>
        </p:grpSpPr>
        <p:grpSp>
          <p:nvGrpSpPr>
            <p:cNvPr id="227" name="Group 267">
              <a:extLst>
                <a:ext uri="{FF2B5EF4-FFF2-40B4-BE49-F238E27FC236}">
                  <a16:creationId xmlns:a16="http://schemas.microsoft.com/office/drawing/2014/main" id="{40DD88A4-F092-8043-A85A-A5A0A62EC097}"/>
                </a:ext>
              </a:extLst>
            </p:cNvPr>
            <p:cNvGrpSpPr>
              <a:grpSpLocks/>
            </p:cNvGrpSpPr>
            <p:nvPr/>
          </p:nvGrpSpPr>
          <p:grpSpPr bwMode="auto">
            <a:xfrm>
              <a:off x="4896" y="1728"/>
              <a:ext cx="96" cy="480"/>
              <a:chOff x="3935" y="1728"/>
              <a:chExt cx="96" cy="480"/>
            </a:xfrm>
          </p:grpSpPr>
          <p:sp>
            <p:nvSpPr>
              <p:cNvPr id="244" name="Arc 268">
                <a:extLst>
                  <a:ext uri="{FF2B5EF4-FFF2-40B4-BE49-F238E27FC236}">
                    <a16:creationId xmlns:a16="http://schemas.microsoft.com/office/drawing/2014/main" id="{33568157-6FA4-6344-BAC2-B29C0D34659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45" name="Arc 269">
                <a:extLst>
                  <a:ext uri="{FF2B5EF4-FFF2-40B4-BE49-F238E27FC236}">
                    <a16:creationId xmlns:a16="http://schemas.microsoft.com/office/drawing/2014/main" id="{E2A69773-2745-7A4A-A9C8-5B671AC430F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46" name="Arc 270">
                <a:extLst>
                  <a:ext uri="{FF2B5EF4-FFF2-40B4-BE49-F238E27FC236}">
                    <a16:creationId xmlns:a16="http://schemas.microsoft.com/office/drawing/2014/main" id="{8D187DFC-54F1-034D-9219-25279EB08CE5}"/>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47" name="Arc 271">
                <a:extLst>
                  <a:ext uri="{FF2B5EF4-FFF2-40B4-BE49-F238E27FC236}">
                    <a16:creationId xmlns:a16="http://schemas.microsoft.com/office/drawing/2014/main" id="{DFC761EA-4A8C-D24C-9CD3-66595F72CB5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48" name="Line 272">
                <a:extLst>
                  <a:ext uri="{FF2B5EF4-FFF2-40B4-BE49-F238E27FC236}">
                    <a16:creationId xmlns:a16="http://schemas.microsoft.com/office/drawing/2014/main" id="{9A58E279-36B5-8D43-B503-F329B89D2B0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49" name="Line 273">
                <a:extLst>
                  <a:ext uri="{FF2B5EF4-FFF2-40B4-BE49-F238E27FC236}">
                    <a16:creationId xmlns:a16="http://schemas.microsoft.com/office/drawing/2014/main" id="{4FDB8937-B32F-5342-AB64-C90C956FD9A1}"/>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50" name="Arc 274">
                <a:extLst>
                  <a:ext uri="{FF2B5EF4-FFF2-40B4-BE49-F238E27FC236}">
                    <a16:creationId xmlns:a16="http://schemas.microsoft.com/office/drawing/2014/main" id="{1A26E708-6ADB-6546-8D4A-5150F1ACA40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51" name="Arc 275">
                <a:extLst>
                  <a:ext uri="{FF2B5EF4-FFF2-40B4-BE49-F238E27FC236}">
                    <a16:creationId xmlns:a16="http://schemas.microsoft.com/office/drawing/2014/main" id="{17DE45B9-0A05-194C-A113-8A80E6D83D7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52" name="Arc 276">
                <a:extLst>
                  <a:ext uri="{FF2B5EF4-FFF2-40B4-BE49-F238E27FC236}">
                    <a16:creationId xmlns:a16="http://schemas.microsoft.com/office/drawing/2014/main" id="{985ADD6F-FA94-884F-94F3-40A1C353DC6F}"/>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53" name="Arc 277">
                <a:extLst>
                  <a:ext uri="{FF2B5EF4-FFF2-40B4-BE49-F238E27FC236}">
                    <a16:creationId xmlns:a16="http://schemas.microsoft.com/office/drawing/2014/main" id="{6870C9CF-5C8A-F842-BD3C-654902E61DD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54" name="Arc 278">
                <a:extLst>
                  <a:ext uri="{FF2B5EF4-FFF2-40B4-BE49-F238E27FC236}">
                    <a16:creationId xmlns:a16="http://schemas.microsoft.com/office/drawing/2014/main" id="{E4ECEF88-D92B-3844-BC41-05915A6FB9A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55" name="Arc 279">
                <a:extLst>
                  <a:ext uri="{FF2B5EF4-FFF2-40B4-BE49-F238E27FC236}">
                    <a16:creationId xmlns:a16="http://schemas.microsoft.com/office/drawing/2014/main" id="{95A6C77F-E60F-0A4E-9EA7-8E7210CC0D6C}"/>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56" name="Arc 280">
                <a:extLst>
                  <a:ext uri="{FF2B5EF4-FFF2-40B4-BE49-F238E27FC236}">
                    <a16:creationId xmlns:a16="http://schemas.microsoft.com/office/drawing/2014/main" id="{5D39E317-2CB1-1048-B06C-7DCBD8BC0DF3}"/>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grpSp>
          <p:nvGrpSpPr>
            <p:cNvPr id="228" name="Group 281">
              <a:extLst>
                <a:ext uri="{FF2B5EF4-FFF2-40B4-BE49-F238E27FC236}">
                  <a16:creationId xmlns:a16="http://schemas.microsoft.com/office/drawing/2014/main" id="{BBD54626-A6E1-E54C-95DE-A830C23395B0}"/>
                </a:ext>
              </a:extLst>
            </p:cNvPr>
            <p:cNvGrpSpPr>
              <a:grpSpLocks/>
            </p:cNvGrpSpPr>
            <p:nvPr/>
          </p:nvGrpSpPr>
          <p:grpSpPr bwMode="auto">
            <a:xfrm flipH="1">
              <a:off x="5136" y="1728"/>
              <a:ext cx="96" cy="480"/>
              <a:chOff x="3935" y="1728"/>
              <a:chExt cx="96" cy="480"/>
            </a:xfrm>
          </p:grpSpPr>
          <p:sp>
            <p:nvSpPr>
              <p:cNvPr id="231" name="Arc 282">
                <a:extLst>
                  <a:ext uri="{FF2B5EF4-FFF2-40B4-BE49-F238E27FC236}">
                    <a16:creationId xmlns:a16="http://schemas.microsoft.com/office/drawing/2014/main" id="{6E7D6145-36FA-8746-855F-060F8FB6466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32" name="Arc 283">
                <a:extLst>
                  <a:ext uri="{FF2B5EF4-FFF2-40B4-BE49-F238E27FC236}">
                    <a16:creationId xmlns:a16="http://schemas.microsoft.com/office/drawing/2014/main" id="{2876440E-5B58-3D41-AF49-79EDE338760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33" name="Arc 284">
                <a:extLst>
                  <a:ext uri="{FF2B5EF4-FFF2-40B4-BE49-F238E27FC236}">
                    <a16:creationId xmlns:a16="http://schemas.microsoft.com/office/drawing/2014/main" id="{6DD3780B-B6F4-214A-9A68-4C2C7D5E494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34" name="Arc 285">
                <a:extLst>
                  <a:ext uri="{FF2B5EF4-FFF2-40B4-BE49-F238E27FC236}">
                    <a16:creationId xmlns:a16="http://schemas.microsoft.com/office/drawing/2014/main" id="{2FD9B8B9-A3DC-8541-8822-1764F16883C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35" name="Line 286">
                <a:extLst>
                  <a:ext uri="{FF2B5EF4-FFF2-40B4-BE49-F238E27FC236}">
                    <a16:creationId xmlns:a16="http://schemas.microsoft.com/office/drawing/2014/main" id="{1D1E9680-B5DC-1041-86C9-7156D4D629D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36" name="Line 287">
                <a:extLst>
                  <a:ext uri="{FF2B5EF4-FFF2-40B4-BE49-F238E27FC236}">
                    <a16:creationId xmlns:a16="http://schemas.microsoft.com/office/drawing/2014/main" id="{69FA1A96-25C7-C04E-9B0B-AE6FC6FDFD3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37" name="Arc 288">
                <a:extLst>
                  <a:ext uri="{FF2B5EF4-FFF2-40B4-BE49-F238E27FC236}">
                    <a16:creationId xmlns:a16="http://schemas.microsoft.com/office/drawing/2014/main" id="{68857E65-7FAC-D045-B11E-FE84633E1F3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38" name="Arc 289">
                <a:extLst>
                  <a:ext uri="{FF2B5EF4-FFF2-40B4-BE49-F238E27FC236}">
                    <a16:creationId xmlns:a16="http://schemas.microsoft.com/office/drawing/2014/main" id="{85BB89EC-7768-7249-BDC5-D9A90DEB8446}"/>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39" name="Arc 290">
                <a:extLst>
                  <a:ext uri="{FF2B5EF4-FFF2-40B4-BE49-F238E27FC236}">
                    <a16:creationId xmlns:a16="http://schemas.microsoft.com/office/drawing/2014/main" id="{6486EA2A-1182-FC47-9EA5-E812DC6BBC6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40" name="Arc 291">
                <a:extLst>
                  <a:ext uri="{FF2B5EF4-FFF2-40B4-BE49-F238E27FC236}">
                    <a16:creationId xmlns:a16="http://schemas.microsoft.com/office/drawing/2014/main" id="{AE90AE04-5352-2645-A29D-C23FB4D9963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41" name="Arc 292">
                <a:extLst>
                  <a:ext uri="{FF2B5EF4-FFF2-40B4-BE49-F238E27FC236}">
                    <a16:creationId xmlns:a16="http://schemas.microsoft.com/office/drawing/2014/main" id="{AF377D09-5F91-264F-ABDF-75D65157C7D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42" name="Arc 293">
                <a:extLst>
                  <a:ext uri="{FF2B5EF4-FFF2-40B4-BE49-F238E27FC236}">
                    <a16:creationId xmlns:a16="http://schemas.microsoft.com/office/drawing/2014/main" id="{586E32D5-97E5-3941-930C-908715791D9C}"/>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43" name="Arc 294">
                <a:extLst>
                  <a:ext uri="{FF2B5EF4-FFF2-40B4-BE49-F238E27FC236}">
                    <a16:creationId xmlns:a16="http://schemas.microsoft.com/office/drawing/2014/main" id="{6E23E09C-2C43-A349-A5F9-05D50163C38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sp>
          <p:nvSpPr>
            <p:cNvPr id="229" name="Line 295">
              <a:extLst>
                <a:ext uri="{FF2B5EF4-FFF2-40B4-BE49-F238E27FC236}">
                  <a16:creationId xmlns:a16="http://schemas.microsoft.com/office/drawing/2014/main" id="{DD469B43-3856-F848-A60D-1FB15E583E00}"/>
                </a:ext>
              </a:extLst>
            </p:cNvPr>
            <p:cNvSpPr>
              <a:spLocks noChangeShapeType="1"/>
            </p:cNvSpPr>
            <p:nvPr/>
          </p:nvSpPr>
          <p:spPr bwMode="auto">
            <a:xfrm>
              <a:off x="5040"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30" name="Line 296">
              <a:extLst>
                <a:ext uri="{FF2B5EF4-FFF2-40B4-BE49-F238E27FC236}">
                  <a16:creationId xmlns:a16="http://schemas.microsoft.com/office/drawing/2014/main" id="{77A97A45-A23A-744D-8CFF-4CCE24465929}"/>
                </a:ext>
              </a:extLst>
            </p:cNvPr>
            <p:cNvSpPr>
              <a:spLocks noChangeShapeType="1"/>
            </p:cNvSpPr>
            <p:nvPr/>
          </p:nvSpPr>
          <p:spPr bwMode="auto">
            <a:xfrm>
              <a:off x="5088"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sp>
        <p:nvSpPr>
          <p:cNvPr id="257" name="Shape 168">
            <a:extLst>
              <a:ext uri="{FF2B5EF4-FFF2-40B4-BE49-F238E27FC236}">
                <a16:creationId xmlns:a16="http://schemas.microsoft.com/office/drawing/2014/main" id="{72927881-090F-2549-BADD-152D22A72E67}"/>
              </a:ext>
            </a:extLst>
          </p:cNvPr>
          <p:cNvSpPr/>
          <p:nvPr/>
        </p:nvSpPr>
        <p:spPr>
          <a:xfrm flipV="1">
            <a:off x="4788714" y="4248449"/>
            <a:ext cx="391166" cy="0"/>
          </a:xfrm>
          <a:prstGeom prst="line">
            <a:avLst/>
          </a:prstGeom>
          <a:ln w="25400">
            <a:solidFill/>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258" name="Oval 257">
            <a:extLst>
              <a:ext uri="{FF2B5EF4-FFF2-40B4-BE49-F238E27FC236}">
                <a16:creationId xmlns:a16="http://schemas.microsoft.com/office/drawing/2014/main" id="{4C239C18-6D94-6F48-8961-8B937C092451}"/>
              </a:ext>
            </a:extLst>
          </p:cNvPr>
          <p:cNvSpPr/>
          <p:nvPr/>
        </p:nvSpPr>
        <p:spPr>
          <a:xfrm>
            <a:off x="4672690" y="4191724"/>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86" name="Oval 185">
            <a:extLst>
              <a:ext uri="{FF2B5EF4-FFF2-40B4-BE49-F238E27FC236}">
                <a16:creationId xmlns:a16="http://schemas.microsoft.com/office/drawing/2014/main" id="{DC94070F-D17B-EA48-85A3-062CBDE35384}"/>
              </a:ext>
            </a:extLst>
          </p:cNvPr>
          <p:cNvSpPr/>
          <p:nvPr/>
        </p:nvSpPr>
        <p:spPr>
          <a:xfrm>
            <a:off x="6810390" y="312782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91" name="Oval 190">
            <a:extLst>
              <a:ext uri="{FF2B5EF4-FFF2-40B4-BE49-F238E27FC236}">
                <a16:creationId xmlns:a16="http://schemas.microsoft.com/office/drawing/2014/main" id="{C4A0A3DD-6F11-2B42-AE13-2C05204F5CDA}"/>
              </a:ext>
            </a:extLst>
          </p:cNvPr>
          <p:cNvSpPr/>
          <p:nvPr/>
        </p:nvSpPr>
        <p:spPr>
          <a:xfrm>
            <a:off x="6287814" y="368186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92" name="Oval 191">
            <a:extLst>
              <a:ext uri="{FF2B5EF4-FFF2-40B4-BE49-F238E27FC236}">
                <a16:creationId xmlns:a16="http://schemas.microsoft.com/office/drawing/2014/main" id="{981CA8A5-9E8A-3E4A-913F-F2441B6DF062}"/>
              </a:ext>
            </a:extLst>
          </p:cNvPr>
          <p:cNvSpPr/>
          <p:nvPr/>
        </p:nvSpPr>
        <p:spPr>
          <a:xfrm>
            <a:off x="6799785" y="420721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96" name="Oval 195">
            <a:extLst>
              <a:ext uri="{FF2B5EF4-FFF2-40B4-BE49-F238E27FC236}">
                <a16:creationId xmlns:a16="http://schemas.microsoft.com/office/drawing/2014/main" id="{104014ED-A96A-EB4D-BEA1-C76E10124F0F}"/>
              </a:ext>
            </a:extLst>
          </p:cNvPr>
          <p:cNvSpPr/>
          <p:nvPr/>
        </p:nvSpPr>
        <p:spPr>
          <a:xfrm>
            <a:off x="7311245" y="366315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97" name="Shape 203">
            <a:extLst>
              <a:ext uri="{FF2B5EF4-FFF2-40B4-BE49-F238E27FC236}">
                <a16:creationId xmlns:a16="http://schemas.microsoft.com/office/drawing/2014/main" id="{34254ADA-8553-4D43-846C-2513A6A2DBD1}"/>
              </a:ext>
            </a:extLst>
          </p:cNvPr>
          <p:cNvSpPr/>
          <p:nvPr/>
        </p:nvSpPr>
        <p:spPr>
          <a:xfrm>
            <a:off x="1381057" y="3577592"/>
            <a:ext cx="115443" cy="9719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ln>
            <a:solidFill/>
          </a:ln>
          <a:effectLst>
            <a:outerShdw blurRad="38100" dist="23000" dir="5400000" rotWithShape="0">
              <a:srgbClr val="000000">
                <a:alpha val="35000"/>
              </a:srgbClr>
            </a:outerShdw>
          </a:effectLst>
        </p:spPr>
        <p:txBody>
          <a:bodyPr lIns="0" tIns="0" rIns="0" bIns="0" anchor="ctr"/>
          <a:lstStyle/>
          <a:p>
            <a:pPr lvl="0" algn="ctr">
              <a:defRPr>
                <a:solidFill>
                  <a:srgbClr val="FFFFFF"/>
                </a:solidFill>
              </a:defRPr>
            </a:pPr>
            <a:endParaRPr/>
          </a:p>
        </p:txBody>
      </p:sp>
      <p:sp>
        <p:nvSpPr>
          <p:cNvPr id="198" name="Oval 197">
            <a:extLst>
              <a:ext uri="{FF2B5EF4-FFF2-40B4-BE49-F238E27FC236}">
                <a16:creationId xmlns:a16="http://schemas.microsoft.com/office/drawing/2014/main" id="{09AB8D6E-1980-D446-9E31-0A8ACAA67E1A}"/>
              </a:ext>
            </a:extLst>
          </p:cNvPr>
          <p:cNvSpPr/>
          <p:nvPr/>
        </p:nvSpPr>
        <p:spPr>
          <a:xfrm>
            <a:off x="10234008" y="361381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99" name="Oval 198">
            <a:extLst>
              <a:ext uri="{FF2B5EF4-FFF2-40B4-BE49-F238E27FC236}">
                <a16:creationId xmlns:a16="http://schemas.microsoft.com/office/drawing/2014/main" id="{9F3032CA-BDBF-5D40-8B20-B4E9F221F97A}"/>
              </a:ext>
            </a:extLst>
          </p:cNvPr>
          <p:cNvSpPr/>
          <p:nvPr/>
        </p:nvSpPr>
        <p:spPr>
          <a:xfrm>
            <a:off x="7749138" y="363932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00" name="Oval 199">
            <a:extLst>
              <a:ext uri="{FF2B5EF4-FFF2-40B4-BE49-F238E27FC236}">
                <a16:creationId xmlns:a16="http://schemas.microsoft.com/office/drawing/2014/main" id="{AC68B138-5DEC-6D4A-BC13-D0D07C6262CA}"/>
              </a:ext>
            </a:extLst>
          </p:cNvPr>
          <p:cNvSpPr/>
          <p:nvPr/>
        </p:nvSpPr>
        <p:spPr>
          <a:xfrm>
            <a:off x="7738700" y="436792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01" name="Oval 200">
            <a:extLst>
              <a:ext uri="{FF2B5EF4-FFF2-40B4-BE49-F238E27FC236}">
                <a16:creationId xmlns:a16="http://schemas.microsoft.com/office/drawing/2014/main" id="{098D397D-D232-2E4C-A4AD-AF3053EEF87A}"/>
              </a:ext>
            </a:extLst>
          </p:cNvPr>
          <p:cNvSpPr/>
          <p:nvPr/>
        </p:nvSpPr>
        <p:spPr>
          <a:xfrm>
            <a:off x="8062288" y="363932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02" name="Oval 201">
            <a:extLst>
              <a:ext uri="{FF2B5EF4-FFF2-40B4-BE49-F238E27FC236}">
                <a16:creationId xmlns:a16="http://schemas.microsoft.com/office/drawing/2014/main" id="{1666275F-A8F9-2244-8FD3-ECBE4D9D972A}"/>
              </a:ext>
            </a:extLst>
          </p:cNvPr>
          <p:cNvSpPr/>
          <p:nvPr/>
        </p:nvSpPr>
        <p:spPr>
          <a:xfrm>
            <a:off x="8076902" y="436792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04" name="Oval 203">
            <a:extLst>
              <a:ext uri="{FF2B5EF4-FFF2-40B4-BE49-F238E27FC236}">
                <a16:creationId xmlns:a16="http://schemas.microsoft.com/office/drawing/2014/main" id="{9749D723-3BF2-A143-A768-A362DFE7F3E3}"/>
              </a:ext>
            </a:extLst>
          </p:cNvPr>
          <p:cNvSpPr/>
          <p:nvPr/>
        </p:nvSpPr>
        <p:spPr>
          <a:xfrm>
            <a:off x="10236706" y="520953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05" name="Oval 204">
            <a:extLst>
              <a:ext uri="{FF2B5EF4-FFF2-40B4-BE49-F238E27FC236}">
                <a16:creationId xmlns:a16="http://schemas.microsoft.com/office/drawing/2014/main" id="{8476419F-A3BD-B349-A305-421AF27206EE}"/>
              </a:ext>
            </a:extLst>
          </p:cNvPr>
          <p:cNvSpPr/>
          <p:nvPr/>
        </p:nvSpPr>
        <p:spPr>
          <a:xfrm>
            <a:off x="10226268" y="440996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06" name="Oval 205">
            <a:extLst>
              <a:ext uri="{FF2B5EF4-FFF2-40B4-BE49-F238E27FC236}">
                <a16:creationId xmlns:a16="http://schemas.microsoft.com/office/drawing/2014/main" id="{79C4DACB-B44D-1646-AA74-A958FCD9ACC3}"/>
              </a:ext>
            </a:extLst>
          </p:cNvPr>
          <p:cNvSpPr/>
          <p:nvPr/>
        </p:nvSpPr>
        <p:spPr>
          <a:xfrm>
            <a:off x="10993314" y="361651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07" name="Oval 206">
            <a:extLst>
              <a:ext uri="{FF2B5EF4-FFF2-40B4-BE49-F238E27FC236}">
                <a16:creationId xmlns:a16="http://schemas.microsoft.com/office/drawing/2014/main" id="{4FA70947-2496-BD49-B8E1-347197D84571}"/>
              </a:ext>
            </a:extLst>
          </p:cNvPr>
          <p:cNvSpPr/>
          <p:nvPr/>
        </p:nvSpPr>
        <p:spPr>
          <a:xfrm>
            <a:off x="10996012" y="521445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Tree>
    <p:extLst>
      <p:ext uri="{BB962C8B-B14F-4D97-AF65-F5344CB8AC3E}">
        <p14:creationId xmlns:p14="http://schemas.microsoft.com/office/powerpoint/2010/main" val="282331880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113983"/>
            <a:ext cx="11305622" cy="868362"/>
          </a:xfrm>
        </p:spPr>
        <p:txBody>
          <a:bodyPr anchor="ctr">
            <a:normAutofit/>
          </a:bodyPr>
          <a:lstStyle/>
          <a:p>
            <a:pPr algn="ctr"/>
            <a:r>
              <a:rPr lang="en-US" sz="4400">
                <a:latin typeface="Arial" panose="020B0604020202020204" pitchFamily="34" charset="0"/>
                <a:cs typeface="Arial" panose="020B0604020202020204" pitchFamily="34" charset="0"/>
              </a:rPr>
              <a:t>Electronics part 2, digital circuits</a:t>
            </a:r>
          </a:p>
        </p:txBody>
      </p:sp>
      <p:sp>
        <p:nvSpPr>
          <p:cNvPr id="3" name="Content Placeholder 2"/>
          <p:cNvSpPr>
            <a:spLocks noGrp="1"/>
          </p:cNvSpPr>
          <p:nvPr>
            <p:ph idx="1"/>
          </p:nvPr>
        </p:nvSpPr>
        <p:spPr>
          <a:xfrm>
            <a:off x="619432" y="2067351"/>
            <a:ext cx="11112910" cy="4910323"/>
          </a:xfrm>
        </p:spPr>
        <p:txBody>
          <a:bodyPr>
            <a:noAutofit/>
          </a:bodyPr>
          <a:lstStyle/>
          <a:p>
            <a:pPr marL="342900" indent="-342900" algn="l">
              <a:buFont typeface="Arial" charset="0"/>
              <a:buChar char="•"/>
            </a:pPr>
            <a:r>
              <a:rPr lang="en-US" sz="2000">
                <a:latin typeface="Arial" panose="020B0604020202020204" pitchFamily="34" charset="0"/>
                <a:cs typeface="Arial" panose="020B0604020202020204" pitchFamily="34" charset="0"/>
              </a:rPr>
              <a:t>You should understand what integrated circuits (IC’s) are and be able to describe, model and use:</a:t>
            </a:r>
          </a:p>
          <a:p>
            <a:pPr marL="800100" lvl="1" indent="-342900" algn="l">
              <a:buFont typeface="Arial" charset="0"/>
              <a:buChar char="•"/>
            </a:pPr>
            <a:r>
              <a:rPr lang="en-US">
                <a:latin typeface="Arial" panose="020B0604020202020204" pitchFamily="34" charset="0"/>
                <a:cs typeface="Arial" panose="020B0604020202020204" pitchFamily="34" charset="0"/>
              </a:rPr>
              <a:t>Timers (like the 555 timer)</a:t>
            </a:r>
          </a:p>
          <a:p>
            <a:pPr marL="800100" lvl="1" indent="-342900" algn="l">
              <a:buFont typeface="Arial" charset="0"/>
              <a:buChar char="•"/>
            </a:pPr>
            <a:r>
              <a:rPr lang="en-US">
                <a:latin typeface="Arial" panose="020B0604020202020204" pitchFamily="34" charset="0"/>
                <a:cs typeface="Arial" panose="020B0604020202020204" pitchFamily="34" charset="0"/>
              </a:rPr>
              <a:t>Op Amps (like the 741)</a:t>
            </a:r>
          </a:p>
          <a:p>
            <a:pPr marL="800100" lvl="1" indent="-342900" algn="l">
              <a:buFont typeface="Arial" charset="0"/>
              <a:buChar char="•"/>
            </a:pPr>
            <a:r>
              <a:rPr lang="en-US">
                <a:latin typeface="Arial" panose="020B0604020202020204" pitchFamily="34" charset="0"/>
                <a:cs typeface="Arial" panose="020B0604020202020204" pitchFamily="34" charset="0"/>
              </a:rPr>
              <a:t>Digital circuits are clocked circuits that implement operation on binary values in clock cycles. </a:t>
            </a:r>
          </a:p>
          <a:p>
            <a:pPr marL="800100" lvl="1" indent="-342900" algn="l">
              <a:buFont typeface="Arial" charset="0"/>
              <a:buChar char="•"/>
            </a:pPr>
            <a:r>
              <a:rPr lang="en-US">
                <a:latin typeface="Arial" panose="020B0604020202020204" pitchFamily="34" charset="0"/>
                <a:cs typeface="Arial" panose="020B0604020202020204" pitchFamily="34" charset="0"/>
              </a:rPr>
              <a:t>You should understand how digital memories are implemented and be able to describe two: SRAM and DRAM as well as their characteristics.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31</a:t>
            </a:fld>
            <a:endParaRPr lang="en-US"/>
          </a:p>
        </p:txBody>
      </p:sp>
    </p:spTree>
    <p:extLst>
      <p:ext uri="{BB962C8B-B14F-4D97-AF65-F5344CB8AC3E}">
        <p14:creationId xmlns:p14="http://schemas.microsoft.com/office/powerpoint/2010/main" val="80792367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13983"/>
            <a:ext cx="8229600" cy="868362"/>
          </a:xfrm>
        </p:spPr>
        <p:txBody>
          <a:bodyPr anchor="ctr">
            <a:normAutofit/>
          </a:bodyPr>
          <a:lstStyle/>
          <a:p>
            <a:pPr algn="ctr"/>
            <a:r>
              <a:rPr lang="en-US" sz="4400">
                <a:latin typeface="Arial" panose="020B0604020202020204" pitchFamily="34" charset="0"/>
                <a:cs typeface="Arial" panose="020B0604020202020204" pitchFamily="34" charset="0"/>
              </a:rPr>
              <a:t>IC’s: 555 Timer</a:t>
            </a:r>
          </a:p>
        </p:txBody>
      </p:sp>
      <p:sp>
        <p:nvSpPr>
          <p:cNvPr id="5" name="Slide Number Placeholder 4"/>
          <p:cNvSpPr>
            <a:spLocks noGrp="1"/>
          </p:cNvSpPr>
          <p:nvPr>
            <p:ph type="sldNum" sz="quarter" idx="12"/>
          </p:nvPr>
        </p:nvSpPr>
        <p:spPr>
          <a:xfrm>
            <a:off x="8769138" y="6207331"/>
            <a:ext cx="2133600" cy="365125"/>
          </a:xfrm>
        </p:spPr>
        <p:txBody>
          <a:bodyPr/>
          <a:lstStyle/>
          <a:p>
            <a:fld id="{FA32F8ED-EEB4-4D51-9E8E-3B145D9B9811}" type="slidenum">
              <a:rPr lang="en-US" smtClean="0"/>
              <a:pPr/>
              <a:t>32</a:t>
            </a:fld>
            <a:endParaRPr lang="en-US"/>
          </a:p>
        </p:txBody>
      </p:sp>
      <p:sp>
        <p:nvSpPr>
          <p:cNvPr id="122" name="Shape 68">
            <a:extLst>
              <a:ext uri="{FF2B5EF4-FFF2-40B4-BE49-F238E27FC236}">
                <a16:creationId xmlns:a16="http://schemas.microsoft.com/office/drawing/2014/main" id="{2233A9D4-95BC-9240-9A92-FB1C1E5B2999}"/>
              </a:ext>
            </a:extLst>
          </p:cNvPr>
          <p:cNvSpPr/>
          <p:nvPr/>
        </p:nvSpPr>
        <p:spPr>
          <a:xfrm>
            <a:off x="207557" y="1291110"/>
            <a:ext cx="11622096" cy="5016758"/>
          </a:xfrm>
          <a:prstGeom prst="rect">
            <a:avLst/>
          </a:prstGeom>
          <a:ln w="12700">
            <a:miter lim="400000"/>
          </a:ln>
          <a:extLst>
            <a:ext uri="{C572A759-6A51-4108-AA02-DFA0A04FC94B}">
              <ma14:wrappingTextBoxFlag xmlns:ma14="http://schemas.microsoft.com/office/mac/drawingml/2011/main" xmlns="" val="1"/>
            </a:ext>
          </a:extLst>
        </p:spPr>
        <p:txBody>
          <a:bodyPr wrap="square" lIns="45719" rIns="45719">
            <a:spAutoFit/>
          </a:bodyPr>
          <a:lstStyle/>
          <a:p>
            <a:pPr marL="285750" lvl="0" indent="-285750">
              <a:buFont typeface="Arial" panose="020B0604020202020204" pitchFamily="34" charset="0"/>
              <a:buChar char="•"/>
            </a:pPr>
            <a:r>
              <a:rPr lang="en-US" sz="2000" dirty="0">
                <a:latin typeface="Arial" panose="020B0604020202020204" pitchFamily="34" charset="0"/>
                <a:cs typeface="Arial" panose="020B0604020202020204" pitchFamily="34" charset="0"/>
              </a:rPr>
              <a:t>Package</a:t>
            </a:r>
            <a:r>
              <a:rPr lang="en-US" sz="2000" b="1"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8 pin dual inline package (“DIP”)</a:t>
            </a:r>
          </a:p>
          <a:p>
            <a:pPr marL="742950" lvl="1" indent="-285750">
              <a:buFont typeface="Arial" panose="020B0604020202020204" pitchFamily="34" charset="0"/>
              <a:buChar char="•"/>
            </a:pPr>
            <a:r>
              <a:rPr sz="2000" dirty="0">
                <a:latin typeface="Arial" panose="020B0604020202020204" pitchFamily="34" charset="0"/>
                <a:cs typeface="Arial" panose="020B0604020202020204" pitchFamily="34" charset="0"/>
              </a:rPr>
              <a:t>Pin 1: -Vs</a:t>
            </a:r>
          </a:p>
          <a:p>
            <a:pPr marL="742950" lvl="1" indent="-285750">
              <a:buFont typeface="Arial" panose="020B0604020202020204" pitchFamily="34" charset="0"/>
              <a:buChar char="•"/>
            </a:pPr>
            <a:r>
              <a:rPr sz="2000" dirty="0">
                <a:latin typeface="Arial" panose="020B0604020202020204" pitchFamily="34" charset="0"/>
                <a:cs typeface="Arial" panose="020B0604020202020204" pitchFamily="34" charset="0"/>
              </a:rPr>
              <a:t>Pin 8: +Vs </a:t>
            </a:r>
          </a:p>
          <a:p>
            <a:pPr marL="742950" lvl="1" indent="-285750">
              <a:buFont typeface="Arial" panose="020B0604020202020204" pitchFamily="34" charset="0"/>
              <a:buChar char="•"/>
            </a:pPr>
            <a:r>
              <a:rPr sz="2000" dirty="0">
                <a:latin typeface="Arial" panose="020B0604020202020204" pitchFamily="34" charset="0"/>
                <a:cs typeface="Arial" panose="020B0604020202020204" pitchFamily="34" charset="0"/>
              </a:rPr>
              <a:t>Pin 2 (Trigger): </a:t>
            </a:r>
            <a:r>
              <a:rPr lang="en-US" sz="2000" dirty="0">
                <a:latin typeface="Arial" panose="020B0604020202020204" pitchFamily="34" charset="0"/>
                <a:cs typeface="Arial" panose="020B0604020202020204" pitchFamily="34" charset="0"/>
              </a:rPr>
              <a:t>Out HIGH if V &lt;</a:t>
            </a:r>
            <a:r>
              <a:rPr sz="2000"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V</a:t>
            </a:r>
            <a:r>
              <a:rPr lang="en-US" sz="2000" baseline="-25000" dirty="0">
                <a:latin typeface="Arial" panose="020B0604020202020204" pitchFamily="34" charset="0"/>
                <a:cs typeface="Arial" panose="020B0604020202020204" pitchFamily="34" charset="0"/>
              </a:rPr>
              <a:t>CC</a:t>
            </a:r>
            <a:r>
              <a:rPr sz="2000" dirty="0">
                <a:latin typeface="Arial" panose="020B0604020202020204" pitchFamily="34" charset="0"/>
                <a:cs typeface="Arial" panose="020B0604020202020204" pitchFamily="34" charset="0"/>
              </a:rPr>
              <a:t>/3. Pin 2 has control over pin 6. If pin 2 is LOW, and pin 6 LOW, output goes and stays HIGH. If pin 6 HIGH, and pin 2 goes LOW, output goes LOW while pin 2 LOW. This pin has a very high impedance (about 10M) and will trigger with about 1uA. </a:t>
            </a:r>
            <a:endParaRPr lang="en-US" sz="2000" dirty="0">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r>
              <a:rPr sz="2000" dirty="0">
                <a:latin typeface="Arial" panose="020B0604020202020204" pitchFamily="34" charset="0"/>
                <a:cs typeface="Arial" panose="020B0604020202020204" pitchFamily="34" charset="0"/>
              </a:rPr>
              <a:t>Pin 3 (Output): (Pins 3 and 7 are "in phase.") Goes HIGH (about 2v less than rail) and LOW (about 0.5v less than 0v) and will deliver up to 200mA. </a:t>
            </a:r>
            <a:endParaRPr lang="en-US" sz="2000" dirty="0">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r>
              <a:rPr sz="2000" dirty="0">
                <a:latin typeface="Arial" panose="020B0604020202020204" pitchFamily="34" charset="0"/>
                <a:cs typeface="Arial" panose="020B0604020202020204" pitchFamily="34" charset="0"/>
              </a:rPr>
              <a:t>Pin 4 (Reset): Internally connected HIGH via 100k. Must be taken below 0.8v to reset the chip. </a:t>
            </a:r>
            <a:endParaRPr lang="en-US" sz="2000" dirty="0">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r>
              <a:rPr sz="2000" dirty="0">
                <a:latin typeface="Arial" panose="020B0604020202020204" pitchFamily="34" charset="0"/>
                <a:cs typeface="Arial" panose="020B0604020202020204" pitchFamily="34" charset="0"/>
              </a:rPr>
              <a:t>Pin 5 (Control): A voltage applied to this pin will vary the timing of the RC network (quite considerably). </a:t>
            </a:r>
            <a:endParaRPr lang="en-US" sz="2000" dirty="0">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r>
              <a:rPr sz="2000" dirty="0">
                <a:latin typeface="Arial" panose="020B0604020202020204" pitchFamily="34" charset="0"/>
                <a:cs typeface="Arial" panose="020B0604020202020204" pitchFamily="34" charset="0"/>
              </a:rPr>
              <a:t>Pin 6 (Threshold): </a:t>
            </a:r>
            <a:r>
              <a:rPr lang="en-US" sz="2000" dirty="0">
                <a:latin typeface="Arial" panose="020B0604020202020204" pitchFamily="34" charset="0"/>
                <a:cs typeface="Arial" panose="020B0604020202020204" pitchFamily="34" charset="0"/>
              </a:rPr>
              <a:t>HIGH if </a:t>
            </a:r>
            <a:r>
              <a:rPr lang="bg-BG" sz="2000" dirty="0">
                <a:latin typeface="Arial" panose="020B0604020202020204" pitchFamily="34" charset="0"/>
                <a:cs typeface="Arial" panose="020B0604020202020204" pitchFamily="34" charset="0"/>
              </a:rPr>
              <a:t>&gt; 2 V</a:t>
            </a:r>
            <a:r>
              <a:rPr lang="bg-BG" sz="2000" baseline="-25000" dirty="0">
                <a:latin typeface="Arial" panose="020B0604020202020204" pitchFamily="34" charset="0"/>
                <a:cs typeface="Arial" panose="020B0604020202020204" pitchFamily="34" charset="0"/>
              </a:rPr>
              <a:t>CC </a:t>
            </a:r>
            <a:r>
              <a:rPr lang="bg-BG" sz="2000" dirty="0">
                <a:latin typeface="Arial" panose="020B0604020202020204" pitchFamily="34" charset="0"/>
                <a:cs typeface="Arial" panose="020B0604020202020204" pitchFamily="34" charset="0"/>
              </a:rPr>
              <a:t>/3</a:t>
            </a:r>
            <a:r>
              <a:rPr lang="en-US" sz="2000" dirty="0">
                <a:latin typeface="Arial" panose="020B0604020202020204" pitchFamily="34" charset="0"/>
                <a:cs typeface="Arial" panose="020B0604020202020204" pitchFamily="34" charset="0"/>
              </a:rPr>
              <a:t>, </a:t>
            </a:r>
            <a:r>
              <a:rPr sz="2000" dirty="0">
                <a:latin typeface="Arial" panose="020B0604020202020204" pitchFamily="34" charset="0"/>
                <a:cs typeface="Arial" panose="020B0604020202020204" pitchFamily="34" charset="0"/>
              </a:rPr>
              <a:t>make output LOW only if pin 2 is HIGH. </a:t>
            </a:r>
            <a:r>
              <a:rPr lang="en-US" sz="2000" dirty="0">
                <a:latin typeface="Arial" panose="020B0604020202020204" pitchFamily="34" charset="0"/>
                <a:cs typeface="Arial" panose="020B0604020202020204" pitchFamily="34" charset="0"/>
              </a:rPr>
              <a:t>Pin 6 </a:t>
            </a:r>
            <a:r>
              <a:rPr sz="2000" dirty="0">
                <a:latin typeface="Arial" panose="020B0604020202020204" pitchFamily="34" charset="0"/>
                <a:cs typeface="Arial" panose="020B0604020202020204" pitchFamily="34" charset="0"/>
              </a:rPr>
              <a:t>has very high impedance </a:t>
            </a:r>
            <a:r>
              <a:rPr lang="en-US" sz="2000" dirty="0">
                <a:latin typeface="Arial" panose="020B0604020202020204" pitchFamily="34" charset="0"/>
                <a:cs typeface="Arial" panose="020B0604020202020204" pitchFamily="34" charset="0"/>
              </a:rPr>
              <a:t>(~</a:t>
            </a:r>
            <a:r>
              <a:rPr sz="2000" dirty="0">
                <a:latin typeface="Arial" panose="020B0604020202020204" pitchFamily="34" charset="0"/>
                <a:cs typeface="Arial" panose="020B0604020202020204" pitchFamily="34" charset="0"/>
              </a:rPr>
              <a:t>10M) and will trigger with about 0.2uA. </a:t>
            </a:r>
            <a:endParaRPr lang="en-US" sz="2000" dirty="0">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r>
              <a:rPr sz="2000" dirty="0">
                <a:latin typeface="Arial" panose="020B0604020202020204" pitchFamily="34" charset="0"/>
                <a:cs typeface="Arial" panose="020B0604020202020204" pitchFamily="34" charset="0"/>
              </a:rPr>
              <a:t>Pin 7 (Discharge): Pin 7 is equal to pin 3 but pin 7 does not go high - it goes OPEN.  </a:t>
            </a:r>
            <a:r>
              <a:rPr lang="en-US" sz="2000" dirty="0">
                <a:latin typeface="Arial" panose="020B0604020202020204" pitchFamily="34" charset="0"/>
                <a:cs typeface="Arial" panose="020B0604020202020204" pitchFamily="34" charset="0"/>
              </a:rPr>
              <a:t>When </a:t>
            </a:r>
            <a:r>
              <a:rPr sz="2000" dirty="0">
                <a:latin typeface="Arial" panose="020B0604020202020204" pitchFamily="34" charset="0"/>
                <a:cs typeface="Arial" panose="020B0604020202020204" pitchFamily="34" charset="0"/>
              </a:rPr>
              <a:t>LOW </a:t>
            </a:r>
            <a:r>
              <a:rPr lang="en-US" sz="2000" dirty="0">
                <a:latin typeface="Arial" panose="020B0604020202020204" pitchFamily="34" charset="0"/>
                <a:cs typeface="Arial" panose="020B0604020202020204" pitchFamily="34" charset="0"/>
              </a:rPr>
              <a:t>it </a:t>
            </a:r>
            <a:r>
              <a:rPr sz="2000" dirty="0">
                <a:latin typeface="Arial" panose="020B0604020202020204" pitchFamily="34" charset="0"/>
                <a:cs typeface="Arial" panose="020B0604020202020204" pitchFamily="34" charset="0"/>
              </a:rPr>
              <a:t>sink</a:t>
            </a:r>
            <a:r>
              <a:rPr lang="en-US" sz="2000" dirty="0">
                <a:latin typeface="Arial" panose="020B0604020202020204" pitchFamily="34" charset="0"/>
                <a:cs typeface="Arial" panose="020B0604020202020204" pitchFamily="34" charset="0"/>
              </a:rPr>
              <a:t>s</a:t>
            </a:r>
            <a:r>
              <a:rPr sz="2000" dirty="0">
                <a:latin typeface="Arial" panose="020B0604020202020204" pitchFamily="34" charset="0"/>
                <a:cs typeface="Arial" panose="020B0604020202020204" pitchFamily="34" charset="0"/>
              </a:rPr>
              <a:t> about 200mA. </a:t>
            </a:r>
            <a:br>
              <a:rPr sz="2000" dirty="0">
                <a:latin typeface="Arial" panose="020B0604020202020204" pitchFamily="34" charset="0"/>
                <a:cs typeface="Arial" panose="020B0604020202020204" pitchFamily="34" charset="0"/>
              </a:rPr>
            </a:br>
            <a:endParaRPr sz="2000" dirty="0">
              <a:latin typeface="Arial" panose="020B0604020202020204" pitchFamily="34" charset="0"/>
              <a:cs typeface="Arial" panose="020B0604020202020204" pitchFamily="34" charset="0"/>
            </a:endParaRPr>
          </a:p>
        </p:txBody>
      </p:sp>
      <p:pic>
        <p:nvPicPr>
          <p:cNvPr id="123" name="Picture 1" descr="page164image2528437920">
            <a:extLst>
              <a:ext uri="{FF2B5EF4-FFF2-40B4-BE49-F238E27FC236}">
                <a16:creationId xmlns:a16="http://schemas.microsoft.com/office/drawing/2014/main" id="{C53C1D27-0D1B-864B-9524-37C8351AB6C2}"/>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9543653" y="94780"/>
            <a:ext cx="2286000" cy="14732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ED3AE805-B834-D444-92F3-021FB508A582}"/>
              </a:ext>
            </a:extLst>
          </p:cNvPr>
          <p:cNvSpPr txBox="1"/>
          <p:nvPr/>
        </p:nvSpPr>
        <p:spPr>
          <a:xfrm>
            <a:off x="9388862" y="1711569"/>
            <a:ext cx="2595582" cy="338554"/>
          </a:xfrm>
          <a:prstGeom prst="rect">
            <a:avLst/>
          </a:prstGeom>
          <a:noFill/>
        </p:spPr>
        <p:txBody>
          <a:bodyPr wrap="none" rtlCol="0">
            <a:spAutoFit/>
          </a:bodyPr>
          <a:lstStyle/>
          <a:p>
            <a:r>
              <a:rPr lang="en-US" sz="1600"/>
              <a:t>Credit: Make Electronics</a:t>
            </a:r>
          </a:p>
        </p:txBody>
      </p:sp>
    </p:spTree>
    <p:extLst>
      <p:ext uri="{BB962C8B-B14F-4D97-AF65-F5344CB8AC3E}">
        <p14:creationId xmlns:p14="http://schemas.microsoft.com/office/powerpoint/2010/main" val="165309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36523"/>
            <a:ext cx="10862491" cy="845821"/>
          </a:xfrm>
        </p:spPr>
        <p:txBody>
          <a:bodyPr anchor="ctr">
            <a:normAutofit/>
          </a:bodyPr>
          <a:lstStyle/>
          <a:p>
            <a:r>
              <a:rPr lang="en-US" sz="4400">
                <a:latin typeface="Arial" panose="020B0604020202020204" pitchFamily="34" charset="0"/>
                <a:cs typeface="Arial" panose="020B0604020202020204" pitchFamily="34" charset="0"/>
              </a:rPr>
              <a:t>Lab: Using the 555 to generate a clock</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33</a:t>
            </a:fld>
            <a:endParaRPr lang="en-US"/>
          </a:p>
        </p:txBody>
      </p:sp>
      <p:cxnSp>
        <p:nvCxnSpPr>
          <p:cNvPr id="128" name="Straight Connector 127">
            <a:extLst>
              <a:ext uri="{FF2B5EF4-FFF2-40B4-BE49-F238E27FC236}">
                <a16:creationId xmlns:a16="http://schemas.microsoft.com/office/drawing/2014/main" id="{DC46D7B3-0C69-1B49-8DBF-3D4435045421}"/>
              </a:ext>
            </a:extLst>
          </p:cNvPr>
          <p:cNvCxnSpPr>
            <a:cxnSpLocks/>
          </p:cNvCxnSpPr>
          <p:nvPr/>
        </p:nvCxnSpPr>
        <p:spPr>
          <a:xfrm>
            <a:off x="8079171" y="1769929"/>
            <a:ext cx="266090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49" name="Group 356">
            <a:extLst>
              <a:ext uri="{FF2B5EF4-FFF2-40B4-BE49-F238E27FC236}">
                <a16:creationId xmlns:a16="http://schemas.microsoft.com/office/drawing/2014/main" id="{FAB0AD66-69EA-144E-B421-371D823FE7E9}"/>
              </a:ext>
            </a:extLst>
          </p:cNvPr>
          <p:cNvGrpSpPr>
            <a:grpSpLocks/>
          </p:cNvGrpSpPr>
          <p:nvPr/>
        </p:nvGrpSpPr>
        <p:grpSpPr bwMode="auto">
          <a:xfrm>
            <a:off x="7928764" y="5007001"/>
            <a:ext cx="291084" cy="621268"/>
            <a:chOff x="2944" y="3306"/>
            <a:chExt cx="198" cy="524"/>
          </a:xfrm>
        </p:grpSpPr>
        <p:grpSp>
          <p:nvGrpSpPr>
            <p:cNvPr id="150" name="Group 298">
              <a:extLst>
                <a:ext uri="{FF2B5EF4-FFF2-40B4-BE49-F238E27FC236}">
                  <a16:creationId xmlns:a16="http://schemas.microsoft.com/office/drawing/2014/main" id="{742DAA97-BE26-4B48-8DF7-11F9C6F5E1C2}"/>
                </a:ext>
              </a:extLst>
            </p:cNvPr>
            <p:cNvGrpSpPr>
              <a:grpSpLocks/>
            </p:cNvGrpSpPr>
            <p:nvPr/>
          </p:nvGrpSpPr>
          <p:grpSpPr bwMode="auto">
            <a:xfrm>
              <a:off x="2944" y="3306"/>
              <a:ext cx="198" cy="518"/>
              <a:chOff x="3058" y="3370"/>
              <a:chExt cx="198" cy="518"/>
            </a:xfrm>
          </p:grpSpPr>
          <p:grpSp>
            <p:nvGrpSpPr>
              <p:cNvPr id="152" name="Group 294">
                <a:extLst>
                  <a:ext uri="{FF2B5EF4-FFF2-40B4-BE49-F238E27FC236}">
                    <a16:creationId xmlns:a16="http://schemas.microsoft.com/office/drawing/2014/main" id="{925F3D18-997B-1746-AB70-83FFAF2BF3D7}"/>
                  </a:ext>
                </a:extLst>
              </p:cNvPr>
              <p:cNvGrpSpPr>
                <a:grpSpLocks/>
              </p:cNvGrpSpPr>
              <p:nvPr/>
            </p:nvGrpSpPr>
            <p:grpSpPr bwMode="auto">
              <a:xfrm>
                <a:off x="3083" y="3370"/>
                <a:ext cx="173" cy="518"/>
                <a:chOff x="3083" y="3370"/>
                <a:chExt cx="173" cy="518"/>
              </a:xfrm>
            </p:grpSpPr>
            <p:grpSp>
              <p:nvGrpSpPr>
                <p:cNvPr id="155" name="Group 292">
                  <a:extLst>
                    <a:ext uri="{FF2B5EF4-FFF2-40B4-BE49-F238E27FC236}">
                      <a16:creationId xmlns:a16="http://schemas.microsoft.com/office/drawing/2014/main" id="{EF31BE84-DACC-8342-8D10-9FED73309055}"/>
                    </a:ext>
                  </a:extLst>
                </p:cNvPr>
                <p:cNvGrpSpPr>
                  <a:grpSpLocks/>
                </p:cNvGrpSpPr>
                <p:nvPr/>
              </p:nvGrpSpPr>
              <p:grpSpPr bwMode="auto">
                <a:xfrm>
                  <a:off x="3083" y="3542"/>
                  <a:ext cx="173" cy="169"/>
                  <a:chOff x="3092" y="3427"/>
                  <a:chExt cx="173" cy="284"/>
                </a:xfrm>
              </p:grpSpPr>
              <p:grpSp>
                <p:nvGrpSpPr>
                  <p:cNvPr id="158" name="Group 286">
                    <a:extLst>
                      <a:ext uri="{FF2B5EF4-FFF2-40B4-BE49-F238E27FC236}">
                        <a16:creationId xmlns:a16="http://schemas.microsoft.com/office/drawing/2014/main" id="{38237640-08B4-DC44-8F5A-FECF1C18FA94}"/>
                      </a:ext>
                    </a:extLst>
                  </p:cNvPr>
                  <p:cNvGrpSpPr>
                    <a:grpSpLocks/>
                  </p:cNvGrpSpPr>
                  <p:nvPr/>
                </p:nvGrpSpPr>
                <p:grpSpPr bwMode="auto">
                  <a:xfrm>
                    <a:off x="3092" y="3427"/>
                    <a:ext cx="173" cy="230"/>
                    <a:chOff x="3168" y="3485"/>
                    <a:chExt cx="173" cy="230"/>
                  </a:xfrm>
                </p:grpSpPr>
                <p:sp>
                  <p:nvSpPr>
                    <p:cNvPr id="163" name="Line 283">
                      <a:extLst>
                        <a:ext uri="{FF2B5EF4-FFF2-40B4-BE49-F238E27FC236}">
                          <a16:creationId xmlns:a16="http://schemas.microsoft.com/office/drawing/2014/main" id="{21622A07-6AD8-644C-A5FD-CF8F335C207F}"/>
                        </a:ext>
                      </a:extLst>
                    </p:cNvPr>
                    <p:cNvSpPr>
                      <a:spLocks noChangeShapeType="1"/>
                    </p:cNvSpPr>
                    <p:nvPr/>
                  </p:nvSpPr>
                  <p:spPr bwMode="auto">
                    <a:xfrm>
                      <a:off x="3168" y="3485"/>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164" name="Line 284">
                      <a:extLst>
                        <a:ext uri="{FF2B5EF4-FFF2-40B4-BE49-F238E27FC236}">
                          <a16:creationId xmlns:a16="http://schemas.microsoft.com/office/drawing/2014/main" id="{66A87F52-F932-3B4A-BBE5-4F8FFC63DB02}"/>
                        </a:ext>
                      </a:extLst>
                    </p:cNvPr>
                    <p:cNvSpPr>
                      <a:spLocks noChangeShapeType="1"/>
                    </p:cNvSpPr>
                    <p:nvPr/>
                  </p:nvSpPr>
                  <p:spPr bwMode="auto">
                    <a:xfrm>
                      <a:off x="3168" y="3600"/>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165" name="Line 285">
                      <a:extLst>
                        <a:ext uri="{FF2B5EF4-FFF2-40B4-BE49-F238E27FC236}">
                          <a16:creationId xmlns:a16="http://schemas.microsoft.com/office/drawing/2014/main" id="{F2DF135E-3C83-8E49-B923-23C8C9581FC4}"/>
                        </a:ext>
                      </a:extLst>
                    </p:cNvPr>
                    <p:cNvSpPr>
                      <a:spLocks noChangeShapeType="1"/>
                    </p:cNvSpPr>
                    <p:nvPr/>
                  </p:nvSpPr>
                  <p:spPr bwMode="auto">
                    <a:xfrm>
                      <a:off x="3168" y="3715"/>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grpSp>
              <p:grpSp>
                <p:nvGrpSpPr>
                  <p:cNvPr id="159" name="Group 287">
                    <a:extLst>
                      <a:ext uri="{FF2B5EF4-FFF2-40B4-BE49-F238E27FC236}">
                        <a16:creationId xmlns:a16="http://schemas.microsoft.com/office/drawing/2014/main" id="{CB6E7303-6662-5544-A7B2-FF3ECC8867D3}"/>
                      </a:ext>
                    </a:extLst>
                  </p:cNvPr>
                  <p:cNvGrpSpPr>
                    <a:grpSpLocks/>
                  </p:cNvGrpSpPr>
                  <p:nvPr/>
                </p:nvGrpSpPr>
                <p:grpSpPr bwMode="auto">
                  <a:xfrm>
                    <a:off x="3128" y="3481"/>
                    <a:ext cx="91" cy="230"/>
                    <a:chOff x="3168" y="3485"/>
                    <a:chExt cx="173" cy="230"/>
                  </a:xfrm>
                </p:grpSpPr>
                <p:sp>
                  <p:nvSpPr>
                    <p:cNvPr id="160" name="Line 288">
                      <a:extLst>
                        <a:ext uri="{FF2B5EF4-FFF2-40B4-BE49-F238E27FC236}">
                          <a16:creationId xmlns:a16="http://schemas.microsoft.com/office/drawing/2014/main" id="{2BA75908-FC80-7345-A2E0-833A2F905C1F}"/>
                        </a:ext>
                      </a:extLst>
                    </p:cNvPr>
                    <p:cNvSpPr>
                      <a:spLocks noChangeShapeType="1"/>
                    </p:cNvSpPr>
                    <p:nvPr/>
                  </p:nvSpPr>
                  <p:spPr bwMode="auto">
                    <a:xfrm>
                      <a:off x="3168" y="3485"/>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161" name="Line 289">
                      <a:extLst>
                        <a:ext uri="{FF2B5EF4-FFF2-40B4-BE49-F238E27FC236}">
                          <a16:creationId xmlns:a16="http://schemas.microsoft.com/office/drawing/2014/main" id="{4E924EC3-8333-8C49-8091-7FA64C95CF93}"/>
                        </a:ext>
                      </a:extLst>
                    </p:cNvPr>
                    <p:cNvSpPr>
                      <a:spLocks noChangeShapeType="1"/>
                    </p:cNvSpPr>
                    <p:nvPr/>
                  </p:nvSpPr>
                  <p:spPr bwMode="auto">
                    <a:xfrm>
                      <a:off x="3168" y="3600"/>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162" name="Line 290">
                      <a:extLst>
                        <a:ext uri="{FF2B5EF4-FFF2-40B4-BE49-F238E27FC236}">
                          <a16:creationId xmlns:a16="http://schemas.microsoft.com/office/drawing/2014/main" id="{9158B258-40DC-6044-AB07-EB6E22421812}"/>
                        </a:ext>
                      </a:extLst>
                    </p:cNvPr>
                    <p:cNvSpPr>
                      <a:spLocks noChangeShapeType="1"/>
                    </p:cNvSpPr>
                    <p:nvPr/>
                  </p:nvSpPr>
                  <p:spPr bwMode="auto">
                    <a:xfrm>
                      <a:off x="3168" y="3715"/>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grpSp>
            </p:grpSp>
            <p:sp>
              <p:nvSpPr>
                <p:cNvPr id="156" name="Line 291">
                  <a:extLst>
                    <a:ext uri="{FF2B5EF4-FFF2-40B4-BE49-F238E27FC236}">
                      <a16:creationId xmlns:a16="http://schemas.microsoft.com/office/drawing/2014/main" id="{DCA32947-9F99-F940-896A-ADA0E8F600AE}"/>
                    </a:ext>
                  </a:extLst>
                </p:cNvPr>
                <p:cNvSpPr>
                  <a:spLocks noChangeShapeType="1"/>
                </p:cNvSpPr>
                <p:nvPr/>
              </p:nvSpPr>
              <p:spPr bwMode="auto">
                <a:xfrm>
                  <a:off x="3168" y="3715"/>
                  <a:ext cx="0" cy="173"/>
                </a:xfrm>
                <a:prstGeom prst="line">
                  <a:avLst/>
                </a:prstGeom>
                <a:noFill/>
                <a:ln w="25400">
                  <a:solidFill>
                    <a:schemeClr val="tx1"/>
                  </a:solidFill>
                  <a:round/>
                  <a:headEnd/>
                  <a:tailEnd/>
                </a:ln>
              </p:spPr>
              <p:txBody>
                <a:bodyPr wrap="none" anchor="ctr">
                  <a:prstTxWarp prst="textNoShape">
                    <a:avLst/>
                  </a:prstTxWarp>
                </a:bodyPr>
                <a:lstStyle/>
                <a:p>
                  <a:endParaRPr lang="en-US"/>
                </a:p>
              </p:txBody>
            </p:sp>
            <p:sp>
              <p:nvSpPr>
                <p:cNvPr id="157" name="Line 293">
                  <a:extLst>
                    <a:ext uri="{FF2B5EF4-FFF2-40B4-BE49-F238E27FC236}">
                      <a16:creationId xmlns:a16="http://schemas.microsoft.com/office/drawing/2014/main" id="{A9D2CD9C-50BE-8546-9A62-D798B8163D93}"/>
                    </a:ext>
                  </a:extLst>
                </p:cNvPr>
                <p:cNvSpPr>
                  <a:spLocks noChangeShapeType="1"/>
                </p:cNvSpPr>
                <p:nvPr/>
              </p:nvSpPr>
              <p:spPr bwMode="auto">
                <a:xfrm>
                  <a:off x="3168" y="3370"/>
                  <a:ext cx="0" cy="173"/>
                </a:xfrm>
                <a:prstGeom prst="line">
                  <a:avLst/>
                </a:prstGeom>
                <a:noFill/>
                <a:ln w="25400">
                  <a:solidFill>
                    <a:schemeClr val="tx1"/>
                  </a:solidFill>
                  <a:round/>
                  <a:headEnd/>
                  <a:tailEnd/>
                </a:ln>
              </p:spPr>
              <p:txBody>
                <a:bodyPr wrap="none" anchor="ctr">
                  <a:prstTxWarp prst="textNoShape">
                    <a:avLst/>
                  </a:prstTxWarp>
                </a:bodyPr>
                <a:lstStyle/>
                <a:p>
                  <a:endParaRPr lang="en-US"/>
                </a:p>
              </p:txBody>
            </p:sp>
          </p:grpSp>
          <p:sp>
            <p:nvSpPr>
              <p:cNvPr id="153" name="Text Box 296">
                <a:extLst>
                  <a:ext uri="{FF2B5EF4-FFF2-40B4-BE49-F238E27FC236}">
                    <a16:creationId xmlns:a16="http://schemas.microsoft.com/office/drawing/2014/main" id="{74AA5197-2C8A-7F49-83F1-9D46DBCFF426}"/>
                  </a:ext>
                </a:extLst>
              </p:cNvPr>
              <p:cNvSpPr txBox="1">
                <a:spLocks noChangeArrowheads="1"/>
              </p:cNvSpPr>
              <p:nvPr/>
            </p:nvSpPr>
            <p:spPr bwMode="auto">
              <a:xfrm>
                <a:off x="3058" y="3436"/>
                <a:ext cx="153" cy="286"/>
              </a:xfrm>
              <a:prstGeom prst="rect">
                <a:avLst/>
              </a:prstGeom>
              <a:noFill/>
              <a:ln w="19050">
                <a:noFill/>
                <a:miter lim="800000"/>
                <a:headEnd/>
                <a:tailEnd/>
              </a:ln>
            </p:spPr>
            <p:txBody>
              <a:bodyPr wrap="square">
                <a:prstTxWarp prst="textNoShape">
                  <a:avLst/>
                </a:prstTxWarp>
                <a:spAutoFit/>
              </a:bodyPr>
              <a:lstStyle/>
              <a:p>
                <a:r>
                  <a:rPr lang="en-US" sz="800"/>
                  <a:t>+</a:t>
                </a:r>
              </a:p>
            </p:txBody>
          </p:sp>
        </p:grpSp>
        <p:sp>
          <p:nvSpPr>
            <p:cNvPr id="151" name="Freeform 355">
              <a:extLst>
                <a:ext uri="{FF2B5EF4-FFF2-40B4-BE49-F238E27FC236}">
                  <a16:creationId xmlns:a16="http://schemas.microsoft.com/office/drawing/2014/main" id="{1B45C7DC-070C-9247-A2FC-5112BCD5FC79}"/>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w="19050">
              <a:noFill/>
              <a:round/>
              <a:headEnd/>
              <a:tailEnd/>
            </a:ln>
          </p:spPr>
          <p:txBody>
            <a:bodyPr wrap="none" anchor="ctr">
              <a:prstTxWarp prst="textNoShape">
                <a:avLst/>
              </a:prstTxWarp>
            </a:bodyPr>
            <a:lstStyle/>
            <a:p>
              <a:endParaRPr lang="en-US"/>
            </a:p>
          </p:txBody>
        </p:sp>
      </p:grpSp>
      <p:grpSp>
        <p:nvGrpSpPr>
          <p:cNvPr id="166" name="Group 313">
            <a:extLst>
              <a:ext uri="{FF2B5EF4-FFF2-40B4-BE49-F238E27FC236}">
                <a16:creationId xmlns:a16="http://schemas.microsoft.com/office/drawing/2014/main" id="{75AE2084-D788-A649-B4DC-717ECD768916}"/>
              </a:ext>
            </a:extLst>
          </p:cNvPr>
          <p:cNvGrpSpPr>
            <a:grpSpLocks/>
          </p:cNvGrpSpPr>
          <p:nvPr/>
        </p:nvGrpSpPr>
        <p:grpSpPr bwMode="auto">
          <a:xfrm rot="16200000">
            <a:off x="7237557" y="4163880"/>
            <a:ext cx="1085851" cy="700089"/>
            <a:chOff x="288" y="820"/>
            <a:chExt cx="684" cy="441"/>
          </a:xfrm>
        </p:grpSpPr>
        <p:grpSp>
          <p:nvGrpSpPr>
            <p:cNvPr id="167" name="Group 184">
              <a:extLst>
                <a:ext uri="{FF2B5EF4-FFF2-40B4-BE49-F238E27FC236}">
                  <a16:creationId xmlns:a16="http://schemas.microsoft.com/office/drawing/2014/main" id="{AB3CB81D-A1CC-7C4D-BE26-779CA5ACD21D}"/>
                </a:ext>
              </a:extLst>
            </p:cNvPr>
            <p:cNvGrpSpPr>
              <a:grpSpLocks/>
            </p:cNvGrpSpPr>
            <p:nvPr/>
          </p:nvGrpSpPr>
          <p:grpSpPr bwMode="auto">
            <a:xfrm>
              <a:off x="288" y="820"/>
              <a:ext cx="664" cy="441"/>
              <a:chOff x="403" y="421"/>
              <a:chExt cx="664" cy="441"/>
            </a:xfrm>
          </p:grpSpPr>
          <p:grpSp>
            <p:nvGrpSpPr>
              <p:cNvPr id="169" name="Group 185">
                <a:extLst>
                  <a:ext uri="{FF2B5EF4-FFF2-40B4-BE49-F238E27FC236}">
                    <a16:creationId xmlns:a16="http://schemas.microsoft.com/office/drawing/2014/main" id="{82851DC6-D295-FA41-8A0B-2AF06BE288B8}"/>
                  </a:ext>
                </a:extLst>
              </p:cNvPr>
              <p:cNvGrpSpPr>
                <a:grpSpLocks/>
              </p:cNvGrpSpPr>
              <p:nvPr/>
            </p:nvGrpSpPr>
            <p:grpSpPr bwMode="auto">
              <a:xfrm>
                <a:off x="403" y="720"/>
                <a:ext cx="576" cy="142"/>
                <a:chOff x="1152" y="893"/>
                <a:chExt cx="576" cy="142"/>
              </a:xfrm>
            </p:grpSpPr>
            <p:sp>
              <p:nvSpPr>
                <p:cNvPr id="171" name="Oval 186">
                  <a:extLst>
                    <a:ext uri="{FF2B5EF4-FFF2-40B4-BE49-F238E27FC236}">
                      <a16:creationId xmlns:a16="http://schemas.microsoft.com/office/drawing/2014/main" id="{7E884BAA-9536-2E45-A895-4E46E2217E3D}"/>
                    </a:ext>
                  </a:extLst>
                </p:cNvPr>
                <p:cNvSpPr>
                  <a:spLocks noChangeArrowheads="1"/>
                </p:cNvSpPr>
                <p:nvPr/>
              </p:nvSpPr>
              <p:spPr bwMode="auto">
                <a:xfrm>
                  <a:off x="1267" y="977"/>
                  <a:ext cx="58" cy="58"/>
                </a:xfrm>
                <a:prstGeom prst="ellipse">
                  <a:avLst/>
                </a:prstGeom>
                <a:noFill/>
                <a:ln w="19050">
                  <a:solidFill>
                    <a:schemeClr val="tx1"/>
                  </a:solidFill>
                  <a:round/>
                  <a:headEnd/>
                  <a:tailEnd/>
                </a:ln>
              </p:spPr>
              <p:txBody>
                <a:bodyPr wrap="none" anchor="ctr">
                  <a:prstTxWarp prst="textNoShape">
                    <a:avLst/>
                  </a:prstTxWarp>
                </a:bodyPr>
                <a:lstStyle/>
                <a:p>
                  <a:endParaRPr lang="en-US"/>
                </a:p>
              </p:txBody>
            </p:sp>
            <p:sp>
              <p:nvSpPr>
                <p:cNvPr id="172" name="Line 187">
                  <a:extLst>
                    <a:ext uri="{FF2B5EF4-FFF2-40B4-BE49-F238E27FC236}">
                      <a16:creationId xmlns:a16="http://schemas.microsoft.com/office/drawing/2014/main" id="{65C66036-E630-BA41-9F47-D3E255230099}"/>
                    </a:ext>
                  </a:extLst>
                </p:cNvPr>
                <p:cNvSpPr>
                  <a:spLocks noChangeShapeType="1"/>
                </p:cNvSpPr>
                <p:nvPr/>
              </p:nvSpPr>
              <p:spPr bwMode="auto">
                <a:xfrm>
                  <a:off x="1613" y="1008"/>
                  <a:ext cx="115"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73" name="Line 188">
                  <a:extLst>
                    <a:ext uri="{FF2B5EF4-FFF2-40B4-BE49-F238E27FC236}">
                      <a16:creationId xmlns:a16="http://schemas.microsoft.com/office/drawing/2014/main" id="{D0AE6C20-6972-E149-BD4B-CF97FAF9A44C}"/>
                    </a:ext>
                  </a:extLst>
                </p:cNvPr>
                <p:cNvSpPr>
                  <a:spLocks noChangeShapeType="1"/>
                </p:cNvSpPr>
                <p:nvPr/>
              </p:nvSpPr>
              <p:spPr bwMode="auto">
                <a:xfrm flipH="1">
                  <a:off x="1152" y="1008"/>
                  <a:ext cx="115"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74" name="Line 189">
                  <a:extLst>
                    <a:ext uri="{FF2B5EF4-FFF2-40B4-BE49-F238E27FC236}">
                      <a16:creationId xmlns:a16="http://schemas.microsoft.com/office/drawing/2014/main" id="{01C728EF-02B9-7F40-AA6C-CC8D71A5EBC6}"/>
                    </a:ext>
                  </a:extLst>
                </p:cNvPr>
                <p:cNvSpPr>
                  <a:spLocks noChangeShapeType="1"/>
                </p:cNvSpPr>
                <p:nvPr/>
              </p:nvSpPr>
              <p:spPr bwMode="auto">
                <a:xfrm flipH="1" flipV="1">
                  <a:off x="1353" y="893"/>
                  <a:ext cx="230" cy="115"/>
                </a:xfrm>
                <a:prstGeom prst="line">
                  <a:avLst/>
                </a:prstGeom>
                <a:noFill/>
                <a:ln w="22225">
                  <a:solidFill>
                    <a:schemeClr val="tx1"/>
                  </a:solidFill>
                  <a:round/>
                  <a:headEnd/>
                  <a:tailEnd type="triangle" w="med" len="med"/>
                </a:ln>
              </p:spPr>
              <p:txBody>
                <a:bodyPr>
                  <a:prstTxWarp prst="textNoShape">
                    <a:avLst/>
                  </a:prstTxWarp>
                </a:bodyPr>
                <a:lstStyle/>
                <a:p>
                  <a:endParaRPr lang="en-US"/>
                </a:p>
              </p:txBody>
            </p:sp>
            <p:sp>
              <p:nvSpPr>
                <p:cNvPr id="175" name="Oval 190">
                  <a:extLst>
                    <a:ext uri="{FF2B5EF4-FFF2-40B4-BE49-F238E27FC236}">
                      <a16:creationId xmlns:a16="http://schemas.microsoft.com/office/drawing/2014/main" id="{B6C15D89-08A8-8D48-9A77-55377583BBEF}"/>
                    </a:ext>
                  </a:extLst>
                </p:cNvPr>
                <p:cNvSpPr>
                  <a:spLocks noChangeArrowheads="1"/>
                </p:cNvSpPr>
                <p:nvPr/>
              </p:nvSpPr>
              <p:spPr bwMode="auto">
                <a:xfrm>
                  <a:off x="1555" y="977"/>
                  <a:ext cx="58" cy="58"/>
                </a:xfrm>
                <a:prstGeom prst="ellipse">
                  <a:avLst/>
                </a:prstGeom>
                <a:solidFill>
                  <a:schemeClr val="bg1"/>
                </a:solidFill>
                <a:ln w="19050">
                  <a:solidFill>
                    <a:schemeClr val="tx1"/>
                  </a:solidFill>
                  <a:round/>
                  <a:headEnd/>
                  <a:tailEnd/>
                </a:ln>
              </p:spPr>
              <p:txBody>
                <a:bodyPr wrap="none" anchor="ctr">
                  <a:prstTxWarp prst="textNoShape">
                    <a:avLst/>
                  </a:prstTxWarp>
                </a:bodyPr>
                <a:lstStyle/>
                <a:p>
                  <a:endParaRPr lang="en-US"/>
                </a:p>
              </p:txBody>
            </p:sp>
          </p:grpSp>
          <p:sp>
            <p:nvSpPr>
              <p:cNvPr id="170" name="Text Box 191">
                <a:extLst>
                  <a:ext uri="{FF2B5EF4-FFF2-40B4-BE49-F238E27FC236}">
                    <a16:creationId xmlns:a16="http://schemas.microsoft.com/office/drawing/2014/main" id="{A85DF687-1228-4547-80EB-3DCE68AE8C88}"/>
                  </a:ext>
                </a:extLst>
              </p:cNvPr>
              <p:cNvSpPr txBox="1">
                <a:spLocks noChangeArrowheads="1"/>
              </p:cNvSpPr>
              <p:nvPr/>
            </p:nvSpPr>
            <p:spPr bwMode="auto">
              <a:xfrm rot="5400000">
                <a:off x="779" y="496"/>
                <a:ext cx="364" cy="213"/>
              </a:xfrm>
              <a:prstGeom prst="rect">
                <a:avLst/>
              </a:prstGeom>
              <a:noFill/>
              <a:ln w="19050">
                <a:noFill/>
                <a:miter lim="800000"/>
                <a:headEnd/>
                <a:tailEnd/>
              </a:ln>
            </p:spPr>
            <p:txBody>
              <a:bodyPr wrap="none">
                <a:prstTxWarp prst="textNoShape">
                  <a:avLst/>
                </a:prstTxWarp>
                <a:spAutoFit/>
              </a:bodyPr>
              <a:lstStyle/>
              <a:p>
                <a:r>
                  <a:rPr lang="en-US" sz="1600"/>
                  <a:t>SPST</a:t>
                </a:r>
              </a:p>
            </p:txBody>
          </p:sp>
        </p:grpSp>
        <p:sp>
          <p:nvSpPr>
            <p:cNvPr id="168" name="Freeform 311">
              <a:extLst>
                <a:ext uri="{FF2B5EF4-FFF2-40B4-BE49-F238E27FC236}">
                  <a16:creationId xmlns:a16="http://schemas.microsoft.com/office/drawing/2014/main" id="{F69FBF3D-8524-C942-93EB-917B33F2EFD7}"/>
                </a:ext>
              </a:extLst>
            </p:cNvPr>
            <p:cNvSpPr>
              <a:spLocks/>
            </p:cNvSpPr>
            <p:nvPr/>
          </p:nvSpPr>
          <p:spPr bwMode="auto">
            <a:xfrm>
              <a:off x="396" y="1123"/>
              <a:ext cx="576" cy="115"/>
            </a:xfrm>
            <a:custGeom>
              <a:avLst/>
              <a:gdLst>
                <a:gd name="T0" fmla="*/ 0 w 576"/>
                <a:gd name="T1" fmla="*/ 115 h 115"/>
                <a:gd name="T2" fmla="*/ 230 w 576"/>
                <a:gd name="T3" fmla="*/ 0 h 115"/>
                <a:gd name="T4" fmla="*/ 576 w 576"/>
                <a:gd name="T5" fmla="*/ 115 h 115"/>
                <a:gd name="T6" fmla="*/ 0 w 576"/>
                <a:gd name="T7" fmla="*/ 115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115"/>
                  </a:moveTo>
                  <a:lnTo>
                    <a:pt x="230" y="0"/>
                  </a:lnTo>
                  <a:lnTo>
                    <a:pt x="576" y="115"/>
                  </a:lnTo>
                  <a:lnTo>
                    <a:pt x="0" y="115"/>
                  </a:lnTo>
                  <a:close/>
                </a:path>
              </a:pathLst>
            </a:custGeom>
            <a:noFill/>
            <a:ln w="19050">
              <a:noFill/>
              <a:round/>
              <a:headEnd/>
              <a:tailEnd/>
            </a:ln>
          </p:spPr>
          <p:txBody>
            <a:bodyPr wrap="none" anchor="ctr">
              <a:prstTxWarp prst="textNoShape">
                <a:avLst/>
              </a:prstTxWarp>
            </a:bodyPr>
            <a:lstStyle/>
            <a:p>
              <a:endParaRPr lang="en-US"/>
            </a:p>
          </p:txBody>
        </p:sp>
      </p:gr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F0DBC8A-1F3F-464D-B7BD-8FE4BDCBC040}"/>
                  </a:ext>
                </a:extLst>
              </p:cNvPr>
              <p:cNvSpPr txBox="1"/>
              <p:nvPr/>
            </p:nvSpPr>
            <p:spPr>
              <a:xfrm>
                <a:off x="308147" y="1790518"/>
                <a:ext cx="6859584" cy="3705310"/>
              </a:xfrm>
              <a:prstGeom prst="rect">
                <a:avLst/>
              </a:prstGeom>
              <a:noFill/>
            </p:spPr>
            <p:txBody>
              <a:bodyPr wrap="square" rtlCol="0">
                <a:spAutoFit/>
              </a:bodyPr>
              <a:lstStyle/>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We use the 555 in </a:t>
                </a:r>
                <a:r>
                  <a:rPr lang="en-US" sz="2000" i="1" dirty="0" err="1">
                    <a:latin typeface="Arial" panose="020B0604020202020204" pitchFamily="34" charset="0"/>
                    <a:cs typeface="Arial" panose="020B0604020202020204" pitchFamily="34" charset="0"/>
                  </a:rPr>
                  <a:t>astable</a:t>
                </a:r>
                <a:r>
                  <a:rPr lang="en-US" sz="2000" dirty="0">
                    <a:latin typeface="Arial" panose="020B0604020202020204" pitchFamily="34" charset="0"/>
                    <a:cs typeface="Arial" panose="020B0604020202020204" pitchFamily="34" charset="0"/>
                  </a:rPr>
                  <a:t> mode</a:t>
                </a:r>
              </a:p>
              <a:p>
                <a:pPr marL="342900" indent="-342900">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0</m:t>
                        </m:r>
                      </m:sub>
                    </m:sSub>
                    <m:r>
                      <a:rPr lang="en-US" sz="2000" i="1">
                        <a:latin typeface="Cambria Math" panose="02040503050406030204" pitchFamily="18" charset="0"/>
                      </a:rPr>
                      <m:t>=.7</m:t>
                    </m:r>
                    <m:r>
                      <a:rPr lang="en-US" sz="2000" i="1">
                        <a:latin typeface="Cambria Math" panose="02040503050406030204" pitchFamily="18" charset="0"/>
                      </a:rPr>
                      <m:t>𝐶</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1</m:t>
                            </m:r>
                          </m:sub>
                        </m:sSub>
                        <m:r>
                          <a:rPr lang="en-US" sz="2000" i="1">
                            <a:latin typeface="Cambria Math" panose="02040503050406030204" pitchFamily="18" charset="0"/>
                          </a:rPr>
                          <m:t>+2</m:t>
                        </m:r>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2</m:t>
                            </m:r>
                          </m:sub>
                        </m:sSub>
                      </m:e>
                    </m:d>
                  </m:oMath>
                </a14:m>
                <a:endParaRPr lang="en-US" sz="2000" i="1" dirty="0">
                  <a:latin typeface="Cambria Math" panose="02040503050406030204" pitchFamily="18" charset="0"/>
                </a:endParaRPr>
              </a:p>
              <a:p>
                <a:pPr marL="342900" indent="-342900">
                  <a:buFont typeface="Arial" panose="020B0604020202020204" pitchFamily="34" charset="0"/>
                  <a:buChar char="•"/>
                </a:pPr>
                <a14:m>
                  <m:oMath xmlns:m="http://schemas.openxmlformats.org/officeDocument/2006/math">
                    <m:r>
                      <a:rPr lang="en-US" sz="2000" i="1">
                        <a:latin typeface="Cambria Math" panose="02040503050406030204" pitchFamily="18" charset="0"/>
                      </a:rPr>
                      <m:t>𝑑𝑢𝑡𝑦</m:t>
                    </m:r>
                    <m:r>
                      <a:rPr lang="en-US" sz="2000">
                        <a:latin typeface="Cambria Math" panose="02040503050406030204" pitchFamily="18" charset="0"/>
                      </a:rPr>
                      <m:t>−</m:t>
                    </m:r>
                    <m:r>
                      <m:rPr>
                        <m:sty m:val="p"/>
                      </m:rPr>
                      <a:rPr lang="en-US" sz="2000">
                        <a:latin typeface="Cambria Math" panose="02040503050406030204" pitchFamily="18" charset="0"/>
                      </a:rPr>
                      <m:t>cycle</m:t>
                    </m:r>
                    <m:r>
                      <a:rPr lang="en-US" sz="2000">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1</m:t>
                                </m:r>
                              </m:sub>
                            </m:sSub>
                            <m:r>
                              <a:rPr lang="en-US" sz="2000" i="1">
                                <a:latin typeface="Cambria Math" panose="02040503050406030204" pitchFamily="18" charset="0"/>
                              </a:rPr>
                              <m:t>+</m:t>
                            </m:r>
                            <m:r>
                              <a:rPr lang="en-US" sz="2000" i="1">
                                <a:latin typeface="Cambria Math" panose="02040503050406030204" pitchFamily="18" charset="0"/>
                              </a:rPr>
                              <m:t>𝑅</m:t>
                            </m:r>
                          </m:e>
                          <m:sub>
                            <m:r>
                              <a:rPr lang="en-US" sz="2000" i="1">
                                <a:latin typeface="Cambria Math" panose="02040503050406030204" pitchFamily="18" charset="0"/>
                              </a:rPr>
                              <m:t>2</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2</m:t>
                            </m:r>
                            <m:r>
                              <a:rPr lang="en-US" sz="2000" i="1">
                                <a:latin typeface="Cambria Math" panose="02040503050406030204" pitchFamily="18" charset="0"/>
                              </a:rPr>
                              <m:t>𝑅</m:t>
                            </m:r>
                          </m:e>
                          <m:sub>
                            <m:r>
                              <a:rPr lang="en-US" sz="2000" i="1">
                                <a:latin typeface="Cambria Math" panose="02040503050406030204" pitchFamily="18" charset="0"/>
                              </a:rPr>
                              <m:t>2</m:t>
                            </m:r>
                          </m:sub>
                        </m:sSub>
                      </m:den>
                    </m:f>
                  </m:oMath>
                </a14:m>
                <a:endParaRPr lang="en-US" sz="2000" dirty="0">
                  <a:latin typeface="Arial" panose="020B0604020202020204" pitchFamily="34" charset="0"/>
                  <a:cs typeface="Arial" panose="020B0604020202020204" pitchFamily="34" charset="0"/>
                </a:endParaRPr>
              </a:p>
              <a:p>
                <a:pPr marL="342900" lvl="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Try</a:t>
                </a:r>
              </a:p>
              <a:p>
                <a:pPr marL="800100" lvl="1"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R</a:t>
                </a:r>
                <a:r>
                  <a:rPr lang="en-US" sz="2000" baseline="-25000" dirty="0">
                    <a:latin typeface="Arial" panose="020B0604020202020204" pitchFamily="34" charset="0"/>
                    <a:cs typeface="Arial" panose="020B0604020202020204" pitchFamily="34" charset="0"/>
                  </a:rPr>
                  <a:t>1 </a:t>
                </a:r>
                <a:r>
                  <a:rPr lang="en-US" sz="2000" dirty="0">
                    <a:latin typeface="Arial" panose="020B0604020202020204" pitchFamily="34" charset="0"/>
                    <a:cs typeface="Arial" panose="020B0604020202020204" pitchFamily="34" charset="0"/>
                  </a:rPr>
                  <a:t>= R</a:t>
                </a:r>
                <a:r>
                  <a:rPr lang="en-US" sz="2000" baseline="-25000" dirty="0">
                    <a:latin typeface="Arial" panose="020B0604020202020204" pitchFamily="34" charset="0"/>
                    <a:cs typeface="Arial" panose="020B0604020202020204" pitchFamily="34" charset="0"/>
                  </a:rPr>
                  <a:t>2 </a:t>
                </a:r>
                <a:r>
                  <a:rPr lang="en-US" sz="2000" dirty="0">
                    <a:latin typeface="Arial" panose="020B0604020202020204" pitchFamily="34" charset="0"/>
                    <a:cs typeface="Arial" panose="020B0604020202020204" pitchFamily="34" charset="0"/>
                  </a:rPr>
                  <a:t>= 10K</a:t>
                </a:r>
              </a:p>
              <a:p>
                <a:pPr marL="800100" lvl="1"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C</a:t>
                </a:r>
                <a:r>
                  <a:rPr lang="en-US" sz="2000" baseline="-25000" dirty="0">
                    <a:latin typeface="Arial" panose="020B0604020202020204" pitchFamily="34" charset="0"/>
                    <a:cs typeface="Arial" panose="020B0604020202020204" pitchFamily="34" charset="0"/>
                  </a:rPr>
                  <a:t>1</a:t>
                </a:r>
                <a:r>
                  <a:rPr lang="en-US" sz="2000" dirty="0">
                    <a:latin typeface="Arial" panose="020B0604020202020204" pitchFamily="34" charset="0"/>
                    <a:cs typeface="Arial" panose="020B0604020202020204" pitchFamily="34" charset="0"/>
                  </a:rPr>
                  <a:t>= 10</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𝜇</m:t>
                    </m:r>
                    <m:r>
                      <a:rPr lang="en-US" sz="2000" b="0" i="1" smtClean="0">
                        <a:latin typeface="Cambria Math" panose="02040503050406030204" pitchFamily="18" charset="0"/>
                        <a:ea typeface="Cambria Math" panose="02040503050406030204" pitchFamily="18" charset="0"/>
                        <a:cs typeface="Arial" panose="020B0604020202020204" pitchFamily="34" charset="0"/>
                      </a:rPr>
                      <m:t>𝐹</m:t>
                    </m:r>
                  </m:oMath>
                </a14:m>
                <a:endParaRPr lang="en-US" sz="2000" dirty="0">
                  <a:latin typeface="Arial" panose="020B0604020202020204" pitchFamily="34" charset="0"/>
                  <a:cs typeface="Arial" panose="020B0604020202020204" pitchFamily="34" charset="0"/>
                </a:endParaRPr>
              </a:p>
              <a:p>
                <a:pPr marL="800100" lvl="1"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C</a:t>
                </a:r>
                <a:r>
                  <a:rPr lang="en-US" sz="2000" baseline="-25000" dirty="0">
                    <a:latin typeface="Arial" panose="020B0604020202020204" pitchFamily="34" charset="0"/>
                    <a:cs typeface="Arial" panose="020B0604020202020204" pitchFamily="34" charset="0"/>
                  </a:rPr>
                  <a:t>2</a:t>
                </a:r>
                <a:r>
                  <a:rPr lang="en-US" sz="2000" dirty="0">
                    <a:latin typeface="Arial" panose="020B0604020202020204" pitchFamily="34" charset="0"/>
                    <a:cs typeface="Arial" panose="020B0604020202020204" pitchFamily="34" charset="0"/>
                  </a:rPr>
                  <a:t>= .1</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𝜇</m:t>
                    </m:r>
                    <m:r>
                      <a:rPr lang="en-US" sz="2000" b="0" i="1" smtClean="0">
                        <a:latin typeface="Cambria Math" panose="02040503050406030204" pitchFamily="18" charset="0"/>
                        <a:ea typeface="Cambria Math" panose="02040503050406030204" pitchFamily="18" charset="0"/>
                        <a:cs typeface="Arial" panose="020B0604020202020204" pitchFamily="34" charset="0"/>
                      </a:rPr>
                      <m:t>𝐹</m:t>
                    </m:r>
                  </m:oMath>
                </a14:m>
                <a:endParaRPr lang="en-US" sz="2000" dirty="0">
                  <a:latin typeface="Arial" panose="020B0604020202020204" pitchFamily="34" charset="0"/>
                  <a:cs typeface="Arial" panose="020B0604020202020204" pitchFamily="34" charset="0"/>
                </a:endParaRPr>
              </a:p>
              <a:p>
                <a:pPr marL="800100" lvl="1"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Freq: ∼50/sec</a:t>
                </a:r>
              </a:p>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Try</a:t>
                </a:r>
              </a:p>
              <a:p>
                <a:pPr marL="800100" lvl="1"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C</a:t>
                </a:r>
                <a:r>
                  <a:rPr lang="en-US" sz="2000" baseline="-25000" dirty="0">
                    <a:latin typeface="Arial" panose="020B0604020202020204" pitchFamily="34" charset="0"/>
                    <a:cs typeface="Arial" panose="020B0604020202020204" pitchFamily="34" charset="0"/>
                  </a:rPr>
                  <a:t>1</a:t>
                </a:r>
                <a:r>
                  <a:rPr lang="en-US" sz="2000" dirty="0">
                    <a:latin typeface="Arial" panose="020B0604020202020204" pitchFamily="34" charset="0"/>
                    <a:cs typeface="Arial" panose="020B0604020202020204" pitchFamily="34" charset="0"/>
                  </a:rPr>
                  <a:t>= 1</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𝜇</m:t>
                    </m:r>
                    <m:r>
                      <a:rPr lang="en-US" sz="2000" i="1">
                        <a:latin typeface="Cambria Math" panose="02040503050406030204" pitchFamily="18" charset="0"/>
                        <a:ea typeface="Cambria Math" panose="02040503050406030204" pitchFamily="18" charset="0"/>
                        <a:cs typeface="Arial" panose="020B0604020202020204" pitchFamily="34" charset="0"/>
                      </a:rPr>
                      <m:t>𝐹</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latin typeface="Arial" panose="020B0604020202020204" pitchFamily="34" charset="0"/>
                    <a:cs typeface="Arial" panose="020B0604020202020204" pitchFamily="34" charset="0"/>
                  </a:rPr>
                  <a:t>  what happens to the frequency</a:t>
                </a:r>
              </a:p>
              <a:p>
                <a:pPr marL="285750" indent="-285750">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p:txBody>
          </p:sp>
        </mc:Choice>
        <mc:Fallback xmlns="">
          <p:sp>
            <p:nvSpPr>
              <p:cNvPr id="3" name="TextBox 2">
                <a:extLst>
                  <a:ext uri="{FF2B5EF4-FFF2-40B4-BE49-F238E27FC236}">
                    <a16:creationId xmlns:a16="http://schemas.microsoft.com/office/drawing/2014/main" id="{BF0DBC8A-1F3F-464D-B7BD-8FE4BDCBC040}"/>
                  </a:ext>
                </a:extLst>
              </p:cNvPr>
              <p:cNvSpPr txBox="1">
                <a:spLocks noRot="1" noChangeAspect="1" noMove="1" noResize="1" noEditPoints="1" noAdjustHandles="1" noChangeArrowheads="1" noChangeShapeType="1" noTextEdit="1"/>
              </p:cNvSpPr>
              <p:nvPr/>
            </p:nvSpPr>
            <p:spPr>
              <a:xfrm>
                <a:off x="308147" y="1790518"/>
                <a:ext cx="6859584" cy="3705310"/>
              </a:xfrm>
              <a:prstGeom prst="rect">
                <a:avLst/>
              </a:prstGeom>
              <a:blipFill>
                <a:blip r:embed="rId3"/>
                <a:stretch>
                  <a:fillRect l="-741" t="-683"/>
                </a:stretch>
              </a:blipFill>
            </p:spPr>
            <p:txBody>
              <a:bodyPr/>
              <a:lstStyle/>
              <a:p>
                <a:r>
                  <a:rPr lang="en-US">
                    <a:noFill/>
                  </a:rPr>
                  <a:t> </a:t>
                </a:r>
              </a:p>
            </p:txBody>
          </p:sp>
        </mc:Fallback>
      </mc:AlternateContent>
      <p:sp>
        <p:nvSpPr>
          <p:cNvPr id="7" name="Rectangle 6">
            <a:extLst>
              <a:ext uri="{FF2B5EF4-FFF2-40B4-BE49-F238E27FC236}">
                <a16:creationId xmlns:a16="http://schemas.microsoft.com/office/drawing/2014/main" id="{6CF0AB8F-9056-7549-AFC1-7F816EFECB77}"/>
              </a:ext>
            </a:extLst>
          </p:cNvPr>
          <p:cNvSpPr/>
          <p:nvPr/>
        </p:nvSpPr>
        <p:spPr>
          <a:xfrm>
            <a:off x="9254235" y="2256155"/>
            <a:ext cx="1030514" cy="1857829"/>
          </a:xfrm>
          <a:prstGeom prst="rect">
            <a:avLst/>
          </a:prstGeom>
          <a:solidFill>
            <a:schemeClr val="bg1"/>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C644EEC0-607D-3A4C-BD78-669036BC5972}"/>
              </a:ext>
            </a:extLst>
          </p:cNvPr>
          <p:cNvSpPr txBox="1"/>
          <p:nvPr/>
        </p:nvSpPr>
        <p:spPr>
          <a:xfrm>
            <a:off x="9514933" y="2934139"/>
            <a:ext cx="562708" cy="307777"/>
          </a:xfrm>
          <a:prstGeom prst="rect">
            <a:avLst/>
          </a:prstGeom>
          <a:noFill/>
        </p:spPr>
        <p:txBody>
          <a:bodyPr wrap="square" rtlCol="0">
            <a:spAutoFit/>
          </a:bodyPr>
          <a:lstStyle/>
          <a:p>
            <a:r>
              <a:rPr lang="en-US" sz="1400"/>
              <a:t>555</a:t>
            </a:r>
          </a:p>
        </p:txBody>
      </p:sp>
      <p:sp>
        <p:nvSpPr>
          <p:cNvPr id="254" name="TextBox 253">
            <a:extLst>
              <a:ext uri="{FF2B5EF4-FFF2-40B4-BE49-F238E27FC236}">
                <a16:creationId xmlns:a16="http://schemas.microsoft.com/office/drawing/2014/main" id="{73C4B473-6B13-E54E-8294-56C5698F2A6A}"/>
              </a:ext>
            </a:extLst>
          </p:cNvPr>
          <p:cNvSpPr txBox="1"/>
          <p:nvPr/>
        </p:nvSpPr>
        <p:spPr>
          <a:xfrm>
            <a:off x="10003395" y="3766011"/>
            <a:ext cx="736680" cy="307777"/>
          </a:xfrm>
          <a:prstGeom prst="rect">
            <a:avLst/>
          </a:prstGeom>
          <a:noFill/>
        </p:spPr>
        <p:txBody>
          <a:bodyPr wrap="square" rtlCol="0">
            <a:spAutoFit/>
          </a:bodyPr>
          <a:lstStyle/>
          <a:p>
            <a:r>
              <a:rPr lang="en-US" sz="1400"/>
              <a:t>1</a:t>
            </a:r>
          </a:p>
        </p:txBody>
      </p:sp>
      <p:sp>
        <p:nvSpPr>
          <p:cNvPr id="255" name="TextBox 254">
            <a:extLst>
              <a:ext uri="{FF2B5EF4-FFF2-40B4-BE49-F238E27FC236}">
                <a16:creationId xmlns:a16="http://schemas.microsoft.com/office/drawing/2014/main" id="{3B9645A6-260B-8344-9702-CE450059791A}"/>
              </a:ext>
            </a:extLst>
          </p:cNvPr>
          <p:cNvSpPr txBox="1"/>
          <p:nvPr/>
        </p:nvSpPr>
        <p:spPr>
          <a:xfrm>
            <a:off x="10155795" y="3337841"/>
            <a:ext cx="562708" cy="307777"/>
          </a:xfrm>
          <a:prstGeom prst="rect">
            <a:avLst/>
          </a:prstGeom>
          <a:noFill/>
        </p:spPr>
        <p:txBody>
          <a:bodyPr wrap="square" rtlCol="0">
            <a:spAutoFit/>
          </a:bodyPr>
          <a:lstStyle/>
          <a:p>
            <a:r>
              <a:rPr lang="en-US" sz="1400"/>
              <a:t>1</a:t>
            </a:r>
          </a:p>
        </p:txBody>
      </p:sp>
      <p:sp>
        <p:nvSpPr>
          <p:cNvPr id="256" name="TextBox 255">
            <a:extLst>
              <a:ext uri="{FF2B5EF4-FFF2-40B4-BE49-F238E27FC236}">
                <a16:creationId xmlns:a16="http://schemas.microsoft.com/office/drawing/2014/main" id="{219A98B9-38B9-1749-B849-DA9223DB0F3D}"/>
              </a:ext>
            </a:extLst>
          </p:cNvPr>
          <p:cNvSpPr txBox="1"/>
          <p:nvPr/>
        </p:nvSpPr>
        <p:spPr>
          <a:xfrm>
            <a:off x="10007159" y="3437658"/>
            <a:ext cx="562708" cy="307777"/>
          </a:xfrm>
          <a:prstGeom prst="rect">
            <a:avLst/>
          </a:prstGeom>
          <a:noFill/>
        </p:spPr>
        <p:txBody>
          <a:bodyPr wrap="square" rtlCol="0">
            <a:spAutoFit/>
          </a:bodyPr>
          <a:lstStyle/>
          <a:p>
            <a:r>
              <a:rPr lang="en-US" sz="1400"/>
              <a:t>2</a:t>
            </a:r>
          </a:p>
        </p:txBody>
      </p:sp>
      <p:sp>
        <p:nvSpPr>
          <p:cNvPr id="257" name="TextBox 256">
            <a:extLst>
              <a:ext uri="{FF2B5EF4-FFF2-40B4-BE49-F238E27FC236}">
                <a16:creationId xmlns:a16="http://schemas.microsoft.com/office/drawing/2014/main" id="{6D4742A4-B8D5-A243-9A47-42CFA91992EA}"/>
              </a:ext>
            </a:extLst>
          </p:cNvPr>
          <p:cNvSpPr txBox="1"/>
          <p:nvPr/>
        </p:nvSpPr>
        <p:spPr>
          <a:xfrm>
            <a:off x="10003395" y="2764250"/>
            <a:ext cx="562708" cy="307777"/>
          </a:xfrm>
          <a:prstGeom prst="rect">
            <a:avLst/>
          </a:prstGeom>
          <a:noFill/>
        </p:spPr>
        <p:txBody>
          <a:bodyPr wrap="square" rtlCol="0">
            <a:spAutoFit/>
          </a:bodyPr>
          <a:lstStyle/>
          <a:p>
            <a:r>
              <a:rPr lang="en-US" sz="1400"/>
              <a:t>3</a:t>
            </a:r>
          </a:p>
        </p:txBody>
      </p:sp>
      <p:sp>
        <p:nvSpPr>
          <p:cNvPr id="258" name="TextBox 257">
            <a:extLst>
              <a:ext uri="{FF2B5EF4-FFF2-40B4-BE49-F238E27FC236}">
                <a16:creationId xmlns:a16="http://schemas.microsoft.com/office/drawing/2014/main" id="{0C770CB1-741C-0944-8820-FCD8EAB76A4A}"/>
              </a:ext>
            </a:extLst>
          </p:cNvPr>
          <p:cNvSpPr txBox="1"/>
          <p:nvPr/>
        </p:nvSpPr>
        <p:spPr>
          <a:xfrm>
            <a:off x="10003395" y="2275136"/>
            <a:ext cx="562708" cy="307777"/>
          </a:xfrm>
          <a:prstGeom prst="rect">
            <a:avLst/>
          </a:prstGeom>
          <a:noFill/>
        </p:spPr>
        <p:txBody>
          <a:bodyPr wrap="square" rtlCol="0">
            <a:spAutoFit/>
          </a:bodyPr>
          <a:lstStyle/>
          <a:p>
            <a:r>
              <a:rPr lang="en-US" sz="1400"/>
              <a:t>4</a:t>
            </a:r>
          </a:p>
        </p:txBody>
      </p:sp>
      <p:sp>
        <p:nvSpPr>
          <p:cNvPr id="260" name="TextBox 259">
            <a:extLst>
              <a:ext uri="{FF2B5EF4-FFF2-40B4-BE49-F238E27FC236}">
                <a16:creationId xmlns:a16="http://schemas.microsoft.com/office/drawing/2014/main" id="{74BCF4F7-22F5-F14E-9970-509A26907BBB}"/>
              </a:ext>
            </a:extLst>
          </p:cNvPr>
          <p:cNvSpPr txBox="1"/>
          <p:nvPr/>
        </p:nvSpPr>
        <p:spPr>
          <a:xfrm>
            <a:off x="9226881" y="3773271"/>
            <a:ext cx="562708" cy="307777"/>
          </a:xfrm>
          <a:prstGeom prst="rect">
            <a:avLst/>
          </a:prstGeom>
          <a:noFill/>
        </p:spPr>
        <p:txBody>
          <a:bodyPr wrap="square" rtlCol="0">
            <a:spAutoFit/>
          </a:bodyPr>
          <a:lstStyle/>
          <a:p>
            <a:r>
              <a:rPr lang="en-US" sz="1400"/>
              <a:t>8</a:t>
            </a:r>
          </a:p>
        </p:txBody>
      </p:sp>
      <p:sp>
        <p:nvSpPr>
          <p:cNvPr id="261" name="TextBox 260">
            <a:extLst>
              <a:ext uri="{FF2B5EF4-FFF2-40B4-BE49-F238E27FC236}">
                <a16:creationId xmlns:a16="http://schemas.microsoft.com/office/drawing/2014/main" id="{ABEF35AF-F20A-E147-B282-12002CFA8539}"/>
              </a:ext>
            </a:extLst>
          </p:cNvPr>
          <p:cNvSpPr txBox="1"/>
          <p:nvPr/>
        </p:nvSpPr>
        <p:spPr>
          <a:xfrm>
            <a:off x="9230645" y="3335396"/>
            <a:ext cx="562708" cy="307777"/>
          </a:xfrm>
          <a:prstGeom prst="rect">
            <a:avLst/>
          </a:prstGeom>
          <a:noFill/>
        </p:spPr>
        <p:txBody>
          <a:bodyPr wrap="square" rtlCol="0">
            <a:spAutoFit/>
          </a:bodyPr>
          <a:lstStyle/>
          <a:p>
            <a:r>
              <a:rPr lang="en-US" sz="1400"/>
              <a:t>7</a:t>
            </a:r>
          </a:p>
        </p:txBody>
      </p:sp>
      <p:sp>
        <p:nvSpPr>
          <p:cNvPr id="262" name="TextBox 261">
            <a:extLst>
              <a:ext uri="{FF2B5EF4-FFF2-40B4-BE49-F238E27FC236}">
                <a16:creationId xmlns:a16="http://schemas.microsoft.com/office/drawing/2014/main" id="{596A11F0-A6A3-B24D-8860-FF3A8FDA0544}"/>
              </a:ext>
            </a:extLst>
          </p:cNvPr>
          <p:cNvSpPr txBox="1"/>
          <p:nvPr/>
        </p:nvSpPr>
        <p:spPr>
          <a:xfrm>
            <a:off x="9337620" y="2675938"/>
            <a:ext cx="562708" cy="307777"/>
          </a:xfrm>
          <a:prstGeom prst="rect">
            <a:avLst/>
          </a:prstGeom>
          <a:noFill/>
        </p:spPr>
        <p:txBody>
          <a:bodyPr wrap="square" rtlCol="0">
            <a:spAutoFit/>
          </a:bodyPr>
          <a:lstStyle/>
          <a:p>
            <a:r>
              <a:rPr lang="en-US" sz="1400"/>
              <a:t>6</a:t>
            </a:r>
          </a:p>
        </p:txBody>
      </p:sp>
      <p:sp>
        <p:nvSpPr>
          <p:cNvPr id="263" name="TextBox 262">
            <a:extLst>
              <a:ext uri="{FF2B5EF4-FFF2-40B4-BE49-F238E27FC236}">
                <a16:creationId xmlns:a16="http://schemas.microsoft.com/office/drawing/2014/main" id="{02B41BC7-1E11-FF46-8D9A-D9AFA917631C}"/>
              </a:ext>
            </a:extLst>
          </p:cNvPr>
          <p:cNvSpPr txBox="1"/>
          <p:nvPr/>
        </p:nvSpPr>
        <p:spPr>
          <a:xfrm>
            <a:off x="9226881" y="2282396"/>
            <a:ext cx="562708" cy="307777"/>
          </a:xfrm>
          <a:prstGeom prst="rect">
            <a:avLst/>
          </a:prstGeom>
          <a:noFill/>
        </p:spPr>
        <p:txBody>
          <a:bodyPr wrap="square" rtlCol="0">
            <a:spAutoFit/>
          </a:bodyPr>
          <a:lstStyle/>
          <a:p>
            <a:r>
              <a:rPr lang="en-US" sz="1400"/>
              <a:t>5</a:t>
            </a:r>
          </a:p>
        </p:txBody>
      </p:sp>
      <p:cxnSp>
        <p:nvCxnSpPr>
          <p:cNvPr id="264" name="Straight Connector 263">
            <a:extLst>
              <a:ext uri="{FF2B5EF4-FFF2-40B4-BE49-F238E27FC236}">
                <a16:creationId xmlns:a16="http://schemas.microsoft.com/office/drawing/2014/main" id="{C9DC00A5-7624-1B4E-B8FE-B6833220C098}"/>
              </a:ext>
            </a:extLst>
          </p:cNvPr>
          <p:cNvCxnSpPr>
            <a:cxnSpLocks/>
          </p:cNvCxnSpPr>
          <p:nvPr/>
        </p:nvCxnSpPr>
        <p:spPr>
          <a:xfrm>
            <a:off x="10276493" y="2910884"/>
            <a:ext cx="128016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65" name="Oval 264">
            <a:extLst>
              <a:ext uri="{FF2B5EF4-FFF2-40B4-BE49-F238E27FC236}">
                <a16:creationId xmlns:a16="http://schemas.microsoft.com/office/drawing/2014/main" id="{D79E2EF2-7BD6-4844-9472-B2DA70153AFB}"/>
              </a:ext>
            </a:extLst>
          </p:cNvPr>
          <p:cNvSpPr/>
          <p:nvPr/>
        </p:nvSpPr>
        <p:spPr>
          <a:xfrm>
            <a:off x="11453752" y="285487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66" name="TextBox 265">
            <a:extLst>
              <a:ext uri="{FF2B5EF4-FFF2-40B4-BE49-F238E27FC236}">
                <a16:creationId xmlns:a16="http://schemas.microsoft.com/office/drawing/2014/main" id="{62E11A25-91A5-F943-AAF1-8E5A134C3217}"/>
              </a:ext>
            </a:extLst>
          </p:cNvPr>
          <p:cNvSpPr txBox="1"/>
          <p:nvPr/>
        </p:nvSpPr>
        <p:spPr>
          <a:xfrm>
            <a:off x="11339823" y="2474428"/>
            <a:ext cx="562708" cy="307777"/>
          </a:xfrm>
          <a:prstGeom prst="rect">
            <a:avLst/>
          </a:prstGeom>
          <a:noFill/>
        </p:spPr>
        <p:txBody>
          <a:bodyPr wrap="square" rtlCol="0">
            <a:spAutoFit/>
          </a:bodyPr>
          <a:lstStyle/>
          <a:p>
            <a:r>
              <a:rPr lang="en-US" sz="1400"/>
              <a:t>out</a:t>
            </a:r>
          </a:p>
        </p:txBody>
      </p:sp>
      <p:grpSp>
        <p:nvGrpSpPr>
          <p:cNvPr id="267" name="Group 222">
            <a:extLst>
              <a:ext uri="{FF2B5EF4-FFF2-40B4-BE49-F238E27FC236}">
                <a16:creationId xmlns:a16="http://schemas.microsoft.com/office/drawing/2014/main" id="{33F7934E-94A8-0342-8FB1-2159A1FD4014}"/>
              </a:ext>
            </a:extLst>
          </p:cNvPr>
          <p:cNvGrpSpPr>
            <a:grpSpLocks/>
          </p:cNvGrpSpPr>
          <p:nvPr/>
        </p:nvGrpSpPr>
        <p:grpSpPr bwMode="auto">
          <a:xfrm>
            <a:off x="10577692" y="3928664"/>
            <a:ext cx="304800" cy="381000"/>
            <a:chOff x="4272" y="3072"/>
            <a:chExt cx="192" cy="240"/>
          </a:xfrm>
        </p:grpSpPr>
        <p:sp>
          <p:nvSpPr>
            <p:cNvPr id="268" name="Line 99">
              <a:extLst>
                <a:ext uri="{FF2B5EF4-FFF2-40B4-BE49-F238E27FC236}">
                  <a16:creationId xmlns:a16="http://schemas.microsoft.com/office/drawing/2014/main" id="{4EDD1774-A8EF-EC42-B850-5D90B0B23FD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69" name="Line 100">
              <a:extLst>
                <a:ext uri="{FF2B5EF4-FFF2-40B4-BE49-F238E27FC236}">
                  <a16:creationId xmlns:a16="http://schemas.microsoft.com/office/drawing/2014/main" id="{1D88CBB7-7B64-474E-B006-D805A5C3C67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70" name="Line 101">
              <a:extLst>
                <a:ext uri="{FF2B5EF4-FFF2-40B4-BE49-F238E27FC236}">
                  <a16:creationId xmlns:a16="http://schemas.microsoft.com/office/drawing/2014/main" id="{E99D48BC-D209-5B48-A61D-EE3B2AE3D35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71" name="Line 102">
              <a:extLst>
                <a:ext uri="{FF2B5EF4-FFF2-40B4-BE49-F238E27FC236}">
                  <a16:creationId xmlns:a16="http://schemas.microsoft.com/office/drawing/2014/main" id="{CA173130-49D9-3D42-98ED-31B0FACECD9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72" name="Line 103">
              <a:extLst>
                <a:ext uri="{FF2B5EF4-FFF2-40B4-BE49-F238E27FC236}">
                  <a16:creationId xmlns:a16="http://schemas.microsoft.com/office/drawing/2014/main" id="{44FDAEBE-B63D-EB46-AB02-EECD524220B4}"/>
                </a:ext>
              </a:extLst>
            </p:cNvPr>
            <p:cNvSpPr>
              <a:spLocks noChangeAspect="1" noChangeShapeType="1"/>
            </p:cNvSpPr>
            <p:nvPr/>
          </p:nvSpPr>
          <p:spPr bwMode="auto">
            <a:xfrm>
              <a:off x="4344" y="3288"/>
              <a:ext cx="48" cy="0"/>
            </a:xfrm>
            <a:prstGeom prst="line">
              <a:avLst/>
            </a:prstGeom>
            <a:noFill/>
            <a:ln w="6350">
              <a:solidFill>
                <a:schemeClr val="tx1"/>
              </a:solidFill>
              <a:round/>
              <a:headEnd/>
              <a:tailEnd/>
            </a:ln>
          </p:spPr>
          <p:txBody>
            <a:bodyPr>
              <a:prstTxWarp prst="textNoShape">
                <a:avLst/>
              </a:prstTxWarp>
            </a:bodyPr>
            <a:lstStyle/>
            <a:p>
              <a:endParaRPr lang="en-US"/>
            </a:p>
          </p:txBody>
        </p:sp>
        <p:sp>
          <p:nvSpPr>
            <p:cNvPr id="273" name="Line 104">
              <a:extLst>
                <a:ext uri="{FF2B5EF4-FFF2-40B4-BE49-F238E27FC236}">
                  <a16:creationId xmlns:a16="http://schemas.microsoft.com/office/drawing/2014/main" id="{475457FD-C9C0-A943-AF04-BC2F9E20B90A}"/>
                </a:ext>
              </a:extLst>
            </p:cNvPr>
            <p:cNvSpPr>
              <a:spLocks noChangeAspect="1" noChangeShapeType="1"/>
            </p:cNvSpPr>
            <p:nvPr/>
          </p:nvSpPr>
          <p:spPr bwMode="auto">
            <a:xfrm flipH="1">
              <a:off x="4365" y="3312"/>
              <a:ext cx="5" cy="0"/>
            </a:xfrm>
            <a:prstGeom prst="line">
              <a:avLst/>
            </a:prstGeom>
            <a:noFill/>
            <a:ln w="6350">
              <a:solidFill>
                <a:schemeClr val="tx1"/>
              </a:solidFill>
              <a:round/>
              <a:headEnd/>
              <a:tailEnd/>
            </a:ln>
          </p:spPr>
          <p:txBody>
            <a:bodyPr>
              <a:prstTxWarp prst="textNoShape">
                <a:avLst/>
              </a:prstTxWarp>
            </a:bodyPr>
            <a:lstStyle/>
            <a:p>
              <a:endParaRPr lang="en-US"/>
            </a:p>
          </p:txBody>
        </p:sp>
      </p:grpSp>
      <p:sp>
        <p:nvSpPr>
          <p:cNvPr id="275" name="TextBox 274">
            <a:extLst>
              <a:ext uri="{FF2B5EF4-FFF2-40B4-BE49-F238E27FC236}">
                <a16:creationId xmlns:a16="http://schemas.microsoft.com/office/drawing/2014/main" id="{67357B51-E1A8-2A49-A418-1F3336449814}"/>
              </a:ext>
            </a:extLst>
          </p:cNvPr>
          <p:cNvSpPr txBox="1"/>
          <p:nvPr/>
        </p:nvSpPr>
        <p:spPr>
          <a:xfrm>
            <a:off x="7529821" y="5125517"/>
            <a:ext cx="562708" cy="307777"/>
          </a:xfrm>
          <a:prstGeom prst="rect">
            <a:avLst/>
          </a:prstGeom>
          <a:noFill/>
        </p:spPr>
        <p:txBody>
          <a:bodyPr wrap="square" rtlCol="0">
            <a:spAutoFit/>
          </a:bodyPr>
          <a:lstStyle/>
          <a:p>
            <a:r>
              <a:rPr lang="en-US" sz="1400"/>
              <a:t>9V</a:t>
            </a:r>
          </a:p>
        </p:txBody>
      </p:sp>
      <p:cxnSp>
        <p:nvCxnSpPr>
          <p:cNvPr id="276" name="Straight Connector 275">
            <a:extLst>
              <a:ext uri="{FF2B5EF4-FFF2-40B4-BE49-F238E27FC236}">
                <a16:creationId xmlns:a16="http://schemas.microsoft.com/office/drawing/2014/main" id="{908ED76A-120B-5442-9D2E-3560BF12B396}"/>
              </a:ext>
            </a:extLst>
          </p:cNvPr>
          <p:cNvCxnSpPr>
            <a:cxnSpLocks/>
          </p:cNvCxnSpPr>
          <p:nvPr/>
        </p:nvCxnSpPr>
        <p:spPr>
          <a:xfrm flipV="1">
            <a:off x="8089607" y="3947957"/>
            <a:ext cx="1176290" cy="631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77" name="Freeform 276">
            <a:extLst>
              <a:ext uri="{FF2B5EF4-FFF2-40B4-BE49-F238E27FC236}">
                <a16:creationId xmlns:a16="http://schemas.microsoft.com/office/drawing/2014/main" id="{D1796963-9563-D04E-B038-525A78A82BA6}"/>
              </a:ext>
            </a:extLst>
          </p:cNvPr>
          <p:cNvSpPr>
            <a:spLocks/>
          </p:cNvSpPr>
          <p:nvPr/>
        </p:nvSpPr>
        <p:spPr bwMode="auto">
          <a:xfrm flipH="1">
            <a:off x="8627249" y="3444736"/>
            <a:ext cx="201406" cy="516952"/>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278" name="Freeform 277">
            <a:extLst>
              <a:ext uri="{FF2B5EF4-FFF2-40B4-BE49-F238E27FC236}">
                <a16:creationId xmlns:a16="http://schemas.microsoft.com/office/drawing/2014/main" id="{327CB9C1-6F9B-934D-8D6D-37BD0A2F58AB}"/>
              </a:ext>
            </a:extLst>
          </p:cNvPr>
          <p:cNvSpPr>
            <a:spLocks/>
          </p:cNvSpPr>
          <p:nvPr/>
        </p:nvSpPr>
        <p:spPr bwMode="auto">
          <a:xfrm flipH="1">
            <a:off x="8634509" y="2958510"/>
            <a:ext cx="201406" cy="516952"/>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280" name="Straight Connector 279">
            <a:extLst>
              <a:ext uri="{FF2B5EF4-FFF2-40B4-BE49-F238E27FC236}">
                <a16:creationId xmlns:a16="http://schemas.microsoft.com/office/drawing/2014/main" id="{81743C3C-D4B3-C442-BF7C-6429BC260365}"/>
              </a:ext>
            </a:extLst>
          </p:cNvPr>
          <p:cNvCxnSpPr>
            <a:cxnSpLocks/>
          </p:cNvCxnSpPr>
          <p:nvPr/>
        </p:nvCxnSpPr>
        <p:spPr>
          <a:xfrm flipV="1">
            <a:off x="8785113" y="3475462"/>
            <a:ext cx="46692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81" name="Oval 280">
            <a:extLst>
              <a:ext uri="{FF2B5EF4-FFF2-40B4-BE49-F238E27FC236}">
                <a16:creationId xmlns:a16="http://schemas.microsoft.com/office/drawing/2014/main" id="{5CBEC30F-F425-9642-BBC4-0933DF5FC07C}"/>
              </a:ext>
            </a:extLst>
          </p:cNvPr>
          <p:cNvSpPr/>
          <p:nvPr/>
        </p:nvSpPr>
        <p:spPr>
          <a:xfrm>
            <a:off x="8688778" y="341367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282" name="Group 222">
            <a:extLst>
              <a:ext uri="{FF2B5EF4-FFF2-40B4-BE49-F238E27FC236}">
                <a16:creationId xmlns:a16="http://schemas.microsoft.com/office/drawing/2014/main" id="{E1818BF2-FB6F-1448-BDD3-AC8B281809B3}"/>
              </a:ext>
            </a:extLst>
          </p:cNvPr>
          <p:cNvGrpSpPr>
            <a:grpSpLocks/>
          </p:cNvGrpSpPr>
          <p:nvPr/>
        </p:nvGrpSpPr>
        <p:grpSpPr bwMode="auto">
          <a:xfrm>
            <a:off x="7935421" y="5531267"/>
            <a:ext cx="304800" cy="381000"/>
            <a:chOff x="4272" y="3072"/>
            <a:chExt cx="192" cy="240"/>
          </a:xfrm>
        </p:grpSpPr>
        <p:sp>
          <p:nvSpPr>
            <p:cNvPr id="283" name="Line 99">
              <a:extLst>
                <a:ext uri="{FF2B5EF4-FFF2-40B4-BE49-F238E27FC236}">
                  <a16:creationId xmlns:a16="http://schemas.microsoft.com/office/drawing/2014/main" id="{8AAB7D6B-4CBE-5D47-9B07-F98B47698A42}"/>
                </a:ext>
              </a:extLst>
            </p:cNvPr>
            <p:cNvSpPr>
              <a:spLocks noChangeAspect="1" noChangeShapeType="1"/>
            </p:cNvSpPr>
            <p:nvPr/>
          </p:nvSpPr>
          <p:spPr bwMode="auto">
            <a:xfrm>
              <a:off x="4272" y="3216"/>
              <a:ext cx="192" cy="0"/>
            </a:xfrm>
            <a:prstGeom prst="line">
              <a:avLst/>
            </a:prstGeom>
            <a:noFill/>
            <a:ln w="6350">
              <a:solidFill>
                <a:schemeClr val="tx1"/>
              </a:solidFill>
              <a:round/>
              <a:headEnd/>
              <a:tailEnd/>
            </a:ln>
          </p:spPr>
          <p:txBody>
            <a:bodyPr>
              <a:prstTxWarp prst="textNoShape">
                <a:avLst/>
              </a:prstTxWarp>
            </a:bodyPr>
            <a:lstStyle/>
            <a:p>
              <a:endParaRPr lang="en-US"/>
            </a:p>
          </p:txBody>
        </p:sp>
        <p:sp>
          <p:nvSpPr>
            <p:cNvPr id="284" name="Line 100">
              <a:extLst>
                <a:ext uri="{FF2B5EF4-FFF2-40B4-BE49-F238E27FC236}">
                  <a16:creationId xmlns:a16="http://schemas.microsoft.com/office/drawing/2014/main" id="{1CFD0F05-0954-C043-89A6-9EC339E86B4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85" name="Line 101">
              <a:extLst>
                <a:ext uri="{FF2B5EF4-FFF2-40B4-BE49-F238E27FC236}">
                  <a16:creationId xmlns:a16="http://schemas.microsoft.com/office/drawing/2014/main" id="{5FA4CC68-B30A-9E49-AECF-2709ABF1F47E}"/>
                </a:ext>
              </a:extLst>
            </p:cNvPr>
            <p:cNvSpPr>
              <a:spLocks noChangeAspect="1" noChangeShapeType="1"/>
            </p:cNvSpPr>
            <p:nvPr/>
          </p:nvSpPr>
          <p:spPr bwMode="auto">
            <a:xfrm>
              <a:off x="4296" y="3240"/>
              <a:ext cx="144" cy="0"/>
            </a:xfrm>
            <a:prstGeom prst="line">
              <a:avLst/>
            </a:prstGeom>
            <a:noFill/>
            <a:ln w="6350">
              <a:solidFill>
                <a:schemeClr val="tx1"/>
              </a:solidFill>
              <a:round/>
              <a:headEnd/>
              <a:tailEnd/>
            </a:ln>
          </p:spPr>
          <p:txBody>
            <a:bodyPr>
              <a:prstTxWarp prst="textNoShape">
                <a:avLst/>
              </a:prstTxWarp>
            </a:bodyPr>
            <a:lstStyle/>
            <a:p>
              <a:endParaRPr lang="en-US"/>
            </a:p>
          </p:txBody>
        </p:sp>
        <p:sp>
          <p:nvSpPr>
            <p:cNvPr id="286" name="Line 102">
              <a:extLst>
                <a:ext uri="{FF2B5EF4-FFF2-40B4-BE49-F238E27FC236}">
                  <a16:creationId xmlns:a16="http://schemas.microsoft.com/office/drawing/2014/main" id="{AE8F087C-FE5E-A34B-8A00-5E0320E2683D}"/>
                </a:ext>
              </a:extLst>
            </p:cNvPr>
            <p:cNvSpPr>
              <a:spLocks noChangeAspect="1" noChangeShapeType="1"/>
            </p:cNvSpPr>
            <p:nvPr/>
          </p:nvSpPr>
          <p:spPr bwMode="auto">
            <a:xfrm>
              <a:off x="4320" y="3264"/>
              <a:ext cx="96" cy="0"/>
            </a:xfrm>
            <a:prstGeom prst="line">
              <a:avLst/>
            </a:prstGeom>
            <a:noFill/>
            <a:ln w="6350">
              <a:solidFill>
                <a:schemeClr val="tx1"/>
              </a:solidFill>
              <a:round/>
              <a:headEnd/>
              <a:tailEnd/>
            </a:ln>
          </p:spPr>
          <p:txBody>
            <a:bodyPr>
              <a:prstTxWarp prst="textNoShape">
                <a:avLst/>
              </a:prstTxWarp>
            </a:bodyPr>
            <a:lstStyle/>
            <a:p>
              <a:endParaRPr lang="en-US"/>
            </a:p>
          </p:txBody>
        </p:sp>
        <p:sp>
          <p:nvSpPr>
            <p:cNvPr id="287" name="Line 103">
              <a:extLst>
                <a:ext uri="{FF2B5EF4-FFF2-40B4-BE49-F238E27FC236}">
                  <a16:creationId xmlns:a16="http://schemas.microsoft.com/office/drawing/2014/main" id="{5A0BBD1C-543F-A541-B169-D6CB16A5CE5F}"/>
                </a:ext>
              </a:extLst>
            </p:cNvPr>
            <p:cNvSpPr>
              <a:spLocks noChangeAspect="1" noChangeShapeType="1"/>
            </p:cNvSpPr>
            <p:nvPr/>
          </p:nvSpPr>
          <p:spPr bwMode="auto">
            <a:xfrm>
              <a:off x="4344" y="3288"/>
              <a:ext cx="48" cy="0"/>
            </a:xfrm>
            <a:prstGeom prst="line">
              <a:avLst/>
            </a:prstGeom>
            <a:noFill/>
            <a:ln w="6350">
              <a:solidFill>
                <a:schemeClr val="tx1"/>
              </a:solidFill>
              <a:round/>
              <a:headEnd/>
              <a:tailEnd/>
            </a:ln>
          </p:spPr>
          <p:txBody>
            <a:bodyPr>
              <a:prstTxWarp prst="textNoShape">
                <a:avLst/>
              </a:prstTxWarp>
            </a:bodyPr>
            <a:lstStyle/>
            <a:p>
              <a:endParaRPr lang="en-US"/>
            </a:p>
          </p:txBody>
        </p:sp>
        <p:sp>
          <p:nvSpPr>
            <p:cNvPr id="288" name="Line 104">
              <a:extLst>
                <a:ext uri="{FF2B5EF4-FFF2-40B4-BE49-F238E27FC236}">
                  <a16:creationId xmlns:a16="http://schemas.microsoft.com/office/drawing/2014/main" id="{60C06EE8-3A1E-9940-BA4D-5EAFC4813124}"/>
                </a:ext>
              </a:extLst>
            </p:cNvPr>
            <p:cNvSpPr>
              <a:spLocks noChangeAspect="1" noChangeShapeType="1"/>
            </p:cNvSpPr>
            <p:nvPr/>
          </p:nvSpPr>
          <p:spPr bwMode="auto">
            <a:xfrm flipH="1">
              <a:off x="4365" y="3312"/>
              <a:ext cx="5" cy="0"/>
            </a:xfrm>
            <a:prstGeom prst="line">
              <a:avLst/>
            </a:prstGeom>
            <a:noFill/>
            <a:ln w="6350">
              <a:solidFill>
                <a:schemeClr val="tx1"/>
              </a:solidFill>
              <a:round/>
              <a:headEnd/>
              <a:tailEnd/>
            </a:ln>
          </p:spPr>
          <p:txBody>
            <a:bodyPr>
              <a:prstTxWarp prst="textNoShape">
                <a:avLst/>
              </a:prstTxWarp>
            </a:bodyPr>
            <a:lstStyle/>
            <a:p>
              <a:endParaRPr lang="en-US"/>
            </a:p>
          </p:txBody>
        </p:sp>
      </p:grpSp>
      <p:cxnSp>
        <p:nvCxnSpPr>
          <p:cNvPr id="289" name="Straight Connector 288">
            <a:extLst>
              <a:ext uri="{FF2B5EF4-FFF2-40B4-BE49-F238E27FC236}">
                <a16:creationId xmlns:a16="http://schemas.microsoft.com/office/drawing/2014/main" id="{28AFB99E-E671-EA44-BEF5-192FB495C718}"/>
              </a:ext>
            </a:extLst>
          </p:cNvPr>
          <p:cNvCxnSpPr>
            <a:cxnSpLocks/>
          </p:cNvCxnSpPr>
          <p:nvPr/>
        </p:nvCxnSpPr>
        <p:spPr>
          <a:xfrm flipH="1">
            <a:off x="8087902" y="1755148"/>
            <a:ext cx="0" cy="2412456"/>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0" name="Straight Connector 289">
            <a:extLst>
              <a:ext uri="{FF2B5EF4-FFF2-40B4-BE49-F238E27FC236}">
                <a16:creationId xmlns:a16="http://schemas.microsoft.com/office/drawing/2014/main" id="{E5A6AAC4-A234-5440-96E5-7E3E457DBBD3}"/>
              </a:ext>
            </a:extLst>
          </p:cNvPr>
          <p:cNvCxnSpPr>
            <a:cxnSpLocks/>
          </p:cNvCxnSpPr>
          <p:nvPr/>
        </p:nvCxnSpPr>
        <p:spPr>
          <a:xfrm>
            <a:off x="8700330" y="2961521"/>
            <a:ext cx="54871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91" name="Oval 290">
            <a:extLst>
              <a:ext uri="{FF2B5EF4-FFF2-40B4-BE49-F238E27FC236}">
                <a16:creationId xmlns:a16="http://schemas.microsoft.com/office/drawing/2014/main" id="{9CB51599-F934-E844-B217-ACD46B2ADDBA}"/>
              </a:ext>
            </a:extLst>
          </p:cNvPr>
          <p:cNvSpPr/>
          <p:nvPr/>
        </p:nvSpPr>
        <p:spPr>
          <a:xfrm>
            <a:off x="8679863" y="290709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292" name="Straight Connector 291">
            <a:extLst>
              <a:ext uri="{FF2B5EF4-FFF2-40B4-BE49-F238E27FC236}">
                <a16:creationId xmlns:a16="http://schemas.microsoft.com/office/drawing/2014/main" id="{3CD79BF3-A62F-7E47-B8CA-131868B0688A}"/>
              </a:ext>
            </a:extLst>
          </p:cNvPr>
          <p:cNvCxnSpPr>
            <a:cxnSpLocks/>
            <a:endCxn id="327" idx="5"/>
          </p:cNvCxnSpPr>
          <p:nvPr/>
        </p:nvCxnSpPr>
        <p:spPr>
          <a:xfrm flipH="1" flipV="1">
            <a:off x="9296790" y="3002336"/>
            <a:ext cx="961522" cy="46587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3" name="Straight Connector 292">
            <a:extLst>
              <a:ext uri="{FF2B5EF4-FFF2-40B4-BE49-F238E27FC236}">
                <a16:creationId xmlns:a16="http://schemas.microsoft.com/office/drawing/2014/main" id="{E24012AD-5526-1E4E-8028-7CBE6AAAF171}"/>
              </a:ext>
            </a:extLst>
          </p:cNvPr>
          <p:cNvCxnSpPr>
            <a:cxnSpLocks/>
          </p:cNvCxnSpPr>
          <p:nvPr/>
        </p:nvCxnSpPr>
        <p:spPr>
          <a:xfrm flipV="1">
            <a:off x="10265571" y="2444952"/>
            <a:ext cx="46692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4" name="Straight Connector 293">
            <a:extLst>
              <a:ext uri="{FF2B5EF4-FFF2-40B4-BE49-F238E27FC236}">
                <a16:creationId xmlns:a16="http://schemas.microsoft.com/office/drawing/2014/main" id="{04B002A2-81CB-7345-8679-B51CB051B2C0}"/>
              </a:ext>
            </a:extLst>
          </p:cNvPr>
          <p:cNvCxnSpPr>
            <a:cxnSpLocks/>
            <a:endCxn id="326" idx="4"/>
          </p:cNvCxnSpPr>
          <p:nvPr/>
        </p:nvCxnSpPr>
        <p:spPr>
          <a:xfrm flipH="1">
            <a:off x="10726894" y="1764050"/>
            <a:ext cx="3184" cy="73081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295" name="Group 222">
            <a:extLst>
              <a:ext uri="{FF2B5EF4-FFF2-40B4-BE49-F238E27FC236}">
                <a16:creationId xmlns:a16="http://schemas.microsoft.com/office/drawing/2014/main" id="{113D88AB-6BE3-CE4B-BE84-AA5D1C239D12}"/>
              </a:ext>
            </a:extLst>
          </p:cNvPr>
          <p:cNvGrpSpPr>
            <a:grpSpLocks/>
          </p:cNvGrpSpPr>
          <p:nvPr/>
        </p:nvGrpSpPr>
        <p:grpSpPr bwMode="auto">
          <a:xfrm>
            <a:off x="8257451" y="2412224"/>
            <a:ext cx="304800" cy="381000"/>
            <a:chOff x="4272" y="3072"/>
            <a:chExt cx="192" cy="240"/>
          </a:xfrm>
        </p:grpSpPr>
        <p:sp>
          <p:nvSpPr>
            <p:cNvPr id="296" name="Line 99">
              <a:extLst>
                <a:ext uri="{FF2B5EF4-FFF2-40B4-BE49-F238E27FC236}">
                  <a16:creationId xmlns:a16="http://schemas.microsoft.com/office/drawing/2014/main" id="{FB942F33-C892-C142-9E45-08E8F32CDA1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97" name="Line 100">
              <a:extLst>
                <a:ext uri="{FF2B5EF4-FFF2-40B4-BE49-F238E27FC236}">
                  <a16:creationId xmlns:a16="http://schemas.microsoft.com/office/drawing/2014/main" id="{3658B8A5-ECE7-D74E-B8DA-6FC56C6F7D6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98" name="Line 101">
              <a:extLst>
                <a:ext uri="{FF2B5EF4-FFF2-40B4-BE49-F238E27FC236}">
                  <a16:creationId xmlns:a16="http://schemas.microsoft.com/office/drawing/2014/main" id="{94769927-4832-D44F-A066-93242B1EBD3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99" name="Line 102">
              <a:extLst>
                <a:ext uri="{FF2B5EF4-FFF2-40B4-BE49-F238E27FC236}">
                  <a16:creationId xmlns:a16="http://schemas.microsoft.com/office/drawing/2014/main" id="{3C07C2D4-B3C9-8944-A844-BC88BF0AB59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300" name="Line 103">
              <a:extLst>
                <a:ext uri="{FF2B5EF4-FFF2-40B4-BE49-F238E27FC236}">
                  <a16:creationId xmlns:a16="http://schemas.microsoft.com/office/drawing/2014/main" id="{F35E7AE8-0698-1F4D-B1CA-AB911368B56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301" name="Line 104">
              <a:extLst>
                <a:ext uri="{FF2B5EF4-FFF2-40B4-BE49-F238E27FC236}">
                  <a16:creationId xmlns:a16="http://schemas.microsoft.com/office/drawing/2014/main" id="{895CD3EE-037E-F348-8F1E-E4B32DA63E9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302" name="Group 210">
            <a:extLst>
              <a:ext uri="{FF2B5EF4-FFF2-40B4-BE49-F238E27FC236}">
                <a16:creationId xmlns:a16="http://schemas.microsoft.com/office/drawing/2014/main" id="{3FA952BB-232B-5B4B-9C30-4FF64F8F2E64}"/>
              </a:ext>
            </a:extLst>
          </p:cNvPr>
          <p:cNvGrpSpPr>
            <a:grpSpLocks/>
          </p:cNvGrpSpPr>
          <p:nvPr/>
        </p:nvGrpSpPr>
        <p:grpSpPr bwMode="auto">
          <a:xfrm rot="5400000">
            <a:off x="8881744" y="2191196"/>
            <a:ext cx="307777" cy="433307"/>
            <a:chOff x="3216" y="1728"/>
            <a:chExt cx="192" cy="480"/>
          </a:xfrm>
        </p:grpSpPr>
        <p:sp>
          <p:nvSpPr>
            <p:cNvPr id="303" name="Line 8">
              <a:extLst>
                <a:ext uri="{FF2B5EF4-FFF2-40B4-BE49-F238E27FC236}">
                  <a16:creationId xmlns:a16="http://schemas.microsoft.com/office/drawing/2014/main" id="{39443AB7-351C-0B4A-80DC-B90AD6A7248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04" name="Line 9">
              <a:extLst>
                <a:ext uri="{FF2B5EF4-FFF2-40B4-BE49-F238E27FC236}">
                  <a16:creationId xmlns:a16="http://schemas.microsoft.com/office/drawing/2014/main" id="{FB368AD4-8241-964A-A7BB-8890F195589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05" name="Line 10">
              <a:extLst>
                <a:ext uri="{FF2B5EF4-FFF2-40B4-BE49-F238E27FC236}">
                  <a16:creationId xmlns:a16="http://schemas.microsoft.com/office/drawing/2014/main" id="{90F2E1B1-93AE-CE4D-AFE4-667DE04F405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06" name="Line 11">
              <a:extLst>
                <a:ext uri="{FF2B5EF4-FFF2-40B4-BE49-F238E27FC236}">
                  <a16:creationId xmlns:a16="http://schemas.microsoft.com/office/drawing/2014/main" id="{56F76E43-39EE-834C-A8D9-162BFCCFB14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cxnSp>
        <p:nvCxnSpPr>
          <p:cNvPr id="307" name="Straight Connector 306">
            <a:extLst>
              <a:ext uri="{FF2B5EF4-FFF2-40B4-BE49-F238E27FC236}">
                <a16:creationId xmlns:a16="http://schemas.microsoft.com/office/drawing/2014/main" id="{C3082D30-0076-9F4C-8C29-8F3D04AABCB9}"/>
              </a:ext>
            </a:extLst>
          </p:cNvPr>
          <p:cNvCxnSpPr>
            <a:cxnSpLocks/>
          </p:cNvCxnSpPr>
          <p:nvPr/>
        </p:nvCxnSpPr>
        <p:spPr>
          <a:xfrm flipV="1">
            <a:off x="8401048" y="2415430"/>
            <a:ext cx="46692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08" name="Straight Connector 307">
            <a:extLst>
              <a:ext uri="{FF2B5EF4-FFF2-40B4-BE49-F238E27FC236}">
                <a16:creationId xmlns:a16="http://schemas.microsoft.com/office/drawing/2014/main" id="{07EEEEEA-D8DD-9148-B872-A5FF38760D49}"/>
              </a:ext>
            </a:extLst>
          </p:cNvPr>
          <p:cNvCxnSpPr>
            <a:cxnSpLocks/>
          </p:cNvCxnSpPr>
          <p:nvPr/>
        </p:nvCxnSpPr>
        <p:spPr>
          <a:xfrm>
            <a:off x="8749458" y="2727297"/>
            <a:ext cx="0" cy="217705"/>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09" name="Oval 308">
            <a:extLst>
              <a:ext uri="{FF2B5EF4-FFF2-40B4-BE49-F238E27FC236}">
                <a16:creationId xmlns:a16="http://schemas.microsoft.com/office/drawing/2014/main" id="{0F9EF21D-9F02-6D4F-AE82-D9812595CB03}"/>
              </a:ext>
            </a:extLst>
          </p:cNvPr>
          <p:cNvSpPr/>
          <p:nvPr/>
        </p:nvSpPr>
        <p:spPr>
          <a:xfrm>
            <a:off x="8686357" y="236710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10" name="TextBox 309">
            <a:extLst>
              <a:ext uri="{FF2B5EF4-FFF2-40B4-BE49-F238E27FC236}">
                <a16:creationId xmlns:a16="http://schemas.microsoft.com/office/drawing/2014/main" id="{47D2BE4E-8DD1-4542-9F32-FB8CB4F99135}"/>
              </a:ext>
            </a:extLst>
          </p:cNvPr>
          <p:cNvSpPr txBox="1"/>
          <p:nvPr/>
        </p:nvSpPr>
        <p:spPr>
          <a:xfrm>
            <a:off x="8774124" y="2625178"/>
            <a:ext cx="562708" cy="307777"/>
          </a:xfrm>
          <a:prstGeom prst="rect">
            <a:avLst/>
          </a:prstGeom>
          <a:noFill/>
        </p:spPr>
        <p:txBody>
          <a:bodyPr wrap="square" rtlCol="0">
            <a:spAutoFit/>
          </a:bodyPr>
          <a:lstStyle/>
          <a:p>
            <a:r>
              <a:rPr lang="en-US" sz="1400"/>
              <a:t>C</a:t>
            </a:r>
            <a:r>
              <a:rPr lang="en-US" sz="1400" baseline="-25000"/>
              <a:t>1</a:t>
            </a:r>
          </a:p>
        </p:txBody>
      </p:sp>
      <p:grpSp>
        <p:nvGrpSpPr>
          <p:cNvPr id="312" name="Group 210">
            <a:extLst>
              <a:ext uri="{FF2B5EF4-FFF2-40B4-BE49-F238E27FC236}">
                <a16:creationId xmlns:a16="http://schemas.microsoft.com/office/drawing/2014/main" id="{6F39E719-3CC5-CA4B-8F9B-D0EE6CDC6019}"/>
              </a:ext>
            </a:extLst>
          </p:cNvPr>
          <p:cNvGrpSpPr>
            <a:grpSpLocks/>
          </p:cNvGrpSpPr>
          <p:nvPr/>
        </p:nvGrpSpPr>
        <p:grpSpPr bwMode="auto">
          <a:xfrm>
            <a:off x="8594871" y="2441997"/>
            <a:ext cx="307777" cy="433307"/>
            <a:chOff x="3216" y="1728"/>
            <a:chExt cx="192" cy="480"/>
          </a:xfrm>
        </p:grpSpPr>
        <p:sp>
          <p:nvSpPr>
            <p:cNvPr id="313" name="Line 8">
              <a:extLst>
                <a:ext uri="{FF2B5EF4-FFF2-40B4-BE49-F238E27FC236}">
                  <a16:creationId xmlns:a16="http://schemas.microsoft.com/office/drawing/2014/main" id="{11DE5968-EC6E-5343-A7C2-479A91D764D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14" name="Line 9">
              <a:extLst>
                <a:ext uri="{FF2B5EF4-FFF2-40B4-BE49-F238E27FC236}">
                  <a16:creationId xmlns:a16="http://schemas.microsoft.com/office/drawing/2014/main" id="{47BA8005-4D6B-AD43-96A3-EF6C5A9DE56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15" name="Line 10">
              <a:extLst>
                <a:ext uri="{FF2B5EF4-FFF2-40B4-BE49-F238E27FC236}">
                  <a16:creationId xmlns:a16="http://schemas.microsoft.com/office/drawing/2014/main" id="{C8EA06D5-0FE0-C641-A344-FAC41D953F4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16" name="Line 11">
              <a:extLst>
                <a:ext uri="{FF2B5EF4-FFF2-40B4-BE49-F238E27FC236}">
                  <a16:creationId xmlns:a16="http://schemas.microsoft.com/office/drawing/2014/main" id="{AE981052-DD44-3C44-9FAD-AE4AA9572DA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sp>
        <p:nvSpPr>
          <p:cNvPr id="324" name="TextBox 323">
            <a:extLst>
              <a:ext uri="{FF2B5EF4-FFF2-40B4-BE49-F238E27FC236}">
                <a16:creationId xmlns:a16="http://schemas.microsoft.com/office/drawing/2014/main" id="{095F880F-B7B1-3344-89AD-B146BDD71301}"/>
              </a:ext>
            </a:extLst>
          </p:cNvPr>
          <p:cNvSpPr txBox="1"/>
          <p:nvPr/>
        </p:nvSpPr>
        <p:spPr>
          <a:xfrm>
            <a:off x="8835915" y="1806350"/>
            <a:ext cx="562708" cy="307777"/>
          </a:xfrm>
          <a:prstGeom prst="rect">
            <a:avLst/>
          </a:prstGeom>
          <a:noFill/>
        </p:spPr>
        <p:txBody>
          <a:bodyPr wrap="square" rtlCol="0">
            <a:spAutoFit/>
          </a:bodyPr>
          <a:lstStyle/>
          <a:p>
            <a:r>
              <a:rPr lang="en-US" sz="1400"/>
              <a:t>C</a:t>
            </a:r>
            <a:r>
              <a:rPr lang="en-US" sz="1400" baseline="-25000"/>
              <a:t>2</a:t>
            </a:r>
          </a:p>
        </p:txBody>
      </p:sp>
      <p:sp>
        <p:nvSpPr>
          <p:cNvPr id="325" name="Oval 324">
            <a:extLst>
              <a:ext uri="{FF2B5EF4-FFF2-40B4-BE49-F238E27FC236}">
                <a16:creationId xmlns:a16="http://schemas.microsoft.com/office/drawing/2014/main" id="{6D04B776-757A-6344-BBB8-AC61F03EDB1A}"/>
              </a:ext>
            </a:extLst>
          </p:cNvPr>
          <p:cNvSpPr/>
          <p:nvPr/>
        </p:nvSpPr>
        <p:spPr>
          <a:xfrm>
            <a:off x="8672653" y="391029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26" name="Oval 325">
            <a:extLst>
              <a:ext uri="{FF2B5EF4-FFF2-40B4-BE49-F238E27FC236}">
                <a16:creationId xmlns:a16="http://schemas.microsoft.com/office/drawing/2014/main" id="{A13C909F-BE80-0947-8BEF-1011B26DA1A2}"/>
              </a:ext>
            </a:extLst>
          </p:cNvPr>
          <p:cNvSpPr/>
          <p:nvPr/>
        </p:nvSpPr>
        <p:spPr>
          <a:xfrm>
            <a:off x="10669173" y="239767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27" name="Oval 326">
            <a:extLst>
              <a:ext uri="{FF2B5EF4-FFF2-40B4-BE49-F238E27FC236}">
                <a16:creationId xmlns:a16="http://schemas.microsoft.com/office/drawing/2014/main" id="{6A38A8BA-1367-EB43-81F1-162B7B479537}"/>
              </a:ext>
            </a:extLst>
          </p:cNvPr>
          <p:cNvSpPr/>
          <p:nvPr/>
        </p:nvSpPr>
        <p:spPr>
          <a:xfrm>
            <a:off x="9198254" y="291937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28" name="TextBox 327">
            <a:extLst>
              <a:ext uri="{FF2B5EF4-FFF2-40B4-BE49-F238E27FC236}">
                <a16:creationId xmlns:a16="http://schemas.microsoft.com/office/drawing/2014/main" id="{C7F56FB5-82B5-4241-AB06-538FE38CE274}"/>
              </a:ext>
            </a:extLst>
          </p:cNvPr>
          <p:cNvSpPr txBox="1"/>
          <p:nvPr/>
        </p:nvSpPr>
        <p:spPr>
          <a:xfrm>
            <a:off x="8265821" y="3501017"/>
            <a:ext cx="422693" cy="307777"/>
          </a:xfrm>
          <a:prstGeom prst="rect">
            <a:avLst/>
          </a:prstGeom>
          <a:noFill/>
        </p:spPr>
        <p:txBody>
          <a:bodyPr wrap="square" rtlCol="0">
            <a:spAutoFit/>
          </a:bodyPr>
          <a:lstStyle/>
          <a:p>
            <a:r>
              <a:rPr lang="en-US" sz="1400"/>
              <a:t>R</a:t>
            </a:r>
            <a:r>
              <a:rPr lang="en-US" sz="1400" baseline="-25000"/>
              <a:t>1</a:t>
            </a:r>
          </a:p>
        </p:txBody>
      </p:sp>
      <p:sp>
        <p:nvSpPr>
          <p:cNvPr id="329" name="TextBox 328">
            <a:extLst>
              <a:ext uri="{FF2B5EF4-FFF2-40B4-BE49-F238E27FC236}">
                <a16:creationId xmlns:a16="http://schemas.microsoft.com/office/drawing/2014/main" id="{0A32D415-97AD-A441-A997-C200C10F052F}"/>
              </a:ext>
            </a:extLst>
          </p:cNvPr>
          <p:cNvSpPr txBox="1"/>
          <p:nvPr/>
        </p:nvSpPr>
        <p:spPr>
          <a:xfrm>
            <a:off x="8265821" y="3065859"/>
            <a:ext cx="360750" cy="316232"/>
          </a:xfrm>
          <a:prstGeom prst="rect">
            <a:avLst/>
          </a:prstGeom>
          <a:noFill/>
        </p:spPr>
        <p:txBody>
          <a:bodyPr wrap="square" rtlCol="0">
            <a:spAutoFit/>
          </a:bodyPr>
          <a:lstStyle/>
          <a:p>
            <a:r>
              <a:rPr lang="en-US" sz="1400"/>
              <a:t>R</a:t>
            </a:r>
            <a:r>
              <a:rPr lang="en-US" sz="1400" baseline="-25000"/>
              <a:t>2</a:t>
            </a:r>
          </a:p>
        </p:txBody>
      </p:sp>
      <p:cxnSp>
        <p:nvCxnSpPr>
          <p:cNvPr id="330" name="Straight Connector 329">
            <a:extLst>
              <a:ext uri="{FF2B5EF4-FFF2-40B4-BE49-F238E27FC236}">
                <a16:creationId xmlns:a16="http://schemas.microsoft.com/office/drawing/2014/main" id="{C9197EF3-99EB-424D-8CA5-E481E1ED0AA1}"/>
              </a:ext>
            </a:extLst>
          </p:cNvPr>
          <p:cNvCxnSpPr>
            <a:cxnSpLocks/>
          </p:cNvCxnSpPr>
          <p:nvPr/>
        </p:nvCxnSpPr>
        <p:spPr>
          <a:xfrm flipV="1">
            <a:off x="10264719" y="3913475"/>
            <a:ext cx="46692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32" name="Oval 331">
            <a:extLst>
              <a:ext uri="{FF2B5EF4-FFF2-40B4-BE49-F238E27FC236}">
                <a16:creationId xmlns:a16="http://schemas.microsoft.com/office/drawing/2014/main" id="{A4952125-89F3-254D-8F53-58BCD984BD93}"/>
              </a:ext>
            </a:extLst>
          </p:cNvPr>
          <p:cNvSpPr/>
          <p:nvPr/>
        </p:nvSpPr>
        <p:spPr>
          <a:xfrm>
            <a:off x="10669170" y="3865229"/>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04" name="Oval 103">
            <a:extLst>
              <a:ext uri="{FF2B5EF4-FFF2-40B4-BE49-F238E27FC236}">
                <a16:creationId xmlns:a16="http://schemas.microsoft.com/office/drawing/2014/main" id="{7DC92D2F-03E5-4147-8243-9952DFD3AFCF}"/>
              </a:ext>
            </a:extLst>
          </p:cNvPr>
          <p:cNvSpPr/>
          <p:nvPr/>
        </p:nvSpPr>
        <p:spPr>
          <a:xfrm>
            <a:off x="10198497" y="3394259"/>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Tree>
    <p:extLst>
      <p:ext uri="{BB962C8B-B14F-4D97-AF65-F5344CB8AC3E}">
        <p14:creationId xmlns:p14="http://schemas.microsoft.com/office/powerpoint/2010/main" val="142298753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36523"/>
            <a:ext cx="10862491" cy="845821"/>
          </a:xfrm>
        </p:spPr>
        <p:txBody>
          <a:bodyPr anchor="ctr">
            <a:normAutofit/>
          </a:bodyPr>
          <a:lstStyle/>
          <a:p>
            <a:r>
              <a:rPr lang="en-US" sz="4400">
                <a:latin typeface="Arial" panose="020B0604020202020204" pitchFamily="34" charset="0"/>
                <a:cs typeface="Arial" panose="020B0604020202020204" pitchFamily="34" charset="0"/>
              </a:rPr>
              <a:t>Lab: Using the 555 to clock a counter</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34</a:t>
            </a:fld>
            <a:endParaRPr lang="en-US"/>
          </a:p>
        </p:txBody>
      </p:sp>
      <p:cxnSp>
        <p:nvCxnSpPr>
          <p:cNvPr id="128" name="Straight Connector 127">
            <a:extLst>
              <a:ext uri="{FF2B5EF4-FFF2-40B4-BE49-F238E27FC236}">
                <a16:creationId xmlns:a16="http://schemas.microsoft.com/office/drawing/2014/main" id="{DC46D7B3-0C69-1B49-8DBF-3D4435045421}"/>
              </a:ext>
            </a:extLst>
          </p:cNvPr>
          <p:cNvCxnSpPr>
            <a:cxnSpLocks/>
          </p:cNvCxnSpPr>
          <p:nvPr/>
        </p:nvCxnSpPr>
        <p:spPr>
          <a:xfrm>
            <a:off x="1707871" y="2256621"/>
            <a:ext cx="266090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49" name="Group 356">
            <a:extLst>
              <a:ext uri="{FF2B5EF4-FFF2-40B4-BE49-F238E27FC236}">
                <a16:creationId xmlns:a16="http://schemas.microsoft.com/office/drawing/2014/main" id="{FAB0AD66-69EA-144E-B421-371D823FE7E9}"/>
              </a:ext>
            </a:extLst>
          </p:cNvPr>
          <p:cNvGrpSpPr>
            <a:grpSpLocks/>
          </p:cNvGrpSpPr>
          <p:nvPr/>
        </p:nvGrpSpPr>
        <p:grpSpPr bwMode="auto">
          <a:xfrm>
            <a:off x="1554291" y="5493693"/>
            <a:ext cx="291084" cy="621268"/>
            <a:chOff x="2944" y="3306"/>
            <a:chExt cx="198" cy="524"/>
          </a:xfrm>
        </p:grpSpPr>
        <p:grpSp>
          <p:nvGrpSpPr>
            <p:cNvPr id="150" name="Group 298">
              <a:extLst>
                <a:ext uri="{FF2B5EF4-FFF2-40B4-BE49-F238E27FC236}">
                  <a16:creationId xmlns:a16="http://schemas.microsoft.com/office/drawing/2014/main" id="{742DAA97-BE26-4B48-8DF7-11F9C6F5E1C2}"/>
                </a:ext>
              </a:extLst>
            </p:cNvPr>
            <p:cNvGrpSpPr>
              <a:grpSpLocks/>
            </p:cNvGrpSpPr>
            <p:nvPr/>
          </p:nvGrpSpPr>
          <p:grpSpPr bwMode="auto">
            <a:xfrm>
              <a:off x="2944" y="3306"/>
              <a:ext cx="198" cy="518"/>
              <a:chOff x="3058" y="3370"/>
              <a:chExt cx="198" cy="518"/>
            </a:xfrm>
          </p:grpSpPr>
          <p:grpSp>
            <p:nvGrpSpPr>
              <p:cNvPr id="152" name="Group 294">
                <a:extLst>
                  <a:ext uri="{FF2B5EF4-FFF2-40B4-BE49-F238E27FC236}">
                    <a16:creationId xmlns:a16="http://schemas.microsoft.com/office/drawing/2014/main" id="{925F3D18-997B-1746-AB70-83FFAF2BF3D7}"/>
                  </a:ext>
                </a:extLst>
              </p:cNvPr>
              <p:cNvGrpSpPr>
                <a:grpSpLocks/>
              </p:cNvGrpSpPr>
              <p:nvPr/>
            </p:nvGrpSpPr>
            <p:grpSpPr bwMode="auto">
              <a:xfrm>
                <a:off x="3083" y="3370"/>
                <a:ext cx="173" cy="518"/>
                <a:chOff x="3083" y="3370"/>
                <a:chExt cx="173" cy="518"/>
              </a:xfrm>
            </p:grpSpPr>
            <p:grpSp>
              <p:nvGrpSpPr>
                <p:cNvPr id="155" name="Group 292">
                  <a:extLst>
                    <a:ext uri="{FF2B5EF4-FFF2-40B4-BE49-F238E27FC236}">
                      <a16:creationId xmlns:a16="http://schemas.microsoft.com/office/drawing/2014/main" id="{EF31BE84-DACC-8342-8D10-9FED73309055}"/>
                    </a:ext>
                  </a:extLst>
                </p:cNvPr>
                <p:cNvGrpSpPr>
                  <a:grpSpLocks/>
                </p:cNvGrpSpPr>
                <p:nvPr/>
              </p:nvGrpSpPr>
              <p:grpSpPr bwMode="auto">
                <a:xfrm>
                  <a:off x="3083" y="3542"/>
                  <a:ext cx="173" cy="169"/>
                  <a:chOff x="3092" y="3427"/>
                  <a:chExt cx="173" cy="284"/>
                </a:xfrm>
              </p:grpSpPr>
              <p:grpSp>
                <p:nvGrpSpPr>
                  <p:cNvPr id="158" name="Group 286">
                    <a:extLst>
                      <a:ext uri="{FF2B5EF4-FFF2-40B4-BE49-F238E27FC236}">
                        <a16:creationId xmlns:a16="http://schemas.microsoft.com/office/drawing/2014/main" id="{38237640-08B4-DC44-8F5A-FECF1C18FA94}"/>
                      </a:ext>
                    </a:extLst>
                  </p:cNvPr>
                  <p:cNvGrpSpPr>
                    <a:grpSpLocks/>
                  </p:cNvGrpSpPr>
                  <p:nvPr/>
                </p:nvGrpSpPr>
                <p:grpSpPr bwMode="auto">
                  <a:xfrm>
                    <a:off x="3092" y="3427"/>
                    <a:ext cx="173" cy="230"/>
                    <a:chOff x="3168" y="3485"/>
                    <a:chExt cx="173" cy="230"/>
                  </a:xfrm>
                </p:grpSpPr>
                <p:sp>
                  <p:nvSpPr>
                    <p:cNvPr id="163" name="Line 283">
                      <a:extLst>
                        <a:ext uri="{FF2B5EF4-FFF2-40B4-BE49-F238E27FC236}">
                          <a16:creationId xmlns:a16="http://schemas.microsoft.com/office/drawing/2014/main" id="{21622A07-6AD8-644C-A5FD-CF8F335C207F}"/>
                        </a:ext>
                      </a:extLst>
                    </p:cNvPr>
                    <p:cNvSpPr>
                      <a:spLocks noChangeShapeType="1"/>
                    </p:cNvSpPr>
                    <p:nvPr/>
                  </p:nvSpPr>
                  <p:spPr bwMode="auto">
                    <a:xfrm>
                      <a:off x="3168" y="3485"/>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164" name="Line 284">
                      <a:extLst>
                        <a:ext uri="{FF2B5EF4-FFF2-40B4-BE49-F238E27FC236}">
                          <a16:creationId xmlns:a16="http://schemas.microsoft.com/office/drawing/2014/main" id="{66A87F52-F932-3B4A-BBE5-4F8FFC63DB02}"/>
                        </a:ext>
                      </a:extLst>
                    </p:cNvPr>
                    <p:cNvSpPr>
                      <a:spLocks noChangeShapeType="1"/>
                    </p:cNvSpPr>
                    <p:nvPr/>
                  </p:nvSpPr>
                  <p:spPr bwMode="auto">
                    <a:xfrm>
                      <a:off x="3168" y="3600"/>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165" name="Line 285">
                      <a:extLst>
                        <a:ext uri="{FF2B5EF4-FFF2-40B4-BE49-F238E27FC236}">
                          <a16:creationId xmlns:a16="http://schemas.microsoft.com/office/drawing/2014/main" id="{F2DF135E-3C83-8E49-B923-23C8C9581FC4}"/>
                        </a:ext>
                      </a:extLst>
                    </p:cNvPr>
                    <p:cNvSpPr>
                      <a:spLocks noChangeShapeType="1"/>
                    </p:cNvSpPr>
                    <p:nvPr/>
                  </p:nvSpPr>
                  <p:spPr bwMode="auto">
                    <a:xfrm>
                      <a:off x="3168" y="3715"/>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grpSp>
              <p:grpSp>
                <p:nvGrpSpPr>
                  <p:cNvPr id="159" name="Group 287">
                    <a:extLst>
                      <a:ext uri="{FF2B5EF4-FFF2-40B4-BE49-F238E27FC236}">
                        <a16:creationId xmlns:a16="http://schemas.microsoft.com/office/drawing/2014/main" id="{CB6E7303-6662-5544-A7B2-FF3ECC8867D3}"/>
                      </a:ext>
                    </a:extLst>
                  </p:cNvPr>
                  <p:cNvGrpSpPr>
                    <a:grpSpLocks/>
                  </p:cNvGrpSpPr>
                  <p:nvPr/>
                </p:nvGrpSpPr>
                <p:grpSpPr bwMode="auto">
                  <a:xfrm>
                    <a:off x="3128" y="3481"/>
                    <a:ext cx="91" cy="230"/>
                    <a:chOff x="3168" y="3485"/>
                    <a:chExt cx="173" cy="230"/>
                  </a:xfrm>
                </p:grpSpPr>
                <p:sp>
                  <p:nvSpPr>
                    <p:cNvPr id="160" name="Line 288">
                      <a:extLst>
                        <a:ext uri="{FF2B5EF4-FFF2-40B4-BE49-F238E27FC236}">
                          <a16:creationId xmlns:a16="http://schemas.microsoft.com/office/drawing/2014/main" id="{2BA75908-FC80-7345-A2E0-833A2F905C1F}"/>
                        </a:ext>
                      </a:extLst>
                    </p:cNvPr>
                    <p:cNvSpPr>
                      <a:spLocks noChangeShapeType="1"/>
                    </p:cNvSpPr>
                    <p:nvPr/>
                  </p:nvSpPr>
                  <p:spPr bwMode="auto">
                    <a:xfrm>
                      <a:off x="3168" y="3485"/>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161" name="Line 289">
                      <a:extLst>
                        <a:ext uri="{FF2B5EF4-FFF2-40B4-BE49-F238E27FC236}">
                          <a16:creationId xmlns:a16="http://schemas.microsoft.com/office/drawing/2014/main" id="{4E924EC3-8333-8C49-8091-7FA64C95CF93}"/>
                        </a:ext>
                      </a:extLst>
                    </p:cNvPr>
                    <p:cNvSpPr>
                      <a:spLocks noChangeShapeType="1"/>
                    </p:cNvSpPr>
                    <p:nvPr/>
                  </p:nvSpPr>
                  <p:spPr bwMode="auto">
                    <a:xfrm>
                      <a:off x="3168" y="3600"/>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162" name="Line 290">
                      <a:extLst>
                        <a:ext uri="{FF2B5EF4-FFF2-40B4-BE49-F238E27FC236}">
                          <a16:creationId xmlns:a16="http://schemas.microsoft.com/office/drawing/2014/main" id="{9158B258-40DC-6044-AB07-EB6E22421812}"/>
                        </a:ext>
                      </a:extLst>
                    </p:cNvPr>
                    <p:cNvSpPr>
                      <a:spLocks noChangeShapeType="1"/>
                    </p:cNvSpPr>
                    <p:nvPr/>
                  </p:nvSpPr>
                  <p:spPr bwMode="auto">
                    <a:xfrm>
                      <a:off x="3168" y="3715"/>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grpSp>
            </p:grpSp>
            <p:sp>
              <p:nvSpPr>
                <p:cNvPr id="156" name="Line 291">
                  <a:extLst>
                    <a:ext uri="{FF2B5EF4-FFF2-40B4-BE49-F238E27FC236}">
                      <a16:creationId xmlns:a16="http://schemas.microsoft.com/office/drawing/2014/main" id="{DCA32947-9F99-F940-896A-ADA0E8F600AE}"/>
                    </a:ext>
                  </a:extLst>
                </p:cNvPr>
                <p:cNvSpPr>
                  <a:spLocks noChangeShapeType="1"/>
                </p:cNvSpPr>
                <p:nvPr/>
              </p:nvSpPr>
              <p:spPr bwMode="auto">
                <a:xfrm>
                  <a:off x="3168" y="3715"/>
                  <a:ext cx="0" cy="173"/>
                </a:xfrm>
                <a:prstGeom prst="line">
                  <a:avLst/>
                </a:prstGeom>
                <a:noFill/>
                <a:ln w="25400">
                  <a:solidFill>
                    <a:schemeClr val="tx1"/>
                  </a:solidFill>
                  <a:round/>
                  <a:headEnd/>
                  <a:tailEnd/>
                </a:ln>
              </p:spPr>
              <p:txBody>
                <a:bodyPr wrap="none" anchor="ctr">
                  <a:prstTxWarp prst="textNoShape">
                    <a:avLst/>
                  </a:prstTxWarp>
                </a:bodyPr>
                <a:lstStyle/>
                <a:p>
                  <a:endParaRPr lang="en-US"/>
                </a:p>
              </p:txBody>
            </p:sp>
            <p:sp>
              <p:nvSpPr>
                <p:cNvPr id="157" name="Line 293">
                  <a:extLst>
                    <a:ext uri="{FF2B5EF4-FFF2-40B4-BE49-F238E27FC236}">
                      <a16:creationId xmlns:a16="http://schemas.microsoft.com/office/drawing/2014/main" id="{A9D2CD9C-50BE-8546-9A62-D798B8163D93}"/>
                    </a:ext>
                  </a:extLst>
                </p:cNvPr>
                <p:cNvSpPr>
                  <a:spLocks noChangeShapeType="1"/>
                </p:cNvSpPr>
                <p:nvPr/>
              </p:nvSpPr>
              <p:spPr bwMode="auto">
                <a:xfrm>
                  <a:off x="3168" y="3370"/>
                  <a:ext cx="0" cy="173"/>
                </a:xfrm>
                <a:prstGeom prst="line">
                  <a:avLst/>
                </a:prstGeom>
                <a:noFill/>
                <a:ln w="25400">
                  <a:solidFill>
                    <a:schemeClr val="tx1"/>
                  </a:solidFill>
                  <a:round/>
                  <a:headEnd/>
                  <a:tailEnd/>
                </a:ln>
              </p:spPr>
              <p:txBody>
                <a:bodyPr wrap="none" anchor="ctr">
                  <a:prstTxWarp prst="textNoShape">
                    <a:avLst/>
                  </a:prstTxWarp>
                </a:bodyPr>
                <a:lstStyle/>
                <a:p>
                  <a:endParaRPr lang="en-US"/>
                </a:p>
              </p:txBody>
            </p:sp>
          </p:grpSp>
          <p:sp>
            <p:nvSpPr>
              <p:cNvPr id="153" name="Text Box 296">
                <a:extLst>
                  <a:ext uri="{FF2B5EF4-FFF2-40B4-BE49-F238E27FC236}">
                    <a16:creationId xmlns:a16="http://schemas.microsoft.com/office/drawing/2014/main" id="{74AA5197-2C8A-7F49-83F1-9D46DBCFF426}"/>
                  </a:ext>
                </a:extLst>
              </p:cNvPr>
              <p:cNvSpPr txBox="1">
                <a:spLocks noChangeArrowheads="1"/>
              </p:cNvSpPr>
              <p:nvPr/>
            </p:nvSpPr>
            <p:spPr bwMode="auto">
              <a:xfrm>
                <a:off x="3058" y="3436"/>
                <a:ext cx="153" cy="286"/>
              </a:xfrm>
              <a:prstGeom prst="rect">
                <a:avLst/>
              </a:prstGeom>
              <a:noFill/>
              <a:ln w="19050">
                <a:noFill/>
                <a:miter lim="800000"/>
                <a:headEnd/>
                <a:tailEnd/>
              </a:ln>
            </p:spPr>
            <p:txBody>
              <a:bodyPr wrap="square">
                <a:prstTxWarp prst="textNoShape">
                  <a:avLst/>
                </a:prstTxWarp>
                <a:spAutoFit/>
              </a:bodyPr>
              <a:lstStyle/>
              <a:p>
                <a:r>
                  <a:rPr lang="en-US" sz="800"/>
                  <a:t>+</a:t>
                </a:r>
              </a:p>
            </p:txBody>
          </p:sp>
        </p:grpSp>
        <p:sp>
          <p:nvSpPr>
            <p:cNvPr id="151" name="Freeform 355">
              <a:extLst>
                <a:ext uri="{FF2B5EF4-FFF2-40B4-BE49-F238E27FC236}">
                  <a16:creationId xmlns:a16="http://schemas.microsoft.com/office/drawing/2014/main" id="{1B45C7DC-070C-9247-A2FC-5112BCD5FC79}"/>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w="19050">
              <a:noFill/>
              <a:round/>
              <a:headEnd/>
              <a:tailEnd/>
            </a:ln>
          </p:spPr>
          <p:txBody>
            <a:bodyPr wrap="none" anchor="ctr">
              <a:prstTxWarp prst="textNoShape">
                <a:avLst/>
              </a:prstTxWarp>
            </a:bodyPr>
            <a:lstStyle/>
            <a:p>
              <a:endParaRPr lang="en-US"/>
            </a:p>
          </p:txBody>
        </p:sp>
      </p:grpSp>
      <p:grpSp>
        <p:nvGrpSpPr>
          <p:cNvPr id="166" name="Group 313">
            <a:extLst>
              <a:ext uri="{FF2B5EF4-FFF2-40B4-BE49-F238E27FC236}">
                <a16:creationId xmlns:a16="http://schemas.microsoft.com/office/drawing/2014/main" id="{75AE2084-D788-A649-B4DC-717ECD768916}"/>
              </a:ext>
            </a:extLst>
          </p:cNvPr>
          <p:cNvGrpSpPr>
            <a:grpSpLocks/>
          </p:cNvGrpSpPr>
          <p:nvPr/>
        </p:nvGrpSpPr>
        <p:grpSpPr bwMode="auto">
          <a:xfrm rot="16200000">
            <a:off x="866257" y="4650572"/>
            <a:ext cx="1085851" cy="700089"/>
            <a:chOff x="288" y="820"/>
            <a:chExt cx="684" cy="441"/>
          </a:xfrm>
        </p:grpSpPr>
        <p:grpSp>
          <p:nvGrpSpPr>
            <p:cNvPr id="167" name="Group 184">
              <a:extLst>
                <a:ext uri="{FF2B5EF4-FFF2-40B4-BE49-F238E27FC236}">
                  <a16:creationId xmlns:a16="http://schemas.microsoft.com/office/drawing/2014/main" id="{AB3CB81D-A1CC-7C4D-BE26-779CA5ACD21D}"/>
                </a:ext>
              </a:extLst>
            </p:cNvPr>
            <p:cNvGrpSpPr>
              <a:grpSpLocks/>
            </p:cNvGrpSpPr>
            <p:nvPr/>
          </p:nvGrpSpPr>
          <p:grpSpPr bwMode="auto">
            <a:xfrm>
              <a:off x="288" y="820"/>
              <a:ext cx="664" cy="441"/>
              <a:chOff x="403" y="421"/>
              <a:chExt cx="664" cy="441"/>
            </a:xfrm>
          </p:grpSpPr>
          <p:grpSp>
            <p:nvGrpSpPr>
              <p:cNvPr id="169" name="Group 185">
                <a:extLst>
                  <a:ext uri="{FF2B5EF4-FFF2-40B4-BE49-F238E27FC236}">
                    <a16:creationId xmlns:a16="http://schemas.microsoft.com/office/drawing/2014/main" id="{82851DC6-D295-FA41-8A0B-2AF06BE288B8}"/>
                  </a:ext>
                </a:extLst>
              </p:cNvPr>
              <p:cNvGrpSpPr>
                <a:grpSpLocks/>
              </p:cNvGrpSpPr>
              <p:nvPr/>
            </p:nvGrpSpPr>
            <p:grpSpPr bwMode="auto">
              <a:xfrm>
                <a:off x="403" y="720"/>
                <a:ext cx="576" cy="142"/>
                <a:chOff x="1152" y="893"/>
                <a:chExt cx="576" cy="142"/>
              </a:xfrm>
            </p:grpSpPr>
            <p:sp>
              <p:nvSpPr>
                <p:cNvPr id="171" name="Oval 186">
                  <a:extLst>
                    <a:ext uri="{FF2B5EF4-FFF2-40B4-BE49-F238E27FC236}">
                      <a16:creationId xmlns:a16="http://schemas.microsoft.com/office/drawing/2014/main" id="{7E884BAA-9536-2E45-A895-4E46E2217E3D}"/>
                    </a:ext>
                  </a:extLst>
                </p:cNvPr>
                <p:cNvSpPr>
                  <a:spLocks noChangeArrowheads="1"/>
                </p:cNvSpPr>
                <p:nvPr/>
              </p:nvSpPr>
              <p:spPr bwMode="auto">
                <a:xfrm>
                  <a:off x="1267" y="977"/>
                  <a:ext cx="58" cy="58"/>
                </a:xfrm>
                <a:prstGeom prst="ellipse">
                  <a:avLst/>
                </a:prstGeom>
                <a:noFill/>
                <a:ln w="19050">
                  <a:solidFill>
                    <a:schemeClr val="tx1"/>
                  </a:solidFill>
                  <a:round/>
                  <a:headEnd/>
                  <a:tailEnd/>
                </a:ln>
              </p:spPr>
              <p:txBody>
                <a:bodyPr wrap="none" anchor="ctr">
                  <a:prstTxWarp prst="textNoShape">
                    <a:avLst/>
                  </a:prstTxWarp>
                </a:bodyPr>
                <a:lstStyle/>
                <a:p>
                  <a:endParaRPr lang="en-US"/>
                </a:p>
              </p:txBody>
            </p:sp>
            <p:sp>
              <p:nvSpPr>
                <p:cNvPr id="172" name="Line 187">
                  <a:extLst>
                    <a:ext uri="{FF2B5EF4-FFF2-40B4-BE49-F238E27FC236}">
                      <a16:creationId xmlns:a16="http://schemas.microsoft.com/office/drawing/2014/main" id="{65C66036-E630-BA41-9F47-D3E255230099}"/>
                    </a:ext>
                  </a:extLst>
                </p:cNvPr>
                <p:cNvSpPr>
                  <a:spLocks noChangeShapeType="1"/>
                </p:cNvSpPr>
                <p:nvPr/>
              </p:nvSpPr>
              <p:spPr bwMode="auto">
                <a:xfrm>
                  <a:off x="1613" y="1008"/>
                  <a:ext cx="115"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73" name="Line 188">
                  <a:extLst>
                    <a:ext uri="{FF2B5EF4-FFF2-40B4-BE49-F238E27FC236}">
                      <a16:creationId xmlns:a16="http://schemas.microsoft.com/office/drawing/2014/main" id="{D0AE6C20-6972-E149-BD4B-CF97FAF9A44C}"/>
                    </a:ext>
                  </a:extLst>
                </p:cNvPr>
                <p:cNvSpPr>
                  <a:spLocks noChangeShapeType="1"/>
                </p:cNvSpPr>
                <p:nvPr/>
              </p:nvSpPr>
              <p:spPr bwMode="auto">
                <a:xfrm flipH="1">
                  <a:off x="1152" y="1008"/>
                  <a:ext cx="115"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74" name="Line 189">
                  <a:extLst>
                    <a:ext uri="{FF2B5EF4-FFF2-40B4-BE49-F238E27FC236}">
                      <a16:creationId xmlns:a16="http://schemas.microsoft.com/office/drawing/2014/main" id="{01C728EF-02B9-7F40-AA6C-CC8D71A5EBC6}"/>
                    </a:ext>
                  </a:extLst>
                </p:cNvPr>
                <p:cNvSpPr>
                  <a:spLocks noChangeShapeType="1"/>
                </p:cNvSpPr>
                <p:nvPr/>
              </p:nvSpPr>
              <p:spPr bwMode="auto">
                <a:xfrm flipH="1" flipV="1">
                  <a:off x="1353" y="893"/>
                  <a:ext cx="230" cy="115"/>
                </a:xfrm>
                <a:prstGeom prst="line">
                  <a:avLst/>
                </a:prstGeom>
                <a:noFill/>
                <a:ln w="22225">
                  <a:solidFill>
                    <a:schemeClr val="tx1"/>
                  </a:solidFill>
                  <a:round/>
                  <a:headEnd/>
                  <a:tailEnd type="triangle" w="med" len="med"/>
                </a:ln>
              </p:spPr>
              <p:txBody>
                <a:bodyPr>
                  <a:prstTxWarp prst="textNoShape">
                    <a:avLst/>
                  </a:prstTxWarp>
                </a:bodyPr>
                <a:lstStyle/>
                <a:p>
                  <a:endParaRPr lang="en-US"/>
                </a:p>
              </p:txBody>
            </p:sp>
            <p:sp>
              <p:nvSpPr>
                <p:cNvPr id="175" name="Oval 190">
                  <a:extLst>
                    <a:ext uri="{FF2B5EF4-FFF2-40B4-BE49-F238E27FC236}">
                      <a16:creationId xmlns:a16="http://schemas.microsoft.com/office/drawing/2014/main" id="{B6C15D89-08A8-8D48-9A77-55377583BBEF}"/>
                    </a:ext>
                  </a:extLst>
                </p:cNvPr>
                <p:cNvSpPr>
                  <a:spLocks noChangeArrowheads="1"/>
                </p:cNvSpPr>
                <p:nvPr/>
              </p:nvSpPr>
              <p:spPr bwMode="auto">
                <a:xfrm>
                  <a:off x="1555" y="977"/>
                  <a:ext cx="58" cy="58"/>
                </a:xfrm>
                <a:prstGeom prst="ellipse">
                  <a:avLst/>
                </a:prstGeom>
                <a:solidFill>
                  <a:schemeClr val="bg1"/>
                </a:solidFill>
                <a:ln w="19050">
                  <a:solidFill>
                    <a:schemeClr val="tx1"/>
                  </a:solidFill>
                  <a:round/>
                  <a:headEnd/>
                  <a:tailEnd/>
                </a:ln>
              </p:spPr>
              <p:txBody>
                <a:bodyPr wrap="none" anchor="ctr">
                  <a:prstTxWarp prst="textNoShape">
                    <a:avLst/>
                  </a:prstTxWarp>
                </a:bodyPr>
                <a:lstStyle/>
                <a:p>
                  <a:endParaRPr lang="en-US"/>
                </a:p>
              </p:txBody>
            </p:sp>
          </p:grpSp>
          <p:sp>
            <p:nvSpPr>
              <p:cNvPr id="170" name="Text Box 191">
                <a:extLst>
                  <a:ext uri="{FF2B5EF4-FFF2-40B4-BE49-F238E27FC236}">
                    <a16:creationId xmlns:a16="http://schemas.microsoft.com/office/drawing/2014/main" id="{A85DF687-1228-4547-80EB-3DCE68AE8C88}"/>
                  </a:ext>
                </a:extLst>
              </p:cNvPr>
              <p:cNvSpPr txBox="1">
                <a:spLocks noChangeArrowheads="1"/>
              </p:cNvSpPr>
              <p:nvPr/>
            </p:nvSpPr>
            <p:spPr bwMode="auto">
              <a:xfrm rot="5400000">
                <a:off x="779" y="496"/>
                <a:ext cx="364" cy="213"/>
              </a:xfrm>
              <a:prstGeom prst="rect">
                <a:avLst/>
              </a:prstGeom>
              <a:noFill/>
              <a:ln w="19050">
                <a:noFill/>
                <a:miter lim="800000"/>
                <a:headEnd/>
                <a:tailEnd/>
              </a:ln>
            </p:spPr>
            <p:txBody>
              <a:bodyPr wrap="none">
                <a:prstTxWarp prst="textNoShape">
                  <a:avLst/>
                </a:prstTxWarp>
                <a:spAutoFit/>
              </a:bodyPr>
              <a:lstStyle/>
              <a:p>
                <a:r>
                  <a:rPr lang="en-US" sz="1600"/>
                  <a:t>SPST</a:t>
                </a:r>
              </a:p>
            </p:txBody>
          </p:sp>
        </p:grpSp>
        <p:sp>
          <p:nvSpPr>
            <p:cNvPr id="168" name="Freeform 311">
              <a:extLst>
                <a:ext uri="{FF2B5EF4-FFF2-40B4-BE49-F238E27FC236}">
                  <a16:creationId xmlns:a16="http://schemas.microsoft.com/office/drawing/2014/main" id="{F69FBF3D-8524-C942-93EB-917B33F2EFD7}"/>
                </a:ext>
              </a:extLst>
            </p:cNvPr>
            <p:cNvSpPr>
              <a:spLocks/>
            </p:cNvSpPr>
            <p:nvPr/>
          </p:nvSpPr>
          <p:spPr bwMode="auto">
            <a:xfrm>
              <a:off x="396" y="1123"/>
              <a:ext cx="576" cy="115"/>
            </a:xfrm>
            <a:custGeom>
              <a:avLst/>
              <a:gdLst>
                <a:gd name="T0" fmla="*/ 0 w 576"/>
                <a:gd name="T1" fmla="*/ 115 h 115"/>
                <a:gd name="T2" fmla="*/ 230 w 576"/>
                <a:gd name="T3" fmla="*/ 0 h 115"/>
                <a:gd name="T4" fmla="*/ 576 w 576"/>
                <a:gd name="T5" fmla="*/ 115 h 115"/>
                <a:gd name="T6" fmla="*/ 0 w 576"/>
                <a:gd name="T7" fmla="*/ 115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115"/>
                  </a:moveTo>
                  <a:lnTo>
                    <a:pt x="230" y="0"/>
                  </a:lnTo>
                  <a:lnTo>
                    <a:pt x="576" y="115"/>
                  </a:lnTo>
                  <a:lnTo>
                    <a:pt x="0" y="115"/>
                  </a:lnTo>
                  <a:close/>
                </a:path>
              </a:pathLst>
            </a:custGeom>
            <a:noFill/>
            <a:ln w="19050">
              <a:noFill/>
              <a:round/>
              <a:headEnd/>
              <a:tailEnd/>
            </a:ln>
          </p:spPr>
          <p:txBody>
            <a:bodyPr wrap="none" anchor="ctr">
              <a:prstTxWarp prst="textNoShape">
                <a:avLst/>
              </a:prstTxWarp>
            </a:bodyPr>
            <a:lstStyle/>
            <a:p>
              <a:endParaRPr lang="en-US"/>
            </a:p>
          </p:txBody>
        </p:sp>
      </p:gr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F0DBC8A-1F3F-464D-B7BD-8FE4BDCBC040}"/>
                  </a:ext>
                </a:extLst>
              </p:cNvPr>
              <p:cNvSpPr txBox="1"/>
              <p:nvPr/>
            </p:nvSpPr>
            <p:spPr>
              <a:xfrm>
                <a:off x="211077" y="1098464"/>
                <a:ext cx="5479958" cy="1015663"/>
              </a:xfrm>
              <a:prstGeom prst="rect">
                <a:avLst/>
              </a:prstGeom>
              <a:noFill/>
            </p:spPr>
            <p:txBody>
              <a:bodyPr wrap="square" rtlCol="0">
                <a:spAutoFit/>
              </a:bodyPr>
              <a:lstStyle/>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555 in </a:t>
                </a:r>
                <a:r>
                  <a:rPr lang="en-US" sz="2000" i="1" dirty="0" err="1">
                    <a:latin typeface="Arial" panose="020B0604020202020204" pitchFamily="34" charset="0"/>
                    <a:cs typeface="Arial" panose="020B0604020202020204" pitchFamily="34" charset="0"/>
                  </a:rPr>
                  <a:t>astable</a:t>
                </a:r>
                <a:r>
                  <a:rPr lang="en-US" sz="2000" dirty="0">
                    <a:latin typeface="Arial" panose="020B0604020202020204" pitchFamily="34" charset="0"/>
                    <a:cs typeface="Arial" panose="020B0604020202020204" pitchFamily="34" charset="0"/>
                  </a:rPr>
                  <a:t> mode used as counter</a:t>
                </a:r>
              </a:p>
              <a:p>
                <a:pPr marL="285750" indent="-285750">
                  <a:buFont typeface="Arial" panose="020B0604020202020204" pitchFamily="34" charset="0"/>
                  <a:buChar char="•"/>
                </a:pPr>
                <a:r>
                  <a:rPr lang="en-US" sz="2000" dirty="0">
                    <a:latin typeface="Arial" panose="020B0604020202020204" pitchFamily="34" charset="0"/>
                    <a:cs typeface="Arial" panose="020B0604020202020204" pitchFamily="34" charset="0"/>
                  </a:rPr>
                  <a:t>Same passive values as previously</a:t>
                </a:r>
              </a:p>
              <a:p>
                <a:pPr marL="285750" indent="-285750">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0</m:t>
                        </m:r>
                      </m:sub>
                    </m:sSub>
                    <m:r>
                      <a:rPr lang="en-US" sz="2000" i="1">
                        <a:latin typeface="Cambria Math" panose="02040503050406030204" pitchFamily="18" charset="0"/>
                      </a:rPr>
                      <m:t>=.7</m:t>
                    </m:r>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𝐶</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𝑅</m:t>
                    </m:r>
                  </m:oMath>
                </a14:m>
                <a:endParaRPr lang="en-US" sz="2000" dirty="0">
                  <a:latin typeface="Arial" panose="020B0604020202020204" pitchFamily="34" charset="0"/>
                  <a:cs typeface="Arial" panose="020B0604020202020204" pitchFamily="34" charset="0"/>
                </a:endParaRPr>
              </a:p>
            </p:txBody>
          </p:sp>
        </mc:Choice>
        <mc:Fallback xmlns="">
          <p:sp>
            <p:nvSpPr>
              <p:cNvPr id="3" name="TextBox 2">
                <a:extLst>
                  <a:ext uri="{FF2B5EF4-FFF2-40B4-BE49-F238E27FC236}">
                    <a16:creationId xmlns:a16="http://schemas.microsoft.com/office/drawing/2014/main" id="{BF0DBC8A-1F3F-464D-B7BD-8FE4BDCBC040}"/>
                  </a:ext>
                </a:extLst>
              </p:cNvPr>
              <p:cNvSpPr txBox="1">
                <a:spLocks noRot="1" noChangeAspect="1" noMove="1" noResize="1" noEditPoints="1" noAdjustHandles="1" noChangeArrowheads="1" noChangeShapeType="1" noTextEdit="1"/>
              </p:cNvSpPr>
              <p:nvPr/>
            </p:nvSpPr>
            <p:spPr>
              <a:xfrm>
                <a:off x="211077" y="1098464"/>
                <a:ext cx="5479958" cy="1015663"/>
              </a:xfrm>
              <a:prstGeom prst="rect">
                <a:avLst/>
              </a:prstGeom>
              <a:blipFill>
                <a:blip r:embed="rId3"/>
                <a:stretch>
                  <a:fillRect l="-926" t="-1235" b="-7407"/>
                </a:stretch>
              </a:blipFill>
            </p:spPr>
            <p:txBody>
              <a:bodyPr/>
              <a:lstStyle/>
              <a:p>
                <a:r>
                  <a:rPr lang="en-US">
                    <a:noFill/>
                  </a:rPr>
                  <a:t> </a:t>
                </a:r>
              </a:p>
            </p:txBody>
          </p:sp>
        </mc:Fallback>
      </mc:AlternateContent>
      <p:sp>
        <p:nvSpPr>
          <p:cNvPr id="7" name="Rectangle 6">
            <a:extLst>
              <a:ext uri="{FF2B5EF4-FFF2-40B4-BE49-F238E27FC236}">
                <a16:creationId xmlns:a16="http://schemas.microsoft.com/office/drawing/2014/main" id="{6CF0AB8F-9056-7549-AFC1-7F816EFECB77}"/>
              </a:ext>
            </a:extLst>
          </p:cNvPr>
          <p:cNvSpPr/>
          <p:nvPr/>
        </p:nvSpPr>
        <p:spPr>
          <a:xfrm>
            <a:off x="2882935" y="2742847"/>
            <a:ext cx="1030514" cy="1857829"/>
          </a:xfrm>
          <a:prstGeom prst="rect">
            <a:avLst/>
          </a:prstGeom>
          <a:solidFill>
            <a:schemeClr val="bg1"/>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C644EEC0-607D-3A4C-BD78-669036BC5972}"/>
              </a:ext>
            </a:extLst>
          </p:cNvPr>
          <p:cNvSpPr txBox="1"/>
          <p:nvPr/>
        </p:nvSpPr>
        <p:spPr>
          <a:xfrm>
            <a:off x="3143633" y="3420831"/>
            <a:ext cx="562708" cy="307777"/>
          </a:xfrm>
          <a:prstGeom prst="rect">
            <a:avLst/>
          </a:prstGeom>
          <a:noFill/>
        </p:spPr>
        <p:txBody>
          <a:bodyPr wrap="square" rtlCol="0">
            <a:spAutoFit/>
          </a:bodyPr>
          <a:lstStyle/>
          <a:p>
            <a:r>
              <a:rPr lang="en-US" sz="1400"/>
              <a:t>555</a:t>
            </a:r>
          </a:p>
        </p:txBody>
      </p:sp>
      <p:sp>
        <p:nvSpPr>
          <p:cNvPr id="254" name="TextBox 253">
            <a:extLst>
              <a:ext uri="{FF2B5EF4-FFF2-40B4-BE49-F238E27FC236}">
                <a16:creationId xmlns:a16="http://schemas.microsoft.com/office/drawing/2014/main" id="{73C4B473-6B13-E54E-8294-56C5698F2A6A}"/>
              </a:ext>
            </a:extLst>
          </p:cNvPr>
          <p:cNvSpPr txBox="1"/>
          <p:nvPr/>
        </p:nvSpPr>
        <p:spPr>
          <a:xfrm>
            <a:off x="3632095" y="4252703"/>
            <a:ext cx="736680" cy="307777"/>
          </a:xfrm>
          <a:prstGeom prst="rect">
            <a:avLst/>
          </a:prstGeom>
          <a:noFill/>
        </p:spPr>
        <p:txBody>
          <a:bodyPr wrap="square" rtlCol="0">
            <a:spAutoFit/>
          </a:bodyPr>
          <a:lstStyle/>
          <a:p>
            <a:r>
              <a:rPr lang="en-US" sz="1400"/>
              <a:t>1</a:t>
            </a:r>
          </a:p>
        </p:txBody>
      </p:sp>
      <p:sp>
        <p:nvSpPr>
          <p:cNvPr id="255" name="TextBox 254">
            <a:extLst>
              <a:ext uri="{FF2B5EF4-FFF2-40B4-BE49-F238E27FC236}">
                <a16:creationId xmlns:a16="http://schemas.microsoft.com/office/drawing/2014/main" id="{3B9645A6-260B-8344-9702-CE450059791A}"/>
              </a:ext>
            </a:extLst>
          </p:cNvPr>
          <p:cNvSpPr txBox="1"/>
          <p:nvPr/>
        </p:nvSpPr>
        <p:spPr>
          <a:xfrm>
            <a:off x="3784495" y="3824533"/>
            <a:ext cx="562708" cy="307777"/>
          </a:xfrm>
          <a:prstGeom prst="rect">
            <a:avLst/>
          </a:prstGeom>
          <a:noFill/>
        </p:spPr>
        <p:txBody>
          <a:bodyPr wrap="square" rtlCol="0">
            <a:spAutoFit/>
          </a:bodyPr>
          <a:lstStyle/>
          <a:p>
            <a:r>
              <a:rPr lang="en-US" sz="1400"/>
              <a:t>1</a:t>
            </a:r>
          </a:p>
        </p:txBody>
      </p:sp>
      <p:sp>
        <p:nvSpPr>
          <p:cNvPr id="256" name="TextBox 255">
            <a:extLst>
              <a:ext uri="{FF2B5EF4-FFF2-40B4-BE49-F238E27FC236}">
                <a16:creationId xmlns:a16="http://schemas.microsoft.com/office/drawing/2014/main" id="{219A98B9-38B9-1749-B849-DA9223DB0F3D}"/>
              </a:ext>
            </a:extLst>
          </p:cNvPr>
          <p:cNvSpPr txBox="1"/>
          <p:nvPr/>
        </p:nvSpPr>
        <p:spPr>
          <a:xfrm>
            <a:off x="3635859" y="3924350"/>
            <a:ext cx="562708" cy="307777"/>
          </a:xfrm>
          <a:prstGeom prst="rect">
            <a:avLst/>
          </a:prstGeom>
          <a:noFill/>
        </p:spPr>
        <p:txBody>
          <a:bodyPr wrap="square" rtlCol="0">
            <a:spAutoFit/>
          </a:bodyPr>
          <a:lstStyle/>
          <a:p>
            <a:r>
              <a:rPr lang="en-US" sz="1400"/>
              <a:t>2</a:t>
            </a:r>
          </a:p>
        </p:txBody>
      </p:sp>
      <p:sp>
        <p:nvSpPr>
          <p:cNvPr id="257" name="TextBox 256">
            <a:extLst>
              <a:ext uri="{FF2B5EF4-FFF2-40B4-BE49-F238E27FC236}">
                <a16:creationId xmlns:a16="http://schemas.microsoft.com/office/drawing/2014/main" id="{6D4742A4-B8D5-A243-9A47-42CFA91992EA}"/>
              </a:ext>
            </a:extLst>
          </p:cNvPr>
          <p:cNvSpPr txBox="1"/>
          <p:nvPr/>
        </p:nvSpPr>
        <p:spPr>
          <a:xfrm>
            <a:off x="3632095" y="3250942"/>
            <a:ext cx="562708" cy="307777"/>
          </a:xfrm>
          <a:prstGeom prst="rect">
            <a:avLst/>
          </a:prstGeom>
          <a:noFill/>
        </p:spPr>
        <p:txBody>
          <a:bodyPr wrap="square" rtlCol="0">
            <a:spAutoFit/>
          </a:bodyPr>
          <a:lstStyle/>
          <a:p>
            <a:r>
              <a:rPr lang="en-US" sz="1400"/>
              <a:t>3</a:t>
            </a:r>
          </a:p>
        </p:txBody>
      </p:sp>
      <p:sp>
        <p:nvSpPr>
          <p:cNvPr id="258" name="TextBox 257">
            <a:extLst>
              <a:ext uri="{FF2B5EF4-FFF2-40B4-BE49-F238E27FC236}">
                <a16:creationId xmlns:a16="http://schemas.microsoft.com/office/drawing/2014/main" id="{0C770CB1-741C-0944-8820-FCD8EAB76A4A}"/>
              </a:ext>
            </a:extLst>
          </p:cNvPr>
          <p:cNvSpPr txBox="1"/>
          <p:nvPr/>
        </p:nvSpPr>
        <p:spPr>
          <a:xfrm>
            <a:off x="3632095" y="2761828"/>
            <a:ext cx="562708" cy="307777"/>
          </a:xfrm>
          <a:prstGeom prst="rect">
            <a:avLst/>
          </a:prstGeom>
          <a:noFill/>
        </p:spPr>
        <p:txBody>
          <a:bodyPr wrap="square" rtlCol="0">
            <a:spAutoFit/>
          </a:bodyPr>
          <a:lstStyle/>
          <a:p>
            <a:r>
              <a:rPr lang="en-US" sz="1400"/>
              <a:t>4</a:t>
            </a:r>
          </a:p>
        </p:txBody>
      </p:sp>
      <p:sp>
        <p:nvSpPr>
          <p:cNvPr id="260" name="TextBox 259">
            <a:extLst>
              <a:ext uri="{FF2B5EF4-FFF2-40B4-BE49-F238E27FC236}">
                <a16:creationId xmlns:a16="http://schemas.microsoft.com/office/drawing/2014/main" id="{74BCF4F7-22F5-F14E-9970-509A26907BBB}"/>
              </a:ext>
            </a:extLst>
          </p:cNvPr>
          <p:cNvSpPr txBox="1"/>
          <p:nvPr/>
        </p:nvSpPr>
        <p:spPr>
          <a:xfrm>
            <a:off x="2855581" y="4259963"/>
            <a:ext cx="562708" cy="307777"/>
          </a:xfrm>
          <a:prstGeom prst="rect">
            <a:avLst/>
          </a:prstGeom>
          <a:noFill/>
        </p:spPr>
        <p:txBody>
          <a:bodyPr wrap="square" rtlCol="0">
            <a:spAutoFit/>
          </a:bodyPr>
          <a:lstStyle/>
          <a:p>
            <a:r>
              <a:rPr lang="en-US" sz="1400"/>
              <a:t>8</a:t>
            </a:r>
          </a:p>
        </p:txBody>
      </p:sp>
      <p:sp>
        <p:nvSpPr>
          <p:cNvPr id="261" name="TextBox 260">
            <a:extLst>
              <a:ext uri="{FF2B5EF4-FFF2-40B4-BE49-F238E27FC236}">
                <a16:creationId xmlns:a16="http://schemas.microsoft.com/office/drawing/2014/main" id="{ABEF35AF-F20A-E147-B282-12002CFA8539}"/>
              </a:ext>
            </a:extLst>
          </p:cNvPr>
          <p:cNvSpPr txBox="1"/>
          <p:nvPr/>
        </p:nvSpPr>
        <p:spPr>
          <a:xfrm>
            <a:off x="2859345" y="3822088"/>
            <a:ext cx="562708" cy="307777"/>
          </a:xfrm>
          <a:prstGeom prst="rect">
            <a:avLst/>
          </a:prstGeom>
          <a:noFill/>
        </p:spPr>
        <p:txBody>
          <a:bodyPr wrap="square" rtlCol="0">
            <a:spAutoFit/>
          </a:bodyPr>
          <a:lstStyle/>
          <a:p>
            <a:r>
              <a:rPr lang="en-US" sz="1400"/>
              <a:t>7</a:t>
            </a:r>
          </a:p>
        </p:txBody>
      </p:sp>
      <p:sp>
        <p:nvSpPr>
          <p:cNvPr id="262" name="TextBox 261">
            <a:extLst>
              <a:ext uri="{FF2B5EF4-FFF2-40B4-BE49-F238E27FC236}">
                <a16:creationId xmlns:a16="http://schemas.microsoft.com/office/drawing/2014/main" id="{596A11F0-A6A3-B24D-8860-FF3A8FDA0544}"/>
              </a:ext>
            </a:extLst>
          </p:cNvPr>
          <p:cNvSpPr txBox="1"/>
          <p:nvPr/>
        </p:nvSpPr>
        <p:spPr>
          <a:xfrm>
            <a:off x="2966320" y="3162630"/>
            <a:ext cx="562708" cy="307777"/>
          </a:xfrm>
          <a:prstGeom prst="rect">
            <a:avLst/>
          </a:prstGeom>
          <a:noFill/>
        </p:spPr>
        <p:txBody>
          <a:bodyPr wrap="square" rtlCol="0">
            <a:spAutoFit/>
          </a:bodyPr>
          <a:lstStyle/>
          <a:p>
            <a:r>
              <a:rPr lang="en-US" sz="1400"/>
              <a:t>6</a:t>
            </a:r>
          </a:p>
        </p:txBody>
      </p:sp>
      <p:sp>
        <p:nvSpPr>
          <p:cNvPr id="263" name="TextBox 262">
            <a:extLst>
              <a:ext uri="{FF2B5EF4-FFF2-40B4-BE49-F238E27FC236}">
                <a16:creationId xmlns:a16="http://schemas.microsoft.com/office/drawing/2014/main" id="{02B41BC7-1E11-FF46-8D9A-D9AFA917631C}"/>
              </a:ext>
            </a:extLst>
          </p:cNvPr>
          <p:cNvSpPr txBox="1"/>
          <p:nvPr/>
        </p:nvSpPr>
        <p:spPr>
          <a:xfrm>
            <a:off x="2855581" y="2769088"/>
            <a:ext cx="562708" cy="307777"/>
          </a:xfrm>
          <a:prstGeom prst="rect">
            <a:avLst/>
          </a:prstGeom>
          <a:noFill/>
        </p:spPr>
        <p:txBody>
          <a:bodyPr wrap="square" rtlCol="0">
            <a:spAutoFit/>
          </a:bodyPr>
          <a:lstStyle/>
          <a:p>
            <a:r>
              <a:rPr lang="en-US" sz="1400"/>
              <a:t>5</a:t>
            </a:r>
          </a:p>
        </p:txBody>
      </p:sp>
      <p:cxnSp>
        <p:nvCxnSpPr>
          <p:cNvPr id="264" name="Straight Connector 263">
            <a:extLst>
              <a:ext uri="{FF2B5EF4-FFF2-40B4-BE49-F238E27FC236}">
                <a16:creationId xmlns:a16="http://schemas.microsoft.com/office/drawing/2014/main" id="{C9DC00A5-7624-1B4E-B8FE-B6833220C098}"/>
              </a:ext>
            </a:extLst>
          </p:cNvPr>
          <p:cNvCxnSpPr>
            <a:cxnSpLocks/>
          </p:cNvCxnSpPr>
          <p:nvPr/>
        </p:nvCxnSpPr>
        <p:spPr>
          <a:xfrm flipV="1">
            <a:off x="3905192" y="3361996"/>
            <a:ext cx="83210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267" name="Group 222">
            <a:extLst>
              <a:ext uri="{FF2B5EF4-FFF2-40B4-BE49-F238E27FC236}">
                <a16:creationId xmlns:a16="http://schemas.microsoft.com/office/drawing/2014/main" id="{33F7934E-94A8-0342-8FB1-2159A1FD4014}"/>
              </a:ext>
            </a:extLst>
          </p:cNvPr>
          <p:cNvGrpSpPr>
            <a:grpSpLocks/>
          </p:cNvGrpSpPr>
          <p:nvPr/>
        </p:nvGrpSpPr>
        <p:grpSpPr bwMode="auto">
          <a:xfrm>
            <a:off x="4206392" y="4415356"/>
            <a:ext cx="304800" cy="381000"/>
            <a:chOff x="4272" y="3072"/>
            <a:chExt cx="192" cy="240"/>
          </a:xfrm>
        </p:grpSpPr>
        <p:sp>
          <p:nvSpPr>
            <p:cNvPr id="268" name="Line 99">
              <a:extLst>
                <a:ext uri="{FF2B5EF4-FFF2-40B4-BE49-F238E27FC236}">
                  <a16:creationId xmlns:a16="http://schemas.microsoft.com/office/drawing/2014/main" id="{4EDD1774-A8EF-EC42-B850-5D90B0B23FD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69" name="Line 100">
              <a:extLst>
                <a:ext uri="{FF2B5EF4-FFF2-40B4-BE49-F238E27FC236}">
                  <a16:creationId xmlns:a16="http://schemas.microsoft.com/office/drawing/2014/main" id="{1D88CBB7-7B64-474E-B006-D805A5C3C67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70" name="Line 101">
              <a:extLst>
                <a:ext uri="{FF2B5EF4-FFF2-40B4-BE49-F238E27FC236}">
                  <a16:creationId xmlns:a16="http://schemas.microsoft.com/office/drawing/2014/main" id="{E99D48BC-D209-5B48-A61D-EE3B2AE3D35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71" name="Line 102">
              <a:extLst>
                <a:ext uri="{FF2B5EF4-FFF2-40B4-BE49-F238E27FC236}">
                  <a16:creationId xmlns:a16="http://schemas.microsoft.com/office/drawing/2014/main" id="{CA173130-49D9-3D42-98ED-31B0FACECD9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72" name="Line 103">
              <a:extLst>
                <a:ext uri="{FF2B5EF4-FFF2-40B4-BE49-F238E27FC236}">
                  <a16:creationId xmlns:a16="http://schemas.microsoft.com/office/drawing/2014/main" id="{44FDAEBE-B63D-EB46-AB02-EECD524220B4}"/>
                </a:ext>
              </a:extLst>
            </p:cNvPr>
            <p:cNvSpPr>
              <a:spLocks noChangeAspect="1" noChangeShapeType="1"/>
            </p:cNvSpPr>
            <p:nvPr/>
          </p:nvSpPr>
          <p:spPr bwMode="auto">
            <a:xfrm>
              <a:off x="4344" y="3288"/>
              <a:ext cx="48" cy="0"/>
            </a:xfrm>
            <a:prstGeom prst="line">
              <a:avLst/>
            </a:prstGeom>
            <a:noFill/>
            <a:ln w="6350">
              <a:solidFill>
                <a:schemeClr val="tx1"/>
              </a:solidFill>
              <a:round/>
              <a:headEnd/>
              <a:tailEnd/>
            </a:ln>
          </p:spPr>
          <p:txBody>
            <a:bodyPr>
              <a:prstTxWarp prst="textNoShape">
                <a:avLst/>
              </a:prstTxWarp>
            </a:bodyPr>
            <a:lstStyle/>
            <a:p>
              <a:endParaRPr lang="en-US"/>
            </a:p>
          </p:txBody>
        </p:sp>
        <p:sp>
          <p:nvSpPr>
            <p:cNvPr id="273" name="Line 104">
              <a:extLst>
                <a:ext uri="{FF2B5EF4-FFF2-40B4-BE49-F238E27FC236}">
                  <a16:creationId xmlns:a16="http://schemas.microsoft.com/office/drawing/2014/main" id="{475457FD-C9C0-A943-AF04-BC2F9E20B90A}"/>
                </a:ext>
              </a:extLst>
            </p:cNvPr>
            <p:cNvSpPr>
              <a:spLocks noChangeAspect="1" noChangeShapeType="1"/>
            </p:cNvSpPr>
            <p:nvPr/>
          </p:nvSpPr>
          <p:spPr bwMode="auto">
            <a:xfrm flipH="1">
              <a:off x="4365" y="3312"/>
              <a:ext cx="5" cy="0"/>
            </a:xfrm>
            <a:prstGeom prst="line">
              <a:avLst/>
            </a:prstGeom>
            <a:noFill/>
            <a:ln w="6350">
              <a:solidFill>
                <a:schemeClr val="tx1"/>
              </a:solidFill>
              <a:round/>
              <a:headEnd/>
              <a:tailEnd/>
            </a:ln>
          </p:spPr>
          <p:txBody>
            <a:bodyPr>
              <a:prstTxWarp prst="textNoShape">
                <a:avLst/>
              </a:prstTxWarp>
            </a:bodyPr>
            <a:lstStyle/>
            <a:p>
              <a:endParaRPr lang="en-US"/>
            </a:p>
          </p:txBody>
        </p:sp>
      </p:grpSp>
      <p:sp>
        <p:nvSpPr>
          <p:cNvPr id="275" name="TextBox 274">
            <a:extLst>
              <a:ext uri="{FF2B5EF4-FFF2-40B4-BE49-F238E27FC236}">
                <a16:creationId xmlns:a16="http://schemas.microsoft.com/office/drawing/2014/main" id="{67357B51-E1A8-2A49-A418-1F3336449814}"/>
              </a:ext>
            </a:extLst>
          </p:cNvPr>
          <p:cNvSpPr txBox="1"/>
          <p:nvPr/>
        </p:nvSpPr>
        <p:spPr>
          <a:xfrm>
            <a:off x="1158521" y="5612209"/>
            <a:ext cx="562708" cy="307777"/>
          </a:xfrm>
          <a:prstGeom prst="rect">
            <a:avLst/>
          </a:prstGeom>
          <a:noFill/>
        </p:spPr>
        <p:txBody>
          <a:bodyPr wrap="square" rtlCol="0">
            <a:spAutoFit/>
          </a:bodyPr>
          <a:lstStyle/>
          <a:p>
            <a:r>
              <a:rPr lang="en-US" sz="1400"/>
              <a:t>5V</a:t>
            </a:r>
          </a:p>
        </p:txBody>
      </p:sp>
      <p:cxnSp>
        <p:nvCxnSpPr>
          <p:cNvPr id="276" name="Straight Connector 275">
            <a:extLst>
              <a:ext uri="{FF2B5EF4-FFF2-40B4-BE49-F238E27FC236}">
                <a16:creationId xmlns:a16="http://schemas.microsoft.com/office/drawing/2014/main" id="{908ED76A-120B-5442-9D2E-3560BF12B396}"/>
              </a:ext>
            </a:extLst>
          </p:cNvPr>
          <p:cNvCxnSpPr>
            <a:cxnSpLocks/>
          </p:cNvCxnSpPr>
          <p:nvPr/>
        </p:nvCxnSpPr>
        <p:spPr>
          <a:xfrm flipV="1">
            <a:off x="1718307" y="4434649"/>
            <a:ext cx="1176290" cy="631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77" name="Freeform 276">
            <a:extLst>
              <a:ext uri="{FF2B5EF4-FFF2-40B4-BE49-F238E27FC236}">
                <a16:creationId xmlns:a16="http://schemas.microsoft.com/office/drawing/2014/main" id="{D1796963-9563-D04E-B038-525A78A82BA6}"/>
              </a:ext>
            </a:extLst>
          </p:cNvPr>
          <p:cNvSpPr>
            <a:spLocks/>
          </p:cNvSpPr>
          <p:nvPr/>
        </p:nvSpPr>
        <p:spPr bwMode="auto">
          <a:xfrm flipH="1">
            <a:off x="2255949" y="3931428"/>
            <a:ext cx="201406" cy="516952"/>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278" name="Freeform 277">
            <a:extLst>
              <a:ext uri="{FF2B5EF4-FFF2-40B4-BE49-F238E27FC236}">
                <a16:creationId xmlns:a16="http://schemas.microsoft.com/office/drawing/2014/main" id="{327CB9C1-6F9B-934D-8D6D-37BD0A2F58AB}"/>
              </a:ext>
            </a:extLst>
          </p:cNvPr>
          <p:cNvSpPr>
            <a:spLocks/>
          </p:cNvSpPr>
          <p:nvPr/>
        </p:nvSpPr>
        <p:spPr bwMode="auto">
          <a:xfrm flipH="1">
            <a:off x="2263209" y="3445202"/>
            <a:ext cx="201406" cy="516952"/>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280" name="Straight Connector 279">
            <a:extLst>
              <a:ext uri="{FF2B5EF4-FFF2-40B4-BE49-F238E27FC236}">
                <a16:creationId xmlns:a16="http://schemas.microsoft.com/office/drawing/2014/main" id="{81743C3C-D4B3-C442-BF7C-6429BC260365}"/>
              </a:ext>
            </a:extLst>
          </p:cNvPr>
          <p:cNvCxnSpPr>
            <a:cxnSpLocks/>
          </p:cNvCxnSpPr>
          <p:nvPr/>
        </p:nvCxnSpPr>
        <p:spPr>
          <a:xfrm flipV="1">
            <a:off x="2413813" y="3962154"/>
            <a:ext cx="46692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81" name="Oval 280">
            <a:extLst>
              <a:ext uri="{FF2B5EF4-FFF2-40B4-BE49-F238E27FC236}">
                <a16:creationId xmlns:a16="http://schemas.microsoft.com/office/drawing/2014/main" id="{5CBEC30F-F425-9642-BBC4-0933DF5FC07C}"/>
              </a:ext>
            </a:extLst>
          </p:cNvPr>
          <p:cNvSpPr/>
          <p:nvPr/>
        </p:nvSpPr>
        <p:spPr>
          <a:xfrm>
            <a:off x="2317478" y="3900362"/>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282" name="Group 222">
            <a:extLst>
              <a:ext uri="{FF2B5EF4-FFF2-40B4-BE49-F238E27FC236}">
                <a16:creationId xmlns:a16="http://schemas.microsoft.com/office/drawing/2014/main" id="{E1818BF2-FB6F-1448-BDD3-AC8B281809B3}"/>
              </a:ext>
            </a:extLst>
          </p:cNvPr>
          <p:cNvGrpSpPr>
            <a:grpSpLocks/>
          </p:cNvGrpSpPr>
          <p:nvPr/>
        </p:nvGrpSpPr>
        <p:grpSpPr bwMode="auto">
          <a:xfrm>
            <a:off x="1562633" y="6017959"/>
            <a:ext cx="304800" cy="381000"/>
            <a:chOff x="4272" y="3072"/>
            <a:chExt cx="192" cy="240"/>
          </a:xfrm>
        </p:grpSpPr>
        <p:sp>
          <p:nvSpPr>
            <p:cNvPr id="283" name="Line 99">
              <a:extLst>
                <a:ext uri="{FF2B5EF4-FFF2-40B4-BE49-F238E27FC236}">
                  <a16:creationId xmlns:a16="http://schemas.microsoft.com/office/drawing/2014/main" id="{8AAB7D6B-4CBE-5D47-9B07-F98B47698A4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84" name="Line 100">
              <a:extLst>
                <a:ext uri="{FF2B5EF4-FFF2-40B4-BE49-F238E27FC236}">
                  <a16:creationId xmlns:a16="http://schemas.microsoft.com/office/drawing/2014/main" id="{1CFD0F05-0954-C043-89A6-9EC339E86B4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85" name="Line 101">
              <a:extLst>
                <a:ext uri="{FF2B5EF4-FFF2-40B4-BE49-F238E27FC236}">
                  <a16:creationId xmlns:a16="http://schemas.microsoft.com/office/drawing/2014/main" id="{5FA4CC68-B30A-9E49-AECF-2709ABF1F47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86" name="Line 102">
              <a:extLst>
                <a:ext uri="{FF2B5EF4-FFF2-40B4-BE49-F238E27FC236}">
                  <a16:creationId xmlns:a16="http://schemas.microsoft.com/office/drawing/2014/main" id="{AE8F087C-FE5E-A34B-8A00-5E0320E2683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87" name="Line 103">
              <a:extLst>
                <a:ext uri="{FF2B5EF4-FFF2-40B4-BE49-F238E27FC236}">
                  <a16:creationId xmlns:a16="http://schemas.microsoft.com/office/drawing/2014/main" id="{5A0BBD1C-543F-A541-B169-D6CB16A5CE5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88" name="Line 104">
              <a:extLst>
                <a:ext uri="{FF2B5EF4-FFF2-40B4-BE49-F238E27FC236}">
                  <a16:creationId xmlns:a16="http://schemas.microsoft.com/office/drawing/2014/main" id="{60C06EE8-3A1E-9940-BA4D-5EAFC481312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cxnSp>
        <p:nvCxnSpPr>
          <p:cNvPr id="289" name="Straight Connector 288">
            <a:extLst>
              <a:ext uri="{FF2B5EF4-FFF2-40B4-BE49-F238E27FC236}">
                <a16:creationId xmlns:a16="http://schemas.microsoft.com/office/drawing/2014/main" id="{28AFB99E-E671-EA44-BEF5-192FB495C718}"/>
              </a:ext>
            </a:extLst>
          </p:cNvPr>
          <p:cNvCxnSpPr>
            <a:cxnSpLocks/>
          </p:cNvCxnSpPr>
          <p:nvPr/>
        </p:nvCxnSpPr>
        <p:spPr>
          <a:xfrm flipH="1">
            <a:off x="1716602" y="2241840"/>
            <a:ext cx="0" cy="2412456"/>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0" name="Straight Connector 289">
            <a:extLst>
              <a:ext uri="{FF2B5EF4-FFF2-40B4-BE49-F238E27FC236}">
                <a16:creationId xmlns:a16="http://schemas.microsoft.com/office/drawing/2014/main" id="{E5A6AAC4-A234-5440-96E5-7E3E457DBBD3}"/>
              </a:ext>
            </a:extLst>
          </p:cNvPr>
          <p:cNvCxnSpPr>
            <a:cxnSpLocks/>
          </p:cNvCxnSpPr>
          <p:nvPr/>
        </p:nvCxnSpPr>
        <p:spPr>
          <a:xfrm>
            <a:off x="2329030" y="3448213"/>
            <a:ext cx="54871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91" name="Oval 290">
            <a:extLst>
              <a:ext uri="{FF2B5EF4-FFF2-40B4-BE49-F238E27FC236}">
                <a16:creationId xmlns:a16="http://schemas.microsoft.com/office/drawing/2014/main" id="{9CB51599-F934-E844-B217-ACD46B2ADDBA}"/>
              </a:ext>
            </a:extLst>
          </p:cNvPr>
          <p:cNvSpPr/>
          <p:nvPr/>
        </p:nvSpPr>
        <p:spPr>
          <a:xfrm>
            <a:off x="2308563" y="339378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292" name="Straight Connector 291">
            <a:extLst>
              <a:ext uri="{FF2B5EF4-FFF2-40B4-BE49-F238E27FC236}">
                <a16:creationId xmlns:a16="http://schemas.microsoft.com/office/drawing/2014/main" id="{3CD79BF3-A62F-7E47-B8CA-131868B0688A}"/>
              </a:ext>
            </a:extLst>
          </p:cNvPr>
          <p:cNvCxnSpPr>
            <a:cxnSpLocks/>
            <a:endCxn id="327" idx="5"/>
          </p:cNvCxnSpPr>
          <p:nvPr/>
        </p:nvCxnSpPr>
        <p:spPr>
          <a:xfrm flipH="1" flipV="1">
            <a:off x="2925490" y="3489028"/>
            <a:ext cx="961522" cy="46587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3" name="Straight Connector 292">
            <a:extLst>
              <a:ext uri="{FF2B5EF4-FFF2-40B4-BE49-F238E27FC236}">
                <a16:creationId xmlns:a16="http://schemas.microsoft.com/office/drawing/2014/main" id="{E24012AD-5526-1E4E-8028-7CBE6AAAF171}"/>
              </a:ext>
            </a:extLst>
          </p:cNvPr>
          <p:cNvCxnSpPr>
            <a:cxnSpLocks/>
          </p:cNvCxnSpPr>
          <p:nvPr/>
        </p:nvCxnSpPr>
        <p:spPr>
          <a:xfrm flipV="1">
            <a:off x="3894271" y="2931644"/>
            <a:ext cx="46692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4" name="Straight Connector 293">
            <a:extLst>
              <a:ext uri="{FF2B5EF4-FFF2-40B4-BE49-F238E27FC236}">
                <a16:creationId xmlns:a16="http://schemas.microsoft.com/office/drawing/2014/main" id="{04B002A2-81CB-7345-8679-B51CB051B2C0}"/>
              </a:ext>
            </a:extLst>
          </p:cNvPr>
          <p:cNvCxnSpPr>
            <a:cxnSpLocks/>
            <a:endCxn id="326" idx="4"/>
          </p:cNvCxnSpPr>
          <p:nvPr/>
        </p:nvCxnSpPr>
        <p:spPr>
          <a:xfrm flipH="1">
            <a:off x="4355594" y="2250742"/>
            <a:ext cx="3184" cy="73081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295" name="Group 222">
            <a:extLst>
              <a:ext uri="{FF2B5EF4-FFF2-40B4-BE49-F238E27FC236}">
                <a16:creationId xmlns:a16="http://schemas.microsoft.com/office/drawing/2014/main" id="{113D88AB-6BE3-CE4B-BE84-AA5D1C239D12}"/>
              </a:ext>
            </a:extLst>
          </p:cNvPr>
          <p:cNvGrpSpPr>
            <a:grpSpLocks/>
          </p:cNvGrpSpPr>
          <p:nvPr/>
        </p:nvGrpSpPr>
        <p:grpSpPr bwMode="auto">
          <a:xfrm>
            <a:off x="1886151" y="2898916"/>
            <a:ext cx="304800" cy="381000"/>
            <a:chOff x="4272" y="3072"/>
            <a:chExt cx="192" cy="240"/>
          </a:xfrm>
        </p:grpSpPr>
        <p:sp>
          <p:nvSpPr>
            <p:cNvPr id="296" name="Line 99">
              <a:extLst>
                <a:ext uri="{FF2B5EF4-FFF2-40B4-BE49-F238E27FC236}">
                  <a16:creationId xmlns:a16="http://schemas.microsoft.com/office/drawing/2014/main" id="{FB942F33-C892-C142-9E45-08E8F32CDA1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97" name="Line 100">
              <a:extLst>
                <a:ext uri="{FF2B5EF4-FFF2-40B4-BE49-F238E27FC236}">
                  <a16:creationId xmlns:a16="http://schemas.microsoft.com/office/drawing/2014/main" id="{3658B8A5-ECE7-D74E-B8DA-6FC56C6F7D6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98" name="Line 101">
              <a:extLst>
                <a:ext uri="{FF2B5EF4-FFF2-40B4-BE49-F238E27FC236}">
                  <a16:creationId xmlns:a16="http://schemas.microsoft.com/office/drawing/2014/main" id="{94769927-4832-D44F-A066-93242B1EBD3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99" name="Line 102">
              <a:extLst>
                <a:ext uri="{FF2B5EF4-FFF2-40B4-BE49-F238E27FC236}">
                  <a16:creationId xmlns:a16="http://schemas.microsoft.com/office/drawing/2014/main" id="{3C07C2D4-B3C9-8944-A844-BC88BF0AB59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300" name="Line 103">
              <a:extLst>
                <a:ext uri="{FF2B5EF4-FFF2-40B4-BE49-F238E27FC236}">
                  <a16:creationId xmlns:a16="http://schemas.microsoft.com/office/drawing/2014/main" id="{F35E7AE8-0698-1F4D-B1CA-AB911368B56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301" name="Line 104">
              <a:extLst>
                <a:ext uri="{FF2B5EF4-FFF2-40B4-BE49-F238E27FC236}">
                  <a16:creationId xmlns:a16="http://schemas.microsoft.com/office/drawing/2014/main" id="{895CD3EE-037E-F348-8F1E-E4B32DA63E9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302" name="Group 210">
            <a:extLst>
              <a:ext uri="{FF2B5EF4-FFF2-40B4-BE49-F238E27FC236}">
                <a16:creationId xmlns:a16="http://schemas.microsoft.com/office/drawing/2014/main" id="{3FA952BB-232B-5B4B-9C30-4FF64F8F2E64}"/>
              </a:ext>
            </a:extLst>
          </p:cNvPr>
          <p:cNvGrpSpPr>
            <a:grpSpLocks/>
          </p:cNvGrpSpPr>
          <p:nvPr/>
        </p:nvGrpSpPr>
        <p:grpSpPr bwMode="auto">
          <a:xfrm rot="5400000">
            <a:off x="2510444" y="2692878"/>
            <a:ext cx="307777" cy="433307"/>
            <a:chOff x="3216" y="1728"/>
            <a:chExt cx="192" cy="480"/>
          </a:xfrm>
        </p:grpSpPr>
        <p:sp>
          <p:nvSpPr>
            <p:cNvPr id="303" name="Line 8">
              <a:extLst>
                <a:ext uri="{FF2B5EF4-FFF2-40B4-BE49-F238E27FC236}">
                  <a16:creationId xmlns:a16="http://schemas.microsoft.com/office/drawing/2014/main" id="{39443AB7-351C-0B4A-80DC-B90AD6A7248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04" name="Line 9">
              <a:extLst>
                <a:ext uri="{FF2B5EF4-FFF2-40B4-BE49-F238E27FC236}">
                  <a16:creationId xmlns:a16="http://schemas.microsoft.com/office/drawing/2014/main" id="{FB368AD4-8241-964A-A7BB-8890F195589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05" name="Line 10">
              <a:extLst>
                <a:ext uri="{FF2B5EF4-FFF2-40B4-BE49-F238E27FC236}">
                  <a16:creationId xmlns:a16="http://schemas.microsoft.com/office/drawing/2014/main" id="{90F2E1B1-93AE-CE4D-AFE4-667DE04F405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06" name="Line 11">
              <a:extLst>
                <a:ext uri="{FF2B5EF4-FFF2-40B4-BE49-F238E27FC236}">
                  <a16:creationId xmlns:a16="http://schemas.microsoft.com/office/drawing/2014/main" id="{56F76E43-39EE-834C-A8D9-162BFCCFB14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cxnSp>
        <p:nvCxnSpPr>
          <p:cNvPr id="307" name="Straight Connector 306">
            <a:extLst>
              <a:ext uri="{FF2B5EF4-FFF2-40B4-BE49-F238E27FC236}">
                <a16:creationId xmlns:a16="http://schemas.microsoft.com/office/drawing/2014/main" id="{C3082D30-0076-9F4C-8C29-8F3D04AABCB9}"/>
              </a:ext>
            </a:extLst>
          </p:cNvPr>
          <p:cNvCxnSpPr>
            <a:cxnSpLocks/>
          </p:cNvCxnSpPr>
          <p:nvPr/>
        </p:nvCxnSpPr>
        <p:spPr>
          <a:xfrm flipV="1">
            <a:off x="2029748" y="2902122"/>
            <a:ext cx="46692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08" name="Straight Connector 307">
            <a:extLst>
              <a:ext uri="{FF2B5EF4-FFF2-40B4-BE49-F238E27FC236}">
                <a16:creationId xmlns:a16="http://schemas.microsoft.com/office/drawing/2014/main" id="{07EEEEEA-D8DD-9148-B872-A5FF38760D49}"/>
              </a:ext>
            </a:extLst>
          </p:cNvPr>
          <p:cNvCxnSpPr>
            <a:cxnSpLocks/>
          </p:cNvCxnSpPr>
          <p:nvPr/>
        </p:nvCxnSpPr>
        <p:spPr>
          <a:xfrm>
            <a:off x="2378158" y="3213989"/>
            <a:ext cx="0" cy="217705"/>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09" name="Oval 308">
            <a:extLst>
              <a:ext uri="{FF2B5EF4-FFF2-40B4-BE49-F238E27FC236}">
                <a16:creationId xmlns:a16="http://schemas.microsoft.com/office/drawing/2014/main" id="{0F9EF21D-9F02-6D4F-AE82-D9812595CB03}"/>
              </a:ext>
            </a:extLst>
          </p:cNvPr>
          <p:cNvSpPr/>
          <p:nvPr/>
        </p:nvSpPr>
        <p:spPr>
          <a:xfrm>
            <a:off x="2315057" y="285380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10" name="TextBox 309">
            <a:extLst>
              <a:ext uri="{FF2B5EF4-FFF2-40B4-BE49-F238E27FC236}">
                <a16:creationId xmlns:a16="http://schemas.microsoft.com/office/drawing/2014/main" id="{47D2BE4E-8DD1-4542-9F32-FB8CB4F99135}"/>
              </a:ext>
            </a:extLst>
          </p:cNvPr>
          <p:cNvSpPr txBox="1"/>
          <p:nvPr/>
        </p:nvSpPr>
        <p:spPr>
          <a:xfrm>
            <a:off x="2402824" y="3111870"/>
            <a:ext cx="562708" cy="307777"/>
          </a:xfrm>
          <a:prstGeom prst="rect">
            <a:avLst/>
          </a:prstGeom>
          <a:noFill/>
        </p:spPr>
        <p:txBody>
          <a:bodyPr wrap="square" rtlCol="0">
            <a:spAutoFit/>
          </a:bodyPr>
          <a:lstStyle/>
          <a:p>
            <a:r>
              <a:rPr lang="en-US" sz="1400"/>
              <a:t>C</a:t>
            </a:r>
            <a:r>
              <a:rPr lang="en-US" sz="1400" baseline="-25000"/>
              <a:t>1</a:t>
            </a:r>
          </a:p>
        </p:txBody>
      </p:sp>
      <p:grpSp>
        <p:nvGrpSpPr>
          <p:cNvPr id="312" name="Group 210">
            <a:extLst>
              <a:ext uri="{FF2B5EF4-FFF2-40B4-BE49-F238E27FC236}">
                <a16:creationId xmlns:a16="http://schemas.microsoft.com/office/drawing/2014/main" id="{6F39E719-3CC5-CA4B-8F9B-D0EE6CDC6019}"/>
              </a:ext>
            </a:extLst>
          </p:cNvPr>
          <p:cNvGrpSpPr>
            <a:grpSpLocks/>
          </p:cNvGrpSpPr>
          <p:nvPr/>
        </p:nvGrpSpPr>
        <p:grpSpPr bwMode="auto">
          <a:xfrm>
            <a:off x="2223571" y="2928689"/>
            <a:ext cx="307777" cy="433307"/>
            <a:chOff x="3216" y="1728"/>
            <a:chExt cx="192" cy="480"/>
          </a:xfrm>
        </p:grpSpPr>
        <p:sp>
          <p:nvSpPr>
            <p:cNvPr id="313" name="Line 8">
              <a:extLst>
                <a:ext uri="{FF2B5EF4-FFF2-40B4-BE49-F238E27FC236}">
                  <a16:creationId xmlns:a16="http://schemas.microsoft.com/office/drawing/2014/main" id="{11DE5968-EC6E-5343-A7C2-479A91D764D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14" name="Line 9">
              <a:extLst>
                <a:ext uri="{FF2B5EF4-FFF2-40B4-BE49-F238E27FC236}">
                  <a16:creationId xmlns:a16="http://schemas.microsoft.com/office/drawing/2014/main" id="{47BA8005-4D6B-AD43-96A3-EF6C5A9DE56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15" name="Line 10">
              <a:extLst>
                <a:ext uri="{FF2B5EF4-FFF2-40B4-BE49-F238E27FC236}">
                  <a16:creationId xmlns:a16="http://schemas.microsoft.com/office/drawing/2014/main" id="{C8EA06D5-0FE0-C641-A344-FAC41D953F4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16" name="Line 11">
              <a:extLst>
                <a:ext uri="{FF2B5EF4-FFF2-40B4-BE49-F238E27FC236}">
                  <a16:creationId xmlns:a16="http://schemas.microsoft.com/office/drawing/2014/main" id="{AE981052-DD44-3C44-9FAD-AE4AA9572DA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sp>
        <p:nvSpPr>
          <p:cNvPr id="324" name="TextBox 323">
            <a:extLst>
              <a:ext uri="{FF2B5EF4-FFF2-40B4-BE49-F238E27FC236}">
                <a16:creationId xmlns:a16="http://schemas.microsoft.com/office/drawing/2014/main" id="{095F880F-B7B1-3344-89AD-B146BDD71301}"/>
              </a:ext>
            </a:extLst>
          </p:cNvPr>
          <p:cNvSpPr txBox="1"/>
          <p:nvPr/>
        </p:nvSpPr>
        <p:spPr>
          <a:xfrm>
            <a:off x="2464615" y="2293042"/>
            <a:ext cx="562708" cy="307777"/>
          </a:xfrm>
          <a:prstGeom prst="rect">
            <a:avLst/>
          </a:prstGeom>
          <a:noFill/>
        </p:spPr>
        <p:txBody>
          <a:bodyPr wrap="square" rtlCol="0">
            <a:spAutoFit/>
          </a:bodyPr>
          <a:lstStyle/>
          <a:p>
            <a:r>
              <a:rPr lang="en-US" sz="1400"/>
              <a:t>C</a:t>
            </a:r>
            <a:r>
              <a:rPr lang="en-US" sz="1400" baseline="-25000"/>
              <a:t>2</a:t>
            </a:r>
          </a:p>
        </p:txBody>
      </p:sp>
      <p:sp>
        <p:nvSpPr>
          <p:cNvPr id="325" name="Oval 324">
            <a:extLst>
              <a:ext uri="{FF2B5EF4-FFF2-40B4-BE49-F238E27FC236}">
                <a16:creationId xmlns:a16="http://schemas.microsoft.com/office/drawing/2014/main" id="{6D04B776-757A-6344-BBB8-AC61F03EDB1A}"/>
              </a:ext>
            </a:extLst>
          </p:cNvPr>
          <p:cNvSpPr/>
          <p:nvPr/>
        </p:nvSpPr>
        <p:spPr>
          <a:xfrm>
            <a:off x="2301353" y="439698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26" name="Oval 325">
            <a:extLst>
              <a:ext uri="{FF2B5EF4-FFF2-40B4-BE49-F238E27FC236}">
                <a16:creationId xmlns:a16="http://schemas.microsoft.com/office/drawing/2014/main" id="{A13C909F-BE80-0947-8BEF-1011B26DA1A2}"/>
              </a:ext>
            </a:extLst>
          </p:cNvPr>
          <p:cNvSpPr/>
          <p:nvPr/>
        </p:nvSpPr>
        <p:spPr>
          <a:xfrm>
            <a:off x="4297873" y="288436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27" name="Oval 326">
            <a:extLst>
              <a:ext uri="{FF2B5EF4-FFF2-40B4-BE49-F238E27FC236}">
                <a16:creationId xmlns:a16="http://schemas.microsoft.com/office/drawing/2014/main" id="{6A38A8BA-1367-EB43-81F1-162B7B479537}"/>
              </a:ext>
            </a:extLst>
          </p:cNvPr>
          <p:cNvSpPr/>
          <p:nvPr/>
        </p:nvSpPr>
        <p:spPr>
          <a:xfrm>
            <a:off x="2826954" y="340607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28" name="TextBox 327">
            <a:extLst>
              <a:ext uri="{FF2B5EF4-FFF2-40B4-BE49-F238E27FC236}">
                <a16:creationId xmlns:a16="http://schemas.microsoft.com/office/drawing/2014/main" id="{C7F56FB5-82B5-4241-AB06-538FE38CE274}"/>
              </a:ext>
            </a:extLst>
          </p:cNvPr>
          <p:cNvSpPr txBox="1"/>
          <p:nvPr/>
        </p:nvSpPr>
        <p:spPr>
          <a:xfrm>
            <a:off x="1894521" y="3987709"/>
            <a:ext cx="422693" cy="307777"/>
          </a:xfrm>
          <a:prstGeom prst="rect">
            <a:avLst/>
          </a:prstGeom>
          <a:noFill/>
        </p:spPr>
        <p:txBody>
          <a:bodyPr wrap="square" rtlCol="0">
            <a:spAutoFit/>
          </a:bodyPr>
          <a:lstStyle/>
          <a:p>
            <a:r>
              <a:rPr lang="en-US" sz="1400"/>
              <a:t>R</a:t>
            </a:r>
            <a:r>
              <a:rPr lang="en-US" sz="1400" baseline="-25000"/>
              <a:t>1</a:t>
            </a:r>
          </a:p>
        </p:txBody>
      </p:sp>
      <p:sp>
        <p:nvSpPr>
          <p:cNvPr id="329" name="TextBox 328">
            <a:extLst>
              <a:ext uri="{FF2B5EF4-FFF2-40B4-BE49-F238E27FC236}">
                <a16:creationId xmlns:a16="http://schemas.microsoft.com/office/drawing/2014/main" id="{0A32D415-97AD-A441-A997-C200C10F052F}"/>
              </a:ext>
            </a:extLst>
          </p:cNvPr>
          <p:cNvSpPr txBox="1"/>
          <p:nvPr/>
        </p:nvSpPr>
        <p:spPr>
          <a:xfrm>
            <a:off x="1894521" y="3552551"/>
            <a:ext cx="360750" cy="316232"/>
          </a:xfrm>
          <a:prstGeom prst="rect">
            <a:avLst/>
          </a:prstGeom>
          <a:noFill/>
        </p:spPr>
        <p:txBody>
          <a:bodyPr wrap="square" rtlCol="0">
            <a:spAutoFit/>
          </a:bodyPr>
          <a:lstStyle/>
          <a:p>
            <a:r>
              <a:rPr lang="en-US" sz="1400"/>
              <a:t>R</a:t>
            </a:r>
            <a:r>
              <a:rPr lang="en-US" sz="1400" baseline="-25000"/>
              <a:t>2</a:t>
            </a:r>
          </a:p>
        </p:txBody>
      </p:sp>
      <p:cxnSp>
        <p:nvCxnSpPr>
          <p:cNvPr id="330" name="Straight Connector 329">
            <a:extLst>
              <a:ext uri="{FF2B5EF4-FFF2-40B4-BE49-F238E27FC236}">
                <a16:creationId xmlns:a16="http://schemas.microsoft.com/office/drawing/2014/main" id="{C9197EF3-99EB-424D-8CA5-E481E1ED0AA1}"/>
              </a:ext>
            </a:extLst>
          </p:cNvPr>
          <p:cNvCxnSpPr>
            <a:cxnSpLocks/>
          </p:cNvCxnSpPr>
          <p:nvPr/>
        </p:nvCxnSpPr>
        <p:spPr>
          <a:xfrm flipV="1">
            <a:off x="3893419" y="4400167"/>
            <a:ext cx="46692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32" name="Oval 331">
            <a:extLst>
              <a:ext uri="{FF2B5EF4-FFF2-40B4-BE49-F238E27FC236}">
                <a16:creationId xmlns:a16="http://schemas.microsoft.com/office/drawing/2014/main" id="{A4952125-89F3-254D-8F53-58BCD984BD93}"/>
              </a:ext>
            </a:extLst>
          </p:cNvPr>
          <p:cNvSpPr/>
          <p:nvPr/>
        </p:nvSpPr>
        <p:spPr>
          <a:xfrm>
            <a:off x="4297870" y="435192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04" name="Oval 103">
            <a:extLst>
              <a:ext uri="{FF2B5EF4-FFF2-40B4-BE49-F238E27FC236}">
                <a16:creationId xmlns:a16="http://schemas.microsoft.com/office/drawing/2014/main" id="{7DC92D2F-03E5-4147-8243-9952DFD3AFCF}"/>
              </a:ext>
            </a:extLst>
          </p:cNvPr>
          <p:cNvSpPr/>
          <p:nvPr/>
        </p:nvSpPr>
        <p:spPr>
          <a:xfrm>
            <a:off x="3827197" y="388095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02" name="Rectangle 101">
            <a:extLst>
              <a:ext uri="{FF2B5EF4-FFF2-40B4-BE49-F238E27FC236}">
                <a16:creationId xmlns:a16="http://schemas.microsoft.com/office/drawing/2014/main" id="{ED4C6A42-D0DF-504C-9118-4A1BFF58B191}"/>
              </a:ext>
            </a:extLst>
          </p:cNvPr>
          <p:cNvSpPr/>
          <p:nvPr/>
        </p:nvSpPr>
        <p:spPr>
          <a:xfrm>
            <a:off x="7253373" y="1990518"/>
            <a:ext cx="1580903" cy="3136725"/>
          </a:xfrm>
          <a:prstGeom prst="rect">
            <a:avLst/>
          </a:prstGeom>
          <a:solidFill>
            <a:schemeClr val="bg1"/>
          </a:solidFill>
          <a:ln w="412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TextBox 102">
            <a:extLst>
              <a:ext uri="{FF2B5EF4-FFF2-40B4-BE49-F238E27FC236}">
                <a16:creationId xmlns:a16="http://schemas.microsoft.com/office/drawing/2014/main" id="{14432426-91CC-9947-B919-91322CCCC7B9}"/>
              </a:ext>
            </a:extLst>
          </p:cNvPr>
          <p:cNvSpPr txBox="1"/>
          <p:nvPr/>
        </p:nvSpPr>
        <p:spPr>
          <a:xfrm>
            <a:off x="7495435" y="3396249"/>
            <a:ext cx="977619" cy="338554"/>
          </a:xfrm>
          <a:prstGeom prst="rect">
            <a:avLst/>
          </a:prstGeom>
          <a:noFill/>
        </p:spPr>
        <p:txBody>
          <a:bodyPr wrap="square" rtlCol="0">
            <a:spAutoFit/>
          </a:bodyPr>
          <a:lstStyle/>
          <a:p>
            <a:r>
              <a:rPr lang="en-US" sz="1600"/>
              <a:t>CD4029</a:t>
            </a:r>
            <a:endParaRPr lang="en-US" sz="1400"/>
          </a:p>
        </p:txBody>
      </p:sp>
      <p:sp>
        <p:nvSpPr>
          <p:cNvPr id="105" name="TextBox 104">
            <a:extLst>
              <a:ext uri="{FF2B5EF4-FFF2-40B4-BE49-F238E27FC236}">
                <a16:creationId xmlns:a16="http://schemas.microsoft.com/office/drawing/2014/main" id="{08B21029-8B73-0746-9708-163796C20682}"/>
              </a:ext>
            </a:extLst>
          </p:cNvPr>
          <p:cNvSpPr txBox="1"/>
          <p:nvPr/>
        </p:nvSpPr>
        <p:spPr>
          <a:xfrm>
            <a:off x="8109949" y="4752112"/>
            <a:ext cx="736680" cy="307777"/>
          </a:xfrm>
          <a:prstGeom prst="rect">
            <a:avLst/>
          </a:prstGeom>
          <a:noFill/>
        </p:spPr>
        <p:txBody>
          <a:bodyPr wrap="square" rtlCol="0">
            <a:spAutoFit/>
          </a:bodyPr>
          <a:lstStyle/>
          <a:p>
            <a:pPr algn="r"/>
            <a:r>
              <a:rPr lang="en-US" sz="1400"/>
              <a:t>1</a:t>
            </a:r>
          </a:p>
        </p:txBody>
      </p:sp>
      <p:sp>
        <p:nvSpPr>
          <p:cNvPr id="106" name="TextBox 105">
            <a:extLst>
              <a:ext uri="{FF2B5EF4-FFF2-40B4-BE49-F238E27FC236}">
                <a16:creationId xmlns:a16="http://schemas.microsoft.com/office/drawing/2014/main" id="{4465571E-90D3-A34E-922A-7258B17E07B2}"/>
              </a:ext>
            </a:extLst>
          </p:cNvPr>
          <p:cNvSpPr txBox="1"/>
          <p:nvPr/>
        </p:nvSpPr>
        <p:spPr>
          <a:xfrm>
            <a:off x="7270033" y="2050278"/>
            <a:ext cx="736680" cy="307777"/>
          </a:xfrm>
          <a:prstGeom prst="rect">
            <a:avLst/>
          </a:prstGeom>
          <a:noFill/>
        </p:spPr>
        <p:txBody>
          <a:bodyPr wrap="square" rtlCol="0">
            <a:spAutoFit/>
          </a:bodyPr>
          <a:lstStyle/>
          <a:p>
            <a:r>
              <a:rPr lang="en-US" sz="1400"/>
              <a:t>9 EN</a:t>
            </a:r>
          </a:p>
        </p:txBody>
      </p:sp>
      <p:sp>
        <p:nvSpPr>
          <p:cNvPr id="107" name="TextBox 106">
            <a:extLst>
              <a:ext uri="{FF2B5EF4-FFF2-40B4-BE49-F238E27FC236}">
                <a16:creationId xmlns:a16="http://schemas.microsoft.com/office/drawing/2014/main" id="{1A712683-112F-3A42-8971-C5C1189720E4}"/>
              </a:ext>
            </a:extLst>
          </p:cNvPr>
          <p:cNvSpPr txBox="1"/>
          <p:nvPr/>
        </p:nvSpPr>
        <p:spPr>
          <a:xfrm>
            <a:off x="7255285" y="4719733"/>
            <a:ext cx="816998" cy="307777"/>
          </a:xfrm>
          <a:prstGeom prst="rect">
            <a:avLst/>
          </a:prstGeom>
          <a:noFill/>
        </p:spPr>
        <p:txBody>
          <a:bodyPr wrap="square" rtlCol="0">
            <a:spAutoFit/>
          </a:bodyPr>
          <a:lstStyle/>
          <a:p>
            <a:r>
              <a:rPr lang="en-US" sz="1400" dirty="0"/>
              <a:t>16 Vcc</a:t>
            </a:r>
          </a:p>
        </p:txBody>
      </p:sp>
      <p:sp>
        <p:nvSpPr>
          <p:cNvPr id="109" name="TextBox 108">
            <a:extLst>
              <a:ext uri="{FF2B5EF4-FFF2-40B4-BE49-F238E27FC236}">
                <a16:creationId xmlns:a16="http://schemas.microsoft.com/office/drawing/2014/main" id="{CFC1580B-F552-A74C-8BEE-3071253241C3}"/>
              </a:ext>
            </a:extLst>
          </p:cNvPr>
          <p:cNvSpPr txBox="1"/>
          <p:nvPr/>
        </p:nvSpPr>
        <p:spPr>
          <a:xfrm>
            <a:off x="8070623" y="2028579"/>
            <a:ext cx="736680" cy="307777"/>
          </a:xfrm>
          <a:prstGeom prst="rect">
            <a:avLst/>
          </a:prstGeom>
          <a:noFill/>
        </p:spPr>
        <p:txBody>
          <a:bodyPr wrap="square" rtlCol="0">
            <a:spAutoFit/>
          </a:bodyPr>
          <a:lstStyle/>
          <a:p>
            <a:pPr algn="r"/>
            <a:r>
              <a:rPr lang="en-US" sz="1400"/>
              <a:t>8</a:t>
            </a:r>
          </a:p>
        </p:txBody>
      </p:sp>
      <p:sp>
        <p:nvSpPr>
          <p:cNvPr id="110" name="TextBox 109">
            <a:extLst>
              <a:ext uri="{FF2B5EF4-FFF2-40B4-BE49-F238E27FC236}">
                <a16:creationId xmlns:a16="http://schemas.microsoft.com/office/drawing/2014/main" id="{6EB792BE-35D9-DD48-9EDE-14149DB8EAD7}"/>
              </a:ext>
            </a:extLst>
          </p:cNvPr>
          <p:cNvSpPr txBox="1"/>
          <p:nvPr/>
        </p:nvSpPr>
        <p:spPr>
          <a:xfrm>
            <a:off x="7260200" y="4386645"/>
            <a:ext cx="816999" cy="307777"/>
          </a:xfrm>
          <a:prstGeom prst="rect">
            <a:avLst/>
          </a:prstGeom>
          <a:noFill/>
        </p:spPr>
        <p:txBody>
          <a:bodyPr wrap="square" rtlCol="0">
            <a:spAutoFit/>
          </a:bodyPr>
          <a:lstStyle/>
          <a:p>
            <a:r>
              <a:rPr lang="en-US" sz="1400"/>
              <a:t>15 CNT</a:t>
            </a:r>
          </a:p>
        </p:txBody>
      </p:sp>
      <p:sp>
        <p:nvSpPr>
          <p:cNvPr id="111" name="TextBox 110">
            <a:extLst>
              <a:ext uri="{FF2B5EF4-FFF2-40B4-BE49-F238E27FC236}">
                <a16:creationId xmlns:a16="http://schemas.microsoft.com/office/drawing/2014/main" id="{AA4D30E8-6B25-D849-B8A2-DA56D53DA38A}"/>
              </a:ext>
            </a:extLst>
          </p:cNvPr>
          <p:cNvSpPr txBox="1"/>
          <p:nvPr/>
        </p:nvSpPr>
        <p:spPr>
          <a:xfrm>
            <a:off x="7235619" y="3652939"/>
            <a:ext cx="736680" cy="307777"/>
          </a:xfrm>
          <a:prstGeom prst="rect">
            <a:avLst/>
          </a:prstGeom>
          <a:noFill/>
        </p:spPr>
        <p:txBody>
          <a:bodyPr wrap="square" rtlCol="0">
            <a:spAutoFit/>
          </a:bodyPr>
          <a:lstStyle/>
          <a:p>
            <a:r>
              <a:rPr lang="en-US" sz="1400"/>
              <a:t>13 J3</a:t>
            </a:r>
          </a:p>
        </p:txBody>
      </p:sp>
      <p:sp>
        <p:nvSpPr>
          <p:cNvPr id="112" name="TextBox 111">
            <a:extLst>
              <a:ext uri="{FF2B5EF4-FFF2-40B4-BE49-F238E27FC236}">
                <a16:creationId xmlns:a16="http://schemas.microsoft.com/office/drawing/2014/main" id="{317AC502-54A2-3E40-A4FD-03EAE6C7A6DD}"/>
              </a:ext>
            </a:extLst>
          </p:cNvPr>
          <p:cNvSpPr txBox="1"/>
          <p:nvPr/>
        </p:nvSpPr>
        <p:spPr>
          <a:xfrm>
            <a:off x="7230769" y="2379587"/>
            <a:ext cx="736680" cy="307777"/>
          </a:xfrm>
          <a:prstGeom prst="rect">
            <a:avLst/>
          </a:prstGeom>
          <a:noFill/>
        </p:spPr>
        <p:txBody>
          <a:bodyPr wrap="square" rtlCol="0">
            <a:spAutoFit/>
          </a:bodyPr>
          <a:lstStyle/>
          <a:p>
            <a:r>
              <a:rPr lang="en-US" sz="1400"/>
              <a:t>10 UP</a:t>
            </a:r>
          </a:p>
        </p:txBody>
      </p:sp>
      <p:sp>
        <p:nvSpPr>
          <p:cNvPr id="113" name="TextBox 112">
            <a:extLst>
              <a:ext uri="{FF2B5EF4-FFF2-40B4-BE49-F238E27FC236}">
                <a16:creationId xmlns:a16="http://schemas.microsoft.com/office/drawing/2014/main" id="{7D4B018A-87BF-BF49-8342-0BE08D6A9B55}"/>
              </a:ext>
            </a:extLst>
          </p:cNvPr>
          <p:cNvSpPr txBox="1"/>
          <p:nvPr/>
        </p:nvSpPr>
        <p:spPr>
          <a:xfrm>
            <a:off x="7235624" y="2768034"/>
            <a:ext cx="736680" cy="307777"/>
          </a:xfrm>
          <a:prstGeom prst="rect">
            <a:avLst/>
          </a:prstGeom>
          <a:noFill/>
        </p:spPr>
        <p:txBody>
          <a:bodyPr wrap="square" rtlCol="0">
            <a:spAutoFit/>
          </a:bodyPr>
          <a:lstStyle/>
          <a:p>
            <a:r>
              <a:rPr lang="en-US" sz="1400"/>
              <a:t>11 Q2</a:t>
            </a:r>
          </a:p>
        </p:txBody>
      </p:sp>
      <p:sp>
        <p:nvSpPr>
          <p:cNvPr id="115" name="TextBox 114">
            <a:extLst>
              <a:ext uri="{FF2B5EF4-FFF2-40B4-BE49-F238E27FC236}">
                <a16:creationId xmlns:a16="http://schemas.microsoft.com/office/drawing/2014/main" id="{5A387B31-241A-AC4A-A4E9-905E97A3600E}"/>
              </a:ext>
            </a:extLst>
          </p:cNvPr>
          <p:cNvSpPr txBox="1"/>
          <p:nvPr/>
        </p:nvSpPr>
        <p:spPr>
          <a:xfrm>
            <a:off x="7240542" y="3156406"/>
            <a:ext cx="736680" cy="307777"/>
          </a:xfrm>
          <a:prstGeom prst="rect">
            <a:avLst/>
          </a:prstGeom>
          <a:noFill/>
        </p:spPr>
        <p:txBody>
          <a:bodyPr wrap="square" rtlCol="0">
            <a:spAutoFit/>
          </a:bodyPr>
          <a:lstStyle/>
          <a:p>
            <a:r>
              <a:rPr lang="en-US" sz="1400"/>
              <a:t>12 J2</a:t>
            </a:r>
          </a:p>
        </p:txBody>
      </p:sp>
      <p:sp>
        <p:nvSpPr>
          <p:cNvPr id="116" name="TextBox 115">
            <a:extLst>
              <a:ext uri="{FF2B5EF4-FFF2-40B4-BE49-F238E27FC236}">
                <a16:creationId xmlns:a16="http://schemas.microsoft.com/office/drawing/2014/main" id="{51EDC0F4-F56B-8749-9920-FD9A1B0BB92A}"/>
              </a:ext>
            </a:extLst>
          </p:cNvPr>
          <p:cNvSpPr txBox="1"/>
          <p:nvPr/>
        </p:nvSpPr>
        <p:spPr>
          <a:xfrm>
            <a:off x="7210314" y="3937347"/>
            <a:ext cx="736680" cy="307777"/>
          </a:xfrm>
          <a:prstGeom prst="rect">
            <a:avLst/>
          </a:prstGeom>
          <a:noFill/>
        </p:spPr>
        <p:txBody>
          <a:bodyPr wrap="square" rtlCol="0">
            <a:spAutoFit/>
          </a:bodyPr>
          <a:lstStyle/>
          <a:p>
            <a:r>
              <a:rPr lang="en-US" sz="1400"/>
              <a:t>14 Q3</a:t>
            </a:r>
          </a:p>
        </p:txBody>
      </p:sp>
      <p:cxnSp>
        <p:nvCxnSpPr>
          <p:cNvPr id="117" name="Straight Connector 116">
            <a:extLst>
              <a:ext uri="{FF2B5EF4-FFF2-40B4-BE49-F238E27FC236}">
                <a16:creationId xmlns:a16="http://schemas.microsoft.com/office/drawing/2014/main" id="{2DC0AAA1-14E8-F241-9B4D-2DCE796E59CE}"/>
              </a:ext>
            </a:extLst>
          </p:cNvPr>
          <p:cNvCxnSpPr>
            <a:cxnSpLocks/>
          </p:cNvCxnSpPr>
          <p:nvPr/>
        </p:nvCxnSpPr>
        <p:spPr>
          <a:xfrm>
            <a:off x="4711082" y="4461214"/>
            <a:ext cx="2535801" cy="1373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1135A96C-C25F-9240-9B88-A03346E63C78}"/>
              </a:ext>
            </a:extLst>
          </p:cNvPr>
          <p:cNvCxnSpPr>
            <a:cxnSpLocks/>
          </p:cNvCxnSpPr>
          <p:nvPr/>
        </p:nvCxnSpPr>
        <p:spPr>
          <a:xfrm>
            <a:off x="4716468" y="3367681"/>
            <a:ext cx="0" cy="109728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2" name="Straight Connector 121">
            <a:extLst>
              <a:ext uri="{FF2B5EF4-FFF2-40B4-BE49-F238E27FC236}">
                <a16:creationId xmlns:a16="http://schemas.microsoft.com/office/drawing/2014/main" id="{1E0A9209-2202-0446-B7D7-607C24D7F918}"/>
              </a:ext>
            </a:extLst>
          </p:cNvPr>
          <p:cNvCxnSpPr>
            <a:cxnSpLocks/>
          </p:cNvCxnSpPr>
          <p:nvPr/>
        </p:nvCxnSpPr>
        <p:spPr>
          <a:xfrm>
            <a:off x="6563035" y="4853481"/>
            <a:ext cx="6858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24" name="TextBox 123">
            <a:extLst>
              <a:ext uri="{FF2B5EF4-FFF2-40B4-BE49-F238E27FC236}">
                <a16:creationId xmlns:a16="http://schemas.microsoft.com/office/drawing/2014/main" id="{4D7C1D88-D09F-CD4B-BF7B-D7A4D759249B}"/>
              </a:ext>
            </a:extLst>
          </p:cNvPr>
          <p:cNvSpPr txBox="1"/>
          <p:nvPr/>
        </p:nvSpPr>
        <p:spPr>
          <a:xfrm>
            <a:off x="6163138" y="4717474"/>
            <a:ext cx="562708" cy="307777"/>
          </a:xfrm>
          <a:prstGeom prst="rect">
            <a:avLst/>
          </a:prstGeom>
          <a:noFill/>
        </p:spPr>
        <p:txBody>
          <a:bodyPr wrap="square" rtlCol="0">
            <a:spAutoFit/>
          </a:bodyPr>
          <a:lstStyle/>
          <a:p>
            <a:r>
              <a:rPr lang="en-US" sz="1400"/>
              <a:t>5V</a:t>
            </a:r>
          </a:p>
        </p:txBody>
      </p:sp>
      <p:cxnSp>
        <p:nvCxnSpPr>
          <p:cNvPr id="125" name="Straight Connector 124">
            <a:extLst>
              <a:ext uri="{FF2B5EF4-FFF2-40B4-BE49-F238E27FC236}">
                <a16:creationId xmlns:a16="http://schemas.microsoft.com/office/drawing/2014/main" id="{6BF468B6-1035-F744-9A58-DBFFE0404421}"/>
              </a:ext>
            </a:extLst>
          </p:cNvPr>
          <p:cNvCxnSpPr>
            <a:cxnSpLocks/>
          </p:cNvCxnSpPr>
          <p:nvPr/>
        </p:nvCxnSpPr>
        <p:spPr>
          <a:xfrm>
            <a:off x="6582703" y="2203686"/>
            <a:ext cx="6858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26" name="TextBox 125">
            <a:extLst>
              <a:ext uri="{FF2B5EF4-FFF2-40B4-BE49-F238E27FC236}">
                <a16:creationId xmlns:a16="http://schemas.microsoft.com/office/drawing/2014/main" id="{0EB7716A-6215-7C46-BE46-221E682297E1}"/>
              </a:ext>
            </a:extLst>
          </p:cNvPr>
          <p:cNvSpPr txBox="1"/>
          <p:nvPr/>
        </p:nvSpPr>
        <p:spPr>
          <a:xfrm>
            <a:off x="6182806" y="2067679"/>
            <a:ext cx="562708" cy="307777"/>
          </a:xfrm>
          <a:prstGeom prst="rect">
            <a:avLst/>
          </a:prstGeom>
          <a:noFill/>
        </p:spPr>
        <p:txBody>
          <a:bodyPr wrap="square" rtlCol="0">
            <a:spAutoFit/>
          </a:bodyPr>
          <a:lstStyle/>
          <a:p>
            <a:r>
              <a:rPr lang="en-US" sz="1400"/>
              <a:t>5V</a:t>
            </a:r>
          </a:p>
        </p:txBody>
      </p:sp>
      <p:cxnSp>
        <p:nvCxnSpPr>
          <p:cNvPr id="127" name="Straight Connector 126">
            <a:extLst>
              <a:ext uri="{FF2B5EF4-FFF2-40B4-BE49-F238E27FC236}">
                <a16:creationId xmlns:a16="http://schemas.microsoft.com/office/drawing/2014/main" id="{A392B206-0B24-CE4B-AD2D-5ABAA33FD8CE}"/>
              </a:ext>
            </a:extLst>
          </p:cNvPr>
          <p:cNvCxnSpPr>
            <a:cxnSpLocks/>
          </p:cNvCxnSpPr>
          <p:nvPr/>
        </p:nvCxnSpPr>
        <p:spPr>
          <a:xfrm>
            <a:off x="6573111" y="2533062"/>
            <a:ext cx="6858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29" name="TextBox 128">
            <a:extLst>
              <a:ext uri="{FF2B5EF4-FFF2-40B4-BE49-F238E27FC236}">
                <a16:creationId xmlns:a16="http://schemas.microsoft.com/office/drawing/2014/main" id="{F0146E59-8B39-1241-B37D-BA3883966217}"/>
              </a:ext>
            </a:extLst>
          </p:cNvPr>
          <p:cNvSpPr txBox="1"/>
          <p:nvPr/>
        </p:nvSpPr>
        <p:spPr>
          <a:xfrm>
            <a:off x="6158224" y="2397055"/>
            <a:ext cx="562708" cy="307777"/>
          </a:xfrm>
          <a:prstGeom prst="rect">
            <a:avLst/>
          </a:prstGeom>
          <a:noFill/>
        </p:spPr>
        <p:txBody>
          <a:bodyPr wrap="square" rtlCol="0">
            <a:spAutoFit/>
          </a:bodyPr>
          <a:lstStyle/>
          <a:p>
            <a:r>
              <a:rPr lang="en-US" sz="1400"/>
              <a:t>5V</a:t>
            </a:r>
          </a:p>
        </p:txBody>
      </p:sp>
      <p:cxnSp>
        <p:nvCxnSpPr>
          <p:cNvPr id="130" name="Straight Connector 129">
            <a:extLst>
              <a:ext uri="{FF2B5EF4-FFF2-40B4-BE49-F238E27FC236}">
                <a16:creationId xmlns:a16="http://schemas.microsoft.com/office/drawing/2014/main" id="{C6D21470-7093-EF43-9F1F-7C1FDC72A66E}"/>
              </a:ext>
            </a:extLst>
          </p:cNvPr>
          <p:cNvCxnSpPr>
            <a:cxnSpLocks/>
          </p:cNvCxnSpPr>
          <p:nvPr/>
        </p:nvCxnSpPr>
        <p:spPr>
          <a:xfrm>
            <a:off x="6803926" y="3295068"/>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31" name="TextBox 130">
            <a:extLst>
              <a:ext uri="{FF2B5EF4-FFF2-40B4-BE49-F238E27FC236}">
                <a16:creationId xmlns:a16="http://schemas.microsoft.com/office/drawing/2014/main" id="{F4B5B740-DBBA-3848-A46C-7F0F243BBD82}"/>
              </a:ext>
            </a:extLst>
          </p:cNvPr>
          <p:cNvSpPr txBox="1"/>
          <p:nvPr/>
        </p:nvSpPr>
        <p:spPr>
          <a:xfrm>
            <a:off x="6374533" y="3159061"/>
            <a:ext cx="562708" cy="307777"/>
          </a:xfrm>
          <a:prstGeom prst="rect">
            <a:avLst/>
          </a:prstGeom>
          <a:noFill/>
        </p:spPr>
        <p:txBody>
          <a:bodyPr wrap="square" rtlCol="0">
            <a:spAutoFit/>
          </a:bodyPr>
          <a:lstStyle/>
          <a:p>
            <a:r>
              <a:rPr lang="en-US" sz="1400"/>
              <a:t>NC</a:t>
            </a:r>
          </a:p>
        </p:txBody>
      </p:sp>
      <p:cxnSp>
        <p:nvCxnSpPr>
          <p:cNvPr id="132" name="Straight Connector 131">
            <a:extLst>
              <a:ext uri="{FF2B5EF4-FFF2-40B4-BE49-F238E27FC236}">
                <a16:creationId xmlns:a16="http://schemas.microsoft.com/office/drawing/2014/main" id="{E0D4E534-2476-D745-B8D2-CE36624A489A}"/>
              </a:ext>
            </a:extLst>
          </p:cNvPr>
          <p:cNvCxnSpPr>
            <a:cxnSpLocks/>
          </p:cNvCxnSpPr>
          <p:nvPr/>
        </p:nvCxnSpPr>
        <p:spPr>
          <a:xfrm>
            <a:off x="6764598" y="3830922"/>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33" name="TextBox 132">
            <a:extLst>
              <a:ext uri="{FF2B5EF4-FFF2-40B4-BE49-F238E27FC236}">
                <a16:creationId xmlns:a16="http://schemas.microsoft.com/office/drawing/2014/main" id="{0A539606-189F-EB40-86BF-D20518FF17C9}"/>
              </a:ext>
            </a:extLst>
          </p:cNvPr>
          <p:cNvSpPr txBox="1"/>
          <p:nvPr/>
        </p:nvSpPr>
        <p:spPr>
          <a:xfrm>
            <a:off x="6335205" y="3694915"/>
            <a:ext cx="562708" cy="307777"/>
          </a:xfrm>
          <a:prstGeom prst="rect">
            <a:avLst/>
          </a:prstGeom>
          <a:noFill/>
        </p:spPr>
        <p:txBody>
          <a:bodyPr wrap="square" rtlCol="0">
            <a:spAutoFit/>
          </a:bodyPr>
          <a:lstStyle/>
          <a:p>
            <a:r>
              <a:rPr lang="en-US" sz="1400"/>
              <a:t>NC</a:t>
            </a:r>
          </a:p>
        </p:txBody>
      </p:sp>
      <p:sp>
        <p:nvSpPr>
          <p:cNvPr id="134" name="TextBox 133">
            <a:extLst>
              <a:ext uri="{FF2B5EF4-FFF2-40B4-BE49-F238E27FC236}">
                <a16:creationId xmlns:a16="http://schemas.microsoft.com/office/drawing/2014/main" id="{05C501C9-34F9-E74F-B2D0-847718432F3C}"/>
              </a:ext>
            </a:extLst>
          </p:cNvPr>
          <p:cNvSpPr txBox="1"/>
          <p:nvPr/>
        </p:nvSpPr>
        <p:spPr>
          <a:xfrm>
            <a:off x="8100121" y="4358822"/>
            <a:ext cx="736680" cy="307777"/>
          </a:xfrm>
          <a:prstGeom prst="rect">
            <a:avLst/>
          </a:prstGeom>
          <a:noFill/>
        </p:spPr>
        <p:txBody>
          <a:bodyPr wrap="square" rtlCol="0">
            <a:spAutoFit/>
          </a:bodyPr>
          <a:lstStyle/>
          <a:p>
            <a:pPr algn="r"/>
            <a:r>
              <a:rPr lang="en-US" sz="1400"/>
              <a:t>Q4 2</a:t>
            </a:r>
          </a:p>
        </p:txBody>
      </p:sp>
      <p:sp>
        <p:nvSpPr>
          <p:cNvPr id="136" name="TextBox 135">
            <a:extLst>
              <a:ext uri="{FF2B5EF4-FFF2-40B4-BE49-F238E27FC236}">
                <a16:creationId xmlns:a16="http://schemas.microsoft.com/office/drawing/2014/main" id="{F906D8CD-0D4D-AB46-95A0-DC7507A55245}"/>
              </a:ext>
            </a:extLst>
          </p:cNvPr>
          <p:cNvSpPr txBox="1"/>
          <p:nvPr/>
        </p:nvSpPr>
        <p:spPr>
          <a:xfrm>
            <a:off x="8090291" y="3965532"/>
            <a:ext cx="736680" cy="307777"/>
          </a:xfrm>
          <a:prstGeom prst="rect">
            <a:avLst/>
          </a:prstGeom>
          <a:noFill/>
        </p:spPr>
        <p:txBody>
          <a:bodyPr wrap="square" rtlCol="0">
            <a:spAutoFit/>
          </a:bodyPr>
          <a:lstStyle/>
          <a:p>
            <a:pPr algn="r"/>
            <a:r>
              <a:rPr lang="en-US" sz="1400"/>
              <a:t>J3 3</a:t>
            </a:r>
          </a:p>
        </p:txBody>
      </p:sp>
      <p:sp>
        <p:nvSpPr>
          <p:cNvPr id="137" name="TextBox 136">
            <a:extLst>
              <a:ext uri="{FF2B5EF4-FFF2-40B4-BE49-F238E27FC236}">
                <a16:creationId xmlns:a16="http://schemas.microsoft.com/office/drawing/2014/main" id="{C9F497D0-7B58-3D45-81D4-3CD610690EFE}"/>
              </a:ext>
            </a:extLst>
          </p:cNvPr>
          <p:cNvSpPr txBox="1"/>
          <p:nvPr/>
        </p:nvSpPr>
        <p:spPr>
          <a:xfrm>
            <a:off x="8095206" y="3542746"/>
            <a:ext cx="736680" cy="307777"/>
          </a:xfrm>
          <a:prstGeom prst="rect">
            <a:avLst/>
          </a:prstGeom>
          <a:noFill/>
        </p:spPr>
        <p:txBody>
          <a:bodyPr wrap="square" rtlCol="0">
            <a:spAutoFit/>
          </a:bodyPr>
          <a:lstStyle/>
          <a:p>
            <a:pPr algn="r"/>
            <a:r>
              <a:rPr lang="en-US" sz="1400"/>
              <a:t>J2 4</a:t>
            </a:r>
          </a:p>
        </p:txBody>
      </p:sp>
      <p:sp>
        <p:nvSpPr>
          <p:cNvPr id="138" name="TextBox 137">
            <a:extLst>
              <a:ext uri="{FF2B5EF4-FFF2-40B4-BE49-F238E27FC236}">
                <a16:creationId xmlns:a16="http://schemas.microsoft.com/office/drawing/2014/main" id="{A2860A8C-35B5-2742-A388-0EDDD139F313}"/>
              </a:ext>
            </a:extLst>
          </p:cNvPr>
          <p:cNvSpPr txBox="1"/>
          <p:nvPr/>
        </p:nvSpPr>
        <p:spPr>
          <a:xfrm>
            <a:off x="8060792" y="2402200"/>
            <a:ext cx="736680" cy="307777"/>
          </a:xfrm>
          <a:prstGeom prst="rect">
            <a:avLst/>
          </a:prstGeom>
          <a:noFill/>
        </p:spPr>
        <p:txBody>
          <a:bodyPr wrap="square" rtlCol="0">
            <a:spAutoFit/>
          </a:bodyPr>
          <a:lstStyle/>
          <a:p>
            <a:pPr algn="r"/>
            <a:r>
              <a:rPr lang="en-US" sz="1400"/>
              <a:t>CO 7</a:t>
            </a:r>
          </a:p>
        </p:txBody>
      </p:sp>
      <p:sp>
        <p:nvSpPr>
          <p:cNvPr id="139" name="TextBox 138">
            <a:extLst>
              <a:ext uri="{FF2B5EF4-FFF2-40B4-BE49-F238E27FC236}">
                <a16:creationId xmlns:a16="http://schemas.microsoft.com/office/drawing/2014/main" id="{4F2D845D-BDFA-074B-BFB6-FF3F7B12ADC8}"/>
              </a:ext>
            </a:extLst>
          </p:cNvPr>
          <p:cNvSpPr txBox="1"/>
          <p:nvPr/>
        </p:nvSpPr>
        <p:spPr>
          <a:xfrm>
            <a:off x="8080460" y="2746330"/>
            <a:ext cx="736680" cy="307777"/>
          </a:xfrm>
          <a:prstGeom prst="rect">
            <a:avLst/>
          </a:prstGeom>
          <a:noFill/>
        </p:spPr>
        <p:txBody>
          <a:bodyPr wrap="square" rtlCol="0">
            <a:spAutoFit/>
          </a:bodyPr>
          <a:lstStyle/>
          <a:p>
            <a:pPr algn="r"/>
            <a:r>
              <a:rPr lang="en-US" sz="1400"/>
              <a:t>Q1 6</a:t>
            </a:r>
          </a:p>
        </p:txBody>
      </p:sp>
      <p:sp>
        <p:nvSpPr>
          <p:cNvPr id="140" name="TextBox 139">
            <a:extLst>
              <a:ext uri="{FF2B5EF4-FFF2-40B4-BE49-F238E27FC236}">
                <a16:creationId xmlns:a16="http://schemas.microsoft.com/office/drawing/2014/main" id="{34AA03C8-19ED-7F48-9B2A-1ECB400374D6}"/>
              </a:ext>
            </a:extLst>
          </p:cNvPr>
          <p:cNvSpPr txBox="1"/>
          <p:nvPr/>
        </p:nvSpPr>
        <p:spPr>
          <a:xfrm>
            <a:off x="8085218" y="3165762"/>
            <a:ext cx="736680" cy="307777"/>
          </a:xfrm>
          <a:prstGeom prst="rect">
            <a:avLst/>
          </a:prstGeom>
          <a:noFill/>
        </p:spPr>
        <p:txBody>
          <a:bodyPr wrap="square" rtlCol="0">
            <a:spAutoFit/>
          </a:bodyPr>
          <a:lstStyle/>
          <a:p>
            <a:pPr algn="r"/>
            <a:r>
              <a:rPr lang="en-US" sz="1400"/>
              <a:t>CI 5</a:t>
            </a:r>
          </a:p>
        </p:txBody>
      </p:sp>
      <p:grpSp>
        <p:nvGrpSpPr>
          <p:cNvPr id="141" name="Group 222">
            <a:extLst>
              <a:ext uri="{FF2B5EF4-FFF2-40B4-BE49-F238E27FC236}">
                <a16:creationId xmlns:a16="http://schemas.microsoft.com/office/drawing/2014/main" id="{99E3B508-30D0-D146-B60E-C1378FCC9CD4}"/>
              </a:ext>
            </a:extLst>
          </p:cNvPr>
          <p:cNvGrpSpPr>
            <a:grpSpLocks/>
          </p:cNvGrpSpPr>
          <p:nvPr/>
        </p:nvGrpSpPr>
        <p:grpSpPr bwMode="auto">
          <a:xfrm>
            <a:off x="9124333" y="4907472"/>
            <a:ext cx="304800" cy="381000"/>
            <a:chOff x="4272" y="3072"/>
            <a:chExt cx="192" cy="240"/>
          </a:xfrm>
        </p:grpSpPr>
        <p:sp>
          <p:nvSpPr>
            <p:cNvPr id="142" name="Line 99">
              <a:extLst>
                <a:ext uri="{FF2B5EF4-FFF2-40B4-BE49-F238E27FC236}">
                  <a16:creationId xmlns:a16="http://schemas.microsoft.com/office/drawing/2014/main" id="{D9390DAA-BC05-6E4E-8520-24AF0E38098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43" name="Line 100">
              <a:extLst>
                <a:ext uri="{FF2B5EF4-FFF2-40B4-BE49-F238E27FC236}">
                  <a16:creationId xmlns:a16="http://schemas.microsoft.com/office/drawing/2014/main" id="{5EB80424-6A85-6744-963A-EAFA29005BD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44" name="Line 101">
              <a:extLst>
                <a:ext uri="{FF2B5EF4-FFF2-40B4-BE49-F238E27FC236}">
                  <a16:creationId xmlns:a16="http://schemas.microsoft.com/office/drawing/2014/main" id="{137212BD-ED94-AD40-A359-C279DCC71B9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45" name="Line 102">
              <a:extLst>
                <a:ext uri="{FF2B5EF4-FFF2-40B4-BE49-F238E27FC236}">
                  <a16:creationId xmlns:a16="http://schemas.microsoft.com/office/drawing/2014/main" id="{B49A024D-86EE-F743-8BFB-4928CD12A14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46" name="Line 103">
              <a:extLst>
                <a:ext uri="{FF2B5EF4-FFF2-40B4-BE49-F238E27FC236}">
                  <a16:creationId xmlns:a16="http://schemas.microsoft.com/office/drawing/2014/main" id="{AFEE181C-8544-9841-A1D5-A514277924A4}"/>
                </a:ext>
              </a:extLst>
            </p:cNvPr>
            <p:cNvSpPr>
              <a:spLocks noChangeAspect="1" noChangeShapeType="1"/>
            </p:cNvSpPr>
            <p:nvPr/>
          </p:nvSpPr>
          <p:spPr bwMode="auto">
            <a:xfrm>
              <a:off x="4344" y="3288"/>
              <a:ext cx="48" cy="0"/>
            </a:xfrm>
            <a:prstGeom prst="line">
              <a:avLst/>
            </a:prstGeom>
            <a:noFill/>
            <a:ln w="6350">
              <a:solidFill>
                <a:schemeClr val="tx1"/>
              </a:solidFill>
              <a:round/>
              <a:headEnd/>
              <a:tailEnd/>
            </a:ln>
          </p:spPr>
          <p:txBody>
            <a:bodyPr>
              <a:prstTxWarp prst="textNoShape">
                <a:avLst/>
              </a:prstTxWarp>
            </a:bodyPr>
            <a:lstStyle/>
            <a:p>
              <a:endParaRPr lang="en-US"/>
            </a:p>
          </p:txBody>
        </p:sp>
        <p:sp>
          <p:nvSpPr>
            <p:cNvPr id="147" name="Line 104">
              <a:extLst>
                <a:ext uri="{FF2B5EF4-FFF2-40B4-BE49-F238E27FC236}">
                  <a16:creationId xmlns:a16="http://schemas.microsoft.com/office/drawing/2014/main" id="{F94F1399-49DF-6948-9C81-BED5B101AF85}"/>
                </a:ext>
              </a:extLst>
            </p:cNvPr>
            <p:cNvSpPr>
              <a:spLocks noChangeAspect="1" noChangeShapeType="1"/>
            </p:cNvSpPr>
            <p:nvPr/>
          </p:nvSpPr>
          <p:spPr bwMode="auto">
            <a:xfrm flipH="1">
              <a:off x="4365" y="3312"/>
              <a:ext cx="5" cy="0"/>
            </a:xfrm>
            <a:prstGeom prst="line">
              <a:avLst/>
            </a:prstGeom>
            <a:noFill/>
            <a:ln w="6350">
              <a:solidFill>
                <a:schemeClr val="tx1"/>
              </a:solidFill>
              <a:round/>
              <a:headEnd/>
              <a:tailEnd/>
            </a:ln>
          </p:spPr>
          <p:txBody>
            <a:bodyPr>
              <a:prstTxWarp prst="textNoShape">
                <a:avLst/>
              </a:prstTxWarp>
            </a:bodyPr>
            <a:lstStyle/>
            <a:p>
              <a:endParaRPr lang="en-US"/>
            </a:p>
          </p:txBody>
        </p:sp>
      </p:grpSp>
      <p:grpSp>
        <p:nvGrpSpPr>
          <p:cNvPr id="148" name="Group 222">
            <a:extLst>
              <a:ext uri="{FF2B5EF4-FFF2-40B4-BE49-F238E27FC236}">
                <a16:creationId xmlns:a16="http://schemas.microsoft.com/office/drawing/2014/main" id="{C820A67D-40BE-B341-910A-440E392F3791}"/>
              </a:ext>
            </a:extLst>
          </p:cNvPr>
          <p:cNvGrpSpPr>
            <a:grpSpLocks/>
          </p:cNvGrpSpPr>
          <p:nvPr/>
        </p:nvGrpSpPr>
        <p:grpSpPr bwMode="auto">
          <a:xfrm rot="10800000">
            <a:off x="9129252" y="1800477"/>
            <a:ext cx="304800" cy="381000"/>
            <a:chOff x="4272" y="3072"/>
            <a:chExt cx="192" cy="240"/>
          </a:xfrm>
        </p:grpSpPr>
        <p:sp>
          <p:nvSpPr>
            <p:cNvPr id="154" name="Line 99">
              <a:extLst>
                <a:ext uri="{FF2B5EF4-FFF2-40B4-BE49-F238E27FC236}">
                  <a16:creationId xmlns:a16="http://schemas.microsoft.com/office/drawing/2014/main" id="{0EA7C3F3-C35A-664A-9D7C-47E042B04DD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76" name="Line 100">
              <a:extLst>
                <a:ext uri="{FF2B5EF4-FFF2-40B4-BE49-F238E27FC236}">
                  <a16:creationId xmlns:a16="http://schemas.microsoft.com/office/drawing/2014/main" id="{AEB926E8-91B1-8445-8F54-44C076F9CA9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77" name="Line 101">
              <a:extLst>
                <a:ext uri="{FF2B5EF4-FFF2-40B4-BE49-F238E27FC236}">
                  <a16:creationId xmlns:a16="http://schemas.microsoft.com/office/drawing/2014/main" id="{3C10A04B-DDBD-C742-92C6-ECDF6C1F05C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78" name="Line 102">
              <a:extLst>
                <a:ext uri="{FF2B5EF4-FFF2-40B4-BE49-F238E27FC236}">
                  <a16:creationId xmlns:a16="http://schemas.microsoft.com/office/drawing/2014/main" id="{825F2A2F-D014-0B49-8790-944CDEEE4B3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79" name="Line 103">
              <a:extLst>
                <a:ext uri="{FF2B5EF4-FFF2-40B4-BE49-F238E27FC236}">
                  <a16:creationId xmlns:a16="http://schemas.microsoft.com/office/drawing/2014/main" id="{EC6C8FE2-5480-6749-B9B7-05D97FAF55E7}"/>
                </a:ext>
              </a:extLst>
            </p:cNvPr>
            <p:cNvSpPr>
              <a:spLocks noChangeAspect="1" noChangeShapeType="1"/>
            </p:cNvSpPr>
            <p:nvPr/>
          </p:nvSpPr>
          <p:spPr bwMode="auto">
            <a:xfrm>
              <a:off x="4344" y="3288"/>
              <a:ext cx="48" cy="0"/>
            </a:xfrm>
            <a:prstGeom prst="line">
              <a:avLst/>
            </a:prstGeom>
            <a:noFill/>
            <a:ln w="6350">
              <a:solidFill>
                <a:schemeClr val="tx1"/>
              </a:solidFill>
              <a:round/>
              <a:headEnd/>
              <a:tailEnd/>
            </a:ln>
          </p:spPr>
          <p:txBody>
            <a:bodyPr>
              <a:prstTxWarp prst="textNoShape">
                <a:avLst/>
              </a:prstTxWarp>
            </a:bodyPr>
            <a:lstStyle/>
            <a:p>
              <a:endParaRPr lang="en-US"/>
            </a:p>
          </p:txBody>
        </p:sp>
        <p:sp>
          <p:nvSpPr>
            <p:cNvPr id="180" name="Line 104">
              <a:extLst>
                <a:ext uri="{FF2B5EF4-FFF2-40B4-BE49-F238E27FC236}">
                  <a16:creationId xmlns:a16="http://schemas.microsoft.com/office/drawing/2014/main" id="{71D90109-90C6-E543-BE0B-E3F1C9D4CC3F}"/>
                </a:ext>
              </a:extLst>
            </p:cNvPr>
            <p:cNvSpPr>
              <a:spLocks noChangeAspect="1" noChangeShapeType="1"/>
            </p:cNvSpPr>
            <p:nvPr/>
          </p:nvSpPr>
          <p:spPr bwMode="auto">
            <a:xfrm flipH="1">
              <a:off x="4365" y="3312"/>
              <a:ext cx="5" cy="0"/>
            </a:xfrm>
            <a:prstGeom prst="line">
              <a:avLst/>
            </a:prstGeom>
            <a:noFill/>
            <a:ln w="6350">
              <a:solidFill>
                <a:schemeClr val="tx1"/>
              </a:solidFill>
              <a:round/>
              <a:headEnd/>
              <a:tailEnd/>
            </a:ln>
          </p:spPr>
          <p:txBody>
            <a:bodyPr>
              <a:prstTxWarp prst="textNoShape">
                <a:avLst/>
              </a:prstTxWarp>
            </a:bodyPr>
            <a:lstStyle/>
            <a:p>
              <a:endParaRPr lang="en-US"/>
            </a:p>
          </p:txBody>
        </p:sp>
      </p:grpSp>
      <p:cxnSp>
        <p:nvCxnSpPr>
          <p:cNvPr id="181" name="Straight Connector 180">
            <a:extLst>
              <a:ext uri="{FF2B5EF4-FFF2-40B4-BE49-F238E27FC236}">
                <a16:creationId xmlns:a16="http://schemas.microsoft.com/office/drawing/2014/main" id="{D885CCC3-4224-A543-8362-C6E02C193AAC}"/>
              </a:ext>
            </a:extLst>
          </p:cNvPr>
          <p:cNvCxnSpPr>
            <a:cxnSpLocks/>
          </p:cNvCxnSpPr>
          <p:nvPr/>
        </p:nvCxnSpPr>
        <p:spPr>
          <a:xfrm>
            <a:off x="8829370" y="2179107"/>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2" name="Straight Connector 181">
            <a:extLst>
              <a:ext uri="{FF2B5EF4-FFF2-40B4-BE49-F238E27FC236}">
                <a16:creationId xmlns:a16="http://schemas.microsoft.com/office/drawing/2014/main" id="{92A23925-1A48-0142-BF82-E81E8D5E08AE}"/>
              </a:ext>
            </a:extLst>
          </p:cNvPr>
          <p:cNvCxnSpPr>
            <a:cxnSpLocks/>
          </p:cNvCxnSpPr>
          <p:nvPr/>
        </p:nvCxnSpPr>
        <p:spPr>
          <a:xfrm>
            <a:off x="8834290" y="4912478"/>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83" name="TextBox 182">
            <a:extLst>
              <a:ext uri="{FF2B5EF4-FFF2-40B4-BE49-F238E27FC236}">
                <a16:creationId xmlns:a16="http://schemas.microsoft.com/office/drawing/2014/main" id="{7AA93CAB-24F2-EC4B-8885-E3866E4CDF77}"/>
              </a:ext>
            </a:extLst>
          </p:cNvPr>
          <p:cNvSpPr txBox="1"/>
          <p:nvPr/>
        </p:nvSpPr>
        <p:spPr>
          <a:xfrm>
            <a:off x="9326728" y="2409932"/>
            <a:ext cx="562708" cy="307777"/>
          </a:xfrm>
          <a:prstGeom prst="rect">
            <a:avLst/>
          </a:prstGeom>
          <a:noFill/>
        </p:spPr>
        <p:txBody>
          <a:bodyPr wrap="square" rtlCol="0">
            <a:spAutoFit/>
          </a:bodyPr>
          <a:lstStyle/>
          <a:p>
            <a:r>
              <a:rPr lang="en-US" sz="1400"/>
              <a:t>NC</a:t>
            </a:r>
          </a:p>
        </p:txBody>
      </p:sp>
      <p:cxnSp>
        <p:nvCxnSpPr>
          <p:cNvPr id="184" name="Straight Connector 183">
            <a:extLst>
              <a:ext uri="{FF2B5EF4-FFF2-40B4-BE49-F238E27FC236}">
                <a16:creationId xmlns:a16="http://schemas.microsoft.com/office/drawing/2014/main" id="{4E72C293-34F3-7E47-BC38-82B17FB9DF06}"/>
              </a:ext>
            </a:extLst>
          </p:cNvPr>
          <p:cNvCxnSpPr>
            <a:cxnSpLocks/>
          </p:cNvCxnSpPr>
          <p:nvPr/>
        </p:nvCxnSpPr>
        <p:spPr>
          <a:xfrm>
            <a:off x="8863783" y="2563821"/>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85" name="TextBox 184">
            <a:extLst>
              <a:ext uri="{FF2B5EF4-FFF2-40B4-BE49-F238E27FC236}">
                <a16:creationId xmlns:a16="http://schemas.microsoft.com/office/drawing/2014/main" id="{CB41A371-6C54-5745-8464-39050726D046}"/>
              </a:ext>
            </a:extLst>
          </p:cNvPr>
          <p:cNvSpPr txBox="1"/>
          <p:nvPr/>
        </p:nvSpPr>
        <p:spPr>
          <a:xfrm>
            <a:off x="9314238" y="3161939"/>
            <a:ext cx="562708" cy="307777"/>
          </a:xfrm>
          <a:prstGeom prst="rect">
            <a:avLst/>
          </a:prstGeom>
          <a:noFill/>
        </p:spPr>
        <p:txBody>
          <a:bodyPr wrap="square" rtlCol="0">
            <a:spAutoFit/>
          </a:bodyPr>
          <a:lstStyle/>
          <a:p>
            <a:r>
              <a:rPr lang="en-US" sz="1400"/>
              <a:t>NC</a:t>
            </a:r>
          </a:p>
        </p:txBody>
      </p:sp>
      <p:cxnSp>
        <p:nvCxnSpPr>
          <p:cNvPr id="186" name="Straight Connector 185">
            <a:extLst>
              <a:ext uri="{FF2B5EF4-FFF2-40B4-BE49-F238E27FC236}">
                <a16:creationId xmlns:a16="http://schemas.microsoft.com/office/drawing/2014/main" id="{9AB70A17-A7CA-5F4A-99F4-FBF595ED4319}"/>
              </a:ext>
            </a:extLst>
          </p:cNvPr>
          <p:cNvCxnSpPr>
            <a:cxnSpLocks/>
          </p:cNvCxnSpPr>
          <p:nvPr/>
        </p:nvCxnSpPr>
        <p:spPr>
          <a:xfrm>
            <a:off x="8851293" y="3315828"/>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87" name="TextBox 186">
            <a:extLst>
              <a:ext uri="{FF2B5EF4-FFF2-40B4-BE49-F238E27FC236}">
                <a16:creationId xmlns:a16="http://schemas.microsoft.com/office/drawing/2014/main" id="{3D3E4CDE-604A-D744-823F-960B7C9D4E6B}"/>
              </a:ext>
            </a:extLst>
          </p:cNvPr>
          <p:cNvSpPr txBox="1"/>
          <p:nvPr/>
        </p:nvSpPr>
        <p:spPr>
          <a:xfrm>
            <a:off x="9301748" y="3958915"/>
            <a:ext cx="562708" cy="307777"/>
          </a:xfrm>
          <a:prstGeom prst="rect">
            <a:avLst/>
          </a:prstGeom>
          <a:noFill/>
        </p:spPr>
        <p:txBody>
          <a:bodyPr wrap="square" rtlCol="0">
            <a:spAutoFit/>
          </a:bodyPr>
          <a:lstStyle/>
          <a:p>
            <a:r>
              <a:rPr lang="en-US" sz="1400"/>
              <a:t>NC</a:t>
            </a:r>
          </a:p>
        </p:txBody>
      </p:sp>
      <p:cxnSp>
        <p:nvCxnSpPr>
          <p:cNvPr id="188" name="Straight Connector 187">
            <a:extLst>
              <a:ext uri="{FF2B5EF4-FFF2-40B4-BE49-F238E27FC236}">
                <a16:creationId xmlns:a16="http://schemas.microsoft.com/office/drawing/2014/main" id="{9FF3BF7E-E116-4748-A700-0463EBF75E20}"/>
              </a:ext>
            </a:extLst>
          </p:cNvPr>
          <p:cNvCxnSpPr>
            <a:cxnSpLocks/>
          </p:cNvCxnSpPr>
          <p:nvPr/>
        </p:nvCxnSpPr>
        <p:spPr>
          <a:xfrm>
            <a:off x="8838803" y="4112804"/>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89" name="TextBox 188">
            <a:extLst>
              <a:ext uri="{FF2B5EF4-FFF2-40B4-BE49-F238E27FC236}">
                <a16:creationId xmlns:a16="http://schemas.microsoft.com/office/drawing/2014/main" id="{6294C59D-1C63-E54D-8731-6F6521C1C9F4}"/>
              </a:ext>
            </a:extLst>
          </p:cNvPr>
          <p:cNvSpPr txBox="1"/>
          <p:nvPr/>
        </p:nvSpPr>
        <p:spPr>
          <a:xfrm>
            <a:off x="9304248" y="3571668"/>
            <a:ext cx="562708" cy="307777"/>
          </a:xfrm>
          <a:prstGeom prst="rect">
            <a:avLst/>
          </a:prstGeom>
          <a:noFill/>
        </p:spPr>
        <p:txBody>
          <a:bodyPr wrap="square" rtlCol="0">
            <a:spAutoFit/>
          </a:bodyPr>
          <a:lstStyle/>
          <a:p>
            <a:r>
              <a:rPr lang="en-US" sz="1400"/>
              <a:t>NC</a:t>
            </a:r>
          </a:p>
        </p:txBody>
      </p:sp>
      <p:cxnSp>
        <p:nvCxnSpPr>
          <p:cNvPr id="190" name="Straight Connector 189">
            <a:extLst>
              <a:ext uri="{FF2B5EF4-FFF2-40B4-BE49-F238E27FC236}">
                <a16:creationId xmlns:a16="http://schemas.microsoft.com/office/drawing/2014/main" id="{37150DF9-A1E4-214F-A46A-1022E6EF718F}"/>
              </a:ext>
            </a:extLst>
          </p:cNvPr>
          <p:cNvCxnSpPr>
            <a:cxnSpLocks/>
          </p:cNvCxnSpPr>
          <p:nvPr/>
        </p:nvCxnSpPr>
        <p:spPr>
          <a:xfrm>
            <a:off x="8841303" y="3725557"/>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91" name="Freeform 12">
            <a:extLst>
              <a:ext uri="{FF2B5EF4-FFF2-40B4-BE49-F238E27FC236}">
                <a16:creationId xmlns:a16="http://schemas.microsoft.com/office/drawing/2014/main" id="{9979DB07-E240-AC4D-934F-21502ECA1D18}"/>
              </a:ext>
            </a:extLst>
          </p:cNvPr>
          <p:cNvSpPr>
            <a:spLocks noChangeAspect="1"/>
          </p:cNvSpPr>
          <p:nvPr/>
        </p:nvSpPr>
        <p:spPr bwMode="auto">
          <a:xfrm rot="5400000">
            <a:off x="9618825" y="2660904"/>
            <a:ext cx="109728"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92" name="Freeform 12">
            <a:extLst>
              <a:ext uri="{FF2B5EF4-FFF2-40B4-BE49-F238E27FC236}">
                <a16:creationId xmlns:a16="http://schemas.microsoft.com/office/drawing/2014/main" id="{B1A6DBB3-8832-1746-8897-D07404A567CB}"/>
              </a:ext>
            </a:extLst>
          </p:cNvPr>
          <p:cNvSpPr>
            <a:spLocks noChangeAspect="1"/>
          </p:cNvSpPr>
          <p:nvPr/>
        </p:nvSpPr>
        <p:spPr bwMode="auto">
          <a:xfrm rot="5400000">
            <a:off x="9603567" y="4266413"/>
            <a:ext cx="93114"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193" name="Group 222">
            <a:extLst>
              <a:ext uri="{FF2B5EF4-FFF2-40B4-BE49-F238E27FC236}">
                <a16:creationId xmlns:a16="http://schemas.microsoft.com/office/drawing/2014/main" id="{CD5A0C61-6202-C945-9D87-A5A14F6C1531}"/>
              </a:ext>
            </a:extLst>
          </p:cNvPr>
          <p:cNvGrpSpPr>
            <a:grpSpLocks/>
          </p:cNvGrpSpPr>
          <p:nvPr/>
        </p:nvGrpSpPr>
        <p:grpSpPr bwMode="auto">
          <a:xfrm>
            <a:off x="9760268" y="4522156"/>
            <a:ext cx="304800" cy="381000"/>
            <a:chOff x="4272" y="3072"/>
            <a:chExt cx="192" cy="240"/>
          </a:xfrm>
        </p:grpSpPr>
        <p:sp>
          <p:nvSpPr>
            <p:cNvPr id="194" name="Line 99">
              <a:extLst>
                <a:ext uri="{FF2B5EF4-FFF2-40B4-BE49-F238E27FC236}">
                  <a16:creationId xmlns:a16="http://schemas.microsoft.com/office/drawing/2014/main" id="{0FD6A3BC-FBC9-454A-A7BA-5442CCB42CD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95" name="Line 100">
              <a:extLst>
                <a:ext uri="{FF2B5EF4-FFF2-40B4-BE49-F238E27FC236}">
                  <a16:creationId xmlns:a16="http://schemas.microsoft.com/office/drawing/2014/main" id="{7E73EEC1-EB78-974D-8E98-8D491FB6576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96" name="Line 101">
              <a:extLst>
                <a:ext uri="{FF2B5EF4-FFF2-40B4-BE49-F238E27FC236}">
                  <a16:creationId xmlns:a16="http://schemas.microsoft.com/office/drawing/2014/main" id="{AB2EBF30-DE94-3B4F-8546-934CF67CEDE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97" name="Line 102">
              <a:extLst>
                <a:ext uri="{FF2B5EF4-FFF2-40B4-BE49-F238E27FC236}">
                  <a16:creationId xmlns:a16="http://schemas.microsoft.com/office/drawing/2014/main" id="{5614EAE3-1121-4A43-97B2-90F696E77D4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98" name="Line 103">
              <a:extLst>
                <a:ext uri="{FF2B5EF4-FFF2-40B4-BE49-F238E27FC236}">
                  <a16:creationId xmlns:a16="http://schemas.microsoft.com/office/drawing/2014/main" id="{752FE7F1-3382-2045-B0B0-D10FCFD662FE}"/>
                </a:ext>
              </a:extLst>
            </p:cNvPr>
            <p:cNvSpPr>
              <a:spLocks noChangeAspect="1" noChangeShapeType="1"/>
            </p:cNvSpPr>
            <p:nvPr/>
          </p:nvSpPr>
          <p:spPr bwMode="auto">
            <a:xfrm>
              <a:off x="4344" y="3288"/>
              <a:ext cx="48" cy="0"/>
            </a:xfrm>
            <a:prstGeom prst="line">
              <a:avLst/>
            </a:prstGeom>
            <a:noFill/>
            <a:ln w="6350">
              <a:solidFill>
                <a:schemeClr val="tx1"/>
              </a:solidFill>
              <a:round/>
              <a:headEnd/>
              <a:tailEnd/>
            </a:ln>
          </p:spPr>
          <p:txBody>
            <a:bodyPr>
              <a:prstTxWarp prst="textNoShape">
                <a:avLst/>
              </a:prstTxWarp>
            </a:bodyPr>
            <a:lstStyle/>
            <a:p>
              <a:endParaRPr lang="en-US"/>
            </a:p>
          </p:txBody>
        </p:sp>
        <p:sp>
          <p:nvSpPr>
            <p:cNvPr id="199" name="Line 104">
              <a:extLst>
                <a:ext uri="{FF2B5EF4-FFF2-40B4-BE49-F238E27FC236}">
                  <a16:creationId xmlns:a16="http://schemas.microsoft.com/office/drawing/2014/main" id="{3441A5E8-45A9-F64A-8B29-08746B1F8A48}"/>
                </a:ext>
              </a:extLst>
            </p:cNvPr>
            <p:cNvSpPr>
              <a:spLocks noChangeAspect="1" noChangeShapeType="1"/>
            </p:cNvSpPr>
            <p:nvPr/>
          </p:nvSpPr>
          <p:spPr bwMode="auto">
            <a:xfrm flipH="1">
              <a:off x="4365" y="3312"/>
              <a:ext cx="5" cy="0"/>
            </a:xfrm>
            <a:prstGeom prst="line">
              <a:avLst/>
            </a:prstGeom>
            <a:noFill/>
            <a:ln w="6350">
              <a:solidFill>
                <a:schemeClr val="tx1"/>
              </a:solidFill>
              <a:round/>
              <a:headEnd/>
              <a:tailEnd/>
            </a:ln>
          </p:spPr>
          <p:txBody>
            <a:bodyPr>
              <a:prstTxWarp prst="textNoShape">
                <a:avLst/>
              </a:prstTxWarp>
            </a:bodyPr>
            <a:lstStyle/>
            <a:p>
              <a:endParaRPr lang="en-US"/>
            </a:p>
          </p:txBody>
        </p:sp>
      </p:grpSp>
      <p:grpSp>
        <p:nvGrpSpPr>
          <p:cNvPr id="200" name="Group 222">
            <a:extLst>
              <a:ext uri="{FF2B5EF4-FFF2-40B4-BE49-F238E27FC236}">
                <a16:creationId xmlns:a16="http://schemas.microsoft.com/office/drawing/2014/main" id="{210F8C73-D997-DC44-BEDC-917A35BCF02D}"/>
              </a:ext>
            </a:extLst>
          </p:cNvPr>
          <p:cNvGrpSpPr>
            <a:grpSpLocks/>
          </p:cNvGrpSpPr>
          <p:nvPr/>
        </p:nvGrpSpPr>
        <p:grpSpPr bwMode="auto">
          <a:xfrm>
            <a:off x="9790821" y="2944910"/>
            <a:ext cx="304800" cy="381000"/>
            <a:chOff x="4272" y="3072"/>
            <a:chExt cx="192" cy="240"/>
          </a:xfrm>
        </p:grpSpPr>
        <p:sp>
          <p:nvSpPr>
            <p:cNvPr id="201" name="Line 99">
              <a:extLst>
                <a:ext uri="{FF2B5EF4-FFF2-40B4-BE49-F238E27FC236}">
                  <a16:creationId xmlns:a16="http://schemas.microsoft.com/office/drawing/2014/main" id="{CE2CEEC4-003C-6D4E-B38B-15B8C2CBD07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02" name="Line 100">
              <a:extLst>
                <a:ext uri="{FF2B5EF4-FFF2-40B4-BE49-F238E27FC236}">
                  <a16:creationId xmlns:a16="http://schemas.microsoft.com/office/drawing/2014/main" id="{77FAD142-9094-CD41-8869-9770309BD02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03" name="Line 101">
              <a:extLst>
                <a:ext uri="{FF2B5EF4-FFF2-40B4-BE49-F238E27FC236}">
                  <a16:creationId xmlns:a16="http://schemas.microsoft.com/office/drawing/2014/main" id="{42AC42F5-0E09-814F-8777-9EA695A593A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04" name="Line 102">
              <a:extLst>
                <a:ext uri="{FF2B5EF4-FFF2-40B4-BE49-F238E27FC236}">
                  <a16:creationId xmlns:a16="http://schemas.microsoft.com/office/drawing/2014/main" id="{6EE5ECC3-F6B5-D84D-A47B-5181BFB505F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05" name="Line 103">
              <a:extLst>
                <a:ext uri="{FF2B5EF4-FFF2-40B4-BE49-F238E27FC236}">
                  <a16:creationId xmlns:a16="http://schemas.microsoft.com/office/drawing/2014/main" id="{E09092B0-8F80-E542-BD82-774C10A668AF}"/>
                </a:ext>
              </a:extLst>
            </p:cNvPr>
            <p:cNvSpPr>
              <a:spLocks noChangeAspect="1" noChangeShapeType="1"/>
            </p:cNvSpPr>
            <p:nvPr/>
          </p:nvSpPr>
          <p:spPr bwMode="auto">
            <a:xfrm>
              <a:off x="4344" y="3288"/>
              <a:ext cx="48" cy="0"/>
            </a:xfrm>
            <a:prstGeom prst="line">
              <a:avLst/>
            </a:prstGeom>
            <a:noFill/>
            <a:ln w="6350">
              <a:solidFill>
                <a:schemeClr val="tx1"/>
              </a:solidFill>
              <a:round/>
              <a:headEnd/>
              <a:tailEnd/>
            </a:ln>
          </p:spPr>
          <p:txBody>
            <a:bodyPr>
              <a:prstTxWarp prst="textNoShape">
                <a:avLst/>
              </a:prstTxWarp>
            </a:bodyPr>
            <a:lstStyle/>
            <a:p>
              <a:endParaRPr lang="en-US"/>
            </a:p>
          </p:txBody>
        </p:sp>
        <p:sp>
          <p:nvSpPr>
            <p:cNvPr id="206" name="Line 104">
              <a:extLst>
                <a:ext uri="{FF2B5EF4-FFF2-40B4-BE49-F238E27FC236}">
                  <a16:creationId xmlns:a16="http://schemas.microsoft.com/office/drawing/2014/main" id="{EACD2526-A913-4844-B126-47D635AE8806}"/>
                </a:ext>
              </a:extLst>
            </p:cNvPr>
            <p:cNvSpPr>
              <a:spLocks noChangeAspect="1" noChangeShapeType="1"/>
            </p:cNvSpPr>
            <p:nvPr/>
          </p:nvSpPr>
          <p:spPr bwMode="auto">
            <a:xfrm flipH="1">
              <a:off x="4365" y="3312"/>
              <a:ext cx="5" cy="0"/>
            </a:xfrm>
            <a:prstGeom prst="line">
              <a:avLst/>
            </a:prstGeom>
            <a:noFill/>
            <a:ln w="6350">
              <a:solidFill>
                <a:schemeClr val="tx1"/>
              </a:solidFill>
              <a:round/>
              <a:headEnd/>
              <a:tailEnd/>
            </a:ln>
          </p:spPr>
          <p:txBody>
            <a:bodyPr>
              <a:prstTxWarp prst="textNoShape">
                <a:avLst/>
              </a:prstTxWarp>
            </a:bodyPr>
            <a:lstStyle/>
            <a:p>
              <a:endParaRPr lang="en-US"/>
            </a:p>
          </p:txBody>
        </p:sp>
      </p:grpSp>
      <p:sp>
        <p:nvSpPr>
          <p:cNvPr id="207" name="Freeform 12">
            <a:extLst>
              <a:ext uri="{FF2B5EF4-FFF2-40B4-BE49-F238E27FC236}">
                <a16:creationId xmlns:a16="http://schemas.microsoft.com/office/drawing/2014/main" id="{39D2E1D6-7BB6-E743-8D62-C1548DBDD443}"/>
              </a:ext>
            </a:extLst>
          </p:cNvPr>
          <p:cNvSpPr>
            <a:spLocks noChangeAspect="1"/>
          </p:cNvSpPr>
          <p:nvPr/>
        </p:nvSpPr>
        <p:spPr bwMode="auto">
          <a:xfrm rot="5400000">
            <a:off x="5696401" y="3802389"/>
            <a:ext cx="109728"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208" name="Group 222">
            <a:extLst>
              <a:ext uri="{FF2B5EF4-FFF2-40B4-BE49-F238E27FC236}">
                <a16:creationId xmlns:a16="http://schemas.microsoft.com/office/drawing/2014/main" id="{B13B6869-D24C-824D-B307-BDDEE1979D6C}"/>
              </a:ext>
            </a:extLst>
          </p:cNvPr>
          <p:cNvGrpSpPr>
            <a:grpSpLocks/>
          </p:cNvGrpSpPr>
          <p:nvPr/>
        </p:nvGrpSpPr>
        <p:grpSpPr bwMode="auto">
          <a:xfrm>
            <a:off x="5320226" y="4056760"/>
            <a:ext cx="304800" cy="381000"/>
            <a:chOff x="4272" y="3072"/>
            <a:chExt cx="192" cy="240"/>
          </a:xfrm>
        </p:grpSpPr>
        <p:sp>
          <p:nvSpPr>
            <p:cNvPr id="209" name="Line 99">
              <a:extLst>
                <a:ext uri="{FF2B5EF4-FFF2-40B4-BE49-F238E27FC236}">
                  <a16:creationId xmlns:a16="http://schemas.microsoft.com/office/drawing/2014/main" id="{7667D12E-8405-6245-B275-226927FB87C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10" name="Line 100">
              <a:extLst>
                <a:ext uri="{FF2B5EF4-FFF2-40B4-BE49-F238E27FC236}">
                  <a16:creationId xmlns:a16="http://schemas.microsoft.com/office/drawing/2014/main" id="{64896FF7-A551-5947-AEB5-332C32895D1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11" name="Line 101">
              <a:extLst>
                <a:ext uri="{FF2B5EF4-FFF2-40B4-BE49-F238E27FC236}">
                  <a16:creationId xmlns:a16="http://schemas.microsoft.com/office/drawing/2014/main" id="{8F2E8412-8C67-674D-B08F-3E7ACFF4F18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12" name="Line 102">
              <a:extLst>
                <a:ext uri="{FF2B5EF4-FFF2-40B4-BE49-F238E27FC236}">
                  <a16:creationId xmlns:a16="http://schemas.microsoft.com/office/drawing/2014/main" id="{9A9EEFAB-279A-6A4E-AA55-FA27CEF78F3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13" name="Line 103">
              <a:extLst>
                <a:ext uri="{FF2B5EF4-FFF2-40B4-BE49-F238E27FC236}">
                  <a16:creationId xmlns:a16="http://schemas.microsoft.com/office/drawing/2014/main" id="{B6580DB0-1D96-7746-B402-234C437AF0EB}"/>
                </a:ext>
              </a:extLst>
            </p:cNvPr>
            <p:cNvSpPr>
              <a:spLocks noChangeAspect="1" noChangeShapeType="1"/>
            </p:cNvSpPr>
            <p:nvPr/>
          </p:nvSpPr>
          <p:spPr bwMode="auto">
            <a:xfrm>
              <a:off x="4344" y="3288"/>
              <a:ext cx="48" cy="0"/>
            </a:xfrm>
            <a:prstGeom prst="line">
              <a:avLst/>
            </a:prstGeom>
            <a:noFill/>
            <a:ln w="6350">
              <a:solidFill>
                <a:schemeClr val="tx1"/>
              </a:solidFill>
              <a:round/>
              <a:headEnd/>
              <a:tailEnd/>
            </a:ln>
          </p:spPr>
          <p:txBody>
            <a:bodyPr>
              <a:prstTxWarp prst="textNoShape">
                <a:avLst/>
              </a:prstTxWarp>
            </a:bodyPr>
            <a:lstStyle/>
            <a:p>
              <a:endParaRPr lang="en-US"/>
            </a:p>
          </p:txBody>
        </p:sp>
        <p:sp>
          <p:nvSpPr>
            <p:cNvPr id="214" name="Line 104">
              <a:extLst>
                <a:ext uri="{FF2B5EF4-FFF2-40B4-BE49-F238E27FC236}">
                  <a16:creationId xmlns:a16="http://schemas.microsoft.com/office/drawing/2014/main" id="{92DAFCFE-BCD7-D24C-9570-5C53FF113F00}"/>
                </a:ext>
              </a:extLst>
            </p:cNvPr>
            <p:cNvSpPr>
              <a:spLocks noChangeAspect="1" noChangeShapeType="1"/>
            </p:cNvSpPr>
            <p:nvPr/>
          </p:nvSpPr>
          <p:spPr bwMode="auto">
            <a:xfrm flipH="1">
              <a:off x="4365" y="3312"/>
              <a:ext cx="5" cy="0"/>
            </a:xfrm>
            <a:prstGeom prst="line">
              <a:avLst/>
            </a:prstGeom>
            <a:noFill/>
            <a:ln w="6350">
              <a:solidFill>
                <a:schemeClr val="tx1"/>
              </a:solidFill>
              <a:round/>
              <a:headEnd/>
              <a:tailEnd/>
            </a:ln>
          </p:spPr>
          <p:txBody>
            <a:bodyPr>
              <a:prstTxWarp prst="textNoShape">
                <a:avLst/>
              </a:prstTxWarp>
            </a:bodyPr>
            <a:lstStyle/>
            <a:p>
              <a:endParaRPr lang="en-US"/>
            </a:p>
          </p:txBody>
        </p:sp>
      </p:grpSp>
      <p:sp>
        <p:nvSpPr>
          <p:cNvPr id="215" name="Freeform 12">
            <a:extLst>
              <a:ext uri="{FF2B5EF4-FFF2-40B4-BE49-F238E27FC236}">
                <a16:creationId xmlns:a16="http://schemas.microsoft.com/office/drawing/2014/main" id="{B9886567-1568-6048-8F5D-78690911CE48}"/>
              </a:ext>
            </a:extLst>
          </p:cNvPr>
          <p:cNvSpPr>
            <a:spLocks noChangeAspect="1"/>
          </p:cNvSpPr>
          <p:nvPr/>
        </p:nvSpPr>
        <p:spPr bwMode="auto">
          <a:xfrm rot="5400000">
            <a:off x="5728881" y="2635658"/>
            <a:ext cx="109728"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216" name="Group 222">
            <a:extLst>
              <a:ext uri="{FF2B5EF4-FFF2-40B4-BE49-F238E27FC236}">
                <a16:creationId xmlns:a16="http://schemas.microsoft.com/office/drawing/2014/main" id="{0ADDD2AA-45AD-1440-8415-F30A36182F7B}"/>
              </a:ext>
            </a:extLst>
          </p:cNvPr>
          <p:cNvGrpSpPr>
            <a:grpSpLocks/>
          </p:cNvGrpSpPr>
          <p:nvPr/>
        </p:nvGrpSpPr>
        <p:grpSpPr bwMode="auto">
          <a:xfrm>
            <a:off x="5367696" y="2890029"/>
            <a:ext cx="304800" cy="381000"/>
            <a:chOff x="4272" y="3072"/>
            <a:chExt cx="192" cy="240"/>
          </a:xfrm>
        </p:grpSpPr>
        <p:sp>
          <p:nvSpPr>
            <p:cNvPr id="217" name="Line 99">
              <a:extLst>
                <a:ext uri="{FF2B5EF4-FFF2-40B4-BE49-F238E27FC236}">
                  <a16:creationId xmlns:a16="http://schemas.microsoft.com/office/drawing/2014/main" id="{25B8581C-B1B1-394C-B0E9-CFEC52D829F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18" name="Line 100">
              <a:extLst>
                <a:ext uri="{FF2B5EF4-FFF2-40B4-BE49-F238E27FC236}">
                  <a16:creationId xmlns:a16="http://schemas.microsoft.com/office/drawing/2014/main" id="{46211638-B052-4047-B1C5-0CB62A63D97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19" name="Line 101">
              <a:extLst>
                <a:ext uri="{FF2B5EF4-FFF2-40B4-BE49-F238E27FC236}">
                  <a16:creationId xmlns:a16="http://schemas.microsoft.com/office/drawing/2014/main" id="{1D4E97E5-45E4-FE46-90E5-08A2F9225B0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20" name="Line 102">
              <a:extLst>
                <a:ext uri="{FF2B5EF4-FFF2-40B4-BE49-F238E27FC236}">
                  <a16:creationId xmlns:a16="http://schemas.microsoft.com/office/drawing/2014/main" id="{51D874B8-217F-AD4C-9649-F1BDA550C88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21" name="Line 103">
              <a:extLst>
                <a:ext uri="{FF2B5EF4-FFF2-40B4-BE49-F238E27FC236}">
                  <a16:creationId xmlns:a16="http://schemas.microsoft.com/office/drawing/2014/main" id="{DC2ACD58-1DE6-D24F-A8A5-BB7EC4495918}"/>
                </a:ext>
              </a:extLst>
            </p:cNvPr>
            <p:cNvSpPr>
              <a:spLocks noChangeAspect="1" noChangeShapeType="1"/>
            </p:cNvSpPr>
            <p:nvPr/>
          </p:nvSpPr>
          <p:spPr bwMode="auto">
            <a:xfrm>
              <a:off x="4344" y="3288"/>
              <a:ext cx="48" cy="0"/>
            </a:xfrm>
            <a:prstGeom prst="line">
              <a:avLst/>
            </a:prstGeom>
            <a:noFill/>
            <a:ln w="6350">
              <a:solidFill>
                <a:schemeClr val="tx1"/>
              </a:solidFill>
              <a:round/>
              <a:headEnd/>
              <a:tailEnd/>
            </a:ln>
          </p:spPr>
          <p:txBody>
            <a:bodyPr>
              <a:prstTxWarp prst="textNoShape">
                <a:avLst/>
              </a:prstTxWarp>
            </a:bodyPr>
            <a:lstStyle/>
            <a:p>
              <a:endParaRPr lang="en-US"/>
            </a:p>
          </p:txBody>
        </p:sp>
        <p:sp>
          <p:nvSpPr>
            <p:cNvPr id="222" name="Line 104">
              <a:extLst>
                <a:ext uri="{FF2B5EF4-FFF2-40B4-BE49-F238E27FC236}">
                  <a16:creationId xmlns:a16="http://schemas.microsoft.com/office/drawing/2014/main" id="{D1602F12-2A51-AC47-B0FE-4650C4EF6A0B}"/>
                </a:ext>
              </a:extLst>
            </p:cNvPr>
            <p:cNvSpPr>
              <a:spLocks noChangeAspect="1" noChangeShapeType="1"/>
            </p:cNvSpPr>
            <p:nvPr/>
          </p:nvSpPr>
          <p:spPr bwMode="auto">
            <a:xfrm flipH="1">
              <a:off x="4365" y="3312"/>
              <a:ext cx="5" cy="0"/>
            </a:xfrm>
            <a:prstGeom prst="line">
              <a:avLst/>
            </a:prstGeom>
            <a:noFill/>
            <a:ln w="6350">
              <a:solidFill>
                <a:schemeClr val="tx1"/>
              </a:solidFill>
              <a:round/>
              <a:headEnd/>
              <a:tailEnd/>
            </a:ln>
          </p:spPr>
          <p:txBody>
            <a:bodyPr>
              <a:prstTxWarp prst="textNoShape">
                <a:avLst/>
              </a:prstTxWarp>
            </a:bodyPr>
            <a:lstStyle/>
            <a:p>
              <a:endParaRPr lang="en-US"/>
            </a:p>
          </p:txBody>
        </p:sp>
      </p:grpSp>
      <p:grpSp>
        <p:nvGrpSpPr>
          <p:cNvPr id="223" name="Group 440">
            <a:extLst>
              <a:ext uri="{FF2B5EF4-FFF2-40B4-BE49-F238E27FC236}">
                <a16:creationId xmlns:a16="http://schemas.microsoft.com/office/drawing/2014/main" id="{E64F36C0-A448-CE41-BA52-E128495C1314}"/>
              </a:ext>
            </a:extLst>
          </p:cNvPr>
          <p:cNvGrpSpPr>
            <a:grpSpLocks/>
          </p:cNvGrpSpPr>
          <p:nvPr/>
        </p:nvGrpSpPr>
        <p:grpSpPr bwMode="auto">
          <a:xfrm rot="5400000">
            <a:off x="6132296" y="2721172"/>
            <a:ext cx="365760" cy="548640"/>
            <a:chOff x="403" y="3312"/>
            <a:chExt cx="404" cy="576"/>
          </a:xfrm>
        </p:grpSpPr>
        <p:grpSp>
          <p:nvGrpSpPr>
            <p:cNvPr id="224" name="Group 319">
              <a:extLst>
                <a:ext uri="{FF2B5EF4-FFF2-40B4-BE49-F238E27FC236}">
                  <a16:creationId xmlns:a16="http://schemas.microsoft.com/office/drawing/2014/main" id="{45CDF38B-B7FF-2540-9E93-11E1CF8710DD}"/>
                </a:ext>
              </a:extLst>
            </p:cNvPr>
            <p:cNvGrpSpPr>
              <a:grpSpLocks/>
            </p:cNvGrpSpPr>
            <p:nvPr/>
          </p:nvGrpSpPr>
          <p:grpSpPr bwMode="auto">
            <a:xfrm>
              <a:off x="403" y="3312"/>
              <a:ext cx="230" cy="576"/>
              <a:chOff x="3341" y="1584"/>
              <a:chExt cx="230" cy="576"/>
            </a:xfrm>
          </p:grpSpPr>
          <p:sp useBgFill="1">
            <p:nvSpPr>
              <p:cNvPr id="228" name="AutoShape 320">
                <a:extLst>
                  <a:ext uri="{FF2B5EF4-FFF2-40B4-BE49-F238E27FC236}">
                    <a16:creationId xmlns:a16="http://schemas.microsoft.com/office/drawing/2014/main" id="{D77247D1-64FD-1849-B702-0C2405D26F98}"/>
                  </a:ext>
                </a:extLst>
              </p:cNvPr>
              <p:cNvSpPr>
                <a:spLocks noChangeArrowheads="1"/>
              </p:cNvSpPr>
              <p:nvPr/>
            </p:nvSpPr>
            <p:spPr bwMode="auto">
              <a:xfrm flipV="1">
                <a:off x="3341" y="1757"/>
                <a:ext cx="230" cy="230"/>
              </a:xfrm>
              <a:prstGeom prst="triangle">
                <a:avLst>
                  <a:gd name="adj" fmla="val 50000"/>
                </a:avLst>
              </a:prstGeom>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229" name="Line 321">
                <a:extLst>
                  <a:ext uri="{FF2B5EF4-FFF2-40B4-BE49-F238E27FC236}">
                    <a16:creationId xmlns:a16="http://schemas.microsoft.com/office/drawing/2014/main" id="{66C32A45-9716-8C4E-951D-7D4F5BB0F739}"/>
                  </a:ext>
                </a:extLst>
              </p:cNvPr>
              <p:cNvSpPr>
                <a:spLocks noChangeShapeType="1"/>
              </p:cNvSpPr>
              <p:nvPr/>
            </p:nvSpPr>
            <p:spPr bwMode="auto">
              <a:xfrm>
                <a:off x="3456" y="1987"/>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0" name="Line 322">
                <a:extLst>
                  <a:ext uri="{FF2B5EF4-FFF2-40B4-BE49-F238E27FC236}">
                    <a16:creationId xmlns:a16="http://schemas.microsoft.com/office/drawing/2014/main" id="{0E1B7563-A286-4D46-B194-6AE051582BFB}"/>
                  </a:ext>
                </a:extLst>
              </p:cNvPr>
              <p:cNvSpPr>
                <a:spLocks noChangeShapeType="1"/>
              </p:cNvSpPr>
              <p:nvPr/>
            </p:nvSpPr>
            <p:spPr bwMode="auto">
              <a:xfrm flipV="1">
                <a:off x="3456" y="1584"/>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1" name="Line 323">
                <a:extLst>
                  <a:ext uri="{FF2B5EF4-FFF2-40B4-BE49-F238E27FC236}">
                    <a16:creationId xmlns:a16="http://schemas.microsoft.com/office/drawing/2014/main" id="{9BF24642-C141-AF48-8B65-3353D737C709}"/>
                  </a:ext>
                </a:extLst>
              </p:cNvPr>
              <p:cNvSpPr>
                <a:spLocks noChangeShapeType="1"/>
              </p:cNvSpPr>
              <p:nvPr/>
            </p:nvSpPr>
            <p:spPr bwMode="auto">
              <a:xfrm>
                <a:off x="3341" y="1987"/>
                <a:ext cx="23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25" name="Freeform 324">
              <a:extLst>
                <a:ext uri="{FF2B5EF4-FFF2-40B4-BE49-F238E27FC236}">
                  <a16:creationId xmlns:a16="http://schemas.microsoft.com/office/drawing/2014/main" id="{92F55756-EAC8-6746-8E33-56261A9BA1DA}"/>
                </a:ext>
              </a:extLst>
            </p:cNvPr>
            <p:cNvSpPr>
              <a:spLocks/>
            </p:cNvSpPr>
            <p:nvPr/>
          </p:nvSpPr>
          <p:spPr bwMode="auto">
            <a:xfrm>
              <a:off x="634" y="3461"/>
              <a:ext cx="173" cy="115"/>
            </a:xfrm>
            <a:custGeom>
              <a:avLst/>
              <a:gdLst>
                <a:gd name="T0" fmla="*/ 0 w 173"/>
                <a:gd name="T1" fmla="*/ 115 h 115"/>
                <a:gd name="T2" fmla="*/ 57 w 173"/>
                <a:gd name="T3" fmla="*/ 57 h 115"/>
                <a:gd name="T4" fmla="*/ 57 w 173"/>
                <a:gd name="T5" fmla="*/ 115 h 115"/>
                <a:gd name="T6" fmla="*/ 173 w 173"/>
                <a:gd name="T7" fmla="*/ 0 h 115"/>
                <a:gd name="T8" fmla="*/ 0 60000 65536"/>
                <a:gd name="T9" fmla="*/ 0 60000 65536"/>
                <a:gd name="T10" fmla="*/ 0 60000 65536"/>
                <a:gd name="T11" fmla="*/ 0 60000 65536"/>
                <a:gd name="T12" fmla="*/ 0 w 173"/>
                <a:gd name="T13" fmla="*/ 0 h 115"/>
                <a:gd name="T14" fmla="*/ 173 w 173"/>
                <a:gd name="T15" fmla="*/ 115 h 115"/>
              </a:gdLst>
              <a:ahLst/>
              <a:cxnLst>
                <a:cxn ang="T8">
                  <a:pos x="T0" y="T1"/>
                </a:cxn>
                <a:cxn ang="T9">
                  <a:pos x="T2" y="T3"/>
                </a:cxn>
                <a:cxn ang="T10">
                  <a:pos x="T4" y="T5"/>
                </a:cxn>
                <a:cxn ang="T11">
                  <a:pos x="T6" y="T7"/>
                </a:cxn>
              </a:cxnLst>
              <a:rect l="T12" t="T13" r="T14" b="T15"/>
              <a:pathLst>
                <a:path w="173" h="115">
                  <a:moveTo>
                    <a:pt x="0" y="115"/>
                  </a:moveTo>
                  <a:lnTo>
                    <a:pt x="57" y="57"/>
                  </a:lnTo>
                  <a:lnTo>
                    <a:pt x="57" y="115"/>
                  </a:lnTo>
                  <a:lnTo>
                    <a:pt x="173" y="0"/>
                  </a:ln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226" name="Freeform 325">
              <a:extLst>
                <a:ext uri="{FF2B5EF4-FFF2-40B4-BE49-F238E27FC236}">
                  <a16:creationId xmlns:a16="http://schemas.microsoft.com/office/drawing/2014/main" id="{C9B76119-24EF-C344-B3CD-24F7EE7F361E}"/>
                </a:ext>
              </a:extLst>
            </p:cNvPr>
            <p:cNvSpPr>
              <a:spLocks/>
            </p:cNvSpPr>
            <p:nvPr/>
          </p:nvSpPr>
          <p:spPr bwMode="auto">
            <a:xfrm>
              <a:off x="634" y="3542"/>
              <a:ext cx="173" cy="115"/>
            </a:xfrm>
            <a:custGeom>
              <a:avLst/>
              <a:gdLst>
                <a:gd name="T0" fmla="*/ 0 w 173"/>
                <a:gd name="T1" fmla="*/ 115 h 115"/>
                <a:gd name="T2" fmla="*/ 57 w 173"/>
                <a:gd name="T3" fmla="*/ 57 h 115"/>
                <a:gd name="T4" fmla="*/ 57 w 173"/>
                <a:gd name="T5" fmla="*/ 115 h 115"/>
                <a:gd name="T6" fmla="*/ 173 w 173"/>
                <a:gd name="T7" fmla="*/ 0 h 115"/>
                <a:gd name="T8" fmla="*/ 0 60000 65536"/>
                <a:gd name="T9" fmla="*/ 0 60000 65536"/>
                <a:gd name="T10" fmla="*/ 0 60000 65536"/>
                <a:gd name="T11" fmla="*/ 0 60000 65536"/>
                <a:gd name="T12" fmla="*/ 0 w 173"/>
                <a:gd name="T13" fmla="*/ 0 h 115"/>
                <a:gd name="T14" fmla="*/ 173 w 173"/>
                <a:gd name="T15" fmla="*/ 115 h 115"/>
              </a:gdLst>
              <a:ahLst/>
              <a:cxnLst>
                <a:cxn ang="T8">
                  <a:pos x="T0" y="T1"/>
                </a:cxn>
                <a:cxn ang="T9">
                  <a:pos x="T2" y="T3"/>
                </a:cxn>
                <a:cxn ang="T10">
                  <a:pos x="T4" y="T5"/>
                </a:cxn>
                <a:cxn ang="T11">
                  <a:pos x="T6" y="T7"/>
                </a:cxn>
              </a:cxnLst>
              <a:rect l="T12" t="T13" r="T14" b="T15"/>
              <a:pathLst>
                <a:path w="173" h="115">
                  <a:moveTo>
                    <a:pt x="0" y="115"/>
                  </a:moveTo>
                  <a:lnTo>
                    <a:pt x="57" y="57"/>
                  </a:lnTo>
                  <a:lnTo>
                    <a:pt x="57" y="115"/>
                  </a:lnTo>
                  <a:lnTo>
                    <a:pt x="173" y="0"/>
                  </a:ln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227" name="Freeform 431">
              <a:extLst>
                <a:ext uri="{FF2B5EF4-FFF2-40B4-BE49-F238E27FC236}">
                  <a16:creationId xmlns:a16="http://schemas.microsoft.com/office/drawing/2014/main" id="{B3ABC4CE-7EA5-804C-B14C-02C35732407F}"/>
                </a:ext>
              </a:extLst>
            </p:cNvPr>
            <p:cNvSpPr>
              <a:spLocks/>
            </p:cNvSpPr>
            <p:nvPr/>
          </p:nvSpPr>
          <p:spPr bwMode="auto">
            <a:xfrm>
              <a:off x="403" y="3312"/>
              <a:ext cx="231" cy="576"/>
            </a:xfrm>
            <a:custGeom>
              <a:avLst/>
              <a:gdLst>
                <a:gd name="T0" fmla="*/ 115 w 231"/>
                <a:gd name="T1" fmla="*/ 0 h 576"/>
                <a:gd name="T2" fmla="*/ 231 w 231"/>
                <a:gd name="T3" fmla="*/ 173 h 576"/>
                <a:gd name="T4" fmla="*/ 115 w 231"/>
                <a:gd name="T5" fmla="*/ 576 h 576"/>
                <a:gd name="T6" fmla="*/ 0 w 231"/>
                <a:gd name="T7" fmla="*/ 403 h 576"/>
                <a:gd name="T8" fmla="*/ 115 w 231"/>
                <a:gd name="T9" fmla="*/ 0 h 576"/>
                <a:gd name="T10" fmla="*/ 0 60000 65536"/>
                <a:gd name="T11" fmla="*/ 0 60000 65536"/>
                <a:gd name="T12" fmla="*/ 0 60000 65536"/>
                <a:gd name="T13" fmla="*/ 0 60000 65536"/>
                <a:gd name="T14" fmla="*/ 0 60000 65536"/>
                <a:gd name="T15" fmla="*/ 0 w 231"/>
                <a:gd name="T16" fmla="*/ 0 h 576"/>
                <a:gd name="T17" fmla="*/ 231 w 231"/>
                <a:gd name="T18" fmla="*/ 576 h 576"/>
              </a:gdLst>
              <a:ahLst/>
              <a:cxnLst>
                <a:cxn ang="T10">
                  <a:pos x="T0" y="T1"/>
                </a:cxn>
                <a:cxn ang="T11">
                  <a:pos x="T2" y="T3"/>
                </a:cxn>
                <a:cxn ang="T12">
                  <a:pos x="T4" y="T5"/>
                </a:cxn>
                <a:cxn ang="T13">
                  <a:pos x="T6" y="T7"/>
                </a:cxn>
                <a:cxn ang="T14">
                  <a:pos x="T8" y="T9"/>
                </a:cxn>
              </a:cxnLst>
              <a:rect l="T15" t="T16" r="T17" b="T18"/>
              <a:pathLst>
                <a:path w="231" h="576">
                  <a:moveTo>
                    <a:pt x="115" y="0"/>
                  </a:moveTo>
                  <a:lnTo>
                    <a:pt x="231" y="173"/>
                  </a:lnTo>
                  <a:lnTo>
                    <a:pt x="115" y="576"/>
                  </a:lnTo>
                  <a:lnTo>
                    <a:pt x="0" y="403"/>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32" name="Group 440">
            <a:extLst>
              <a:ext uri="{FF2B5EF4-FFF2-40B4-BE49-F238E27FC236}">
                <a16:creationId xmlns:a16="http://schemas.microsoft.com/office/drawing/2014/main" id="{8BD43AA7-DCB3-E745-A839-54F37F91DC22}"/>
              </a:ext>
            </a:extLst>
          </p:cNvPr>
          <p:cNvGrpSpPr>
            <a:grpSpLocks/>
          </p:cNvGrpSpPr>
          <p:nvPr/>
        </p:nvGrpSpPr>
        <p:grpSpPr bwMode="auto">
          <a:xfrm rot="5400000">
            <a:off x="6104816" y="3881765"/>
            <a:ext cx="365760" cy="548640"/>
            <a:chOff x="403" y="3312"/>
            <a:chExt cx="404" cy="576"/>
          </a:xfrm>
        </p:grpSpPr>
        <p:grpSp>
          <p:nvGrpSpPr>
            <p:cNvPr id="233" name="Group 319">
              <a:extLst>
                <a:ext uri="{FF2B5EF4-FFF2-40B4-BE49-F238E27FC236}">
                  <a16:creationId xmlns:a16="http://schemas.microsoft.com/office/drawing/2014/main" id="{B34FD335-5164-164F-9491-1F4E0F62FE57}"/>
                </a:ext>
              </a:extLst>
            </p:cNvPr>
            <p:cNvGrpSpPr>
              <a:grpSpLocks/>
            </p:cNvGrpSpPr>
            <p:nvPr/>
          </p:nvGrpSpPr>
          <p:grpSpPr bwMode="auto">
            <a:xfrm>
              <a:off x="403" y="3312"/>
              <a:ext cx="230" cy="576"/>
              <a:chOff x="3341" y="1584"/>
              <a:chExt cx="230" cy="576"/>
            </a:xfrm>
          </p:grpSpPr>
          <p:sp useBgFill="1">
            <p:nvSpPr>
              <p:cNvPr id="237" name="AutoShape 320">
                <a:extLst>
                  <a:ext uri="{FF2B5EF4-FFF2-40B4-BE49-F238E27FC236}">
                    <a16:creationId xmlns:a16="http://schemas.microsoft.com/office/drawing/2014/main" id="{9639107C-1E94-DD41-9568-41AD2E0C62D5}"/>
                  </a:ext>
                </a:extLst>
              </p:cNvPr>
              <p:cNvSpPr>
                <a:spLocks noChangeArrowheads="1"/>
              </p:cNvSpPr>
              <p:nvPr/>
            </p:nvSpPr>
            <p:spPr bwMode="auto">
              <a:xfrm flipV="1">
                <a:off x="3341" y="1757"/>
                <a:ext cx="230" cy="230"/>
              </a:xfrm>
              <a:prstGeom prst="triangle">
                <a:avLst>
                  <a:gd name="adj" fmla="val 50000"/>
                </a:avLst>
              </a:prstGeom>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238" name="Line 321">
                <a:extLst>
                  <a:ext uri="{FF2B5EF4-FFF2-40B4-BE49-F238E27FC236}">
                    <a16:creationId xmlns:a16="http://schemas.microsoft.com/office/drawing/2014/main" id="{E006322D-10C7-1840-A3DD-E03F8570F5B9}"/>
                  </a:ext>
                </a:extLst>
              </p:cNvPr>
              <p:cNvSpPr>
                <a:spLocks noChangeShapeType="1"/>
              </p:cNvSpPr>
              <p:nvPr/>
            </p:nvSpPr>
            <p:spPr bwMode="auto">
              <a:xfrm>
                <a:off x="3456" y="1987"/>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9" name="Line 322">
                <a:extLst>
                  <a:ext uri="{FF2B5EF4-FFF2-40B4-BE49-F238E27FC236}">
                    <a16:creationId xmlns:a16="http://schemas.microsoft.com/office/drawing/2014/main" id="{EE1AA47B-2B20-1848-B7B7-37B4934BF937}"/>
                  </a:ext>
                </a:extLst>
              </p:cNvPr>
              <p:cNvSpPr>
                <a:spLocks noChangeShapeType="1"/>
              </p:cNvSpPr>
              <p:nvPr/>
            </p:nvSpPr>
            <p:spPr bwMode="auto">
              <a:xfrm flipV="1">
                <a:off x="3456" y="1584"/>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0" name="Line 323">
                <a:extLst>
                  <a:ext uri="{FF2B5EF4-FFF2-40B4-BE49-F238E27FC236}">
                    <a16:creationId xmlns:a16="http://schemas.microsoft.com/office/drawing/2014/main" id="{C9B7B938-0DEC-8B4A-9262-C01C74914841}"/>
                  </a:ext>
                </a:extLst>
              </p:cNvPr>
              <p:cNvSpPr>
                <a:spLocks noChangeShapeType="1"/>
              </p:cNvSpPr>
              <p:nvPr/>
            </p:nvSpPr>
            <p:spPr bwMode="auto">
              <a:xfrm>
                <a:off x="3341" y="1987"/>
                <a:ext cx="23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4" name="Freeform 324">
              <a:extLst>
                <a:ext uri="{FF2B5EF4-FFF2-40B4-BE49-F238E27FC236}">
                  <a16:creationId xmlns:a16="http://schemas.microsoft.com/office/drawing/2014/main" id="{286F36B0-B057-BB40-B562-2B7C3CB2CA56}"/>
                </a:ext>
              </a:extLst>
            </p:cNvPr>
            <p:cNvSpPr>
              <a:spLocks/>
            </p:cNvSpPr>
            <p:nvPr/>
          </p:nvSpPr>
          <p:spPr bwMode="auto">
            <a:xfrm>
              <a:off x="634" y="3461"/>
              <a:ext cx="173" cy="115"/>
            </a:xfrm>
            <a:custGeom>
              <a:avLst/>
              <a:gdLst>
                <a:gd name="T0" fmla="*/ 0 w 173"/>
                <a:gd name="T1" fmla="*/ 115 h 115"/>
                <a:gd name="T2" fmla="*/ 57 w 173"/>
                <a:gd name="T3" fmla="*/ 57 h 115"/>
                <a:gd name="T4" fmla="*/ 57 w 173"/>
                <a:gd name="T5" fmla="*/ 115 h 115"/>
                <a:gd name="T6" fmla="*/ 173 w 173"/>
                <a:gd name="T7" fmla="*/ 0 h 115"/>
                <a:gd name="T8" fmla="*/ 0 60000 65536"/>
                <a:gd name="T9" fmla="*/ 0 60000 65536"/>
                <a:gd name="T10" fmla="*/ 0 60000 65536"/>
                <a:gd name="T11" fmla="*/ 0 60000 65536"/>
                <a:gd name="T12" fmla="*/ 0 w 173"/>
                <a:gd name="T13" fmla="*/ 0 h 115"/>
                <a:gd name="T14" fmla="*/ 173 w 173"/>
                <a:gd name="T15" fmla="*/ 115 h 115"/>
              </a:gdLst>
              <a:ahLst/>
              <a:cxnLst>
                <a:cxn ang="T8">
                  <a:pos x="T0" y="T1"/>
                </a:cxn>
                <a:cxn ang="T9">
                  <a:pos x="T2" y="T3"/>
                </a:cxn>
                <a:cxn ang="T10">
                  <a:pos x="T4" y="T5"/>
                </a:cxn>
                <a:cxn ang="T11">
                  <a:pos x="T6" y="T7"/>
                </a:cxn>
              </a:cxnLst>
              <a:rect l="T12" t="T13" r="T14" b="T15"/>
              <a:pathLst>
                <a:path w="173" h="115">
                  <a:moveTo>
                    <a:pt x="0" y="115"/>
                  </a:moveTo>
                  <a:lnTo>
                    <a:pt x="57" y="57"/>
                  </a:lnTo>
                  <a:lnTo>
                    <a:pt x="57" y="115"/>
                  </a:lnTo>
                  <a:lnTo>
                    <a:pt x="173" y="0"/>
                  </a:ln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235" name="Freeform 325">
              <a:extLst>
                <a:ext uri="{FF2B5EF4-FFF2-40B4-BE49-F238E27FC236}">
                  <a16:creationId xmlns:a16="http://schemas.microsoft.com/office/drawing/2014/main" id="{711B4C61-F188-6B4C-A5A0-5720D8E13CFC}"/>
                </a:ext>
              </a:extLst>
            </p:cNvPr>
            <p:cNvSpPr>
              <a:spLocks/>
            </p:cNvSpPr>
            <p:nvPr/>
          </p:nvSpPr>
          <p:spPr bwMode="auto">
            <a:xfrm>
              <a:off x="634" y="3542"/>
              <a:ext cx="173" cy="115"/>
            </a:xfrm>
            <a:custGeom>
              <a:avLst/>
              <a:gdLst>
                <a:gd name="T0" fmla="*/ 0 w 173"/>
                <a:gd name="T1" fmla="*/ 115 h 115"/>
                <a:gd name="T2" fmla="*/ 57 w 173"/>
                <a:gd name="T3" fmla="*/ 57 h 115"/>
                <a:gd name="T4" fmla="*/ 57 w 173"/>
                <a:gd name="T5" fmla="*/ 115 h 115"/>
                <a:gd name="T6" fmla="*/ 173 w 173"/>
                <a:gd name="T7" fmla="*/ 0 h 115"/>
                <a:gd name="T8" fmla="*/ 0 60000 65536"/>
                <a:gd name="T9" fmla="*/ 0 60000 65536"/>
                <a:gd name="T10" fmla="*/ 0 60000 65536"/>
                <a:gd name="T11" fmla="*/ 0 60000 65536"/>
                <a:gd name="T12" fmla="*/ 0 w 173"/>
                <a:gd name="T13" fmla="*/ 0 h 115"/>
                <a:gd name="T14" fmla="*/ 173 w 173"/>
                <a:gd name="T15" fmla="*/ 115 h 115"/>
              </a:gdLst>
              <a:ahLst/>
              <a:cxnLst>
                <a:cxn ang="T8">
                  <a:pos x="T0" y="T1"/>
                </a:cxn>
                <a:cxn ang="T9">
                  <a:pos x="T2" y="T3"/>
                </a:cxn>
                <a:cxn ang="T10">
                  <a:pos x="T4" y="T5"/>
                </a:cxn>
                <a:cxn ang="T11">
                  <a:pos x="T6" y="T7"/>
                </a:cxn>
              </a:cxnLst>
              <a:rect l="T12" t="T13" r="T14" b="T15"/>
              <a:pathLst>
                <a:path w="173" h="115">
                  <a:moveTo>
                    <a:pt x="0" y="115"/>
                  </a:moveTo>
                  <a:lnTo>
                    <a:pt x="57" y="57"/>
                  </a:lnTo>
                  <a:lnTo>
                    <a:pt x="57" y="115"/>
                  </a:lnTo>
                  <a:lnTo>
                    <a:pt x="173" y="0"/>
                  </a:ln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236" name="Freeform 431">
              <a:extLst>
                <a:ext uri="{FF2B5EF4-FFF2-40B4-BE49-F238E27FC236}">
                  <a16:creationId xmlns:a16="http://schemas.microsoft.com/office/drawing/2014/main" id="{86435186-BA01-674E-9CCD-0346562B21C5}"/>
                </a:ext>
              </a:extLst>
            </p:cNvPr>
            <p:cNvSpPr>
              <a:spLocks/>
            </p:cNvSpPr>
            <p:nvPr/>
          </p:nvSpPr>
          <p:spPr bwMode="auto">
            <a:xfrm>
              <a:off x="403" y="3312"/>
              <a:ext cx="231" cy="576"/>
            </a:xfrm>
            <a:custGeom>
              <a:avLst/>
              <a:gdLst>
                <a:gd name="T0" fmla="*/ 115 w 231"/>
                <a:gd name="T1" fmla="*/ 0 h 576"/>
                <a:gd name="T2" fmla="*/ 231 w 231"/>
                <a:gd name="T3" fmla="*/ 173 h 576"/>
                <a:gd name="T4" fmla="*/ 115 w 231"/>
                <a:gd name="T5" fmla="*/ 576 h 576"/>
                <a:gd name="T6" fmla="*/ 0 w 231"/>
                <a:gd name="T7" fmla="*/ 403 h 576"/>
                <a:gd name="T8" fmla="*/ 115 w 231"/>
                <a:gd name="T9" fmla="*/ 0 h 576"/>
                <a:gd name="T10" fmla="*/ 0 60000 65536"/>
                <a:gd name="T11" fmla="*/ 0 60000 65536"/>
                <a:gd name="T12" fmla="*/ 0 60000 65536"/>
                <a:gd name="T13" fmla="*/ 0 60000 65536"/>
                <a:gd name="T14" fmla="*/ 0 60000 65536"/>
                <a:gd name="T15" fmla="*/ 0 w 231"/>
                <a:gd name="T16" fmla="*/ 0 h 576"/>
                <a:gd name="T17" fmla="*/ 231 w 231"/>
                <a:gd name="T18" fmla="*/ 576 h 576"/>
              </a:gdLst>
              <a:ahLst/>
              <a:cxnLst>
                <a:cxn ang="T10">
                  <a:pos x="T0" y="T1"/>
                </a:cxn>
                <a:cxn ang="T11">
                  <a:pos x="T2" y="T3"/>
                </a:cxn>
                <a:cxn ang="T12">
                  <a:pos x="T4" y="T5"/>
                </a:cxn>
                <a:cxn ang="T13">
                  <a:pos x="T6" y="T7"/>
                </a:cxn>
                <a:cxn ang="T14">
                  <a:pos x="T8" y="T9"/>
                </a:cxn>
              </a:cxnLst>
              <a:rect l="T15" t="T16" r="T17" b="T18"/>
              <a:pathLst>
                <a:path w="231" h="576">
                  <a:moveTo>
                    <a:pt x="115" y="0"/>
                  </a:moveTo>
                  <a:lnTo>
                    <a:pt x="231" y="173"/>
                  </a:lnTo>
                  <a:lnTo>
                    <a:pt x="115" y="576"/>
                  </a:lnTo>
                  <a:lnTo>
                    <a:pt x="0" y="403"/>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41" name="Group 440">
            <a:extLst>
              <a:ext uri="{FF2B5EF4-FFF2-40B4-BE49-F238E27FC236}">
                <a16:creationId xmlns:a16="http://schemas.microsoft.com/office/drawing/2014/main" id="{A7AB54DE-0996-B849-AAF0-6470FF291878}"/>
              </a:ext>
            </a:extLst>
          </p:cNvPr>
          <p:cNvGrpSpPr>
            <a:grpSpLocks/>
          </p:cNvGrpSpPr>
          <p:nvPr/>
        </p:nvGrpSpPr>
        <p:grpSpPr bwMode="auto">
          <a:xfrm rot="16200000">
            <a:off x="8940449" y="4184065"/>
            <a:ext cx="365760" cy="548640"/>
            <a:chOff x="403" y="3312"/>
            <a:chExt cx="404" cy="576"/>
          </a:xfrm>
        </p:grpSpPr>
        <p:grpSp>
          <p:nvGrpSpPr>
            <p:cNvPr id="242" name="Group 319">
              <a:extLst>
                <a:ext uri="{FF2B5EF4-FFF2-40B4-BE49-F238E27FC236}">
                  <a16:creationId xmlns:a16="http://schemas.microsoft.com/office/drawing/2014/main" id="{B9F8071F-FF7E-AC41-BB6A-9FD5F225841A}"/>
                </a:ext>
              </a:extLst>
            </p:cNvPr>
            <p:cNvGrpSpPr>
              <a:grpSpLocks/>
            </p:cNvGrpSpPr>
            <p:nvPr/>
          </p:nvGrpSpPr>
          <p:grpSpPr bwMode="auto">
            <a:xfrm>
              <a:off x="403" y="3312"/>
              <a:ext cx="230" cy="576"/>
              <a:chOff x="3341" y="1584"/>
              <a:chExt cx="230" cy="576"/>
            </a:xfrm>
          </p:grpSpPr>
          <p:sp useBgFill="1">
            <p:nvSpPr>
              <p:cNvPr id="246" name="AutoShape 320">
                <a:extLst>
                  <a:ext uri="{FF2B5EF4-FFF2-40B4-BE49-F238E27FC236}">
                    <a16:creationId xmlns:a16="http://schemas.microsoft.com/office/drawing/2014/main" id="{217182F2-7696-894F-BE47-D40A0A28E92C}"/>
                  </a:ext>
                </a:extLst>
              </p:cNvPr>
              <p:cNvSpPr>
                <a:spLocks noChangeArrowheads="1"/>
              </p:cNvSpPr>
              <p:nvPr/>
            </p:nvSpPr>
            <p:spPr bwMode="auto">
              <a:xfrm flipV="1">
                <a:off x="3341" y="1757"/>
                <a:ext cx="230" cy="230"/>
              </a:xfrm>
              <a:prstGeom prst="triangle">
                <a:avLst>
                  <a:gd name="adj" fmla="val 50000"/>
                </a:avLst>
              </a:prstGeom>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247" name="Line 321">
                <a:extLst>
                  <a:ext uri="{FF2B5EF4-FFF2-40B4-BE49-F238E27FC236}">
                    <a16:creationId xmlns:a16="http://schemas.microsoft.com/office/drawing/2014/main" id="{766BAB54-EF42-2445-997B-73A33F326416}"/>
                  </a:ext>
                </a:extLst>
              </p:cNvPr>
              <p:cNvSpPr>
                <a:spLocks noChangeShapeType="1"/>
              </p:cNvSpPr>
              <p:nvPr/>
            </p:nvSpPr>
            <p:spPr bwMode="auto">
              <a:xfrm>
                <a:off x="3456" y="1987"/>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8" name="Line 322">
                <a:extLst>
                  <a:ext uri="{FF2B5EF4-FFF2-40B4-BE49-F238E27FC236}">
                    <a16:creationId xmlns:a16="http://schemas.microsoft.com/office/drawing/2014/main" id="{17287756-10B4-5749-9FA7-EA3258E601FE}"/>
                  </a:ext>
                </a:extLst>
              </p:cNvPr>
              <p:cNvSpPr>
                <a:spLocks noChangeShapeType="1"/>
              </p:cNvSpPr>
              <p:nvPr/>
            </p:nvSpPr>
            <p:spPr bwMode="auto">
              <a:xfrm flipV="1">
                <a:off x="3456" y="1584"/>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9" name="Line 323">
                <a:extLst>
                  <a:ext uri="{FF2B5EF4-FFF2-40B4-BE49-F238E27FC236}">
                    <a16:creationId xmlns:a16="http://schemas.microsoft.com/office/drawing/2014/main" id="{A13CFF02-D0F4-074B-ADAE-19175A36D77A}"/>
                  </a:ext>
                </a:extLst>
              </p:cNvPr>
              <p:cNvSpPr>
                <a:spLocks noChangeShapeType="1"/>
              </p:cNvSpPr>
              <p:nvPr/>
            </p:nvSpPr>
            <p:spPr bwMode="auto">
              <a:xfrm>
                <a:off x="3341" y="1987"/>
                <a:ext cx="23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43" name="Freeform 324">
              <a:extLst>
                <a:ext uri="{FF2B5EF4-FFF2-40B4-BE49-F238E27FC236}">
                  <a16:creationId xmlns:a16="http://schemas.microsoft.com/office/drawing/2014/main" id="{A949AEE8-19CE-2048-A3DF-7F77AF0A1F71}"/>
                </a:ext>
              </a:extLst>
            </p:cNvPr>
            <p:cNvSpPr>
              <a:spLocks/>
            </p:cNvSpPr>
            <p:nvPr/>
          </p:nvSpPr>
          <p:spPr bwMode="auto">
            <a:xfrm>
              <a:off x="634" y="3461"/>
              <a:ext cx="173" cy="115"/>
            </a:xfrm>
            <a:custGeom>
              <a:avLst/>
              <a:gdLst>
                <a:gd name="T0" fmla="*/ 0 w 173"/>
                <a:gd name="T1" fmla="*/ 115 h 115"/>
                <a:gd name="T2" fmla="*/ 57 w 173"/>
                <a:gd name="T3" fmla="*/ 57 h 115"/>
                <a:gd name="T4" fmla="*/ 57 w 173"/>
                <a:gd name="T5" fmla="*/ 115 h 115"/>
                <a:gd name="T6" fmla="*/ 173 w 173"/>
                <a:gd name="T7" fmla="*/ 0 h 115"/>
                <a:gd name="T8" fmla="*/ 0 60000 65536"/>
                <a:gd name="T9" fmla="*/ 0 60000 65536"/>
                <a:gd name="T10" fmla="*/ 0 60000 65536"/>
                <a:gd name="T11" fmla="*/ 0 60000 65536"/>
                <a:gd name="T12" fmla="*/ 0 w 173"/>
                <a:gd name="T13" fmla="*/ 0 h 115"/>
                <a:gd name="T14" fmla="*/ 173 w 173"/>
                <a:gd name="T15" fmla="*/ 115 h 115"/>
              </a:gdLst>
              <a:ahLst/>
              <a:cxnLst>
                <a:cxn ang="T8">
                  <a:pos x="T0" y="T1"/>
                </a:cxn>
                <a:cxn ang="T9">
                  <a:pos x="T2" y="T3"/>
                </a:cxn>
                <a:cxn ang="T10">
                  <a:pos x="T4" y="T5"/>
                </a:cxn>
                <a:cxn ang="T11">
                  <a:pos x="T6" y="T7"/>
                </a:cxn>
              </a:cxnLst>
              <a:rect l="T12" t="T13" r="T14" b="T15"/>
              <a:pathLst>
                <a:path w="173" h="115">
                  <a:moveTo>
                    <a:pt x="0" y="115"/>
                  </a:moveTo>
                  <a:lnTo>
                    <a:pt x="57" y="57"/>
                  </a:lnTo>
                  <a:lnTo>
                    <a:pt x="57" y="115"/>
                  </a:lnTo>
                  <a:lnTo>
                    <a:pt x="173" y="0"/>
                  </a:ln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244" name="Freeform 325">
              <a:extLst>
                <a:ext uri="{FF2B5EF4-FFF2-40B4-BE49-F238E27FC236}">
                  <a16:creationId xmlns:a16="http://schemas.microsoft.com/office/drawing/2014/main" id="{D61AD312-1D96-FF46-BE39-7B144AF1DB9D}"/>
                </a:ext>
              </a:extLst>
            </p:cNvPr>
            <p:cNvSpPr>
              <a:spLocks/>
            </p:cNvSpPr>
            <p:nvPr/>
          </p:nvSpPr>
          <p:spPr bwMode="auto">
            <a:xfrm>
              <a:off x="634" y="3542"/>
              <a:ext cx="173" cy="115"/>
            </a:xfrm>
            <a:custGeom>
              <a:avLst/>
              <a:gdLst>
                <a:gd name="T0" fmla="*/ 0 w 173"/>
                <a:gd name="T1" fmla="*/ 115 h 115"/>
                <a:gd name="T2" fmla="*/ 57 w 173"/>
                <a:gd name="T3" fmla="*/ 57 h 115"/>
                <a:gd name="T4" fmla="*/ 57 w 173"/>
                <a:gd name="T5" fmla="*/ 115 h 115"/>
                <a:gd name="T6" fmla="*/ 173 w 173"/>
                <a:gd name="T7" fmla="*/ 0 h 115"/>
                <a:gd name="T8" fmla="*/ 0 60000 65536"/>
                <a:gd name="T9" fmla="*/ 0 60000 65536"/>
                <a:gd name="T10" fmla="*/ 0 60000 65536"/>
                <a:gd name="T11" fmla="*/ 0 60000 65536"/>
                <a:gd name="T12" fmla="*/ 0 w 173"/>
                <a:gd name="T13" fmla="*/ 0 h 115"/>
                <a:gd name="T14" fmla="*/ 173 w 173"/>
                <a:gd name="T15" fmla="*/ 115 h 115"/>
              </a:gdLst>
              <a:ahLst/>
              <a:cxnLst>
                <a:cxn ang="T8">
                  <a:pos x="T0" y="T1"/>
                </a:cxn>
                <a:cxn ang="T9">
                  <a:pos x="T2" y="T3"/>
                </a:cxn>
                <a:cxn ang="T10">
                  <a:pos x="T4" y="T5"/>
                </a:cxn>
                <a:cxn ang="T11">
                  <a:pos x="T6" y="T7"/>
                </a:cxn>
              </a:cxnLst>
              <a:rect l="T12" t="T13" r="T14" b="T15"/>
              <a:pathLst>
                <a:path w="173" h="115">
                  <a:moveTo>
                    <a:pt x="0" y="115"/>
                  </a:moveTo>
                  <a:lnTo>
                    <a:pt x="57" y="57"/>
                  </a:lnTo>
                  <a:lnTo>
                    <a:pt x="57" y="115"/>
                  </a:lnTo>
                  <a:lnTo>
                    <a:pt x="173" y="0"/>
                  </a:ln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245" name="Freeform 431">
              <a:extLst>
                <a:ext uri="{FF2B5EF4-FFF2-40B4-BE49-F238E27FC236}">
                  <a16:creationId xmlns:a16="http://schemas.microsoft.com/office/drawing/2014/main" id="{C56B212E-7FFE-C94A-97DB-6AB84A87BACB}"/>
                </a:ext>
              </a:extLst>
            </p:cNvPr>
            <p:cNvSpPr>
              <a:spLocks/>
            </p:cNvSpPr>
            <p:nvPr/>
          </p:nvSpPr>
          <p:spPr bwMode="auto">
            <a:xfrm>
              <a:off x="403" y="3312"/>
              <a:ext cx="231" cy="576"/>
            </a:xfrm>
            <a:custGeom>
              <a:avLst/>
              <a:gdLst>
                <a:gd name="T0" fmla="*/ 115 w 231"/>
                <a:gd name="T1" fmla="*/ 0 h 576"/>
                <a:gd name="T2" fmla="*/ 231 w 231"/>
                <a:gd name="T3" fmla="*/ 173 h 576"/>
                <a:gd name="T4" fmla="*/ 115 w 231"/>
                <a:gd name="T5" fmla="*/ 576 h 576"/>
                <a:gd name="T6" fmla="*/ 0 w 231"/>
                <a:gd name="T7" fmla="*/ 403 h 576"/>
                <a:gd name="T8" fmla="*/ 115 w 231"/>
                <a:gd name="T9" fmla="*/ 0 h 576"/>
                <a:gd name="T10" fmla="*/ 0 60000 65536"/>
                <a:gd name="T11" fmla="*/ 0 60000 65536"/>
                <a:gd name="T12" fmla="*/ 0 60000 65536"/>
                <a:gd name="T13" fmla="*/ 0 60000 65536"/>
                <a:gd name="T14" fmla="*/ 0 60000 65536"/>
                <a:gd name="T15" fmla="*/ 0 w 231"/>
                <a:gd name="T16" fmla="*/ 0 h 576"/>
                <a:gd name="T17" fmla="*/ 231 w 231"/>
                <a:gd name="T18" fmla="*/ 576 h 576"/>
              </a:gdLst>
              <a:ahLst/>
              <a:cxnLst>
                <a:cxn ang="T10">
                  <a:pos x="T0" y="T1"/>
                </a:cxn>
                <a:cxn ang="T11">
                  <a:pos x="T2" y="T3"/>
                </a:cxn>
                <a:cxn ang="T12">
                  <a:pos x="T4" y="T5"/>
                </a:cxn>
                <a:cxn ang="T13">
                  <a:pos x="T6" y="T7"/>
                </a:cxn>
                <a:cxn ang="T14">
                  <a:pos x="T8" y="T9"/>
                </a:cxn>
              </a:cxnLst>
              <a:rect l="T15" t="T16" r="T17" b="T18"/>
              <a:pathLst>
                <a:path w="231" h="576">
                  <a:moveTo>
                    <a:pt x="115" y="0"/>
                  </a:moveTo>
                  <a:lnTo>
                    <a:pt x="231" y="173"/>
                  </a:lnTo>
                  <a:lnTo>
                    <a:pt x="115" y="576"/>
                  </a:lnTo>
                  <a:lnTo>
                    <a:pt x="0" y="403"/>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317" name="Group 440">
            <a:extLst>
              <a:ext uri="{FF2B5EF4-FFF2-40B4-BE49-F238E27FC236}">
                <a16:creationId xmlns:a16="http://schemas.microsoft.com/office/drawing/2014/main" id="{77A06AD4-F9DF-6840-93FE-B56AD4753C04}"/>
              </a:ext>
            </a:extLst>
          </p:cNvPr>
          <p:cNvGrpSpPr>
            <a:grpSpLocks/>
          </p:cNvGrpSpPr>
          <p:nvPr/>
        </p:nvGrpSpPr>
        <p:grpSpPr bwMode="auto">
          <a:xfrm rot="16200000">
            <a:off x="8942949" y="2582620"/>
            <a:ext cx="365760" cy="548640"/>
            <a:chOff x="403" y="3312"/>
            <a:chExt cx="404" cy="576"/>
          </a:xfrm>
        </p:grpSpPr>
        <p:grpSp>
          <p:nvGrpSpPr>
            <p:cNvPr id="318" name="Group 319">
              <a:extLst>
                <a:ext uri="{FF2B5EF4-FFF2-40B4-BE49-F238E27FC236}">
                  <a16:creationId xmlns:a16="http://schemas.microsoft.com/office/drawing/2014/main" id="{B21BF6D8-5E33-6747-A06D-9797A99B0D4D}"/>
                </a:ext>
              </a:extLst>
            </p:cNvPr>
            <p:cNvGrpSpPr>
              <a:grpSpLocks/>
            </p:cNvGrpSpPr>
            <p:nvPr/>
          </p:nvGrpSpPr>
          <p:grpSpPr bwMode="auto">
            <a:xfrm>
              <a:off x="403" y="3312"/>
              <a:ext cx="230" cy="576"/>
              <a:chOff x="3341" y="1584"/>
              <a:chExt cx="230" cy="576"/>
            </a:xfrm>
          </p:grpSpPr>
          <p:sp useBgFill="1">
            <p:nvSpPr>
              <p:cNvPr id="322" name="AutoShape 320">
                <a:extLst>
                  <a:ext uri="{FF2B5EF4-FFF2-40B4-BE49-F238E27FC236}">
                    <a16:creationId xmlns:a16="http://schemas.microsoft.com/office/drawing/2014/main" id="{3CE6138C-53BA-2F4A-9B1E-E2502FD2E4C2}"/>
                  </a:ext>
                </a:extLst>
              </p:cNvPr>
              <p:cNvSpPr>
                <a:spLocks noChangeArrowheads="1"/>
              </p:cNvSpPr>
              <p:nvPr/>
            </p:nvSpPr>
            <p:spPr bwMode="auto">
              <a:xfrm flipV="1">
                <a:off x="3341" y="1757"/>
                <a:ext cx="230" cy="230"/>
              </a:xfrm>
              <a:prstGeom prst="triangle">
                <a:avLst>
                  <a:gd name="adj" fmla="val 50000"/>
                </a:avLst>
              </a:prstGeom>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23" name="Line 321">
                <a:extLst>
                  <a:ext uri="{FF2B5EF4-FFF2-40B4-BE49-F238E27FC236}">
                    <a16:creationId xmlns:a16="http://schemas.microsoft.com/office/drawing/2014/main" id="{6FDCC30F-97E2-2E47-AD5C-89419993F382}"/>
                  </a:ext>
                </a:extLst>
              </p:cNvPr>
              <p:cNvSpPr>
                <a:spLocks noChangeShapeType="1"/>
              </p:cNvSpPr>
              <p:nvPr/>
            </p:nvSpPr>
            <p:spPr bwMode="auto">
              <a:xfrm>
                <a:off x="3456" y="1987"/>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1" name="Line 322">
                <a:extLst>
                  <a:ext uri="{FF2B5EF4-FFF2-40B4-BE49-F238E27FC236}">
                    <a16:creationId xmlns:a16="http://schemas.microsoft.com/office/drawing/2014/main" id="{6A530EC5-5536-294F-97CC-35E1EF25B1DB}"/>
                  </a:ext>
                </a:extLst>
              </p:cNvPr>
              <p:cNvSpPr>
                <a:spLocks noChangeShapeType="1"/>
              </p:cNvSpPr>
              <p:nvPr/>
            </p:nvSpPr>
            <p:spPr bwMode="auto">
              <a:xfrm flipV="1">
                <a:off x="3456" y="1584"/>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3" name="Line 323">
                <a:extLst>
                  <a:ext uri="{FF2B5EF4-FFF2-40B4-BE49-F238E27FC236}">
                    <a16:creationId xmlns:a16="http://schemas.microsoft.com/office/drawing/2014/main" id="{00CBEE16-1A89-F145-B9BD-3FB3ED1EE51A}"/>
                  </a:ext>
                </a:extLst>
              </p:cNvPr>
              <p:cNvSpPr>
                <a:spLocks noChangeShapeType="1"/>
              </p:cNvSpPr>
              <p:nvPr/>
            </p:nvSpPr>
            <p:spPr bwMode="auto">
              <a:xfrm>
                <a:off x="3341" y="1987"/>
                <a:ext cx="23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19" name="Freeform 324">
              <a:extLst>
                <a:ext uri="{FF2B5EF4-FFF2-40B4-BE49-F238E27FC236}">
                  <a16:creationId xmlns:a16="http://schemas.microsoft.com/office/drawing/2014/main" id="{550FBBC6-0B33-1F40-8B81-1E8E86FE37DA}"/>
                </a:ext>
              </a:extLst>
            </p:cNvPr>
            <p:cNvSpPr>
              <a:spLocks/>
            </p:cNvSpPr>
            <p:nvPr/>
          </p:nvSpPr>
          <p:spPr bwMode="auto">
            <a:xfrm>
              <a:off x="634" y="3461"/>
              <a:ext cx="173" cy="115"/>
            </a:xfrm>
            <a:custGeom>
              <a:avLst/>
              <a:gdLst>
                <a:gd name="T0" fmla="*/ 0 w 173"/>
                <a:gd name="T1" fmla="*/ 115 h 115"/>
                <a:gd name="T2" fmla="*/ 57 w 173"/>
                <a:gd name="T3" fmla="*/ 57 h 115"/>
                <a:gd name="T4" fmla="*/ 57 w 173"/>
                <a:gd name="T5" fmla="*/ 115 h 115"/>
                <a:gd name="T6" fmla="*/ 173 w 173"/>
                <a:gd name="T7" fmla="*/ 0 h 115"/>
                <a:gd name="T8" fmla="*/ 0 60000 65536"/>
                <a:gd name="T9" fmla="*/ 0 60000 65536"/>
                <a:gd name="T10" fmla="*/ 0 60000 65536"/>
                <a:gd name="T11" fmla="*/ 0 60000 65536"/>
                <a:gd name="T12" fmla="*/ 0 w 173"/>
                <a:gd name="T13" fmla="*/ 0 h 115"/>
                <a:gd name="T14" fmla="*/ 173 w 173"/>
                <a:gd name="T15" fmla="*/ 115 h 115"/>
              </a:gdLst>
              <a:ahLst/>
              <a:cxnLst>
                <a:cxn ang="T8">
                  <a:pos x="T0" y="T1"/>
                </a:cxn>
                <a:cxn ang="T9">
                  <a:pos x="T2" y="T3"/>
                </a:cxn>
                <a:cxn ang="T10">
                  <a:pos x="T4" y="T5"/>
                </a:cxn>
                <a:cxn ang="T11">
                  <a:pos x="T6" y="T7"/>
                </a:cxn>
              </a:cxnLst>
              <a:rect l="T12" t="T13" r="T14" b="T15"/>
              <a:pathLst>
                <a:path w="173" h="115">
                  <a:moveTo>
                    <a:pt x="0" y="115"/>
                  </a:moveTo>
                  <a:lnTo>
                    <a:pt x="57" y="57"/>
                  </a:lnTo>
                  <a:lnTo>
                    <a:pt x="57" y="115"/>
                  </a:lnTo>
                  <a:lnTo>
                    <a:pt x="173" y="0"/>
                  </a:ln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20" name="Freeform 325">
              <a:extLst>
                <a:ext uri="{FF2B5EF4-FFF2-40B4-BE49-F238E27FC236}">
                  <a16:creationId xmlns:a16="http://schemas.microsoft.com/office/drawing/2014/main" id="{26E4AA4A-B135-7141-A461-132BAE75C548}"/>
                </a:ext>
              </a:extLst>
            </p:cNvPr>
            <p:cNvSpPr>
              <a:spLocks/>
            </p:cNvSpPr>
            <p:nvPr/>
          </p:nvSpPr>
          <p:spPr bwMode="auto">
            <a:xfrm>
              <a:off x="634" y="3542"/>
              <a:ext cx="173" cy="115"/>
            </a:xfrm>
            <a:custGeom>
              <a:avLst/>
              <a:gdLst>
                <a:gd name="T0" fmla="*/ 0 w 173"/>
                <a:gd name="T1" fmla="*/ 115 h 115"/>
                <a:gd name="T2" fmla="*/ 57 w 173"/>
                <a:gd name="T3" fmla="*/ 57 h 115"/>
                <a:gd name="T4" fmla="*/ 57 w 173"/>
                <a:gd name="T5" fmla="*/ 115 h 115"/>
                <a:gd name="T6" fmla="*/ 173 w 173"/>
                <a:gd name="T7" fmla="*/ 0 h 115"/>
                <a:gd name="T8" fmla="*/ 0 60000 65536"/>
                <a:gd name="T9" fmla="*/ 0 60000 65536"/>
                <a:gd name="T10" fmla="*/ 0 60000 65536"/>
                <a:gd name="T11" fmla="*/ 0 60000 65536"/>
                <a:gd name="T12" fmla="*/ 0 w 173"/>
                <a:gd name="T13" fmla="*/ 0 h 115"/>
                <a:gd name="T14" fmla="*/ 173 w 173"/>
                <a:gd name="T15" fmla="*/ 115 h 115"/>
              </a:gdLst>
              <a:ahLst/>
              <a:cxnLst>
                <a:cxn ang="T8">
                  <a:pos x="T0" y="T1"/>
                </a:cxn>
                <a:cxn ang="T9">
                  <a:pos x="T2" y="T3"/>
                </a:cxn>
                <a:cxn ang="T10">
                  <a:pos x="T4" y="T5"/>
                </a:cxn>
                <a:cxn ang="T11">
                  <a:pos x="T6" y="T7"/>
                </a:cxn>
              </a:cxnLst>
              <a:rect l="T12" t="T13" r="T14" b="T15"/>
              <a:pathLst>
                <a:path w="173" h="115">
                  <a:moveTo>
                    <a:pt x="0" y="115"/>
                  </a:moveTo>
                  <a:lnTo>
                    <a:pt x="57" y="57"/>
                  </a:lnTo>
                  <a:lnTo>
                    <a:pt x="57" y="115"/>
                  </a:lnTo>
                  <a:lnTo>
                    <a:pt x="173" y="0"/>
                  </a:ln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21" name="Freeform 431">
              <a:extLst>
                <a:ext uri="{FF2B5EF4-FFF2-40B4-BE49-F238E27FC236}">
                  <a16:creationId xmlns:a16="http://schemas.microsoft.com/office/drawing/2014/main" id="{258D5B26-2D14-A944-B26C-1D2EC052B34D}"/>
                </a:ext>
              </a:extLst>
            </p:cNvPr>
            <p:cNvSpPr>
              <a:spLocks/>
            </p:cNvSpPr>
            <p:nvPr/>
          </p:nvSpPr>
          <p:spPr bwMode="auto">
            <a:xfrm>
              <a:off x="403" y="3312"/>
              <a:ext cx="231" cy="576"/>
            </a:xfrm>
            <a:custGeom>
              <a:avLst/>
              <a:gdLst>
                <a:gd name="T0" fmla="*/ 115 w 231"/>
                <a:gd name="T1" fmla="*/ 0 h 576"/>
                <a:gd name="T2" fmla="*/ 231 w 231"/>
                <a:gd name="T3" fmla="*/ 173 h 576"/>
                <a:gd name="T4" fmla="*/ 115 w 231"/>
                <a:gd name="T5" fmla="*/ 576 h 576"/>
                <a:gd name="T6" fmla="*/ 0 w 231"/>
                <a:gd name="T7" fmla="*/ 403 h 576"/>
                <a:gd name="T8" fmla="*/ 115 w 231"/>
                <a:gd name="T9" fmla="*/ 0 h 576"/>
                <a:gd name="T10" fmla="*/ 0 60000 65536"/>
                <a:gd name="T11" fmla="*/ 0 60000 65536"/>
                <a:gd name="T12" fmla="*/ 0 60000 65536"/>
                <a:gd name="T13" fmla="*/ 0 60000 65536"/>
                <a:gd name="T14" fmla="*/ 0 60000 65536"/>
                <a:gd name="T15" fmla="*/ 0 w 231"/>
                <a:gd name="T16" fmla="*/ 0 h 576"/>
                <a:gd name="T17" fmla="*/ 231 w 231"/>
                <a:gd name="T18" fmla="*/ 576 h 576"/>
              </a:gdLst>
              <a:ahLst/>
              <a:cxnLst>
                <a:cxn ang="T10">
                  <a:pos x="T0" y="T1"/>
                </a:cxn>
                <a:cxn ang="T11">
                  <a:pos x="T2" y="T3"/>
                </a:cxn>
                <a:cxn ang="T12">
                  <a:pos x="T4" y="T5"/>
                </a:cxn>
                <a:cxn ang="T13">
                  <a:pos x="T6" y="T7"/>
                </a:cxn>
                <a:cxn ang="T14">
                  <a:pos x="T8" y="T9"/>
                </a:cxn>
              </a:cxnLst>
              <a:rect l="T15" t="T16" r="T17" b="T18"/>
              <a:pathLst>
                <a:path w="231" h="576">
                  <a:moveTo>
                    <a:pt x="115" y="0"/>
                  </a:moveTo>
                  <a:lnTo>
                    <a:pt x="231" y="173"/>
                  </a:lnTo>
                  <a:lnTo>
                    <a:pt x="115" y="576"/>
                  </a:lnTo>
                  <a:lnTo>
                    <a:pt x="0" y="403"/>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334" name="TextBox 333">
            <a:extLst>
              <a:ext uri="{FF2B5EF4-FFF2-40B4-BE49-F238E27FC236}">
                <a16:creationId xmlns:a16="http://schemas.microsoft.com/office/drawing/2014/main" id="{60D76602-A187-704F-9317-897349CB756A}"/>
              </a:ext>
            </a:extLst>
          </p:cNvPr>
          <p:cNvSpPr txBox="1"/>
          <p:nvPr/>
        </p:nvSpPr>
        <p:spPr>
          <a:xfrm>
            <a:off x="5591095" y="2534465"/>
            <a:ext cx="562708" cy="307777"/>
          </a:xfrm>
          <a:prstGeom prst="rect">
            <a:avLst/>
          </a:prstGeom>
          <a:noFill/>
        </p:spPr>
        <p:txBody>
          <a:bodyPr wrap="square" rtlCol="0">
            <a:spAutoFit/>
          </a:bodyPr>
          <a:lstStyle/>
          <a:p>
            <a:r>
              <a:rPr lang="en-US" sz="1400"/>
              <a:t>1K</a:t>
            </a:r>
          </a:p>
        </p:txBody>
      </p:sp>
      <p:sp>
        <p:nvSpPr>
          <p:cNvPr id="335" name="TextBox 334">
            <a:extLst>
              <a:ext uri="{FF2B5EF4-FFF2-40B4-BE49-F238E27FC236}">
                <a16:creationId xmlns:a16="http://schemas.microsoft.com/office/drawing/2014/main" id="{02A368B0-E13B-7043-B582-E39FEE4C85BD}"/>
              </a:ext>
            </a:extLst>
          </p:cNvPr>
          <p:cNvSpPr txBox="1"/>
          <p:nvPr/>
        </p:nvSpPr>
        <p:spPr>
          <a:xfrm>
            <a:off x="5563615" y="3691207"/>
            <a:ext cx="562708" cy="307777"/>
          </a:xfrm>
          <a:prstGeom prst="rect">
            <a:avLst/>
          </a:prstGeom>
          <a:noFill/>
        </p:spPr>
        <p:txBody>
          <a:bodyPr wrap="square" rtlCol="0">
            <a:spAutoFit/>
          </a:bodyPr>
          <a:lstStyle/>
          <a:p>
            <a:r>
              <a:rPr lang="en-US" sz="1400"/>
              <a:t>1K</a:t>
            </a:r>
          </a:p>
        </p:txBody>
      </p:sp>
      <p:sp>
        <p:nvSpPr>
          <p:cNvPr id="336" name="TextBox 335">
            <a:extLst>
              <a:ext uri="{FF2B5EF4-FFF2-40B4-BE49-F238E27FC236}">
                <a16:creationId xmlns:a16="http://schemas.microsoft.com/office/drawing/2014/main" id="{977BFF29-6BF5-9A43-A586-46BC418888B3}"/>
              </a:ext>
            </a:extLst>
          </p:cNvPr>
          <p:cNvSpPr txBox="1"/>
          <p:nvPr/>
        </p:nvSpPr>
        <p:spPr>
          <a:xfrm>
            <a:off x="10094547" y="3958914"/>
            <a:ext cx="562708" cy="307777"/>
          </a:xfrm>
          <a:prstGeom prst="rect">
            <a:avLst/>
          </a:prstGeom>
          <a:noFill/>
        </p:spPr>
        <p:txBody>
          <a:bodyPr wrap="square" rtlCol="0">
            <a:spAutoFit/>
          </a:bodyPr>
          <a:lstStyle/>
          <a:p>
            <a:r>
              <a:rPr lang="en-US" sz="1400"/>
              <a:t>1K</a:t>
            </a:r>
          </a:p>
        </p:txBody>
      </p:sp>
      <p:sp>
        <p:nvSpPr>
          <p:cNvPr id="337" name="TextBox 336">
            <a:extLst>
              <a:ext uri="{FF2B5EF4-FFF2-40B4-BE49-F238E27FC236}">
                <a16:creationId xmlns:a16="http://schemas.microsoft.com/office/drawing/2014/main" id="{814659D0-1D0D-C448-BCEC-30C8EE326C80}"/>
              </a:ext>
            </a:extLst>
          </p:cNvPr>
          <p:cNvSpPr txBox="1"/>
          <p:nvPr/>
        </p:nvSpPr>
        <p:spPr>
          <a:xfrm>
            <a:off x="9798711" y="2562103"/>
            <a:ext cx="562708" cy="307777"/>
          </a:xfrm>
          <a:prstGeom prst="rect">
            <a:avLst/>
          </a:prstGeom>
          <a:noFill/>
        </p:spPr>
        <p:txBody>
          <a:bodyPr wrap="square" rtlCol="0">
            <a:spAutoFit/>
          </a:bodyPr>
          <a:lstStyle/>
          <a:p>
            <a:r>
              <a:rPr lang="en-US" sz="1400"/>
              <a:t>1K</a:t>
            </a:r>
          </a:p>
        </p:txBody>
      </p:sp>
      <p:cxnSp>
        <p:nvCxnSpPr>
          <p:cNvPr id="338" name="Straight Connector 337">
            <a:extLst>
              <a:ext uri="{FF2B5EF4-FFF2-40B4-BE49-F238E27FC236}">
                <a16:creationId xmlns:a16="http://schemas.microsoft.com/office/drawing/2014/main" id="{E11D65D1-4CB7-FD40-B96F-E630998E0459}"/>
              </a:ext>
            </a:extLst>
          </p:cNvPr>
          <p:cNvCxnSpPr>
            <a:cxnSpLocks/>
          </p:cNvCxnSpPr>
          <p:nvPr/>
        </p:nvCxnSpPr>
        <p:spPr>
          <a:xfrm>
            <a:off x="6539110" y="2913760"/>
            <a:ext cx="6858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9" name="Straight Connector 338">
            <a:extLst>
              <a:ext uri="{FF2B5EF4-FFF2-40B4-BE49-F238E27FC236}">
                <a16:creationId xmlns:a16="http://schemas.microsoft.com/office/drawing/2014/main" id="{38ABDF11-FC0B-684E-B671-88E22EF4D220}"/>
              </a:ext>
            </a:extLst>
          </p:cNvPr>
          <p:cNvCxnSpPr>
            <a:cxnSpLocks/>
          </p:cNvCxnSpPr>
          <p:nvPr/>
        </p:nvCxnSpPr>
        <p:spPr>
          <a:xfrm>
            <a:off x="6556598" y="4070495"/>
            <a:ext cx="6858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5153699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36523"/>
            <a:ext cx="10862491" cy="845821"/>
          </a:xfrm>
        </p:spPr>
        <p:txBody>
          <a:bodyPr anchor="ctr">
            <a:normAutofit/>
          </a:bodyPr>
          <a:lstStyle/>
          <a:p>
            <a:r>
              <a:rPr lang="en-US" sz="4400">
                <a:latin typeface="Arial" panose="020B0604020202020204" pitchFamily="34" charset="0"/>
                <a:cs typeface="Arial" panose="020B0604020202020204" pitchFamily="34" charset="0"/>
              </a:rPr>
              <a:t>Lab: Using the 555 to generate a pulse</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35</a:t>
            </a:fld>
            <a:endParaRPr lang="en-US"/>
          </a:p>
        </p:txBody>
      </p:sp>
      <p:cxnSp>
        <p:nvCxnSpPr>
          <p:cNvPr id="128" name="Straight Connector 127">
            <a:extLst>
              <a:ext uri="{FF2B5EF4-FFF2-40B4-BE49-F238E27FC236}">
                <a16:creationId xmlns:a16="http://schemas.microsoft.com/office/drawing/2014/main" id="{DC46D7B3-0C69-1B49-8DBF-3D4435045421}"/>
              </a:ext>
            </a:extLst>
          </p:cNvPr>
          <p:cNvCxnSpPr>
            <a:cxnSpLocks/>
          </p:cNvCxnSpPr>
          <p:nvPr/>
        </p:nvCxnSpPr>
        <p:spPr>
          <a:xfrm>
            <a:off x="7214193" y="1957497"/>
            <a:ext cx="32004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66" name="Group 313">
            <a:extLst>
              <a:ext uri="{FF2B5EF4-FFF2-40B4-BE49-F238E27FC236}">
                <a16:creationId xmlns:a16="http://schemas.microsoft.com/office/drawing/2014/main" id="{75AE2084-D788-A649-B4DC-717ECD768916}"/>
              </a:ext>
            </a:extLst>
          </p:cNvPr>
          <p:cNvGrpSpPr>
            <a:grpSpLocks/>
          </p:cNvGrpSpPr>
          <p:nvPr/>
        </p:nvGrpSpPr>
        <p:grpSpPr bwMode="auto">
          <a:xfrm rot="16200000">
            <a:off x="6371620" y="4363805"/>
            <a:ext cx="1085851" cy="700089"/>
            <a:chOff x="288" y="820"/>
            <a:chExt cx="684" cy="441"/>
          </a:xfrm>
        </p:grpSpPr>
        <p:grpSp>
          <p:nvGrpSpPr>
            <p:cNvPr id="167" name="Group 184">
              <a:extLst>
                <a:ext uri="{FF2B5EF4-FFF2-40B4-BE49-F238E27FC236}">
                  <a16:creationId xmlns:a16="http://schemas.microsoft.com/office/drawing/2014/main" id="{AB3CB81D-A1CC-7C4D-BE26-779CA5ACD21D}"/>
                </a:ext>
              </a:extLst>
            </p:cNvPr>
            <p:cNvGrpSpPr>
              <a:grpSpLocks/>
            </p:cNvGrpSpPr>
            <p:nvPr/>
          </p:nvGrpSpPr>
          <p:grpSpPr bwMode="auto">
            <a:xfrm>
              <a:off x="288" y="820"/>
              <a:ext cx="664" cy="441"/>
              <a:chOff x="403" y="421"/>
              <a:chExt cx="664" cy="441"/>
            </a:xfrm>
          </p:grpSpPr>
          <p:grpSp>
            <p:nvGrpSpPr>
              <p:cNvPr id="169" name="Group 185">
                <a:extLst>
                  <a:ext uri="{FF2B5EF4-FFF2-40B4-BE49-F238E27FC236}">
                    <a16:creationId xmlns:a16="http://schemas.microsoft.com/office/drawing/2014/main" id="{82851DC6-D295-FA41-8A0B-2AF06BE288B8}"/>
                  </a:ext>
                </a:extLst>
              </p:cNvPr>
              <p:cNvGrpSpPr>
                <a:grpSpLocks/>
              </p:cNvGrpSpPr>
              <p:nvPr/>
            </p:nvGrpSpPr>
            <p:grpSpPr bwMode="auto">
              <a:xfrm>
                <a:off x="403" y="720"/>
                <a:ext cx="576" cy="142"/>
                <a:chOff x="1152" y="893"/>
                <a:chExt cx="576" cy="142"/>
              </a:xfrm>
            </p:grpSpPr>
            <p:sp>
              <p:nvSpPr>
                <p:cNvPr id="171" name="Oval 186">
                  <a:extLst>
                    <a:ext uri="{FF2B5EF4-FFF2-40B4-BE49-F238E27FC236}">
                      <a16:creationId xmlns:a16="http://schemas.microsoft.com/office/drawing/2014/main" id="{7E884BAA-9536-2E45-A895-4E46E2217E3D}"/>
                    </a:ext>
                  </a:extLst>
                </p:cNvPr>
                <p:cNvSpPr>
                  <a:spLocks noChangeArrowheads="1"/>
                </p:cNvSpPr>
                <p:nvPr/>
              </p:nvSpPr>
              <p:spPr bwMode="auto">
                <a:xfrm>
                  <a:off x="1267" y="977"/>
                  <a:ext cx="58" cy="58"/>
                </a:xfrm>
                <a:prstGeom prst="ellipse">
                  <a:avLst/>
                </a:prstGeom>
                <a:noFill/>
                <a:ln w="19050">
                  <a:solidFill>
                    <a:schemeClr val="tx1"/>
                  </a:solidFill>
                  <a:round/>
                  <a:headEnd/>
                  <a:tailEnd/>
                </a:ln>
              </p:spPr>
              <p:txBody>
                <a:bodyPr wrap="none" anchor="ctr">
                  <a:prstTxWarp prst="textNoShape">
                    <a:avLst/>
                  </a:prstTxWarp>
                </a:bodyPr>
                <a:lstStyle/>
                <a:p>
                  <a:endParaRPr lang="en-US"/>
                </a:p>
              </p:txBody>
            </p:sp>
            <p:sp>
              <p:nvSpPr>
                <p:cNvPr id="172" name="Line 187">
                  <a:extLst>
                    <a:ext uri="{FF2B5EF4-FFF2-40B4-BE49-F238E27FC236}">
                      <a16:creationId xmlns:a16="http://schemas.microsoft.com/office/drawing/2014/main" id="{65C66036-E630-BA41-9F47-D3E255230099}"/>
                    </a:ext>
                  </a:extLst>
                </p:cNvPr>
                <p:cNvSpPr>
                  <a:spLocks noChangeShapeType="1"/>
                </p:cNvSpPr>
                <p:nvPr/>
              </p:nvSpPr>
              <p:spPr bwMode="auto">
                <a:xfrm>
                  <a:off x="1613" y="1008"/>
                  <a:ext cx="115"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73" name="Line 188">
                  <a:extLst>
                    <a:ext uri="{FF2B5EF4-FFF2-40B4-BE49-F238E27FC236}">
                      <a16:creationId xmlns:a16="http://schemas.microsoft.com/office/drawing/2014/main" id="{D0AE6C20-6972-E149-BD4B-CF97FAF9A44C}"/>
                    </a:ext>
                  </a:extLst>
                </p:cNvPr>
                <p:cNvSpPr>
                  <a:spLocks noChangeShapeType="1"/>
                </p:cNvSpPr>
                <p:nvPr/>
              </p:nvSpPr>
              <p:spPr bwMode="auto">
                <a:xfrm flipH="1">
                  <a:off x="1152" y="1008"/>
                  <a:ext cx="115"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74" name="Line 189">
                  <a:extLst>
                    <a:ext uri="{FF2B5EF4-FFF2-40B4-BE49-F238E27FC236}">
                      <a16:creationId xmlns:a16="http://schemas.microsoft.com/office/drawing/2014/main" id="{01C728EF-02B9-7F40-AA6C-CC8D71A5EBC6}"/>
                    </a:ext>
                  </a:extLst>
                </p:cNvPr>
                <p:cNvSpPr>
                  <a:spLocks noChangeShapeType="1"/>
                </p:cNvSpPr>
                <p:nvPr/>
              </p:nvSpPr>
              <p:spPr bwMode="auto">
                <a:xfrm flipH="1" flipV="1">
                  <a:off x="1353" y="893"/>
                  <a:ext cx="230" cy="115"/>
                </a:xfrm>
                <a:prstGeom prst="line">
                  <a:avLst/>
                </a:prstGeom>
                <a:noFill/>
                <a:ln w="22225">
                  <a:solidFill>
                    <a:schemeClr val="tx1"/>
                  </a:solidFill>
                  <a:round/>
                  <a:headEnd/>
                  <a:tailEnd type="triangle" w="med" len="med"/>
                </a:ln>
              </p:spPr>
              <p:txBody>
                <a:bodyPr>
                  <a:prstTxWarp prst="textNoShape">
                    <a:avLst/>
                  </a:prstTxWarp>
                </a:bodyPr>
                <a:lstStyle/>
                <a:p>
                  <a:endParaRPr lang="en-US"/>
                </a:p>
              </p:txBody>
            </p:sp>
            <p:sp>
              <p:nvSpPr>
                <p:cNvPr id="175" name="Oval 190">
                  <a:extLst>
                    <a:ext uri="{FF2B5EF4-FFF2-40B4-BE49-F238E27FC236}">
                      <a16:creationId xmlns:a16="http://schemas.microsoft.com/office/drawing/2014/main" id="{B6C15D89-08A8-8D48-9A77-55377583BBEF}"/>
                    </a:ext>
                  </a:extLst>
                </p:cNvPr>
                <p:cNvSpPr>
                  <a:spLocks noChangeArrowheads="1"/>
                </p:cNvSpPr>
                <p:nvPr/>
              </p:nvSpPr>
              <p:spPr bwMode="auto">
                <a:xfrm>
                  <a:off x="1555" y="977"/>
                  <a:ext cx="58" cy="58"/>
                </a:xfrm>
                <a:prstGeom prst="ellipse">
                  <a:avLst/>
                </a:prstGeom>
                <a:solidFill>
                  <a:schemeClr val="bg1"/>
                </a:solidFill>
                <a:ln w="19050">
                  <a:solidFill>
                    <a:schemeClr val="tx1"/>
                  </a:solidFill>
                  <a:round/>
                  <a:headEnd/>
                  <a:tailEnd/>
                </a:ln>
              </p:spPr>
              <p:txBody>
                <a:bodyPr wrap="none" anchor="ctr">
                  <a:prstTxWarp prst="textNoShape">
                    <a:avLst/>
                  </a:prstTxWarp>
                </a:bodyPr>
                <a:lstStyle/>
                <a:p>
                  <a:endParaRPr lang="en-US"/>
                </a:p>
              </p:txBody>
            </p:sp>
          </p:grpSp>
          <p:sp>
            <p:nvSpPr>
              <p:cNvPr id="170" name="Text Box 191">
                <a:extLst>
                  <a:ext uri="{FF2B5EF4-FFF2-40B4-BE49-F238E27FC236}">
                    <a16:creationId xmlns:a16="http://schemas.microsoft.com/office/drawing/2014/main" id="{A85DF687-1228-4547-80EB-3DCE68AE8C88}"/>
                  </a:ext>
                </a:extLst>
              </p:cNvPr>
              <p:cNvSpPr txBox="1">
                <a:spLocks noChangeArrowheads="1"/>
              </p:cNvSpPr>
              <p:nvPr/>
            </p:nvSpPr>
            <p:spPr bwMode="auto">
              <a:xfrm rot="5400000">
                <a:off x="779" y="496"/>
                <a:ext cx="364" cy="213"/>
              </a:xfrm>
              <a:prstGeom prst="rect">
                <a:avLst/>
              </a:prstGeom>
              <a:noFill/>
              <a:ln w="19050">
                <a:noFill/>
                <a:miter lim="800000"/>
                <a:headEnd/>
                <a:tailEnd/>
              </a:ln>
            </p:spPr>
            <p:txBody>
              <a:bodyPr wrap="none">
                <a:prstTxWarp prst="textNoShape">
                  <a:avLst/>
                </a:prstTxWarp>
                <a:spAutoFit/>
              </a:bodyPr>
              <a:lstStyle/>
              <a:p>
                <a:r>
                  <a:rPr lang="en-US" sz="1600"/>
                  <a:t>SPST</a:t>
                </a:r>
              </a:p>
            </p:txBody>
          </p:sp>
        </p:grpSp>
        <p:sp>
          <p:nvSpPr>
            <p:cNvPr id="168" name="Freeform 311">
              <a:extLst>
                <a:ext uri="{FF2B5EF4-FFF2-40B4-BE49-F238E27FC236}">
                  <a16:creationId xmlns:a16="http://schemas.microsoft.com/office/drawing/2014/main" id="{F69FBF3D-8524-C942-93EB-917B33F2EFD7}"/>
                </a:ext>
              </a:extLst>
            </p:cNvPr>
            <p:cNvSpPr>
              <a:spLocks/>
            </p:cNvSpPr>
            <p:nvPr/>
          </p:nvSpPr>
          <p:spPr bwMode="auto">
            <a:xfrm>
              <a:off x="396" y="1123"/>
              <a:ext cx="576" cy="115"/>
            </a:xfrm>
            <a:custGeom>
              <a:avLst/>
              <a:gdLst>
                <a:gd name="T0" fmla="*/ 0 w 576"/>
                <a:gd name="T1" fmla="*/ 115 h 115"/>
                <a:gd name="T2" fmla="*/ 230 w 576"/>
                <a:gd name="T3" fmla="*/ 0 h 115"/>
                <a:gd name="T4" fmla="*/ 576 w 576"/>
                <a:gd name="T5" fmla="*/ 115 h 115"/>
                <a:gd name="T6" fmla="*/ 0 w 576"/>
                <a:gd name="T7" fmla="*/ 115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115"/>
                  </a:moveTo>
                  <a:lnTo>
                    <a:pt x="230" y="0"/>
                  </a:lnTo>
                  <a:lnTo>
                    <a:pt x="576" y="115"/>
                  </a:lnTo>
                  <a:lnTo>
                    <a:pt x="0" y="115"/>
                  </a:lnTo>
                  <a:close/>
                </a:path>
              </a:pathLst>
            </a:custGeom>
            <a:noFill/>
            <a:ln w="19050">
              <a:noFill/>
              <a:round/>
              <a:headEnd/>
              <a:tailEnd/>
            </a:ln>
          </p:spPr>
          <p:txBody>
            <a:bodyPr wrap="none" anchor="ctr">
              <a:prstTxWarp prst="textNoShape">
                <a:avLst/>
              </a:prstTxWarp>
            </a:bodyPr>
            <a:lstStyle/>
            <a:p>
              <a:endParaRPr lang="en-US"/>
            </a:p>
          </p:txBody>
        </p:sp>
      </p:gr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F0DBC8A-1F3F-464D-B7BD-8FE4BDCBC040}"/>
                  </a:ext>
                </a:extLst>
              </p:cNvPr>
              <p:cNvSpPr txBox="1"/>
              <p:nvPr/>
            </p:nvSpPr>
            <p:spPr>
              <a:xfrm>
                <a:off x="296574" y="1495168"/>
                <a:ext cx="6237944" cy="4524315"/>
              </a:xfrm>
              <a:prstGeom prst="rect">
                <a:avLst/>
              </a:prstGeom>
              <a:noFill/>
            </p:spPr>
            <p:txBody>
              <a:bodyPr wrap="square" rtlCol="0">
                <a:spAutoFit/>
              </a:bodyPr>
              <a:lstStyle/>
              <a:p>
                <a:pPr lvl="0"/>
                <a:endParaRPr lang="en-US" sz="2000">
                  <a:latin typeface="Arial" panose="020B0604020202020204" pitchFamily="34" charset="0"/>
                  <a:cs typeface="Arial" panose="020B0604020202020204" pitchFamily="34" charset="0"/>
                </a:endParaRPr>
              </a:p>
              <a:p>
                <a:pPr marL="342900" lvl="0" indent="-342900">
                  <a:buFont typeface="Arial" panose="020B0604020202020204" pitchFamily="34" charset="0"/>
                  <a:buChar char="•"/>
                </a:pPr>
                <a:r>
                  <a:rPr lang="en-US" sz="2400">
                    <a:latin typeface="Arial" panose="020B0604020202020204" pitchFamily="34" charset="0"/>
                    <a:cs typeface="Arial" panose="020B0604020202020204" pitchFamily="34" charset="0"/>
                  </a:rPr>
                  <a:t>Try</a:t>
                </a:r>
                <a:endParaRPr lang="en-US" sz="2000">
                  <a:latin typeface="Arial" panose="020B0604020202020204" pitchFamily="34" charset="0"/>
                  <a:cs typeface="Arial" panose="020B0604020202020204" pitchFamily="34" charset="0"/>
                </a:endParaRPr>
              </a:p>
              <a:p>
                <a:pPr marL="800100" lvl="1" indent="-342900">
                  <a:buFont typeface="Arial" panose="020B0604020202020204" pitchFamily="34" charset="0"/>
                  <a:buChar char="•"/>
                </a:pPr>
                <a:r>
                  <a:rPr lang="en-US" sz="2000">
                    <a:latin typeface="Arial" panose="020B0604020202020204" pitchFamily="34" charset="0"/>
                    <a:cs typeface="Arial" panose="020B0604020202020204" pitchFamily="34" charset="0"/>
                  </a:rPr>
                  <a:t>R</a:t>
                </a:r>
                <a:r>
                  <a:rPr lang="en-US" sz="2000" baseline="-25000">
                    <a:latin typeface="Arial" panose="020B0604020202020204" pitchFamily="34" charset="0"/>
                    <a:cs typeface="Arial" panose="020B0604020202020204" pitchFamily="34" charset="0"/>
                  </a:rPr>
                  <a:t>1 </a:t>
                </a:r>
                <a:r>
                  <a:rPr lang="en-US" sz="2000">
                    <a:latin typeface="Arial" panose="020B0604020202020204" pitchFamily="34" charset="0"/>
                    <a:cs typeface="Arial" panose="020B0604020202020204" pitchFamily="34" charset="0"/>
                  </a:rPr>
                  <a:t>= R</a:t>
                </a:r>
                <a:r>
                  <a:rPr lang="en-US" sz="2000" baseline="-25000">
                    <a:latin typeface="Arial" panose="020B0604020202020204" pitchFamily="34" charset="0"/>
                    <a:cs typeface="Arial" panose="020B0604020202020204" pitchFamily="34" charset="0"/>
                  </a:rPr>
                  <a:t>2 </a:t>
                </a:r>
                <a:r>
                  <a:rPr lang="en-US" sz="2000">
                    <a:latin typeface="Arial" panose="020B0604020202020204" pitchFamily="34" charset="0"/>
                    <a:cs typeface="Arial" panose="020B0604020202020204" pitchFamily="34" charset="0"/>
                  </a:rPr>
                  <a:t>= 10K</a:t>
                </a:r>
              </a:p>
              <a:p>
                <a:pPr marL="800100" lvl="1" indent="-342900">
                  <a:buFont typeface="Arial" panose="020B0604020202020204" pitchFamily="34" charset="0"/>
                  <a:buChar char="•"/>
                </a:pPr>
                <a:r>
                  <a:rPr lang="en-US" sz="2000">
                    <a:latin typeface="Arial" panose="020B0604020202020204" pitchFamily="34" charset="0"/>
                    <a:cs typeface="Arial" panose="020B0604020202020204" pitchFamily="34" charset="0"/>
                  </a:rPr>
                  <a:t>C</a:t>
                </a:r>
                <a:r>
                  <a:rPr lang="en-US" sz="2000" baseline="-25000">
                    <a:latin typeface="Arial" panose="020B0604020202020204" pitchFamily="34" charset="0"/>
                    <a:cs typeface="Arial" panose="020B0604020202020204" pitchFamily="34" charset="0"/>
                  </a:rPr>
                  <a:t>1</a:t>
                </a:r>
                <a:r>
                  <a:rPr lang="en-US" sz="2000">
                    <a:latin typeface="Arial" panose="020B0604020202020204" pitchFamily="34" charset="0"/>
                    <a:cs typeface="Arial" panose="020B0604020202020204" pitchFamily="34" charset="0"/>
                  </a:rPr>
                  <a:t>= 100𝜇F</a:t>
                </a:r>
              </a:p>
              <a:p>
                <a:pPr marL="800100" lvl="1" indent="-342900">
                  <a:buFont typeface="Arial" panose="020B0604020202020204" pitchFamily="34" charset="0"/>
                  <a:buChar char="•"/>
                </a:pPr>
                <a:r>
                  <a:rPr lang="en-US" sz="2000">
                    <a:latin typeface="Arial" panose="020B0604020202020204" pitchFamily="34" charset="0"/>
                    <a:cs typeface="Arial" panose="020B0604020202020204" pitchFamily="34" charset="0"/>
                  </a:rPr>
                  <a:t>C</a:t>
                </a:r>
                <a:r>
                  <a:rPr lang="en-US" sz="2000" baseline="-25000">
                    <a:latin typeface="Arial" panose="020B0604020202020204" pitchFamily="34" charset="0"/>
                    <a:cs typeface="Arial" panose="020B0604020202020204" pitchFamily="34" charset="0"/>
                  </a:rPr>
                  <a:t>2</a:t>
                </a:r>
                <a:r>
                  <a:rPr lang="en-US" sz="2000">
                    <a:latin typeface="Arial" panose="020B0604020202020204" pitchFamily="34" charset="0"/>
                    <a:cs typeface="Arial" panose="020B0604020202020204" pitchFamily="34" charset="0"/>
                  </a:rPr>
                  <a:t>= .1</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𝜇</m:t>
                    </m:r>
                    <m:r>
                      <a:rPr lang="en-US" sz="2000" b="0" i="1" smtClean="0">
                        <a:latin typeface="Cambria Math" panose="02040503050406030204" pitchFamily="18" charset="0"/>
                        <a:ea typeface="Cambria Math" panose="02040503050406030204" pitchFamily="18" charset="0"/>
                        <a:cs typeface="Arial" panose="020B0604020202020204" pitchFamily="34" charset="0"/>
                      </a:rPr>
                      <m:t>𝐹</m:t>
                    </m:r>
                  </m:oMath>
                </a14:m>
                <a:endParaRPr lang="en-US" sz="200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a:latin typeface="Arial" panose="020B0604020202020204" pitchFamily="34" charset="0"/>
                    <a:cs typeface="Arial" panose="020B0604020202020204" pitchFamily="34" charset="0"/>
                  </a:rPr>
                  <a:t>If you build this and connect an oscilloscope, you’ll notice the wave isn’t perfectly square.  As the pulse rises, you get some overshoot and on discharge there is undershoot.  What happens if connect a RC circuit at the output with C around .1 𝝁F.  You can also use a Schmidt trigger to clean up messy waveforms.</a:t>
                </a:r>
              </a:p>
              <a:p>
                <a:pPr marL="342900" indent="-342900">
                  <a:buFont typeface="Arial" panose="020B0604020202020204" pitchFamily="34" charset="0"/>
                  <a:buChar char="•"/>
                </a:pPr>
                <a:r>
                  <a:rPr lang="en-US" sz="2000">
                    <a:latin typeface="Arial" panose="020B0604020202020204" pitchFamily="34" charset="0"/>
                    <a:cs typeface="Arial" panose="020B0604020202020204" pitchFamily="34" charset="0"/>
                  </a:rPr>
                  <a:t>Pulse length time is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𝑅</m:t>
                        </m:r>
                      </m:e>
                      <m:sub>
                        <m:r>
                          <a:rPr lang="en-US" sz="2000" b="0" i="1" smtClean="0">
                            <a:latin typeface="Cambria Math" panose="02040503050406030204" pitchFamily="18" charset="0"/>
                            <a:cs typeface="Arial" panose="020B0604020202020204" pitchFamily="34" charset="0"/>
                          </a:rPr>
                          <m:t>1</m:t>
                        </m:r>
                      </m:sub>
                    </m:sSub>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𝐶</m:t>
                        </m:r>
                      </m:e>
                      <m:sub>
                        <m:r>
                          <a:rPr lang="en-US" sz="2000" b="0" i="1" smtClean="0">
                            <a:latin typeface="Cambria Math" panose="02040503050406030204" pitchFamily="18" charset="0"/>
                            <a:cs typeface="Arial" panose="020B0604020202020204" pitchFamily="34" charset="0"/>
                          </a:rPr>
                          <m:t>1</m:t>
                        </m:r>
                      </m:sub>
                    </m:sSub>
                  </m:oMath>
                </a14:m>
                <a:r>
                  <a:rPr lang="en-US" sz="2000">
                    <a:latin typeface="Arial" panose="020B0604020202020204" pitchFamily="34" charset="0"/>
                    <a:cs typeface="Arial" panose="020B0604020202020204" pitchFamily="34" charset="0"/>
                  </a:rPr>
                  <a:t> secs</a:t>
                </a:r>
              </a:p>
              <a:p>
                <a:pPr marL="285750" indent="-285750">
                  <a:buFont typeface="Arial" panose="020B0604020202020204" pitchFamily="34" charset="0"/>
                  <a:buChar char="•"/>
                </a:pPr>
                <a:endParaRPr lang="en-US" sz="2400">
                  <a:latin typeface="Arial" panose="020B0604020202020204" pitchFamily="34" charset="0"/>
                  <a:cs typeface="Arial" panose="020B0604020202020204" pitchFamily="34" charset="0"/>
                </a:endParaRPr>
              </a:p>
            </p:txBody>
          </p:sp>
        </mc:Choice>
        <mc:Fallback xmlns="">
          <p:sp>
            <p:nvSpPr>
              <p:cNvPr id="3" name="TextBox 2">
                <a:extLst>
                  <a:ext uri="{FF2B5EF4-FFF2-40B4-BE49-F238E27FC236}">
                    <a16:creationId xmlns:a16="http://schemas.microsoft.com/office/drawing/2014/main" id="{BF0DBC8A-1F3F-464D-B7BD-8FE4BDCBC040}"/>
                  </a:ext>
                </a:extLst>
              </p:cNvPr>
              <p:cNvSpPr txBox="1">
                <a:spLocks noRot="1" noChangeAspect="1" noMove="1" noResize="1" noEditPoints="1" noAdjustHandles="1" noChangeArrowheads="1" noChangeShapeType="1" noTextEdit="1"/>
              </p:cNvSpPr>
              <p:nvPr/>
            </p:nvSpPr>
            <p:spPr>
              <a:xfrm>
                <a:off x="296574" y="1495168"/>
                <a:ext cx="6237944" cy="4524315"/>
              </a:xfrm>
              <a:prstGeom prst="rect">
                <a:avLst/>
              </a:prstGeom>
              <a:blipFill>
                <a:blip r:embed="rId3"/>
                <a:stretch>
                  <a:fillRect l="-1217" r="-1420"/>
                </a:stretch>
              </a:blipFill>
            </p:spPr>
            <p:txBody>
              <a:bodyPr/>
              <a:lstStyle/>
              <a:p>
                <a:r>
                  <a:rPr lang="en-US">
                    <a:noFill/>
                  </a:rPr>
                  <a:t> </a:t>
                </a:r>
              </a:p>
            </p:txBody>
          </p:sp>
        </mc:Fallback>
      </mc:AlternateContent>
      <p:sp>
        <p:nvSpPr>
          <p:cNvPr id="7" name="Rectangle 6">
            <a:extLst>
              <a:ext uri="{FF2B5EF4-FFF2-40B4-BE49-F238E27FC236}">
                <a16:creationId xmlns:a16="http://schemas.microsoft.com/office/drawing/2014/main" id="{6CF0AB8F-9056-7549-AFC1-7F816EFECB77}"/>
              </a:ext>
            </a:extLst>
          </p:cNvPr>
          <p:cNvSpPr/>
          <p:nvPr/>
        </p:nvSpPr>
        <p:spPr>
          <a:xfrm>
            <a:off x="8389257" y="2301695"/>
            <a:ext cx="1024117" cy="1999857"/>
          </a:xfrm>
          <a:prstGeom prst="rect">
            <a:avLst/>
          </a:prstGeom>
          <a:solidFill>
            <a:schemeClr val="bg1"/>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C644EEC0-607D-3A4C-BD78-669036BC5972}"/>
              </a:ext>
            </a:extLst>
          </p:cNvPr>
          <p:cNvSpPr txBox="1"/>
          <p:nvPr/>
        </p:nvSpPr>
        <p:spPr>
          <a:xfrm>
            <a:off x="8649955" y="3121707"/>
            <a:ext cx="562708" cy="307777"/>
          </a:xfrm>
          <a:prstGeom prst="rect">
            <a:avLst/>
          </a:prstGeom>
          <a:noFill/>
        </p:spPr>
        <p:txBody>
          <a:bodyPr wrap="square" rtlCol="0">
            <a:spAutoFit/>
          </a:bodyPr>
          <a:lstStyle/>
          <a:p>
            <a:r>
              <a:rPr lang="en-US" sz="1400"/>
              <a:t>555</a:t>
            </a:r>
          </a:p>
        </p:txBody>
      </p:sp>
      <p:sp>
        <p:nvSpPr>
          <p:cNvPr id="254" name="TextBox 253">
            <a:extLst>
              <a:ext uri="{FF2B5EF4-FFF2-40B4-BE49-F238E27FC236}">
                <a16:creationId xmlns:a16="http://schemas.microsoft.com/office/drawing/2014/main" id="{73C4B473-6B13-E54E-8294-56C5698F2A6A}"/>
              </a:ext>
            </a:extLst>
          </p:cNvPr>
          <p:cNvSpPr txBox="1"/>
          <p:nvPr/>
        </p:nvSpPr>
        <p:spPr>
          <a:xfrm>
            <a:off x="9138417" y="3953579"/>
            <a:ext cx="736680" cy="307777"/>
          </a:xfrm>
          <a:prstGeom prst="rect">
            <a:avLst/>
          </a:prstGeom>
          <a:noFill/>
        </p:spPr>
        <p:txBody>
          <a:bodyPr wrap="square" rtlCol="0">
            <a:spAutoFit/>
          </a:bodyPr>
          <a:lstStyle/>
          <a:p>
            <a:r>
              <a:rPr lang="en-US" sz="1400"/>
              <a:t>1</a:t>
            </a:r>
          </a:p>
        </p:txBody>
      </p:sp>
      <p:sp>
        <p:nvSpPr>
          <p:cNvPr id="255" name="TextBox 254">
            <a:extLst>
              <a:ext uri="{FF2B5EF4-FFF2-40B4-BE49-F238E27FC236}">
                <a16:creationId xmlns:a16="http://schemas.microsoft.com/office/drawing/2014/main" id="{3B9645A6-260B-8344-9702-CE450059791A}"/>
              </a:ext>
            </a:extLst>
          </p:cNvPr>
          <p:cNvSpPr txBox="1"/>
          <p:nvPr/>
        </p:nvSpPr>
        <p:spPr>
          <a:xfrm>
            <a:off x="9290817" y="3525409"/>
            <a:ext cx="562708" cy="307777"/>
          </a:xfrm>
          <a:prstGeom prst="rect">
            <a:avLst/>
          </a:prstGeom>
          <a:noFill/>
        </p:spPr>
        <p:txBody>
          <a:bodyPr wrap="square" rtlCol="0">
            <a:spAutoFit/>
          </a:bodyPr>
          <a:lstStyle/>
          <a:p>
            <a:r>
              <a:rPr lang="en-US" sz="1400"/>
              <a:t>1</a:t>
            </a:r>
          </a:p>
        </p:txBody>
      </p:sp>
      <p:sp>
        <p:nvSpPr>
          <p:cNvPr id="256" name="TextBox 255">
            <a:extLst>
              <a:ext uri="{FF2B5EF4-FFF2-40B4-BE49-F238E27FC236}">
                <a16:creationId xmlns:a16="http://schemas.microsoft.com/office/drawing/2014/main" id="{219A98B9-38B9-1749-B849-DA9223DB0F3D}"/>
              </a:ext>
            </a:extLst>
          </p:cNvPr>
          <p:cNvSpPr txBox="1"/>
          <p:nvPr/>
        </p:nvSpPr>
        <p:spPr>
          <a:xfrm>
            <a:off x="9142181" y="3625226"/>
            <a:ext cx="562708" cy="307777"/>
          </a:xfrm>
          <a:prstGeom prst="rect">
            <a:avLst/>
          </a:prstGeom>
          <a:noFill/>
        </p:spPr>
        <p:txBody>
          <a:bodyPr wrap="square" rtlCol="0">
            <a:spAutoFit/>
          </a:bodyPr>
          <a:lstStyle/>
          <a:p>
            <a:r>
              <a:rPr lang="en-US" sz="1400"/>
              <a:t>2</a:t>
            </a:r>
          </a:p>
        </p:txBody>
      </p:sp>
      <p:sp>
        <p:nvSpPr>
          <p:cNvPr id="257" name="TextBox 256">
            <a:extLst>
              <a:ext uri="{FF2B5EF4-FFF2-40B4-BE49-F238E27FC236}">
                <a16:creationId xmlns:a16="http://schemas.microsoft.com/office/drawing/2014/main" id="{6D4742A4-B8D5-A243-9A47-42CFA91992EA}"/>
              </a:ext>
            </a:extLst>
          </p:cNvPr>
          <p:cNvSpPr txBox="1"/>
          <p:nvPr/>
        </p:nvSpPr>
        <p:spPr>
          <a:xfrm>
            <a:off x="9151480" y="3226141"/>
            <a:ext cx="562708" cy="307777"/>
          </a:xfrm>
          <a:prstGeom prst="rect">
            <a:avLst/>
          </a:prstGeom>
          <a:noFill/>
        </p:spPr>
        <p:txBody>
          <a:bodyPr wrap="square" rtlCol="0">
            <a:spAutoFit/>
          </a:bodyPr>
          <a:lstStyle/>
          <a:p>
            <a:r>
              <a:rPr lang="en-US" sz="1400"/>
              <a:t>3</a:t>
            </a:r>
          </a:p>
        </p:txBody>
      </p:sp>
      <p:sp>
        <p:nvSpPr>
          <p:cNvPr id="258" name="TextBox 257">
            <a:extLst>
              <a:ext uri="{FF2B5EF4-FFF2-40B4-BE49-F238E27FC236}">
                <a16:creationId xmlns:a16="http://schemas.microsoft.com/office/drawing/2014/main" id="{0C770CB1-741C-0944-8820-FCD8EAB76A4A}"/>
              </a:ext>
            </a:extLst>
          </p:cNvPr>
          <p:cNvSpPr txBox="1"/>
          <p:nvPr/>
        </p:nvSpPr>
        <p:spPr>
          <a:xfrm>
            <a:off x="9138417" y="2387754"/>
            <a:ext cx="562708" cy="307777"/>
          </a:xfrm>
          <a:prstGeom prst="rect">
            <a:avLst/>
          </a:prstGeom>
          <a:noFill/>
        </p:spPr>
        <p:txBody>
          <a:bodyPr wrap="square" rtlCol="0">
            <a:spAutoFit/>
          </a:bodyPr>
          <a:lstStyle/>
          <a:p>
            <a:r>
              <a:rPr lang="en-US" sz="1400"/>
              <a:t>4</a:t>
            </a:r>
          </a:p>
        </p:txBody>
      </p:sp>
      <p:sp>
        <p:nvSpPr>
          <p:cNvPr id="260" name="TextBox 259">
            <a:extLst>
              <a:ext uri="{FF2B5EF4-FFF2-40B4-BE49-F238E27FC236}">
                <a16:creationId xmlns:a16="http://schemas.microsoft.com/office/drawing/2014/main" id="{74BCF4F7-22F5-F14E-9970-509A26907BBB}"/>
              </a:ext>
            </a:extLst>
          </p:cNvPr>
          <p:cNvSpPr txBox="1"/>
          <p:nvPr/>
        </p:nvSpPr>
        <p:spPr>
          <a:xfrm>
            <a:off x="8361903" y="3960839"/>
            <a:ext cx="562708" cy="307777"/>
          </a:xfrm>
          <a:prstGeom prst="rect">
            <a:avLst/>
          </a:prstGeom>
          <a:noFill/>
        </p:spPr>
        <p:txBody>
          <a:bodyPr wrap="square" rtlCol="0">
            <a:spAutoFit/>
          </a:bodyPr>
          <a:lstStyle/>
          <a:p>
            <a:r>
              <a:rPr lang="en-US" sz="1400"/>
              <a:t>8</a:t>
            </a:r>
          </a:p>
        </p:txBody>
      </p:sp>
      <p:sp>
        <p:nvSpPr>
          <p:cNvPr id="261" name="TextBox 260">
            <a:extLst>
              <a:ext uri="{FF2B5EF4-FFF2-40B4-BE49-F238E27FC236}">
                <a16:creationId xmlns:a16="http://schemas.microsoft.com/office/drawing/2014/main" id="{ABEF35AF-F20A-E147-B282-12002CFA8539}"/>
              </a:ext>
            </a:extLst>
          </p:cNvPr>
          <p:cNvSpPr txBox="1"/>
          <p:nvPr/>
        </p:nvSpPr>
        <p:spPr>
          <a:xfrm>
            <a:off x="8365667" y="3522964"/>
            <a:ext cx="562708" cy="307777"/>
          </a:xfrm>
          <a:prstGeom prst="rect">
            <a:avLst/>
          </a:prstGeom>
          <a:noFill/>
        </p:spPr>
        <p:txBody>
          <a:bodyPr wrap="square" rtlCol="0">
            <a:spAutoFit/>
          </a:bodyPr>
          <a:lstStyle/>
          <a:p>
            <a:r>
              <a:rPr lang="en-US" sz="1400"/>
              <a:t>7</a:t>
            </a:r>
          </a:p>
        </p:txBody>
      </p:sp>
      <p:sp>
        <p:nvSpPr>
          <p:cNvPr id="262" name="TextBox 261">
            <a:extLst>
              <a:ext uri="{FF2B5EF4-FFF2-40B4-BE49-F238E27FC236}">
                <a16:creationId xmlns:a16="http://schemas.microsoft.com/office/drawing/2014/main" id="{596A11F0-A6A3-B24D-8860-FF3A8FDA0544}"/>
              </a:ext>
            </a:extLst>
          </p:cNvPr>
          <p:cNvSpPr txBox="1"/>
          <p:nvPr/>
        </p:nvSpPr>
        <p:spPr>
          <a:xfrm>
            <a:off x="8472642" y="2863506"/>
            <a:ext cx="562708" cy="307777"/>
          </a:xfrm>
          <a:prstGeom prst="rect">
            <a:avLst/>
          </a:prstGeom>
          <a:noFill/>
        </p:spPr>
        <p:txBody>
          <a:bodyPr wrap="square" rtlCol="0">
            <a:spAutoFit/>
          </a:bodyPr>
          <a:lstStyle/>
          <a:p>
            <a:r>
              <a:rPr lang="en-US" sz="1400"/>
              <a:t>6</a:t>
            </a:r>
          </a:p>
        </p:txBody>
      </p:sp>
      <p:sp>
        <p:nvSpPr>
          <p:cNvPr id="263" name="TextBox 262">
            <a:extLst>
              <a:ext uri="{FF2B5EF4-FFF2-40B4-BE49-F238E27FC236}">
                <a16:creationId xmlns:a16="http://schemas.microsoft.com/office/drawing/2014/main" id="{02B41BC7-1E11-FF46-8D9A-D9AFA917631C}"/>
              </a:ext>
            </a:extLst>
          </p:cNvPr>
          <p:cNvSpPr txBox="1"/>
          <p:nvPr/>
        </p:nvSpPr>
        <p:spPr>
          <a:xfrm>
            <a:off x="8361903" y="2410004"/>
            <a:ext cx="562708" cy="307777"/>
          </a:xfrm>
          <a:prstGeom prst="rect">
            <a:avLst/>
          </a:prstGeom>
          <a:noFill/>
        </p:spPr>
        <p:txBody>
          <a:bodyPr wrap="square" rtlCol="0">
            <a:spAutoFit/>
          </a:bodyPr>
          <a:lstStyle/>
          <a:p>
            <a:r>
              <a:rPr lang="en-US" sz="1400"/>
              <a:t>5</a:t>
            </a:r>
          </a:p>
        </p:txBody>
      </p:sp>
      <p:cxnSp>
        <p:nvCxnSpPr>
          <p:cNvPr id="264" name="Straight Connector 263">
            <a:extLst>
              <a:ext uri="{FF2B5EF4-FFF2-40B4-BE49-F238E27FC236}">
                <a16:creationId xmlns:a16="http://schemas.microsoft.com/office/drawing/2014/main" id="{C9DC00A5-7624-1B4E-B8FE-B6833220C098}"/>
              </a:ext>
            </a:extLst>
          </p:cNvPr>
          <p:cNvCxnSpPr>
            <a:cxnSpLocks/>
          </p:cNvCxnSpPr>
          <p:nvPr/>
        </p:nvCxnSpPr>
        <p:spPr>
          <a:xfrm>
            <a:off x="9376450" y="3372775"/>
            <a:ext cx="54864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65" name="Oval 264">
            <a:extLst>
              <a:ext uri="{FF2B5EF4-FFF2-40B4-BE49-F238E27FC236}">
                <a16:creationId xmlns:a16="http://schemas.microsoft.com/office/drawing/2014/main" id="{D79E2EF2-7BD6-4844-9472-B2DA70153AFB}"/>
              </a:ext>
            </a:extLst>
          </p:cNvPr>
          <p:cNvSpPr/>
          <p:nvPr/>
        </p:nvSpPr>
        <p:spPr>
          <a:xfrm>
            <a:off x="9912296" y="331676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66" name="TextBox 265">
            <a:extLst>
              <a:ext uri="{FF2B5EF4-FFF2-40B4-BE49-F238E27FC236}">
                <a16:creationId xmlns:a16="http://schemas.microsoft.com/office/drawing/2014/main" id="{62E11A25-91A5-F943-AAF1-8E5A134C3217}"/>
              </a:ext>
            </a:extLst>
          </p:cNvPr>
          <p:cNvSpPr txBox="1"/>
          <p:nvPr/>
        </p:nvSpPr>
        <p:spPr>
          <a:xfrm>
            <a:off x="9965183" y="3196503"/>
            <a:ext cx="562708" cy="307777"/>
          </a:xfrm>
          <a:prstGeom prst="rect">
            <a:avLst/>
          </a:prstGeom>
          <a:noFill/>
        </p:spPr>
        <p:txBody>
          <a:bodyPr wrap="square" rtlCol="0">
            <a:spAutoFit/>
          </a:bodyPr>
          <a:lstStyle/>
          <a:p>
            <a:r>
              <a:rPr lang="en-US" sz="1400"/>
              <a:t>out</a:t>
            </a:r>
          </a:p>
        </p:txBody>
      </p:sp>
      <p:grpSp>
        <p:nvGrpSpPr>
          <p:cNvPr id="267" name="Group 222">
            <a:extLst>
              <a:ext uri="{FF2B5EF4-FFF2-40B4-BE49-F238E27FC236}">
                <a16:creationId xmlns:a16="http://schemas.microsoft.com/office/drawing/2014/main" id="{33F7934E-94A8-0342-8FB1-2159A1FD4014}"/>
              </a:ext>
            </a:extLst>
          </p:cNvPr>
          <p:cNvGrpSpPr>
            <a:grpSpLocks/>
          </p:cNvGrpSpPr>
          <p:nvPr/>
        </p:nvGrpSpPr>
        <p:grpSpPr bwMode="auto">
          <a:xfrm>
            <a:off x="9714053" y="4086252"/>
            <a:ext cx="304800" cy="381000"/>
            <a:chOff x="4272" y="3072"/>
            <a:chExt cx="192" cy="240"/>
          </a:xfrm>
        </p:grpSpPr>
        <p:sp>
          <p:nvSpPr>
            <p:cNvPr id="268" name="Line 99">
              <a:extLst>
                <a:ext uri="{FF2B5EF4-FFF2-40B4-BE49-F238E27FC236}">
                  <a16:creationId xmlns:a16="http://schemas.microsoft.com/office/drawing/2014/main" id="{4EDD1774-A8EF-EC42-B850-5D90B0B23FD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69" name="Line 100">
              <a:extLst>
                <a:ext uri="{FF2B5EF4-FFF2-40B4-BE49-F238E27FC236}">
                  <a16:creationId xmlns:a16="http://schemas.microsoft.com/office/drawing/2014/main" id="{1D88CBB7-7B64-474E-B006-D805A5C3C67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70" name="Line 101">
              <a:extLst>
                <a:ext uri="{FF2B5EF4-FFF2-40B4-BE49-F238E27FC236}">
                  <a16:creationId xmlns:a16="http://schemas.microsoft.com/office/drawing/2014/main" id="{E99D48BC-D209-5B48-A61D-EE3B2AE3D35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71" name="Line 102">
              <a:extLst>
                <a:ext uri="{FF2B5EF4-FFF2-40B4-BE49-F238E27FC236}">
                  <a16:creationId xmlns:a16="http://schemas.microsoft.com/office/drawing/2014/main" id="{CA173130-49D9-3D42-98ED-31B0FACECD9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72" name="Line 103">
              <a:extLst>
                <a:ext uri="{FF2B5EF4-FFF2-40B4-BE49-F238E27FC236}">
                  <a16:creationId xmlns:a16="http://schemas.microsoft.com/office/drawing/2014/main" id="{44FDAEBE-B63D-EB46-AB02-EECD524220B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73" name="Line 104">
              <a:extLst>
                <a:ext uri="{FF2B5EF4-FFF2-40B4-BE49-F238E27FC236}">
                  <a16:creationId xmlns:a16="http://schemas.microsoft.com/office/drawing/2014/main" id="{475457FD-C9C0-A943-AF04-BC2F9E20B90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275" name="TextBox 274">
            <a:extLst>
              <a:ext uri="{FF2B5EF4-FFF2-40B4-BE49-F238E27FC236}">
                <a16:creationId xmlns:a16="http://schemas.microsoft.com/office/drawing/2014/main" id="{67357B51-E1A8-2A49-A418-1F3336449814}"/>
              </a:ext>
            </a:extLst>
          </p:cNvPr>
          <p:cNvSpPr txBox="1"/>
          <p:nvPr/>
        </p:nvSpPr>
        <p:spPr>
          <a:xfrm>
            <a:off x="6664843" y="5313085"/>
            <a:ext cx="562708" cy="307777"/>
          </a:xfrm>
          <a:prstGeom prst="rect">
            <a:avLst/>
          </a:prstGeom>
          <a:noFill/>
        </p:spPr>
        <p:txBody>
          <a:bodyPr wrap="square" rtlCol="0">
            <a:spAutoFit/>
          </a:bodyPr>
          <a:lstStyle/>
          <a:p>
            <a:r>
              <a:rPr lang="en-US" sz="1400"/>
              <a:t>5V</a:t>
            </a:r>
          </a:p>
        </p:txBody>
      </p:sp>
      <p:cxnSp>
        <p:nvCxnSpPr>
          <p:cNvPr id="276" name="Straight Connector 275">
            <a:extLst>
              <a:ext uri="{FF2B5EF4-FFF2-40B4-BE49-F238E27FC236}">
                <a16:creationId xmlns:a16="http://schemas.microsoft.com/office/drawing/2014/main" id="{908ED76A-120B-5442-9D2E-3560BF12B396}"/>
              </a:ext>
            </a:extLst>
          </p:cNvPr>
          <p:cNvCxnSpPr>
            <a:cxnSpLocks/>
          </p:cNvCxnSpPr>
          <p:nvPr/>
        </p:nvCxnSpPr>
        <p:spPr>
          <a:xfrm flipV="1">
            <a:off x="7224629" y="4135525"/>
            <a:ext cx="1176290" cy="631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77" name="Freeform 276">
            <a:extLst>
              <a:ext uri="{FF2B5EF4-FFF2-40B4-BE49-F238E27FC236}">
                <a16:creationId xmlns:a16="http://schemas.microsoft.com/office/drawing/2014/main" id="{D1796963-9563-D04E-B038-525A78A82BA6}"/>
              </a:ext>
            </a:extLst>
          </p:cNvPr>
          <p:cNvSpPr>
            <a:spLocks/>
          </p:cNvSpPr>
          <p:nvPr/>
        </p:nvSpPr>
        <p:spPr bwMode="auto">
          <a:xfrm flipH="1">
            <a:off x="7762271" y="3632304"/>
            <a:ext cx="201406" cy="516952"/>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280" name="Straight Connector 279">
            <a:extLst>
              <a:ext uri="{FF2B5EF4-FFF2-40B4-BE49-F238E27FC236}">
                <a16:creationId xmlns:a16="http://schemas.microsoft.com/office/drawing/2014/main" id="{81743C3C-D4B3-C442-BF7C-6429BC260365}"/>
              </a:ext>
            </a:extLst>
          </p:cNvPr>
          <p:cNvCxnSpPr>
            <a:cxnSpLocks/>
          </p:cNvCxnSpPr>
          <p:nvPr/>
        </p:nvCxnSpPr>
        <p:spPr>
          <a:xfrm flipV="1">
            <a:off x="7920135" y="3663030"/>
            <a:ext cx="46692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81" name="Oval 280">
            <a:extLst>
              <a:ext uri="{FF2B5EF4-FFF2-40B4-BE49-F238E27FC236}">
                <a16:creationId xmlns:a16="http://schemas.microsoft.com/office/drawing/2014/main" id="{5CBEC30F-F425-9642-BBC4-0933DF5FC07C}"/>
              </a:ext>
            </a:extLst>
          </p:cNvPr>
          <p:cNvSpPr/>
          <p:nvPr/>
        </p:nvSpPr>
        <p:spPr>
          <a:xfrm>
            <a:off x="7823800" y="360123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282" name="Group 222">
            <a:extLst>
              <a:ext uri="{FF2B5EF4-FFF2-40B4-BE49-F238E27FC236}">
                <a16:creationId xmlns:a16="http://schemas.microsoft.com/office/drawing/2014/main" id="{E1818BF2-FB6F-1448-BDD3-AC8B281809B3}"/>
              </a:ext>
            </a:extLst>
          </p:cNvPr>
          <p:cNvGrpSpPr>
            <a:grpSpLocks/>
          </p:cNvGrpSpPr>
          <p:nvPr/>
        </p:nvGrpSpPr>
        <p:grpSpPr bwMode="auto">
          <a:xfrm>
            <a:off x="7070443" y="5718835"/>
            <a:ext cx="304800" cy="381000"/>
            <a:chOff x="4272" y="3072"/>
            <a:chExt cx="192" cy="240"/>
          </a:xfrm>
        </p:grpSpPr>
        <p:sp>
          <p:nvSpPr>
            <p:cNvPr id="283" name="Line 99">
              <a:extLst>
                <a:ext uri="{FF2B5EF4-FFF2-40B4-BE49-F238E27FC236}">
                  <a16:creationId xmlns:a16="http://schemas.microsoft.com/office/drawing/2014/main" id="{8AAB7D6B-4CBE-5D47-9B07-F98B47698A4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84" name="Line 100">
              <a:extLst>
                <a:ext uri="{FF2B5EF4-FFF2-40B4-BE49-F238E27FC236}">
                  <a16:creationId xmlns:a16="http://schemas.microsoft.com/office/drawing/2014/main" id="{1CFD0F05-0954-C043-89A6-9EC339E86B4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85" name="Line 101">
              <a:extLst>
                <a:ext uri="{FF2B5EF4-FFF2-40B4-BE49-F238E27FC236}">
                  <a16:creationId xmlns:a16="http://schemas.microsoft.com/office/drawing/2014/main" id="{5FA4CC68-B30A-9E49-AECF-2709ABF1F47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86" name="Line 102">
              <a:extLst>
                <a:ext uri="{FF2B5EF4-FFF2-40B4-BE49-F238E27FC236}">
                  <a16:creationId xmlns:a16="http://schemas.microsoft.com/office/drawing/2014/main" id="{AE8F087C-FE5E-A34B-8A00-5E0320E2683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87" name="Line 103">
              <a:extLst>
                <a:ext uri="{FF2B5EF4-FFF2-40B4-BE49-F238E27FC236}">
                  <a16:creationId xmlns:a16="http://schemas.microsoft.com/office/drawing/2014/main" id="{5A0BBD1C-543F-A541-B169-D6CB16A5CE5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88" name="Line 104">
              <a:extLst>
                <a:ext uri="{FF2B5EF4-FFF2-40B4-BE49-F238E27FC236}">
                  <a16:creationId xmlns:a16="http://schemas.microsoft.com/office/drawing/2014/main" id="{60C06EE8-3A1E-9940-BA4D-5EAFC481312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cxnSp>
        <p:nvCxnSpPr>
          <p:cNvPr id="289" name="Straight Connector 288">
            <a:extLst>
              <a:ext uri="{FF2B5EF4-FFF2-40B4-BE49-F238E27FC236}">
                <a16:creationId xmlns:a16="http://schemas.microsoft.com/office/drawing/2014/main" id="{28AFB99E-E671-EA44-BEF5-192FB495C718}"/>
              </a:ext>
            </a:extLst>
          </p:cNvPr>
          <p:cNvCxnSpPr>
            <a:cxnSpLocks/>
          </p:cNvCxnSpPr>
          <p:nvPr/>
        </p:nvCxnSpPr>
        <p:spPr>
          <a:xfrm flipH="1">
            <a:off x="7222924" y="1942716"/>
            <a:ext cx="0" cy="2412456"/>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0" name="Straight Connector 289">
            <a:extLst>
              <a:ext uri="{FF2B5EF4-FFF2-40B4-BE49-F238E27FC236}">
                <a16:creationId xmlns:a16="http://schemas.microsoft.com/office/drawing/2014/main" id="{E5A6AAC4-A234-5440-96E5-7E3E457DBBD3}"/>
              </a:ext>
            </a:extLst>
          </p:cNvPr>
          <p:cNvCxnSpPr>
            <a:cxnSpLocks/>
          </p:cNvCxnSpPr>
          <p:nvPr/>
        </p:nvCxnSpPr>
        <p:spPr>
          <a:xfrm>
            <a:off x="7835352" y="3149089"/>
            <a:ext cx="54871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91" name="Oval 290">
            <a:extLst>
              <a:ext uri="{FF2B5EF4-FFF2-40B4-BE49-F238E27FC236}">
                <a16:creationId xmlns:a16="http://schemas.microsoft.com/office/drawing/2014/main" id="{9CB51599-F934-E844-B217-ACD46B2ADDBA}"/>
              </a:ext>
            </a:extLst>
          </p:cNvPr>
          <p:cNvSpPr/>
          <p:nvPr/>
        </p:nvSpPr>
        <p:spPr>
          <a:xfrm>
            <a:off x="7814885" y="309466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292" name="Straight Connector 291">
            <a:extLst>
              <a:ext uri="{FF2B5EF4-FFF2-40B4-BE49-F238E27FC236}">
                <a16:creationId xmlns:a16="http://schemas.microsoft.com/office/drawing/2014/main" id="{3CD79BF3-A62F-7E47-B8CA-131868B0688A}"/>
              </a:ext>
            </a:extLst>
          </p:cNvPr>
          <p:cNvCxnSpPr>
            <a:cxnSpLocks/>
          </p:cNvCxnSpPr>
          <p:nvPr/>
        </p:nvCxnSpPr>
        <p:spPr>
          <a:xfrm flipH="1">
            <a:off x="9415589" y="3677009"/>
            <a:ext cx="1188720" cy="1645"/>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3" name="Straight Connector 292">
            <a:extLst>
              <a:ext uri="{FF2B5EF4-FFF2-40B4-BE49-F238E27FC236}">
                <a16:creationId xmlns:a16="http://schemas.microsoft.com/office/drawing/2014/main" id="{E24012AD-5526-1E4E-8028-7CBE6AAAF171}"/>
              </a:ext>
            </a:extLst>
          </p:cNvPr>
          <p:cNvCxnSpPr>
            <a:cxnSpLocks/>
          </p:cNvCxnSpPr>
          <p:nvPr/>
        </p:nvCxnSpPr>
        <p:spPr>
          <a:xfrm flipV="1">
            <a:off x="9400593" y="2527590"/>
            <a:ext cx="46692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4" name="Straight Connector 293">
            <a:extLst>
              <a:ext uri="{FF2B5EF4-FFF2-40B4-BE49-F238E27FC236}">
                <a16:creationId xmlns:a16="http://schemas.microsoft.com/office/drawing/2014/main" id="{04B002A2-81CB-7345-8679-B51CB051B2C0}"/>
              </a:ext>
            </a:extLst>
          </p:cNvPr>
          <p:cNvCxnSpPr>
            <a:cxnSpLocks/>
          </p:cNvCxnSpPr>
          <p:nvPr/>
        </p:nvCxnSpPr>
        <p:spPr>
          <a:xfrm>
            <a:off x="10396728" y="2455276"/>
            <a:ext cx="0" cy="12161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295" name="Group 222">
            <a:extLst>
              <a:ext uri="{FF2B5EF4-FFF2-40B4-BE49-F238E27FC236}">
                <a16:creationId xmlns:a16="http://schemas.microsoft.com/office/drawing/2014/main" id="{113D88AB-6BE3-CE4B-BE84-AA5D1C239D12}"/>
              </a:ext>
            </a:extLst>
          </p:cNvPr>
          <p:cNvGrpSpPr>
            <a:grpSpLocks/>
          </p:cNvGrpSpPr>
          <p:nvPr/>
        </p:nvGrpSpPr>
        <p:grpSpPr bwMode="auto">
          <a:xfrm>
            <a:off x="7392473" y="2587760"/>
            <a:ext cx="304800" cy="381000"/>
            <a:chOff x="4272" y="3072"/>
            <a:chExt cx="192" cy="240"/>
          </a:xfrm>
        </p:grpSpPr>
        <p:sp>
          <p:nvSpPr>
            <p:cNvPr id="296" name="Line 99">
              <a:extLst>
                <a:ext uri="{FF2B5EF4-FFF2-40B4-BE49-F238E27FC236}">
                  <a16:creationId xmlns:a16="http://schemas.microsoft.com/office/drawing/2014/main" id="{FB942F33-C892-C142-9E45-08E8F32CDA1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97" name="Line 100">
              <a:extLst>
                <a:ext uri="{FF2B5EF4-FFF2-40B4-BE49-F238E27FC236}">
                  <a16:creationId xmlns:a16="http://schemas.microsoft.com/office/drawing/2014/main" id="{3658B8A5-ECE7-D74E-B8DA-6FC56C6F7D6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98" name="Line 101">
              <a:extLst>
                <a:ext uri="{FF2B5EF4-FFF2-40B4-BE49-F238E27FC236}">
                  <a16:creationId xmlns:a16="http://schemas.microsoft.com/office/drawing/2014/main" id="{94769927-4832-D44F-A066-93242B1EBD3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99" name="Line 102">
              <a:extLst>
                <a:ext uri="{FF2B5EF4-FFF2-40B4-BE49-F238E27FC236}">
                  <a16:creationId xmlns:a16="http://schemas.microsoft.com/office/drawing/2014/main" id="{3C07C2D4-B3C9-8944-A844-BC88BF0AB59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300" name="Line 103">
              <a:extLst>
                <a:ext uri="{FF2B5EF4-FFF2-40B4-BE49-F238E27FC236}">
                  <a16:creationId xmlns:a16="http://schemas.microsoft.com/office/drawing/2014/main" id="{F35E7AE8-0698-1F4D-B1CA-AB911368B56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301" name="Line 104">
              <a:extLst>
                <a:ext uri="{FF2B5EF4-FFF2-40B4-BE49-F238E27FC236}">
                  <a16:creationId xmlns:a16="http://schemas.microsoft.com/office/drawing/2014/main" id="{895CD3EE-037E-F348-8F1E-E4B32DA63E9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302" name="Group 210">
            <a:extLst>
              <a:ext uri="{FF2B5EF4-FFF2-40B4-BE49-F238E27FC236}">
                <a16:creationId xmlns:a16="http://schemas.microsoft.com/office/drawing/2014/main" id="{3FA952BB-232B-5B4B-9C30-4FF64F8F2E64}"/>
              </a:ext>
            </a:extLst>
          </p:cNvPr>
          <p:cNvGrpSpPr>
            <a:grpSpLocks/>
          </p:cNvGrpSpPr>
          <p:nvPr/>
        </p:nvGrpSpPr>
        <p:grpSpPr bwMode="auto">
          <a:xfrm rot="5400000">
            <a:off x="8016766" y="2386079"/>
            <a:ext cx="307777" cy="433307"/>
            <a:chOff x="3216" y="1728"/>
            <a:chExt cx="192" cy="480"/>
          </a:xfrm>
        </p:grpSpPr>
        <p:sp>
          <p:nvSpPr>
            <p:cNvPr id="303" name="Line 8">
              <a:extLst>
                <a:ext uri="{FF2B5EF4-FFF2-40B4-BE49-F238E27FC236}">
                  <a16:creationId xmlns:a16="http://schemas.microsoft.com/office/drawing/2014/main" id="{39443AB7-351C-0B4A-80DC-B90AD6A7248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04" name="Line 9">
              <a:extLst>
                <a:ext uri="{FF2B5EF4-FFF2-40B4-BE49-F238E27FC236}">
                  <a16:creationId xmlns:a16="http://schemas.microsoft.com/office/drawing/2014/main" id="{FB368AD4-8241-964A-A7BB-8890F195589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05" name="Line 10">
              <a:extLst>
                <a:ext uri="{FF2B5EF4-FFF2-40B4-BE49-F238E27FC236}">
                  <a16:creationId xmlns:a16="http://schemas.microsoft.com/office/drawing/2014/main" id="{90F2E1B1-93AE-CE4D-AFE4-667DE04F405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06" name="Line 11">
              <a:extLst>
                <a:ext uri="{FF2B5EF4-FFF2-40B4-BE49-F238E27FC236}">
                  <a16:creationId xmlns:a16="http://schemas.microsoft.com/office/drawing/2014/main" id="{56F76E43-39EE-834C-A8D9-162BFCCFB14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cxnSp>
        <p:nvCxnSpPr>
          <p:cNvPr id="307" name="Straight Connector 306">
            <a:extLst>
              <a:ext uri="{FF2B5EF4-FFF2-40B4-BE49-F238E27FC236}">
                <a16:creationId xmlns:a16="http://schemas.microsoft.com/office/drawing/2014/main" id="{C3082D30-0076-9F4C-8C29-8F3D04AABCB9}"/>
              </a:ext>
            </a:extLst>
          </p:cNvPr>
          <p:cNvCxnSpPr>
            <a:cxnSpLocks/>
          </p:cNvCxnSpPr>
          <p:nvPr/>
        </p:nvCxnSpPr>
        <p:spPr>
          <a:xfrm flipV="1">
            <a:off x="7536070" y="2604186"/>
            <a:ext cx="46692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08" name="Straight Connector 307">
            <a:extLst>
              <a:ext uri="{FF2B5EF4-FFF2-40B4-BE49-F238E27FC236}">
                <a16:creationId xmlns:a16="http://schemas.microsoft.com/office/drawing/2014/main" id="{07EEEEEA-D8DD-9148-B872-A5FF38760D49}"/>
              </a:ext>
            </a:extLst>
          </p:cNvPr>
          <p:cNvCxnSpPr>
            <a:cxnSpLocks/>
          </p:cNvCxnSpPr>
          <p:nvPr/>
        </p:nvCxnSpPr>
        <p:spPr>
          <a:xfrm>
            <a:off x="7884480" y="2914865"/>
            <a:ext cx="0" cy="217705"/>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09" name="Oval 308">
            <a:extLst>
              <a:ext uri="{FF2B5EF4-FFF2-40B4-BE49-F238E27FC236}">
                <a16:creationId xmlns:a16="http://schemas.microsoft.com/office/drawing/2014/main" id="{0F9EF21D-9F02-6D4F-AE82-D9812595CB03}"/>
              </a:ext>
            </a:extLst>
          </p:cNvPr>
          <p:cNvSpPr/>
          <p:nvPr/>
        </p:nvSpPr>
        <p:spPr>
          <a:xfrm>
            <a:off x="7823536" y="255467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10" name="TextBox 309">
            <a:extLst>
              <a:ext uri="{FF2B5EF4-FFF2-40B4-BE49-F238E27FC236}">
                <a16:creationId xmlns:a16="http://schemas.microsoft.com/office/drawing/2014/main" id="{47D2BE4E-8DD1-4542-9F32-FB8CB4F99135}"/>
              </a:ext>
            </a:extLst>
          </p:cNvPr>
          <p:cNvSpPr txBox="1"/>
          <p:nvPr/>
        </p:nvSpPr>
        <p:spPr>
          <a:xfrm>
            <a:off x="7850448" y="2824553"/>
            <a:ext cx="562708" cy="307777"/>
          </a:xfrm>
          <a:prstGeom prst="rect">
            <a:avLst/>
          </a:prstGeom>
          <a:noFill/>
        </p:spPr>
        <p:txBody>
          <a:bodyPr wrap="square" rtlCol="0">
            <a:spAutoFit/>
          </a:bodyPr>
          <a:lstStyle/>
          <a:p>
            <a:r>
              <a:rPr lang="en-US" sz="1400"/>
              <a:t>C</a:t>
            </a:r>
            <a:r>
              <a:rPr lang="en-US" sz="1400" baseline="-25000"/>
              <a:t>1</a:t>
            </a:r>
          </a:p>
        </p:txBody>
      </p:sp>
      <p:grpSp>
        <p:nvGrpSpPr>
          <p:cNvPr id="312" name="Group 210">
            <a:extLst>
              <a:ext uri="{FF2B5EF4-FFF2-40B4-BE49-F238E27FC236}">
                <a16:creationId xmlns:a16="http://schemas.microsoft.com/office/drawing/2014/main" id="{6F39E719-3CC5-CA4B-8F9B-D0EE6CDC6019}"/>
              </a:ext>
            </a:extLst>
          </p:cNvPr>
          <p:cNvGrpSpPr>
            <a:grpSpLocks/>
          </p:cNvGrpSpPr>
          <p:nvPr/>
        </p:nvGrpSpPr>
        <p:grpSpPr bwMode="auto">
          <a:xfrm>
            <a:off x="7726468" y="2629565"/>
            <a:ext cx="307777" cy="433307"/>
            <a:chOff x="3216" y="1728"/>
            <a:chExt cx="192" cy="480"/>
          </a:xfrm>
        </p:grpSpPr>
        <p:sp>
          <p:nvSpPr>
            <p:cNvPr id="313" name="Line 8">
              <a:extLst>
                <a:ext uri="{FF2B5EF4-FFF2-40B4-BE49-F238E27FC236}">
                  <a16:creationId xmlns:a16="http://schemas.microsoft.com/office/drawing/2014/main" id="{11DE5968-EC6E-5343-A7C2-479A91D764D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14" name="Line 9">
              <a:extLst>
                <a:ext uri="{FF2B5EF4-FFF2-40B4-BE49-F238E27FC236}">
                  <a16:creationId xmlns:a16="http://schemas.microsoft.com/office/drawing/2014/main" id="{47BA8005-4D6B-AD43-96A3-EF6C5A9DE56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15" name="Line 10">
              <a:extLst>
                <a:ext uri="{FF2B5EF4-FFF2-40B4-BE49-F238E27FC236}">
                  <a16:creationId xmlns:a16="http://schemas.microsoft.com/office/drawing/2014/main" id="{C8EA06D5-0FE0-C641-A344-FAC41D953F4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16" name="Line 11">
              <a:extLst>
                <a:ext uri="{FF2B5EF4-FFF2-40B4-BE49-F238E27FC236}">
                  <a16:creationId xmlns:a16="http://schemas.microsoft.com/office/drawing/2014/main" id="{AE981052-DD44-3C44-9FAD-AE4AA9572DA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sp>
        <p:nvSpPr>
          <p:cNvPr id="324" name="TextBox 323">
            <a:extLst>
              <a:ext uri="{FF2B5EF4-FFF2-40B4-BE49-F238E27FC236}">
                <a16:creationId xmlns:a16="http://schemas.microsoft.com/office/drawing/2014/main" id="{095F880F-B7B1-3344-89AD-B146BDD71301}"/>
              </a:ext>
            </a:extLst>
          </p:cNvPr>
          <p:cNvSpPr txBox="1"/>
          <p:nvPr/>
        </p:nvSpPr>
        <p:spPr>
          <a:xfrm>
            <a:off x="7970937" y="1993918"/>
            <a:ext cx="562708" cy="307777"/>
          </a:xfrm>
          <a:prstGeom prst="rect">
            <a:avLst/>
          </a:prstGeom>
          <a:noFill/>
        </p:spPr>
        <p:txBody>
          <a:bodyPr wrap="square" rtlCol="0">
            <a:spAutoFit/>
          </a:bodyPr>
          <a:lstStyle/>
          <a:p>
            <a:r>
              <a:rPr lang="en-US" sz="1400"/>
              <a:t>C</a:t>
            </a:r>
            <a:r>
              <a:rPr lang="en-US" sz="1400" baseline="-25000"/>
              <a:t>2</a:t>
            </a:r>
          </a:p>
        </p:txBody>
      </p:sp>
      <p:sp>
        <p:nvSpPr>
          <p:cNvPr id="325" name="Oval 324">
            <a:extLst>
              <a:ext uri="{FF2B5EF4-FFF2-40B4-BE49-F238E27FC236}">
                <a16:creationId xmlns:a16="http://schemas.microsoft.com/office/drawing/2014/main" id="{6D04B776-757A-6344-BBB8-AC61F03EDB1A}"/>
              </a:ext>
            </a:extLst>
          </p:cNvPr>
          <p:cNvSpPr/>
          <p:nvPr/>
        </p:nvSpPr>
        <p:spPr>
          <a:xfrm>
            <a:off x="7807675" y="409786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27" name="Oval 326">
            <a:extLst>
              <a:ext uri="{FF2B5EF4-FFF2-40B4-BE49-F238E27FC236}">
                <a16:creationId xmlns:a16="http://schemas.microsoft.com/office/drawing/2014/main" id="{6A38A8BA-1367-EB43-81F1-162B7B479537}"/>
              </a:ext>
            </a:extLst>
          </p:cNvPr>
          <p:cNvSpPr/>
          <p:nvPr/>
        </p:nvSpPr>
        <p:spPr>
          <a:xfrm>
            <a:off x="8333276" y="310694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28" name="TextBox 327">
            <a:extLst>
              <a:ext uri="{FF2B5EF4-FFF2-40B4-BE49-F238E27FC236}">
                <a16:creationId xmlns:a16="http://schemas.microsoft.com/office/drawing/2014/main" id="{C7F56FB5-82B5-4241-AB06-538FE38CE274}"/>
              </a:ext>
            </a:extLst>
          </p:cNvPr>
          <p:cNvSpPr txBox="1"/>
          <p:nvPr/>
        </p:nvSpPr>
        <p:spPr>
          <a:xfrm>
            <a:off x="7405542" y="3712318"/>
            <a:ext cx="562708" cy="307777"/>
          </a:xfrm>
          <a:prstGeom prst="rect">
            <a:avLst/>
          </a:prstGeom>
          <a:noFill/>
        </p:spPr>
        <p:txBody>
          <a:bodyPr wrap="square" rtlCol="0">
            <a:spAutoFit/>
          </a:bodyPr>
          <a:lstStyle/>
          <a:p>
            <a:r>
              <a:rPr lang="en-US" sz="1400"/>
              <a:t>R</a:t>
            </a:r>
            <a:r>
              <a:rPr lang="en-US" sz="1400" baseline="-25000"/>
              <a:t>1</a:t>
            </a:r>
          </a:p>
        </p:txBody>
      </p:sp>
      <p:cxnSp>
        <p:nvCxnSpPr>
          <p:cNvPr id="330" name="Straight Connector 329">
            <a:extLst>
              <a:ext uri="{FF2B5EF4-FFF2-40B4-BE49-F238E27FC236}">
                <a16:creationId xmlns:a16="http://schemas.microsoft.com/office/drawing/2014/main" id="{C9197EF3-99EB-424D-8CA5-E481E1ED0AA1}"/>
              </a:ext>
            </a:extLst>
          </p:cNvPr>
          <p:cNvCxnSpPr>
            <a:cxnSpLocks/>
          </p:cNvCxnSpPr>
          <p:nvPr/>
        </p:nvCxnSpPr>
        <p:spPr>
          <a:xfrm flipV="1">
            <a:off x="9399741" y="4101043"/>
            <a:ext cx="46692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 name="Straight Connector 102">
            <a:extLst>
              <a:ext uri="{FF2B5EF4-FFF2-40B4-BE49-F238E27FC236}">
                <a16:creationId xmlns:a16="http://schemas.microsoft.com/office/drawing/2014/main" id="{B7F6066D-86A4-9C42-BCAE-AE20E88CEE99}"/>
              </a:ext>
            </a:extLst>
          </p:cNvPr>
          <p:cNvCxnSpPr>
            <a:cxnSpLocks/>
          </p:cNvCxnSpPr>
          <p:nvPr/>
        </p:nvCxnSpPr>
        <p:spPr>
          <a:xfrm flipH="1">
            <a:off x="7866791" y="3118934"/>
            <a:ext cx="3198" cy="533135"/>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6" name="Oval 105">
            <a:extLst>
              <a:ext uri="{FF2B5EF4-FFF2-40B4-BE49-F238E27FC236}">
                <a16:creationId xmlns:a16="http://schemas.microsoft.com/office/drawing/2014/main" id="{AEA04743-34B6-374F-A593-731F2FD098DB}"/>
              </a:ext>
            </a:extLst>
          </p:cNvPr>
          <p:cNvSpPr/>
          <p:nvPr/>
        </p:nvSpPr>
        <p:spPr>
          <a:xfrm>
            <a:off x="10517452" y="3612744"/>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07" name="TextBox 106">
            <a:extLst>
              <a:ext uri="{FF2B5EF4-FFF2-40B4-BE49-F238E27FC236}">
                <a16:creationId xmlns:a16="http://schemas.microsoft.com/office/drawing/2014/main" id="{F96CB6B0-A5CA-8140-86E1-3C5FBB04C1BA}"/>
              </a:ext>
            </a:extLst>
          </p:cNvPr>
          <p:cNvSpPr txBox="1"/>
          <p:nvPr/>
        </p:nvSpPr>
        <p:spPr>
          <a:xfrm>
            <a:off x="11132539" y="3697218"/>
            <a:ext cx="562708" cy="307777"/>
          </a:xfrm>
          <a:prstGeom prst="rect">
            <a:avLst/>
          </a:prstGeom>
          <a:noFill/>
        </p:spPr>
        <p:txBody>
          <a:bodyPr wrap="square" rtlCol="0">
            <a:spAutoFit/>
          </a:bodyPr>
          <a:lstStyle/>
          <a:p>
            <a:r>
              <a:rPr lang="en-US" sz="1400"/>
              <a:t>set</a:t>
            </a:r>
          </a:p>
        </p:txBody>
      </p:sp>
      <p:sp>
        <p:nvSpPr>
          <p:cNvPr id="108" name="Freeform 12">
            <a:extLst>
              <a:ext uri="{FF2B5EF4-FFF2-40B4-BE49-F238E27FC236}">
                <a16:creationId xmlns:a16="http://schemas.microsoft.com/office/drawing/2014/main" id="{1D05B567-CC4F-9140-9043-F811FFA8408E}"/>
              </a:ext>
            </a:extLst>
          </p:cNvPr>
          <p:cNvSpPr>
            <a:spLocks noChangeAspect="1"/>
          </p:cNvSpPr>
          <p:nvPr/>
        </p:nvSpPr>
        <p:spPr bwMode="auto">
          <a:xfrm>
            <a:off x="9798706" y="1983588"/>
            <a:ext cx="109728"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11" name="Oval 110">
            <a:extLst>
              <a:ext uri="{FF2B5EF4-FFF2-40B4-BE49-F238E27FC236}">
                <a16:creationId xmlns:a16="http://schemas.microsoft.com/office/drawing/2014/main" id="{D55F552B-CAA6-4747-B71D-FA2F441EBAB8}"/>
              </a:ext>
            </a:extLst>
          </p:cNvPr>
          <p:cNvSpPr/>
          <p:nvPr/>
        </p:nvSpPr>
        <p:spPr>
          <a:xfrm>
            <a:off x="10517449" y="3889839"/>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13" name="Straight Connector 12">
            <a:extLst>
              <a:ext uri="{FF2B5EF4-FFF2-40B4-BE49-F238E27FC236}">
                <a16:creationId xmlns:a16="http://schemas.microsoft.com/office/drawing/2014/main" id="{45A9FFF6-EF94-0F4F-8B74-5E9F4F9F66FD}"/>
              </a:ext>
            </a:extLst>
          </p:cNvPr>
          <p:cNvCxnSpPr/>
          <p:nvPr/>
        </p:nvCxnSpPr>
        <p:spPr>
          <a:xfrm>
            <a:off x="10722053" y="3655206"/>
            <a:ext cx="0" cy="335613"/>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D788C69F-9595-774B-9CE7-838A23789F28}"/>
              </a:ext>
            </a:extLst>
          </p:cNvPr>
          <p:cNvCxnSpPr>
            <a:cxnSpLocks/>
          </p:cNvCxnSpPr>
          <p:nvPr/>
        </p:nvCxnSpPr>
        <p:spPr>
          <a:xfrm flipH="1">
            <a:off x="10732794" y="3815615"/>
            <a:ext cx="253931"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23" name="TextBox 122">
            <a:extLst>
              <a:ext uri="{FF2B5EF4-FFF2-40B4-BE49-F238E27FC236}">
                <a16:creationId xmlns:a16="http://schemas.microsoft.com/office/drawing/2014/main" id="{99BB798C-4888-884D-A91E-C3086363370F}"/>
              </a:ext>
            </a:extLst>
          </p:cNvPr>
          <p:cNvSpPr txBox="1"/>
          <p:nvPr/>
        </p:nvSpPr>
        <p:spPr>
          <a:xfrm>
            <a:off x="9840540" y="2076015"/>
            <a:ext cx="447914" cy="276999"/>
          </a:xfrm>
          <a:prstGeom prst="rect">
            <a:avLst/>
          </a:prstGeom>
          <a:noFill/>
        </p:spPr>
        <p:txBody>
          <a:bodyPr wrap="square" rtlCol="0">
            <a:spAutoFit/>
          </a:bodyPr>
          <a:lstStyle/>
          <a:p>
            <a:r>
              <a:rPr lang="en-US" baseline="-25000"/>
              <a:t>10K</a:t>
            </a:r>
            <a:endParaRPr lang="en-US" sz="1400" baseline="-25000"/>
          </a:p>
        </p:txBody>
      </p:sp>
      <p:sp>
        <p:nvSpPr>
          <p:cNvPr id="112" name="Oval 111">
            <a:extLst>
              <a:ext uri="{FF2B5EF4-FFF2-40B4-BE49-F238E27FC236}">
                <a16:creationId xmlns:a16="http://schemas.microsoft.com/office/drawing/2014/main" id="{2DA2781B-6851-0D4F-9E9B-7D47375AFD94}"/>
              </a:ext>
            </a:extLst>
          </p:cNvPr>
          <p:cNvSpPr/>
          <p:nvPr/>
        </p:nvSpPr>
        <p:spPr>
          <a:xfrm>
            <a:off x="7170937" y="408742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3" name="Oval 112">
            <a:extLst>
              <a:ext uri="{FF2B5EF4-FFF2-40B4-BE49-F238E27FC236}">
                <a16:creationId xmlns:a16="http://schemas.microsoft.com/office/drawing/2014/main" id="{C107F18A-AD7E-9141-937F-81DFACF681AA}"/>
              </a:ext>
            </a:extLst>
          </p:cNvPr>
          <p:cNvSpPr/>
          <p:nvPr/>
        </p:nvSpPr>
        <p:spPr>
          <a:xfrm>
            <a:off x="7189987" y="191572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117" name="Group 356">
            <a:extLst>
              <a:ext uri="{FF2B5EF4-FFF2-40B4-BE49-F238E27FC236}">
                <a16:creationId xmlns:a16="http://schemas.microsoft.com/office/drawing/2014/main" id="{BBA94069-D15A-F540-8E2B-DF2EF2A56FA5}"/>
              </a:ext>
            </a:extLst>
          </p:cNvPr>
          <p:cNvGrpSpPr>
            <a:grpSpLocks/>
          </p:cNvGrpSpPr>
          <p:nvPr/>
        </p:nvGrpSpPr>
        <p:grpSpPr bwMode="auto">
          <a:xfrm>
            <a:off x="7060862" y="5161981"/>
            <a:ext cx="291084" cy="621268"/>
            <a:chOff x="2944" y="3306"/>
            <a:chExt cx="198" cy="524"/>
          </a:xfrm>
        </p:grpSpPr>
        <p:grpSp>
          <p:nvGrpSpPr>
            <p:cNvPr id="118" name="Group 298">
              <a:extLst>
                <a:ext uri="{FF2B5EF4-FFF2-40B4-BE49-F238E27FC236}">
                  <a16:creationId xmlns:a16="http://schemas.microsoft.com/office/drawing/2014/main" id="{E76D2D28-EA14-274A-BEF5-0EDB348CDDD4}"/>
                </a:ext>
              </a:extLst>
            </p:cNvPr>
            <p:cNvGrpSpPr>
              <a:grpSpLocks/>
            </p:cNvGrpSpPr>
            <p:nvPr/>
          </p:nvGrpSpPr>
          <p:grpSpPr bwMode="auto">
            <a:xfrm>
              <a:off x="2944" y="3306"/>
              <a:ext cx="198" cy="518"/>
              <a:chOff x="3058" y="3370"/>
              <a:chExt cx="198" cy="518"/>
            </a:xfrm>
          </p:grpSpPr>
          <p:grpSp>
            <p:nvGrpSpPr>
              <p:cNvPr id="121" name="Group 294">
                <a:extLst>
                  <a:ext uri="{FF2B5EF4-FFF2-40B4-BE49-F238E27FC236}">
                    <a16:creationId xmlns:a16="http://schemas.microsoft.com/office/drawing/2014/main" id="{094EAF9B-2E2A-C148-909F-41FFBFC45101}"/>
                  </a:ext>
                </a:extLst>
              </p:cNvPr>
              <p:cNvGrpSpPr>
                <a:grpSpLocks/>
              </p:cNvGrpSpPr>
              <p:nvPr/>
            </p:nvGrpSpPr>
            <p:grpSpPr bwMode="auto">
              <a:xfrm>
                <a:off x="3083" y="3370"/>
                <a:ext cx="173" cy="518"/>
                <a:chOff x="3083" y="3370"/>
                <a:chExt cx="173" cy="518"/>
              </a:xfrm>
            </p:grpSpPr>
            <p:grpSp>
              <p:nvGrpSpPr>
                <p:cNvPr id="124" name="Group 292">
                  <a:extLst>
                    <a:ext uri="{FF2B5EF4-FFF2-40B4-BE49-F238E27FC236}">
                      <a16:creationId xmlns:a16="http://schemas.microsoft.com/office/drawing/2014/main" id="{F0004DDA-C6A0-E840-9193-E40B43D6B9D2}"/>
                    </a:ext>
                  </a:extLst>
                </p:cNvPr>
                <p:cNvGrpSpPr>
                  <a:grpSpLocks/>
                </p:cNvGrpSpPr>
                <p:nvPr/>
              </p:nvGrpSpPr>
              <p:grpSpPr bwMode="auto">
                <a:xfrm>
                  <a:off x="3083" y="3542"/>
                  <a:ext cx="173" cy="169"/>
                  <a:chOff x="3092" y="3427"/>
                  <a:chExt cx="173" cy="284"/>
                </a:xfrm>
              </p:grpSpPr>
              <p:grpSp>
                <p:nvGrpSpPr>
                  <p:cNvPr id="127" name="Group 286">
                    <a:extLst>
                      <a:ext uri="{FF2B5EF4-FFF2-40B4-BE49-F238E27FC236}">
                        <a16:creationId xmlns:a16="http://schemas.microsoft.com/office/drawing/2014/main" id="{BBEC3D36-E88C-0D4E-8D18-09EBCFF490EC}"/>
                      </a:ext>
                    </a:extLst>
                  </p:cNvPr>
                  <p:cNvGrpSpPr>
                    <a:grpSpLocks/>
                  </p:cNvGrpSpPr>
                  <p:nvPr/>
                </p:nvGrpSpPr>
                <p:grpSpPr bwMode="auto">
                  <a:xfrm>
                    <a:off x="3092" y="3427"/>
                    <a:ext cx="173" cy="230"/>
                    <a:chOff x="3168" y="3485"/>
                    <a:chExt cx="173" cy="230"/>
                  </a:xfrm>
                </p:grpSpPr>
                <p:sp>
                  <p:nvSpPr>
                    <p:cNvPr id="133" name="Line 283">
                      <a:extLst>
                        <a:ext uri="{FF2B5EF4-FFF2-40B4-BE49-F238E27FC236}">
                          <a16:creationId xmlns:a16="http://schemas.microsoft.com/office/drawing/2014/main" id="{C2825DDC-7FE0-4844-8AA5-D15761F471AE}"/>
                        </a:ext>
                      </a:extLst>
                    </p:cNvPr>
                    <p:cNvSpPr>
                      <a:spLocks noChangeShapeType="1"/>
                    </p:cNvSpPr>
                    <p:nvPr/>
                  </p:nvSpPr>
                  <p:spPr bwMode="auto">
                    <a:xfrm>
                      <a:off x="3168" y="3485"/>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134" name="Line 284">
                      <a:extLst>
                        <a:ext uri="{FF2B5EF4-FFF2-40B4-BE49-F238E27FC236}">
                          <a16:creationId xmlns:a16="http://schemas.microsoft.com/office/drawing/2014/main" id="{621AC5AB-D7E6-FE4C-B904-0A198B2F8AC1}"/>
                        </a:ext>
                      </a:extLst>
                    </p:cNvPr>
                    <p:cNvSpPr>
                      <a:spLocks noChangeShapeType="1"/>
                    </p:cNvSpPr>
                    <p:nvPr/>
                  </p:nvSpPr>
                  <p:spPr bwMode="auto">
                    <a:xfrm>
                      <a:off x="3168" y="3600"/>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135" name="Line 285">
                      <a:extLst>
                        <a:ext uri="{FF2B5EF4-FFF2-40B4-BE49-F238E27FC236}">
                          <a16:creationId xmlns:a16="http://schemas.microsoft.com/office/drawing/2014/main" id="{314798FF-CB17-FD4E-B2AB-4F7378B7009C}"/>
                        </a:ext>
                      </a:extLst>
                    </p:cNvPr>
                    <p:cNvSpPr>
                      <a:spLocks noChangeShapeType="1"/>
                    </p:cNvSpPr>
                    <p:nvPr/>
                  </p:nvSpPr>
                  <p:spPr bwMode="auto">
                    <a:xfrm>
                      <a:off x="3168" y="3715"/>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grpSp>
              <p:grpSp>
                <p:nvGrpSpPr>
                  <p:cNvPr id="129" name="Group 287">
                    <a:extLst>
                      <a:ext uri="{FF2B5EF4-FFF2-40B4-BE49-F238E27FC236}">
                        <a16:creationId xmlns:a16="http://schemas.microsoft.com/office/drawing/2014/main" id="{FDD25F54-C955-3D42-917E-8B704BDC9A54}"/>
                      </a:ext>
                    </a:extLst>
                  </p:cNvPr>
                  <p:cNvGrpSpPr>
                    <a:grpSpLocks/>
                  </p:cNvGrpSpPr>
                  <p:nvPr/>
                </p:nvGrpSpPr>
                <p:grpSpPr bwMode="auto">
                  <a:xfrm>
                    <a:off x="3128" y="3481"/>
                    <a:ext cx="91" cy="230"/>
                    <a:chOff x="3168" y="3485"/>
                    <a:chExt cx="173" cy="230"/>
                  </a:xfrm>
                </p:grpSpPr>
                <p:sp>
                  <p:nvSpPr>
                    <p:cNvPr id="130" name="Line 288">
                      <a:extLst>
                        <a:ext uri="{FF2B5EF4-FFF2-40B4-BE49-F238E27FC236}">
                          <a16:creationId xmlns:a16="http://schemas.microsoft.com/office/drawing/2014/main" id="{5F46BB85-0E2D-ED4E-A63E-087CB1AFF9C0}"/>
                        </a:ext>
                      </a:extLst>
                    </p:cNvPr>
                    <p:cNvSpPr>
                      <a:spLocks noChangeShapeType="1"/>
                    </p:cNvSpPr>
                    <p:nvPr/>
                  </p:nvSpPr>
                  <p:spPr bwMode="auto">
                    <a:xfrm>
                      <a:off x="3168" y="3485"/>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131" name="Line 289">
                      <a:extLst>
                        <a:ext uri="{FF2B5EF4-FFF2-40B4-BE49-F238E27FC236}">
                          <a16:creationId xmlns:a16="http://schemas.microsoft.com/office/drawing/2014/main" id="{5AA2E355-4192-9F45-B130-F0C37CBB7B07}"/>
                        </a:ext>
                      </a:extLst>
                    </p:cNvPr>
                    <p:cNvSpPr>
                      <a:spLocks noChangeShapeType="1"/>
                    </p:cNvSpPr>
                    <p:nvPr/>
                  </p:nvSpPr>
                  <p:spPr bwMode="auto">
                    <a:xfrm>
                      <a:off x="3168" y="3600"/>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132" name="Line 290">
                      <a:extLst>
                        <a:ext uri="{FF2B5EF4-FFF2-40B4-BE49-F238E27FC236}">
                          <a16:creationId xmlns:a16="http://schemas.microsoft.com/office/drawing/2014/main" id="{CD876D92-97E8-6847-B79D-D8E9DC376007}"/>
                        </a:ext>
                      </a:extLst>
                    </p:cNvPr>
                    <p:cNvSpPr>
                      <a:spLocks noChangeShapeType="1"/>
                    </p:cNvSpPr>
                    <p:nvPr/>
                  </p:nvSpPr>
                  <p:spPr bwMode="auto">
                    <a:xfrm>
                      <a:off x="3168" y="3715"/>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grpSp>
            </p:grpSp>
            <p:sp>
              <p:nvSpPr>
                <p:cNvPr id="125" name="Line 291">
                  <a:extLst>
                    <a:ext uri="{FF2B5EF4-FFF2-40B4-BE49-F238E27FC236}">
                      <a16:creationId xmlns:a16="http://schemas.microsoft.com/office/drawing/2014/main" id="{DDEFA82B-B100-6142-AEB8-D4B4537B845D}"/>
                    </a:ext>
                  </a:extLst>
                </p:cNvPr>
                <p:cNvSpPr>
                  <a:spLocks noChangeShapeType="1"/>
                </p:cNvSpPr>
                <p:nvPr/>
              </p:nvSpPr>
              <p:spPr bwMode="auto">
                <a:xfrm>
                  <a:off x="3168" y="3715"/>
                  <a:ext cx="0" cy="173"/>
                </a:xfrm>
                <a:prstGeom prst="line">
                  <a:avLst/>
                </a:prstGeom>
                <a:noFill/>
                <a:ln w="25400">
                  <a:solidFill>
                    <a:schemeClr val="tx1"/>
                  </a:solidFill>
                  <a:round/>
                  <a:headEnd/>
                  <a:tailEnd/>
                </a:ln>
              </p:spPr>
              <p:txBody>
                <a:bodyPr wrap="none" anchor="ctr">
                  <a:prstTxWarp prst="textNoShape">
                    <a:avLst/>
                  </a:prstTxWarp>
                </a:bodyPr>
                <a:lstStyle/>
                <a:p>
                  <a:endParaRPr lang="en-US"/>
                </a:p>
              </p:txBody>
            </p:sp>
            <p:sp>
              <p:nvSpPr>
                <p:cNvPr id="126" name="Line 293">
                  <a:extLst>
                    <a:ext uri="{FF2B5EF4-FFF2-40B4-BE49-F238E27FC236}">
                      <a16:creationId xmlns:a16="http://schemas.microsoft.com/office/drawing/2014/main" id="{4AB92455-0ECA-8D4A-9908-0864995F4437}"/>
                    </a:ext>
                  </a:extLst>
                </p:cNvPr>
                <p:cNvSpPr>
                  <a:spLocks noChangeShapeType="1"/>
                </p:cNvSpPr>
                <p:nvPr/>
              </p:nvSpPr>
              <p:spPr bwMode="auto">
                <a:xfrm>
                  <a:off x="3168" y="3370"/>
                  <a:ext cx="0" cy="173"/>
                </a:xfrm>
                <a:prstGeom prst="line">
                  <a:avLst/>
                </a:prstGeom>
                <a:noFill/>
                <a:ln w="25400">
                  <a:solidFill>
                    <a:schemeClr val="tx1"/>
                  </a:solidFill>
                  <a:round/>
                  <a:headEnd/>
                  <a:tailEnd/>
                </a:ln>
              </p:spPr>
              <p:txBody>
                <a:bodyPr wrap="none" anchor="ctr">
                  <a:prstTxWarp prst="textNoShape">
                    <a:avLst/>
                  </a:prstTxWarp>
                </a:bodyPr>
                <a:lstStyle/>
                <a:p>
                  <a:endParaRPr lang="en-US"/>
                </a:p>
              </p:txBody>
            </p:sp>
          </p:grpSp>
          <p:sp>
            <p:nvSpPr>
              <p:cNvPr id="122" name="Text Box 296">
                <a:extLst>
                  <a:ext uri="{FF2B5EF4-FFF2-40B4-BE49-F238E27FC236}">
                    <a16:creationId xmlns:a16="http://schemas.microsoft.com/office/drawing/2014/main" id="{D0A971A6-4D47-384C-A433-7837127B3275}"/>
                  </a:ext>
                </a:extLst>
              </p:cNvPr>
              <p:cNvSpPr txBox="1">
                <a:spLocks noChangeArrowheads="1"/>
              </p:cNvSpPr>
              <p:nvPr/>
            </p:nvSpPr>
            <p:spPr bwMode="auto">
              <a:xfrm>
                <a:off x="3058" y="3436"/>
                <a:ext cx="153" cy="286"/>
              </a:xfrm>
              <a:prstGeom prst="rect">
                <a:avLst/>
              </a:prstGeom>
              <a:noFill/>
              <a:ln w="19050">
                <a:noFill/>
                <a:miter lim="800000"/>
                <a:headEnd/>
                <a:tailEnd/>
              </a:ln>
            </p:spPr>
            <p:txBody>
              <a:bodyPr wrap="square">
                <a:prstTxWarp prst="textNoShape">
                  <a:avLst/>
                </a:prstTxWarp>
                <a:spAutoFit/>
              </a:bodyPr>
              <a:lstStyle/>
              <a:p>
                <a:r>
                  <a:rPr lang="en-US" sz="800"/>
                  <a:t>+</a:t>
                </a:r>
              </a:p>
            </p:txBody>
          </p:sp>
        </p:grpSp>
        <p:sp>
          <p:nvSpPr>
            <p:cNvPr id="120" name="Freeform 355">
              <a:extLst>
                <a:ext uri="{FF2B5EF4-FFF2-40B4-BE49-F238E27FC236}">
                  <a16:creationId xmlns:a16="http://schemas.microsoft.com/office/drawing/2014/main" id="{64942337-C9A2-8C40-9929-4C8C30462C87}"/>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w="19050">
              <a:noFill/>
              <a:round/>
              <a:headEnd/>
              <a:tailEnd/>
            </a:ln>
          </p:spPr>
          <p:txBody>
            <a:bodyPr wrap="none" anchor="ctr">
              <a:prstTxWarp prst="textNoShape">
                <a:avLst/>
              </a:prstTxWarp>
            </a:bodyPr>
            <a:lstStyle/>
            <a:p>
              <a:endParaRPr lang="en-US"/>
            </a:p>
          </p:txBody>
        </p:sp>
      </p:grpSp>
      <p:sp>
        <p:nvSpPr>
          <p:cNvPr id="136" name="Freeform 12">
            <a:extLst>
              <a:ext uri="{FF2B5EF4-FFF2-40B4-BE49-F238E27FC236}">
                <a16:creationId xmlns:a16="http://schemas.microsoft.com/office/drawing/2014/main" id="{70C1E9E7-304C-AB41-AF75-B5CA2A9D9B7A}"/>
              </a:ext>
            </a:extLst>
          </p:cNvPr>
          <p:cNvSpPr>
            <a:spLocks noChangeAspect="1"/>
          </p:cNvSpPr>
          <p:nvPr/>
        </p:nvSpPr>
        <p:spPr bwMode="auto">
          <a:xfrm>
            <a:off x="10355842" y="1971098"/>
            <a:ext cx="109728"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37" name="Oval 136">
            <a:extLst>
              <a:ext uri="{FF2B5EF4-FFF2-40B4-BE49-F238E27FC236}">
                <a16:creationId xmlns:a16="http://schemas.microsoft.com/office/drawing/2014/main" id="{B3AD3FAA-4351-D44B-8919-60D4386E79BA}"/>
              </a:ext>
            </a:extLst>
          </p:cNvPr>
          <p:cNvSpPr/>
          <p:nvPr/>
        </p:nvSpPr>
        <p:spPr>
          <a:xfrm>
            <a:off x="9800420" y="247599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38" name="Oval 137">
            <a:extLst>
              <a:ext uri="{FF2B5EF4-FFF2-40B4-BE49-F238E27FC236}">
                <a16:creationId xmlns:a16="http://schemas.microsoft.com/office/drawing/2014/main" id="{25C93859-24B7-4542-BFFE-FCF025271267}"/>
              </a:ext>
            </a:extLst>
          </p:cNvPr>
          <p:cNvSpPr/>
          <p:nvPr/>
        </p:nvSpPr>
        <p:spPr>
          <a:xfrm>
            <a:off x="9800417" y="275309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139" name="Straight Connector 138">
            <a:extLst>
              <a:ext uri="{FF2B5EF4-FFF2-40B4-BE49-F238E27FC236}">
                <a16:creationId xmlns:a16="http://schemas.microsoft.com/office/drawing/2014/main" id="{F4A1D447-3560-4846-92D4-74DA56D31205}"/>
              </a:ext>
            </a:extLst>
          </p:cNvPr>
          <p:cNvCxnSpPr/>
          <p:nvPr/>
        </p:nvCxnSpPr>
        <p:spPr>
          <a:xfrm>
            <a:off x="10005021" y="2518457"/>
            <a:ext cx="0" cy="335613"/>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EFFE3523-E041-4C45-9CC4-E837BDB031B7}"/>
              </a:ext>
            </a:extLst>
          </p:cNvPr>
          <p:cNvCxnSpPr>
            <a:cxnSpLocks/>
          </p:cNvCxnSpPr>
          <p:nvPr/>
        </p:nvCxnSpPr>
        <p:spPr>
          <a:xfrm flipH="1">
            <a:off x="10015762" y="2678866"/>
            <a:ext cx="253931" cy="0"/>
          </a:xfrm>
          <a:prstGeom prst="line">
            <a:avLst/>
          </a:prstGeom>
          <a:ln w="25400"/>
        </p:spPr>
        <p:style>
          <a:lnRef idx="1">
            <a:schemeClr val="accent1"/>
          </a:lnRef>
          <a:fillRef idx="0">
            <a:schemeClr val="accent1"/>
          </a:fillRef>
          <a:effectRef idx="0">
            <a:schemeClr val="accent1"/>
          </a:effectRef>
          <a:fontRef idx="minor">
            <a:schemeClr val="tx1"/>
          </a:fontRef>
        </p:style>
      </p:cxnSp>
      <p:grpSp>
        <p:nvGrpSpPr>
          <p:cNvPr id="141" name="Group 222">
            <a:extLst>
              <a:ext uri="{FF2B5EF4-FFF2-40B4-BE49-F238E27FC236}">
                <a16:creationId xmlns:a16="http://schemas.microsoft.com/office/drawing/2014/main" id="{40E54673-FCC8-3449-B6F4-987C95AD7EB9}"/>
              </a:ext>
            </a:extLst>
          </p:cNvPr>
          <p:cNvGrpSpPr>
            <a:grpSpLocks/>
          </p:cNvGrpSpPr>
          <p:nvPr/>
        </p:nvGrpSpPr>
        <p:grpSpPr bwMode="auto">
          <a:xfrm>
            <a:off x="9716553" y="2814589"/>
            <a:ext cx="304800" cy="381000"/>
            <a:chOff x="4272" y="3072"/>
            <a:chExt cx="192" cy="240"/>
          </a:xfrm>
        </p:grpSpPr>
        <p:sp>
          <p:nvSpPr>
            <p:cNvPr id="142" name="Line 99">
              <a:extLst>
                <a:ext uri="{FF2B5EF4-FFF2-40B4-BE49-F238E27FC236}">
                  <a16:creationId xmlns:a16="http://schemas.microsoft.com/office/drawing/2014/main" id="{B7006086-EC82-F749-94BF-C98CB99D8FF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43" name="Line 100">
              <a:extLst>
                <a:ext uri="{FF2B5EF4-FFF2-40B4-BE49-F238E27FC236}">
                  <a16:creationId xmlns:a16="http://schemas.microsoft.com/office/drawing/2014/main" id="{C12C306C-4A82-BA49-BF0F-1BAD18F30A5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44" name="Line 101">
              <a:extLst>
                <a:ext uri="{FF2B5EF4-FFF2-40B4-BE49-F238E27FC236}">
                  <a16:creationId xmlns:a16="http://schemas.microsoft.com/office/drawing/2014/main" id="{FF6E3836-70A7-4A46-98FF-A0DE78134A1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45" name="Line 102">
              <a:extLst>
                <a:ext uri="{FF2B5EF4-FFF2-40B4-BE49-F238E27FC236}">
                  <a16:creationId xmlns:a16="http://schemas.microsoft.com/office/drawing/2014/main" id="{110A80FF-49F8-CC43-B991-3106978CB82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46" name="Line 103">
              <a:extLst>
                <a:ext uri="{FF2B5EF4-FFF2-40B4-BE49-F238E27FC236}">
                  <a16:creationId xmlns:a16="http://schemas.microsoft.com/office/drawing/2014/main" id="{C8567311-DF3A-064B-A1CA-28223D88B07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47" name="Line 104">
              <a:extLst>
                <a:ext uri="{FF2B5EF4-FFF2-40B4-BE49-F238E27FC236}">
                  <a16:creationId xmlns:a16="http://schemas.microsoft.com/office/drawing/2014/main" id="{9505D42C-B43A-6347-95B2-1F6B5ACB2D6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148" name="Group 222">
            <a:extLst>
              <a:ext uri="{FF2B5EF4-FFF2-40B4-BE49-F238E27FC236}">
                <a16:creationId xmlns:a16="http://schemas.microsoft.com/office/drawing/2014/main" id="{45EFF51B-881F-6341-A155-BD2AEFF4EB4C}"/>
              </a:ext>
            </a:extLst>
          </p:cNvPr>
          <p:cNvGrpSpPr>
            <a:grpSpLocks/>
          </p:cNvGrpSpPr>
          <p:nvPr/>
        </p:nvGrpSpPr>
        <p:grpSpPr bwMode="auto">
          <a:xfrm>
            <a:off x="10422153" y="3953063"/>
            <a:ext cx="304800" cy="381000"/>
            <a:chOff x="4272" y="3072"/>
            <a:chExt cx="192" cy="240"/>
          </a:xfrm>
        </p:grpSpPr>
        <p:sp>
          <p:nvSpPr>
            <p:cNvPr id="149" name="Line 99">
              <a:extLst>
                <a:ext uri="{FF2B5EF4-FFF2-40B4-BE49-F238E27FC236}">
                  <a16:creationId xmlns:a16="http://schemas.microsoft.com/office/drawing/2014/main" id="{FE079939-D32B-AD44-A9FB-399F69F4E5B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50" name="Line 100">
              <a:extLst>
                <a:ext uri="{FF2B5EF4-FFF2-40B4-BE49-F238E27FC236}">
                  <a16:creationId xmlns:a16="http://schemas.microsoft.com/office/drawing/2014/main" id="{3961210F-BFC9-E44E-AB17-1A9F102B43C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51" name="Line 101">
              <a:extLst>
                <a:ext uri="{FF2B5EF4-FFF2-40B4-BE49-F238E27FC236}">
                  <a16:creationId xmlns:a16="http://schemas.microsoft.com/office/drawing/2014/main" id="{927819A8-2ADD-2C44-9965-256F156EDDC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52" name="Line 102">
              <a:extLst>
                <a:ext uri="{FF2B5EF4-FFF2-40B4-BE49-F238E27FC236}">
                  <a16:creationId xmlns:a16="http://schemas.microsoft.com/office/drawing/2014/main" id="{C70E6269-4E0B-554A-946E-5B0C7F061F1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53" name="Line 103">
              <a:extLst>
                <a:ext uri="{FF2B5EF4-FFF2-40B4-BE49-F238E27FC236}">
                  <a16:creationId xmlns:a16="http://schemas.microsoft.com/office/drawing/2014/main" id="{904ACD25-508D-3246-A49F-2C097FE8A42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54" name="Line 104">
              <a:extLst>
                <a:ext uri="{FF2B5EF4-FFF2-40B4-BE49-F238E27FC236}">
                  <a16:creationId xmlns:a16="http://schemas.microsoft.com/office/drawing/2014/main" id="{B9C95CBE-4327-064F-BB9D-081F3351F60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155" name="TextBox 154">
            <a:extLst>
              <a:ext uri="{FF2B5EF4-FFF2-40B4-BE49-F238E27FC236}">
                <a16:creationId xmlns:a16="http://schemas.microsoft.com/office/drawing/2014/main" id="{47644917-0D50-6E4F-849F-C855432387BA}"/>
              </a:ext>
            </a:extLst>
          </p:cNvPr>
          <p:cNvSpPr txBox="1"/>
          <p:nvPr/>
        </p:nvSpPr>
        <p:spPr>
          <a:xfrm>
            <a:off x="10505455" y="2515496"/>
            <a:ext cx="627083" cy="307777"/>
          </a:xfrm>
          <a:prstGeom prst="rect">
            <a:avLst/>
          </a:prstGeom>
          <a:noFill/>
        </p:spPr>
        <p:txBody>
          <a:bodyPr wrap="square" rtlCol="0">
            <a:spAutoFit/>
          </a:bodyPr>
          <a:lstStyle/>
          <a:p>
            <a:r>
              <a:rPr lang="en-US" sz="1400"/>
              <a:t>reset</a:t>
            </a:r>
          </a:p>
        </p:txBody>
      </p:sp>
    </p:spTree>
    <p:extLst>
      <p:ext uri="{BB962C8B-B14F-4D97-AF65-F5344CB8AC3E}">
        <p14:creationId xmlns:p14="http://schemas.microsoft.com/office/powerpoint/2010/main" val="239472692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2527" y="305087"/>
            <a:ext cx="10675070" cy="868362"/>
          </a:xfrm>
        </p:spPr>
        <p:txBody>
          <a:bodyPr anchor="ctr">
            <a:noAutofit/>
          </a:bodyPr>
          <a:lstStyle/>
          <a:p>
            <a:pPr algn="ctr"/>
            <a:r>
              <a:rPr lang="en-US" sz="4400">
                <a:latin typeface="Arial" panose="020B0604020202020204" pitchFamily="34" charset="0"/>
                <a:cs typeface="Arial" panose="020B0604020202020204" pitchFamily="34" charset="0"/>
              </a:rPr>
              <a:t>Logic symbols, flip flops, latches and shift registers</a:t>
            </a:r>
          </a:p>
        </p:txBody>
      </p:sp>
      <p:sp>
        <p:nvSpPr>
          <p:cNvPr id="3" name="Content Placeholder 2"/>
          <p:cNvSpPr>
            <a:spLocks noGrp="1"/>
          </p:cNvSpPr>
          <p:nvPr>
            <p:ph idx="1"/>
          </p:nvPr>
        </p:nvSpPr>
        <p:spPr>
          <a:xfrm>
            <a:off x="142946" y="1702813"/>
            <a:ext cx="9153454" cy="1601103"/>
          </a:xfrm>
        </p:spPr>
        <p:txBody>
          <a:bodyPr>
            <a:noAutofit/>
          </a:bodyPr>
          <a:lstStyle/>
          <a:p>
            <a:pPr marL="342900" indent="-342900" algn="l">
              <a:buFont typeface="Arial" panose="020B0604020202020204" pitchFamily="34" charset="0"/>
              <a:buChar char="•"/>
            </a:pPr>
            <a:r>
              <a:rPr lang="en-US" sz="2000">
                <a:latin typeface="Arial" charset="0"/>
                <a:ea typeface="Arial" charset="0"/>
                <a:cs typeface="Arial" charset="0"/>
              </a:rPr>
              <a:t>We can build circuits that implement logic operations.  For example, the and below will output a 1 (5V) only if both inputs are 1.</a:t>
            </a:r>
          </a:p>
          <a:p>
            <a:pPr marL="342900" indent="-342900" algn="l">
              <a:buFont typeface="Arial" panose="020B0604020202020204" pitchFamily="34" charset="0"/>
              <a:buChar char="•"/>
            </a:pPr>
            <a:endParaRPr lang="en-US" sz="2000">
              <a:latin typeface="Arial" charset="0"/>
              <a:ea typeface="Arial" charset="0"/>
              <a:cs typeface="Arial" charset="0"/>
            </a:endParaRPr>
          </a:p>
          <a:p>
            <a:pPr marL="342900" indent="-342900" algn="l">
              <a:buFont typeface="Arial" panose="020B0604020202020204" pitchFamily="34" charset="0"/>
              <a:buChar char="•"/>
            </a:pPr>
            <a:endParaRPr lang="en-US" sz="2000">
              <a:latin typeface="Arial" charset="0"/>
              <a:ea typeface="Arial" charset="0"/>
              <a:cs typeface="Arial" charset="0"/>
            </a:endParaRPr>
          </a:p>
          <a:p>
            <a:pPr algn="l"/>
            <a:endParaRPr lang="en-US" sz="2000">
              <a:latin typeface="Arial" charset="0"/>
              <a:ea typeface="Arial" charset="0"/>
              <a:cs typeface="Arial" charset="0"/>
            </a:endParaRPr>
          </a:p>
          <a:p>
            <a:pPr marL="342900" indent="-342900" algn="l">
              <a:buFont typeface="Arial" panose="020B0604020202020204" pitchFamily="34" charset="0"/>
              <a:buChar char="•"/>
            </a:pPr>
            <a:r>
              <a:rPr lang="en-US" sz="2000">
                <a:latin typeface="Arial" charset="0"/>
                <a:ea typeface="Arial" charset="0"/>
                <a:cs typeface="Arial" charset="0"/>
              </a:rPr>
              <a:t>We can combine these elements together with a clock to build important digital building blocks.</a:t>
            </a:r>
          </a:p>
          <a:p>
            <a:pPr marL="342900" indent="-342900" algn="l">
              <a:buFont typeface="Arial" panose="020B0604020202020204" pitchFamily="34" charset="0"/>
              <a:buChar char="•"/>
            </a:pPr>
            <a:r>
              <a:rPr lang="en-US" sz="2000">
                <a:latin typeface="Arial" charset="0"/>
                <a:ea typeface="Arial" charset="0"/>
                <a:cs typeface="Arial" charset="0"/>
              </a:rPr>
              <a:t>The circuit on the right is an S-R flip flop. QB = ¬Q, always. If EN=0, i</a:t>
            </a:r>
            <a:r>
              <a:rPr lang="en-US" sz="2000" baseline="-25000">
                <a:latin typeface="Arial" charset="0"/>
                <a:ea typeface="Arial" charset="0"/>
                <a:cs typeface="Arial" charset="0"/>
              </a:rPr>
              <a:t>1</a:t>
            </a:r>
            <a:r>
              <a:rPr lang="en-US" sz="2000">
                <a:latin typeface="Arial" charset="0"/>
                <a:ea typeface="Arial" charset="0"/>
                <a:cs typeface="Arial" charset="0"/>
              </a:rPr>
              <a:t>=i</a:t>
            </a:r>
            <a:r>
              <a:rPr lang="en-US" sz="2000" baseline="-25000">
                <a:latin typeface="Arial" charset="0"/>
                <a:ea typeface="Arial" charset="0"/>
                <a:cs typeface="Arial" charset="0"/>
              </a:rPr>
              <a:t>2</a:t>
            </a:r>
            <a:r>
              <a:rPr lang="en-US" sz="2000">
                <a:latin typeface="Arial" charset="0"/>
                <a:ea typeface="Arial" charset="0"/>
                <a:cs typeface="Arial" charset="0"/>
              </a:rPr>
              <a:t>=1 and the other NAND input will be Q will get ¬Q and Q will keep whatever value it had.  If EN=1, S=1 and R=0, Q=1 and QB=0. If EN=1, S=0 and R=1, Q=0 and QB=1.  The output is undefined if EN=1, and S and R have the same value.</a:t>
            </a:r>
          </a:p>
          <a:p>
            <a:pPr marL="342900" indent="-342900" algn="l">
              <a:buFont typeface="Arial" panose="020B0604020202020204" pitchFamily="34" charset="0"/>
              <a:buChar char="•"/>
            </a:pPr>
            <a:r>
              <a:rPr lang="en-US" sz="2000">
                <a:latin typeface="Arial" charset="0"/>
                <a:ea typeface="Arial" charset="0"/>
                <a:cs typeface="Arial" charset="0"/>
              </a:rPr>
              <a:t>We can also build memory elements, arithmetic elements, and comparators from these elements.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36</a:t>
            </a:fld>
            <a:endParaRPr lang="en-US"/>
          </a:p>
        </p:txBody>
      </p:sp>
      <p:grpSp>
        <p:nvGrpSpPr>
          <p:cNvPr id="7" name="Group 6">
            <a:extLst>
              <a:ext uri="{FF2B5EF4-FFF2-40B4-BE49-F238E27FC236}">
                <a16:creationId xmlns:a16="http://schemas.microsoft.com/office/drawing/2014/main" id="{30940402-84E3-D540-8644-0AEF31438F9E}"/>
              </a:ext>
            </a:extLst>
          </p:cNvPr>
          <p:cNvGrpSpPr>
            <a:grpSpLocks/>
          </p:cNvGrpSpPr>
          <p:nvPr/>
        </p:nvGrpSpPr>
        <p:grpSpPr bwMode="auto">
          <a:xfrm>
            <a:off x="9379827" y="4443318"/>
            <a:ext cx="2560636" cy="1920875"/>
            <a:chOff x="3917" y="432"/>
            <a:chExt cx="1613" cy="1210"/>
          </a:xfrm>
        </p:grpSpPr>
        <p:grpSp>
          <p:nvGrpSpPr>
            <p:cNvPr id="8" name="Group 7">
              <a:extLst>
                <a:ext uri="{FF2B5EF4-FFF2-40B4-BE49-F238E27FC236}">
                  <a16:creationId xmlns:a16="http://schemas.microsoft.com/office/drawing/2014/main" id="{C784D051-56F7-F049-9C3F-F3673281BCED}"/>
                </a:ext>
              </a:extLst>
            </p:cNvPr>
            <p:cNvGrpSpPr>
              <a:grpSpLocks/>
            </p:cNvGrpSpPr>
            <p:nvPr/>
          </p:nvGrpSpPr>
          <p:grpSpPr bwMode="auto">
            <a:xfrm>
              <a:off x="3917" y="432"/>
              <a:ext cx="1613" cy="1210"/>
              <a:chOff x="3917" y="144"/>
              <a:chExt cx="1613" cy="1210"/>
            </a:xfrm>
          </p:grpSpPr>
          <p:sp>
            <p:nvSpPr>
              <p:cNvPr id="10" name="Line 166">
                <a:extLst>
                  <a:ext uri="{FF2B5EF4-FFF2-40B4-BE49-F238E27FC236}">
                    <a16:creationId xmlns:a16="http://schemas.microsoft.com/office/drawing/2014/main" id="{EC053AD2-421D-4943-A82D-2C4D934E8A1F}"/>
                  </a:ext>
                </a:extLst>
              </p:cNvPr>
              <p:cNvSpPr>
                <a:spLocks noChangeShapeType="1"/>
              </p:cNvSpPr>
              <p:nvPr/>
            </p:nvSpPr>
            <p:spPr bwMode="auto">
              <a:xfrm>
                <a:off x="5243" y="432"/>
                <a:ext cx="229"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11" name="Line 167">
                <a:extLst>
                  <a:ext uri="{FF2B5EF4-FFF2-40B4-BE49-F238E27FC236}">
                    <a16:creationId xmlns:a16="http://schemas.microsoft.com/office/drawing/2014/main" id="{AA2B5201-B8C1-154E-B5BD-D6365C468D77}"/>
                  </a:ext>
                </a:extLst>
              </p:cNvPr>
              <p:cNvSpPr>
                <a:spLocks noChangeShapeType="1"/>
              </p:cNvSpPr>
              <p:nvPr/>
            </p:nvSpPr>
            <p:spPr bwMode="auto">
              <a:xfrm>
                <a:off x="4666" y="317"/>
                <a:ext cx="231"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12" name="Line 168">
                <a:extLst>
                  <a:ext uri="{FF2B5EF4-FFF2-40B4-BE49-F238E27FC236}">
                    <a16:creationId xmlns:a16="http://schemas.microsoft.com/office/drawing/2014/main" id="{38BB1749-4BB5-EE4D-BD5E-BC4CFF05798E}"/>
                  </a:ext>
                </a:extLst>
              </p:cNvPr>
              <p:cNvSpPr>
                <a:spLocks noChangeShapeType="1"/>
              </p:cNvSpPr>
              <p:nvPr/>
            </p:nvSpPr>
            <p:spPr bwMode="auto">
              <a:xfrm>
                <a:off x="4782" y="547"/>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13" name="Line 169">
                <a:extLst>
                  <a:ext uri="{FF2B5EF4-FFF2-40B4-BE49-F238E27FC236}">
                    <a16:creationId xmlns:a16="http://schemas.microsoft.com/office/drawing/2014/main" id="{9AC81BDD-1BB4-C146-AA0A-7FE5FA5F8EDB}"/>
                  </a:ext>
                </a:extLst>
              </p:cNvPr>
              <p:cNvSpPr>
                <a:spLocks noChangeShapeType="1"/>
              </p:cNvSpPr>
              <p:nvPr/>
            </p:nvSpPr>
            <p:spPr bwMode="auto">
              <a:xfrm>
                <a:off x="5243" y="1065"/>
                <a:ext cx="229"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14" name="Line 170">
                <a:extLst>
                  <a:ext uri="{FF2B5EF4-FFF2-40B4-BE49-F238E27FC236}">
                    <a16:creationId xmlns:a16="http://schemas.microsoft.com/office/drawing/2014/main" id="{4CCD3187-BA4B-F343-A8F2-BE517DCF609D}"/>
                  </a:ext>
                </a:extLst>
              </p:cNvPr>
              <p:cNvSpPr>
                <a:spLocks noChangeShapeType="1"/>
              </p:cNvSpPr>
              <p:nvPr/>
            </p:nvSpPr>
            <p:spPr bwMode="auto">
              <a:xfrm>
                <a:off x="4781" y="950"/>
                <a:ext cx="11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15" name="Line 171">
                <a:extLst>
                  <a:ext uri="{FF2B5EF4-FFF2-40B4-BE49-F238E27FC236}">
                    <a16:creationId xmlns:a16="http://schemas.microsoft.com/office/drawing/2014/main" id="{1316C005-C28F-2745-A65D-32A9EA2D1D02}"/>
                  </a:ext>
                </a:extLst>
              </p:cNvPr>
              <p:cNvSpPr>
                <a:spLocks noChangeShapeType="1"/>
              </p:cNvSpPr>
              <p:nvPr/>
            </p:nvSpPr>
            <p:spPr bwMode="auto">
              <a:xfrm flipV="1">
                <a:off x="4666" y="1180"/>
                <a:ext cx="231" cy="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16" name="Freeform 15">
                <a:extLst>
                  <a:ext uri="{FF2B5EF4-FFF2-40B4-BE49-F238E27FC236}">
                    <a16:creationId xmlns:a16="http://schemas.microsoft.com/office/drawing/2014/main" id="{821F9624-7315-6B4C-9ADC-366E9EA46A68}"/>
                  </a:ext>
                </a:extLst>
              </p:cNvPr>
              <p:cNvSpPr>
                <a:spLocks/>
              </p:cNvSpPr>
              <p:nvPr/>
            </p:nvSpPr>
            <p:spPr bwMode="auto">
              <a:xfrm>
                <a:off x="4781" y="432"/>
                <a:ext cx="576" cy="518"/>
              </a:xfrm>
              <a:custGeom>
                <a:avLst/>
                <a:gdLst>
                  <a:gd name="T0" fmla="*/ 0 w 576"/>
                  <a:gd name="T1" fmla="*/ 518 h 499"/>
                  <a:gd name="T2" fmla="*/ 0 w 576"/>
                  <a:gd name="T3" fmla="*/ 474 h 499"/>
                  <a:gd name="T4" fmla="*/ 0 w 576"/>
                  <a:gd name="T5" fmla="*/ 418 h 499"/>
                  <a:gd name="T6" fmla="*/ 576 w 576"/>
                  <a:gd name="T7" fmla="*/ 119 h 499"/>
                  <a:gd name="T8" fmla="*/ 576 w 576"/>
                  <a:gd name="T9" fmla="*/ 0 h 499"/>
                  <a:gd name="T10" fmla="*/ 0 60000 65536"/>
                  <a:gd name="T11" fmla="*/ 0 60000 65536"/>
                  <a:gd name="T12" fmla="*/ 0 60000 65536"/>
                  <a:gd name="T13" fmla="*/ 0 60000 65536"/>
                  <a:gd name="T14" fmla="*/ 0 60000 65536"/>
                  <a:gd name="T15" fmla="*/ 0 w 576"/>
                  <a:gd name="T16" fmla="*/ 0 h 499"/>
                  <a:gd name="T17" fmla="*/ 576 w 576"/>
                  <a:gd name="T18" fmla="*/ 499 h 499"/>
                </a:gdLst>
                <a:ahLst/>
                <a:cxnLst>
                  <a:cxn ang="T10">
                    <a:pos x="T0" y="T1"/>
                  </a:cxn>
                  <a:cxn ang="T11">
                    <a:pos x="T2" y="T3"/>
                  </a:cxn>
                  <a:cxn ang="T12">
                    <a:pos x="T4" y="T5"/>
                  </a:cxn>
                  <a:cxn ang="T13">
                    <a:pos x="T6" y="T7"/>
                  </a:cxn>
                  <a:cxn ang="T14">
                    <a:pos x="T8" y="T9"/>
                  </a:cxn>
                </a:cxnLst>
                <a:rect l="T15" t="T16" r="T17" b="T18"/>
                <a:pathLst>
                  <a:path w="576" h="499">
                    <a:moveTo>
                      <a:pt x="0" y="499"/>
                    </a:moveTo>
                    <a:cubicBezTo>
                      <a:pt x="0" y="485"/>
                      <a:pt x="0" y="471"/>
                      <a:pt x="0" y="457"/>
                    </a:cubicBezTo>
                    <a:lnTo>
                      <a:pt x="0" y="403"/>
                    </a:lnTo>
                    <a:lnTo>
                      <a:pt x="576" y="115"/>
                    </a:lnTo>
                    <a:lnTo>
                      <a:pt x="576"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ltLang="en-US"/>
              </a:p>
            </p:txBody>
          </p:sp>
          <p:sp>
            <p:nvSpPr>
              <p:cNvPr id="17" name="Freeform 16">
                <a:extLst>
                  <a:ext uri="{FF2B5EF4-FFF2-40B4-BE49-F238E27FC236}">
                    <a16:creationId xmlns:a16="http://schemas.microsoft.com/office/drawing/2014/main" id="{63E67427-7153-DA4F-8272-9EFA3BA8B8A5}"/>
                  </a:ext>
                </a:extLst>
              </p:cNvPr>
              <p:cNvSpPr>
                <a:spLocks/>
              </p:cNvSpPr>
              <p:nvPr/>
            </p:nvSpPr>
            <p:spPr bwMode="auto">
              <a:xfrm flipV="1">
                <a:off x="4781" y="547"/>
                <a:ext cx="576" cy="518"/>
              </a:xfrm>
              <a:custGeom>
                <a:avLst/>
                <a:gdLst>
                  <a:gd name="T0" fmla="*/ 0 w 576"/>
                  <a:gd name="T1" fmla="*/ 518 h 499"/>
                  <a:gd name="T2" fmla="*/ 0 w 576"/>
                  <a:gd name="T3" fmla="*/ 474 h 499"/>
                  <a:gd name="T4" fmla="*/ 0 w 576"/>
                  <a:gd name="T5" fmla="*/ 418 h 499"/>
                  <a:gd name="T6" fmla="*/ 576 w 576"/>
                  <a:gd name="T7" fmla="*/ 119 h 499"/>
                  <a:gd name="T8" fmla="*/ 576 w 576"/>
                  <a:gd name="T9" fmla="*/ 0 h 499"/>
                  <a:gd name="T10" fmla="*/ 0 60000 65536"/>
                  <a:gd name="T11" fmla="*/ 0 60000 65536"/>
                  <a:gd name="T12" fmla="*/ 0 60000 65536"/>
                  <a:gd name="T13" fmla="*/ 0 60000 65536"/>
                  <a:gd name="T14" fmla="*/ 0 60000 65536"/>
                  <a:gd name="T15" fmla="*/ 0 w 576"/>
                  <a:gd name="T16" fmla="*/ 0 h 499"/>
                  <a:gd name="T17" fmla="*/ 576 w 576"/>
                  <a:gd name="T18" fmla="*/ 499 h 499"/>
                </a:gdLst>
                <a:ahLst/>
                <a:cxnLst>
                  <a:cxn ang="T10">
                    <a:pos x="T0" y="T1"/>
                  </a:cxn>
                  <a:cxn ang="T11">
                    <a:pos x="T2" y="T3"/>
                  </a:cxn>
                  <a:cxn ang="T12">
                    <a:pos x="T4" y="T5"/>
                  </a:cxn>
                  <a:cxn ang="T13">
                    <a:pos x="T6" y="T7"/>
                  </a:cxn>
                  <a:cxn ang="T14">
                    <a:pos x="T8" y="T9"/>
                  </a:cxn>
                </a:cxnLst>
                <a:rect l="T15" t="T16" r="T17" b="T18"/>
                <a:pathLst>
                  <a:path w="576" h="499">
                    <a:moveTo>
                      <a:pt x="0" y="499"/>
                    </a:moveTo>
                    <a:cubicBezTo>
                      <a:pt x="0" y="485"/>
                      <a:pt x="0" y="471"/>
                      <a:pt x="0" y="457"/>
                    </a:cubicBezTo>
                    <a:lnTo>
                      <a:pt x="0" y="403"/>
                    </a:lnTo>
                    <a:lnTo>
                      <a:pt x="576" y="115"/>
                    </a:lnTo>
                    <a:lnTo>
                      <a:pt x="576"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ltLang="en-US"/>
              </a:p>
            </p:txBody>
          </p:sp>
          <p:sp>
            <p:nvSpPr>
              <p:cNvPr id="18" name="Text Box 174">
                <a:extLst>
                  <a:ext uri="{FF2B5EF4-FFF2-40B4-BE49-F238E27FC236}">
                    <a16:creationId xmlns:a16="http://schemas.microsoft.com/office/drawing/2014/main" id="{F2A79809-9BEE-EB4C-B735-9CD690638664}"/>
                  </a:ext>
                </a:extLst>
              </p:cNvPr>
              <p:cNvSpPr txBox="1">
                <a:spLocks noChangeArrowheads="1"/>
              </p:cNvSpPr>
              <p:nvPr/>
            </p:nvSpPr>
            <p:spPr bwMode="auto">
              <a:xfrm>
                <a:off x="4090" y="202"/>
                <a:ext cx="159"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r>
                  <a:rPr lang="en-US" altLang="en-US" sz="800"/>
                  <a:t>S</a:t>
                </a:r>
              </a:p>
            </p:txBody>
          </p:sp>
          <p:sp>
            <p:nvSpPr>
              <p:cNvPr id="19" name="Text Box 175">
                <a:extLst>
                  <a:ext uri="{FF2B5EF4-FFF2-40B4-BE49-F238E27FC236}">
                    <a16:creationId xmlns:a16="http://schemas.microsoft.com/office/drawing/2014/main" id="{914A8274-7F46-9540-A6C7-FC0F363926EF}"/>
                  </a:ext>
                </a:extLst>
              </p:cNvPr>
              <p:cNvSpPr txBox="1">
                <a:spLocks noChangeArrowheads="1"/>
              </p:cNvSpPr>
              <p:nvPr/>
            </p:nvSpPr>
            <p:spPr bwMode="auto">
              <a:xfrm>
                <a:off x="4090" y="1181"/>
                <a:ext cx="162"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r>
                  <a:rPr lang="en-US" altLang="en-US" sz="800"/>
                  <a:t>R</a:t>
                </a:r>
              </a:p>
            </p:txBody>
          </p:sp>
          <p:sp>
            <p:nvSpPr>
              <p:cNvPr id="20" name="Text Box 176">
                <a:extLst>
                  <a:ext uri="{FF2B5EF4-FFF2-40B4-BE49-F238E27FC236}">
                    <a16:creationId xmlns:a16="http://schemas.microsoft.com/office/drawing/2014/main" id="{202BEF20-F4BA-6B4A-8648-D54759148E4A}"/>
                  </a:ext>
                </a:extLst>
              </p:cNvPr>
              <p:cNvSpPr txBox="1">
                <a:spLocks noChangeArrowheads="1"/>
              </p:cNvSpPr>
              <p:nvPr/>
            </p:nvSpPr>
            <p:spPr bwMode="auto">
              <a:xfrm>
                <a:off x="5323" y="426"/>
                <a:ext cx="166"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r>
                  <a:rPr lang="en-US" altLang="en-US" sz="800"/>
                  <a:t>Q</a:t>
                </a:r>
              </a:p>
            </p:txBody>
          </p:sp>
          <p:sp>
            <p:nvSpPr>
              <p:cNvPr id="21" name="Text Box 177">
                <a:extLst>
                  <a:ext uri="{FF2B5EF4-FFF2-40B4-BE49-F238E27FC236}">
                    <a16:creationId xmlns:a16="http://schemas.microsoft.com/office/drawing/2014/main" id="{B2425F3F-15D9-844F-A463-40D04C18C4CE}"/>
                  </a:ext>
                </a:extLst>
              </p:cNvPr>
              <p:cNvSpPr txBox="1">
                <a:spLocks noChangeArrowheads="1"/>
              </p:cNvSpPr>
              <p:nvPr/>
            </p:nvSpPr>
            <p:spPr bwMode="auto">
              <a:xfrm>
                <a:off x="5321" y="950"/>
                <a:ext cx="209"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r>
                  <a:rPr lang="en-US" altLang="en-US" sz="800"/>
                  <a:t>QB</a:t>
                </a:r>
              </a:p>
            </p:txBody>
          </p:sp>
          <p:grpSp>
            <p:nvGrpSpPr>
              <p:cNvPr id="22" name="Group 21">
                <a:extLst>
                  <a:ext uri="{FF2B5EF4-FFF2-40B4-BE49-F238E27FC236}">
                    <a16:creationId xmlns:a16="http://schemas.microsoft.com/office/drawing/2014/main" id="{7D7D4354-963D-CB48-B240-B13CB61E1D47}"/>
                  </a:ext>
                </a:extLst>
              </p:cNvPr>
              <p:cNvGrpSpPr>
                <a:grpSpLocks/>
              </p:cNvGrpSpPr>
              <p:nvPr/>
            </p:nvGrpSpPr>
            <p:grpSpPr bwMode="auto">
              <a:xfrm>
                <a:off x="4781" y="259"/>
                <a:ext cx="576" cy="346"/>
                <a:chOff x="1037" y="2966"/>
                <a:chExt cx="576" cy="346"/>
              </a:xfrm>
            </p:grpSpPr>
            <p:grpSp>
              <p:nvGrpSpPr>
                <p:cNvPr id="43" name="Group 42">
                  <a:extLst>
                    <a:ext uri="{FF2B5EF4-FFF2-40B4-BE49-F238E27FC236}">
                      <a16:creationId xmlns:a16="http://schemas.microsoft.com/office/drawing/2014/main" id="{3948C3EA-D148-5249-8709-12277C61AE09}"/>
                    </a:ext>
                  </a:extLst>
                </p:cNvPr>
                <p:cNvGrpSpPr>
                  <a:grpSpLocks/>
                </p:cNvGrpSpPr>
                <p:nvPr/>
              </p:nvGrpSpPr>
              <p:grpSpPr bwMode="auto">
                <a:xfrm>
                  <a:off x="1037" y="2966"/>
                  <a:ext cx="576" cy="346"/>
                  <a:chOff x="2304" y="3542"/>
                  <a:chExt cx="576" cy="346"/>
                </a:xfrm>
              </p:grpSpPr>
              <p:sp>
                <p:nvSpPr>
                  <p:cNvPr id="45" name="AutoShape 180">
                    <a:extLst>
                      <a:ext uri="{FF2B5EF4-FFF2-40B4-BE49-F238E27FC236}">
                        <a16:creationId xmlns:a16="http://schemas.microsoft.com/office/drawing/2014/main" id="{88DF00F8-7002-0548-8EBF-7B14DA454997}"/>
                      </a:ext>
                    </a:extLst>
                  </p:cNvPr>
                  <p:cNvSpPr>
                    <a:spLocks noChangeArrowheads="1"/>
                  </p:cNvSpPr>
                  <p:nvPr/>
                </p:nvSpPr>
                <p:spPr bwMode="auto">
                  <a:xfrm>
                    <a:off x="2419" y="3542"/>
                    <a:ext cx="346" cy="346"/>
                  </a:xfrm>
                  <a:prstGeom prst="flowChartDelay">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ltLang="en-US"/>
                  </a:p>
                </p:txBody>
              </p:sp>
              <p:sp>
                <p:nvSpPr>
                  <p:cNvPr id="46" name="Line 181">
                    <a:extLst>
                      <a:ext uri="{FF2B5EF4-FFF2-40B4-BE49-F238E27FC236}">
                        <a16:creationId xmlns:a16="http://schemas.microsoft.com/office/drawing/2014/main" id="{445A1DC4-6C16-AC41-9723-6D365A4494EF}"/>
                      </a:ext>
                    </a:extLst>
                  </p:cNvPr>
                  <p:cNvSpPr>
                    <a:spLocks noChangeShapeType="1"/>
                  </p:cNvSpPr>
                  <p:nvPr/>
                </p:nvSpPr>
                <p:spPr bwMode="auto">
                  <a:xfrm>
                    <a:off x="2765" y="3715"/>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47" name="Line 182">
                    <a:extLst>
                      <a:ext uri="{FF2B5EF4-FFF2-40B4-BE49-F238E27FC236}">
                        <a16:creationId xmlns:a16="http://schemas.microsoft.com/office/drawing/2014/main" id="{ADBEB76B-5815-AA4D-BDE5-3894335852CD}"/>
                      </a:ext>
                    </a:extLst>
                  </p:cNvPr>
                  <p:cNvSpPr>
                    <a:spLocks noChangeShapeType="1"/>
                  </p:cNvSpPr>
                  <p:nvPr/>
                </p:nvSpPr>
                <p:spPr bwMode="auto">
                  <a:xfrm>
                    <a:off x="2304" y="3600"/>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48" name="Line 183">
                    <a:extLst>
                      <a:ext uri="{FF2B5EF4-FFF2-40B4-BE49-F238E27FC236}">
                        <a16:creationId xmlns:a16="http://schemas.microsoft.com/office/drawing/2014/main" id="{AEB060BB-A6E9-444F-B157-6F0F93A889FD}"/>
                      </a:ext>
                    </a:extLst>
                  </p:cNvPr>
                  <p:cNvSpPr>
                    <a:spLocks noChangeShapeType="1"/>
                  </p:cNvSpPr>
                  <p:nvPr/>
                </p:nvSpPr>
                <p:spPr bwMode="auto">
                  <a:xfrm>
                    <a:off x="2304" y="3830"/>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grpSp>
            <p:sp>
              <p:nvSpPr>
                <p:cNvPr id="44" name="Oval 43">
                  <a:extLst>
                    <a:ext uri="{FF2B5EF4-FFF2-40B4-BE49-F238E27FC236}">
                      <a16:creationId xmlns:a16="http://schemas.microsoft.com/office/drawing/2014/main" id="{C84DE19E-E58C-4349-8EBF-87638EDD75EE}"/>
                    </a:ext>
                  </a:extLst>
                </p:cNvPr>
                <p:cNvSpPr>
                  <a:spLocks noChangeArrowheads="1"/>
                </p:cNvSpPr>
                <p:nvPr/>
              </p:nvSpPr>
              <p:spPr bwMode="auto">
                <a:xfrm>
                  <a:off x="1504" y="3109"/>
                  <a:ext cx="58" cy="58"/>
                </a:xfrm>
                <a:prstGeom prst="ellipse">
                  <a:avLst/>
                </a:prstGeom>
                <a:solidFill>
                  <a:schemeClr val="bg1"/>
                </a:solidFill>
                <a:ln w="19050">
                  <a:solidFill>
                    <a:schemeClr val="tx1"/>
                  </a:solidFill>
                  <a:round/>
                  <a:headEnd/>
                  <a:tailEnd/>
                </a:ln>
              </p:spPr>
              <p:txBody>
                <a:bodyPr wrap="none" anchor="ct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ltLang="en-US"/>
                </a:p>
              </p:txBody>
            </p:sp>
          </p:grpSp>
          <p:grpSp>
            <p:nvGrpSpPr>
              <p:cNvPr id="23" name="Group 22">
                <a:extLst>
                  <a:ext uri="{FF2B5EF4-FFF2-40B4-BE49-F238E27FC236}">
                    <a16:creationId xmlns:a16="http://schemas.microsoft.com/office/drawing/2014/main" id="{3802A7BF-A312-4B4D-AEE2-DACA0913E0C2}"/>
                  </a:ext>
                </a:extLst>
              </p:cNvPr>
              <p:cNvGrpSpPr>
                <a:grpSpLocks/>
              </p:cNvGrpSpPr>
              <p:nvPr/>
            </p:nvGrpSpPr>
            <p:grpSpPr bwMode="auto">
              <a:xfrm>
                <a:off x="4781" y="892"/>
                <a:ext cx="576" cy="346"/>
                <a:chOff x="1037" y="2966"/>
                <a:chExt cx="576" cy="346"/>
              </a:xfrm>
            </p:grpSpPr>
            <p:grpSp>
              <p:nvGrpSpPr>
                <p:cNvPr id="37" name="Group 36">
                  <a:extLst>
                    <a:ext uri="{FF2B5EF4-FFF2-40B4-BE49-F238E27FC236}">
                      <a16:creationId xmlns:a16="http://schemas.microsoft.com/office/drawing/2014/main" id="{D301E419-8CA1-004B-B3D2-4F1F8742A65F}"/>
                    </a:ext>
                  </a:extLst>
                </p:cNvPr>
                <p:cNvGrpSpPr>
                  <a:grpSpLocks/>
                </p:cNvGrpSpPr>
                <p:nvPr/>
              </p:nvGrpSpPr>
              <p:grpSpPr bwMode="auto">
                <a:xfrm>
                  <a:off x="1037" y="2966"/>
                  <a:ext cx="576" cy="346"/>
                  <a:chOff x="2304" y="3542"/>
                  <a:chExt cx="576" cy="346"/>
                </a:xfrm>
              </p:grpSpPr>
              <p:sp>
                <p:nvSpPr>
                  <p:cNvPr id="39" name="AutoShape 187">
                    <a:extLst>
                      <a:ext uri="{FF2B5EF4-FFF2-40B4-BE49-F238E27FC236}">
                        <a16:creationId xmlns:a16="http://schemas.microsoft.com/office/drawing/2014/main" id="{E72878A5-005A-1B47-9267-5B3B78384ACA}"/>
                      </a:ext>
                    </a:extLst>
                  </p:cNvPr>
                  <p:cNvSpPr>
                    <a:spLocks noChangeArrowheads="1"/>
                  </p:cNvSpPr>
                  <p:nvPr/>
                </p:nvSpPr>
                <p:spPr bwMode="auto">
                  <a:xfrm>
                    <a:off x="2419" y="3542"/>
                    <a:ext cx="346" cy="346"/>
                  </a:xfrm>
                  <a:prstGeom prst="flowChartDelay">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ltLang="en-US"/>
                  </a:p>
                </p:txBody>
              </p:sp>
              <p:sp>
                <p:nvSpPr>
                  <p:cNvPr id="40" name="Line 188">
                    <a:extLst>
                      <a:ext uri="{FF2B5EF4-FFF2-40B4-BE49-F238E27FC236}">
                        <a16:creationId xmlns:a16="http://schemas.microsoft.com/office/drawing/2014/main" id="{F50A2ED6-E03A-654E-AA15-EAEEE8F99BC9}"/>
                      </a:ext>
                    </a:extLst>
                  </p:cNvPr>
                  <p:cNvSpPr>
                    <a:spLocks noChangeShapeType="1"/>
                  </p:cNvSpPr>
                  <p:nvPr/>
                </p:nvSpPr>
                <p:spPr bwMode="auto">
                  <a:xfrm>
                    <a:off x="2765" y="3715"/>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41" name="Line 189">
                    <a:extLst>
                      <a:ext uri="{FF2B5EF4-FFF2-40B4-BE49-F238E27FC236}">
                        <a16:creationId xmlns:a16="http://schemas.microsoft.com/office/drawing/2014/main" id="{88DAF262-B6B3-9B4E-A49F-40779D92D70A}"/>
                      </a:ext>
                    </a:extLst>
                  </p:cNvPr>
                  <p:cNvSpPr>
                    <a:spLocks noChangeShapeType="1"/>
                  </p:cNvSpPr>
                  <p:nvPr/>
                </p:nvSpPr>
                <p:spPr bwMode="auto">
                  <a:xfrm>
                    <a:off x="2304" y="3600"/>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42" name="Line 190">
                    <a:extLst>
                      <a:ext uri="{FF2B5EF4-FFF2-40B4-BE49-F238E27FC236}">
                        <a16:creationId xmlns:a16="http://schemas.microsoft.com/office/drawing/2014/main" id="{0B1C6A5B-C6C7-9344-861E-9E2360852690}"/>
                      </a:ext>
                    </a:extLst>
                  </p:cNvPr>
                  <p:cNvSpPr>
                    <a:spLocks noChangeShapeType="1"/>
                  </p:cNvSpPr>
                  <p:nvPr/>
                </p:nvSpPr>
                <p:spPr bwMode="auto">
                  <a:xfrm>
                    <a:off x="2304" y="3830"/>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grpSp>
            <p:sp>
              <p:nvSpPr>
                <p:cNvPr id="38" name="Oval 37">
                  <a:extLst>
                    <a:ext uri="{FF2B5EF4-FFF2-40B4-BE49-F238E27FC236}">
                      <a16:creationId xmlns:a16="http://schemas.microsoft.com/office/drawing/2014/main" id="{142D0020-E346-744E-8B50-9430C58709C4}"/>
                    </a:ext>
                  </a:extLst>
                </p:cNvPr>
                <p:cNvSpPr>
                  <a:spLocks noChangeArrowheads="1"/>
                </p:cNvSpPr>
                <p:nvPr/>
              </p:nvSpPr>
              <p:spPr bwMode="auto">
                <a:xfrm>
                  <a:off x="1504" y="3109"/>
                  <a:ext cx="58" cy="58"/>
                </a:xfrm>
                <a:prstGeom prst="ellipse">
                  <a:avLst/>
                </a:prstGeom>
                <a:solidFill>
                  <a:schemeClr val="bg1"/>
                </a:solidFill>
                <a:ln w="19050">
                  <a:solidFill>
                    <a:schemeClr val="tx1"/>
                  </a:solidFill>
                  <a:round/>
                  <a:headEnd/>
                  <a:tailEnd/>
                </a:ln>
              </p:spPr>
              <p:txBody>
                <a:bodyPr wrap="none" anchor="ct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ltLang="en-US"/>
                </a:p>
              </p:txBody>
            </p:sp>
          </p:grpSp>
          <p:sp>
            <p:nvSpPr>
              <p:cNvPr id="24" name="AutoShape 203">
                <a:extLst>
                  <a:ext uri="{FF2B5EF4-FFF2-40B4-BE49-F238E27FC236}">
                    <a16:creationId xmlns:a16="http://schemas.microsoft.com/office/drawing/2014/main" id="{18FFE244-AAC4-EB47-AC5D-C04CB80AD95E}"/>
                  </a:ext>
                </a:extLst>
              </p:cNvPr>
              <p:cNvSpPr>
                <a:spLocks noChangeArrowheads="1"/>
              </p:cNvSpPr>
              <p:nvPr/>
            </p:nvSpPr>
            <p:spPr bwMode="auto">
              <a:xfrm>
                <a:off x="4205" y="144"/>
                <a:ext cx="346" cy="346"/>
              </a:xfrm>
              <a:prstGeom prst="flowChartDelay">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ltLang="en-US"/>
              </a:p>
            </p:txBody>
          </p:sp>
          <p:sp>
            <p:nvSpPr>
              <p:cNvPr id="25" name="Line 204">
                <a:extLst>
                  <a:ext uri="{FF2B5EF4-FFF2-40B4-BE49-F238E27FC236}">
                    <a16:creationId xmlns:a16="http://schemas.microsoft.com/office/drawing/2014/main" id="{C3640694-3CA5-884D-9525-47274286EADF}"/>
                  </a:ext>
                </a:extLst>
              </p:cNvPr>
              <p:cNvSpPr>
                <a:spLocks noChangeShapeType="1"/>
              </p:cNvSpPr>
              <p:nvPr/>
            </p:nvSpPr>
            <p:spPr bwMode="auto">
              <a:xfrm>
                <a:off x="4551" y="317"/>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26" name="Line 205">
                <a:extLst>
                  <a:ext uri="{FF2B5EF4-FFF2-40B4-BE49-F238E27FC236}">
                    <a16:creationId xmlns:a16="http://schemas.microsoft.com/office/drawing/2014/main" id="{934680B4-B396-F44C-9F47-708552B9813F}"/>
                  </a:ext>
                </a:extLst>
              </p:cNvPr>
              <p:cNvSpPr>
                <a:spLocks noChangeShapeType="1"/>
              </p:cNvSpPr>
              <p:nvPr/>
            </p:nvSpPr>
            <p:spPr bwMode="auto">
              <a:xfrm>
                <a:off x="3917" y="202"/>
                <a:ext cx="288"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27" name="Line 206">
                <a:extLst>
                  <a:ext uri="{FF2B5EF4-FFF2-40B4-BE49-F238E27FC236}">
                    <a16:creationId xmlns:a16="http://schemas.microsoft.com/office/drawing/2014/main" id="{F63F8931-7EA5-324E-AD9D-66DDA6384BC1}"/>
                  </a:ext>
                </a:extLst>
              </p:cNvPr>
              <p:cNvSpPr>
                <a:spLocks noChangeShapeType="1"/>
              </p:cNvSpPr>
              <p:nvPr/>
            </p:nvSpPr>
            <p:spPr bwMode="auto">
              <a:xfrm>
                <a:off x="4090" y="432"/>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28" name="Oval 27">
                <a:extLst>
                  <a:ext uri="{FF2B5EF4-FFF2-40B4-BE49-F238E27FC236}">
                    <a16:creationId xmlns:a16="http://schemas.microsoft.com/office/drawing/2014/main" id="{B7D9AF1B-A366-C049-B23C-6B1525B6FD6A}"/>
                  </a:ext>
                </a:extLst>
              </p:cNvPr>
              <p:cNvSpPr>
                <a:spLocks noChangeArrowheads="1"/>
              </p:cNvSpPr>
              <p:nvPr/>
            </p:nvSpPr>
            <p:spPr bwMode="auto">
              <a:xfrm>
                <a:off x="4557" y="287"/>
                <a:ext cx="58" cy="58"/>
              </a:xfrm>
              <a:prstGeom prst="ellipse">
                <a:avLst/>
              </a:prstGeom>
              <a:solidFill>
                <a:schemeClr val="bg1"/>
              </a:solidFill>
              <a:ln w="19050">
                <a:solidFill>
                  <a:schemeClr val="tx1"/>
                </a:solidFill>
                <a:round/>
                <a:headEnd/>
                <a:tailEnd/>
              </a:ln>
            </p:spPr>
            <p:txBody>
              <a:bodyPr wrap="none" anchor="ct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ltLang="en-US"/>
              </a:p>
            </p:txBody>
          </p:sp>
          <p:sp>
            <p:nvSpPr>
              <p:cNvPr id="29" name="AutoShape 210">
                <a:extLst>
                  <a:ext uri="{FF2B5EF4-FFF2-40B4-BE49-F238E27FC236}">
                    <a16:creationId xmlns:a16="http://schemas.microsoft.com/office/drawing/2014/main" id="{582F8ED5-582C-0B49-B504-1F8103474C9D}"/>
                  </a:ext>
                </a:extLst>
              </p:cNvPr>
              <p:cNvSpPr>
                <a:spLocks noChangeArrowheads="1"/>
              </p:cNvSpPr>
              <p:nvPr/>
            </p:nvSpPr>
            <p:spPr bwMode="auto">
              <a:xfrm>
                <a:off x="4205" y="1008"/>
                <a:ext cx="346" cy="346"/>
              </a:xfrm>
              <a:prstGeom prst="flowChartDelay">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ltLang="en-US"/>
              </a:p>
            </p:txBody>
          </p:sp>
          <p:sp>
            <p:nvSpPr>
              <p:cNvPr id="30" name="Line 211">
                <a:extLst>
                  <a:ext uri="{FF2B5EF4-FFF2-40B4-BE49-F238E27FC236}">
                    <a16:creationId xmlns:a16="http://schemas.microsoft.com/office/drawing/2014/main" id="{ACB542E5-A4A2-B140-AEB4-A8B0E588558C}"/>
                  </a:ext>
                </a:extLst>
              </p:cNvPr>
              <p:cNvSpPr>
                <a:spLocks noChangeShapeType="1"/>
              </p:cNvSpPr>
              <p:nvPr/>
            </p:nvSpPr>
            <p:spPr bwMode="auto">
              <a:xfrm>
                <a:off x="4551" y="1181"/>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31" name="Line 212">
                <a:extLst>
                  <a:ext uri="{FF2B5EF4-FFF2-40B4-BE49-F238E27FC236}">
                    <a16:creationId xmlns:a16="http://schemas.microsoft.com/office/drawing/2014/main" id="{BC330C12-BA7F-C045-8876-03A93D4D6A28}"/>
                  </a:ext>
                </a:extLst>
              </p:cNvPr>
              <p:cNvSpPr>
                <a:spLocks noChangeShapeType="1"/>
              </p:cNvSpPr>
              <p:nvPr/>
            </p:nvSpPr>
            <p:spPr bwMode="auto">
              <a:xfrm>
                <a:off x="4090" y="1066"/>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32" name="Line 213">
                <a:extLst>
                  <a:ext uri="{FF2B5EF4-FFF2-40B4-BE49-F238E27FC236}">
                    <a16:creationId xmlns:a16="http://schemas.microsoft.com/office/drawing/2014/main" id="{6FF8FCE4-C5C9-BC4B-83EC-6E3F5E4A2D7E}"/>
                  </a:ext>
                </a:extLst>
              </p:cNvPr>
              <p:cNvSpPr>
                <a:spLocks noChangeShapeType="1"/>
              </p:cNvSpPr>
              <p:nvPr/>
            </p:nvSpPr>
            <p:spPr bwMode="auto">
              <a:xfrm>
                <a:off x="3917" y="1296"/>
                <a:ext cx="288"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33" name="Oval 32">
                <a:extLst>
                  <a:ext uri="{FF2B5EF4-FFF2-40B4-BE49-F238E27FC236}">
                    <a16:creationId xmlns:a16="http://schemas.microsoft.com/office/drawing/2014/main" id="{834076FF-2F1E-3B41-A5A1-7B131D087C4E}"/>
                  </a:ext>
                </a:extLst>
              </p:cNvPr>
              <p:cNvSpPr>
                <a:spLocks noChangeArrowheads="1"/>
              </p:cNvSpPr>
              <p:nvPr/>
            </p:nvSpPr>
            <p:spPr bwMode="auto">
              <a:xfrm>
                <a:off x="4557" y="1151"/>
                <a:ext cx="58" cy="58"/>
              </a:xfrm>
              <a:prstGeom prst="ellipse">
                <a:avLst/>
              </a:prstGeom>
              <a:solidFill>
                <a:schemeClr val="bg1"/>
              </a:solidFill>
              <a:ln w="19050">
                <a:solidFill>
                  <a:schemeClr val="tx1"/>
                </a:solidFill>
                <a:round/>
                <a:headEnd/>
                <a:tailEnd/>
              </a:ln>
            </p:spPr>
            <p:txBody>
              <a:bodyPr wrap="none" anchor="ct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ltLang="en-US"/>
              </a:p>
            </p:txBody>
          </p:sp>
          <p:sp>
            <p:nvSpPr>
              <p:cNvPr id="34" name="Line 215">
                <a:extLst>
                  <a:ext uri="{FF2B5EF4-FFF2-40B4-BE49-F238E27FC236}">
                    <a16:creationId xmlns:a16="http://schemas.microsoft.com/office/drawing/2014/main" id="{0081476E-B303-CC40-963B-9642BEBF0BC2}"/>
                  </a:ext>
                </a:extLst>
              </p:cNvPr>
              <p:cNvSpPr>
                <a:spLocks noChangeShapeType="1"/>
              </p:cNvSpPr>
              <p:nvPr/>
            </p:nvSpPr>
            <p:spPr bwMode="auto">
              <a:xfrm>
                <a:off x="4090" y="432"/>
                <a:ext cx="0" cy="63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35" name="Line 216">
                <a:extLst>
                  <a:ext uri="{FF2B5EF4-FFF2-40B4-BE49-F238E27FC236}">
                    <a16:creationId xmlns:a16="http://schemas.microsoft.com/office/drawing/2014/main" id="{AF9C37D4-0CF7-0C43-8D2B-90C07011D97C}"/>
                  </a:ext>
                </a:extLst>
              </p:cNvPr>
              <p:cNvSpPr>
                <a:spLocks noChangeShapeType="1"/>
              </p:cNvSpPr>
              <p:nvPr/>
            </p:nvSpPr>
            <p:spPr bwMode="auto">
              <a:xfrm flipH="1">
                <a:off x="3917" y="778"/>
                <a:ext cx="17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36" name="Text Box 217">
                <a:extLst>
                  <a:ext uri="{FF2B5EF4-FFF2-40B4-BE49-F238E27FC236}">
                    <a16:creationId xmlns:a16="http://schemas.microsoft.com/office/drawing/2014/main" id="{F2BCC840-E654-CA4C-88EF-5426039B2A69}"/>
                  </a:ext>
                </a:extLst>
              </p:cNvPr>
              <p:cNvSpPr txBox="1">
                <a:spLocks noChangeArrowheads="1"/>
              </p:cNvSpPr>
              <p:nvPr/>
            </p:nvSpPr>
            <p:spPr bwMode="auto">
              <a:xfrm>
                <a:off x="4057" y="700"/>
                <a:ext cx="205"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r>
                  <a:rPr lang="en-US" altLang="en-US" sz="800"/>
                  <a:t>EN</a:t>
                </a:r>
              </a:p>
            </p:txBody>
          </p:sp>
        </p:grpSp>
        <p:sp>
          <p:nvSpPr>
            <p:cNvPr id="9" name="Freeform 8">
              <a:extLst>
                <a:ext uri="{FF2B5EF4-FFF2-40B4-BE49-F238E27FC236}">
                  <a16:creationId xmlns:a16="http://schemas.microsoft.com/office/drawing/2014/main" id="{CF2DC8F3-3241-3642-8C55-89B98B07518D}"/>
                </a:ext>
              </a:extLst>
            </p:cNvPr>
            <p:cNvSpPr>
              <a:spLocks/>
            </p:cNvSpPr>
            <p:nvPr/>
          </p:nvSpPr>
          <p:spPr bwMode="auto">
            <a:xfrm>
              <a:off x="3917" y="490"/>
              <a:ext cx="1555" cy="1094"/>
            </a:xfrm>
            <a:custGeom>
              <a:avLst/>
              <a:gdLst>
                <a:gd name="T0" fmla="*/ 0 w 1555"/>
                <a:gd name="T1" fmla="*/ 0 h 1094"/>
                <a:gd name="T2" fmla="*/ 0 w 1555"/>
                <a:gd name="T3" fmla="*/ 576 h 1094"/>
                <a:gd name="T4" fmla="*/ 0 w 1555"/>
                <a:gd name="T5" fmla="*/ 1094 h 1094"/>
                <a:gd name="T6" fmla="*/ 1555 w 1555"/>
                <a:gd name="T7" fmla="*/ 864 h 1094"/>
                <a:gd name="T8" fmla="*/ 1555 w 1555"/>
                <a:gd name="T9" fmla="*/ 230 h 1094"/>
                <a:gd name="T10" fmla="*/ 0 w 1555"/>
                <a:gd name="T11" fmla="*/ 0 h 1094"/>
                <a:gd name="T12" fmla="*/ 0 60000 65536"/>
                <a:gd name="T13" fmla="*/ 0 60000 65536"/>
                <a:gd name="T14" fmla="*/ 0 60000 65536"/>
                <a:gd name="T15" fmla="*/ 0 60000 65536"/>
                <a:gd name="T16" fmla="*/ 0 60000 65536"/>
                <a:gd name="T17" fmla="*/ 0 60000 65536"/>
                <a:gd name="T18" fmla="*/ 0 w 1555"/>
                <a:gd name="T19" fmla="*/ 0 h 1094"/>
                <a:gd name="T20" fmla="*/ 1555 w 1555"/>
                <a:gd name="T21" fmla="*/ 1094 h 1094"/>
              </a:gdLst>
              <a:ahLst/>
              <a:cxnLst>
                <a:cxn ang="T12">
                  <a:pos x="T0" y="T1"/>
                </a:cxn>
                <a:cxn ang="T13">
                  <a:pos x="T2" y="T3"/>
                </a:cxn>
                <a:cxn ang="T14">
                  <a:pos x="T4" y="T5"/>
                </a:cxn>
                <a:cxn ang="T15">
                  <a:pos x="T6" y="T7"/>
                </a:cxn>
                <a:cxn ang="T16">
                  <a:pos x="T8" y="T9"/>
                </a:cxn>
                <a:cxn ang="T17">
                  <a:pos x="T10" y="T11"/>
                </a:cxn>
              </a:cxnLst>
              <a:rect l="T18" t="T19" r="T20" b="T21"/>
              <a:pathLst>
                <a:path w="1555" h="1094">
                  <a:moveTo>
                    <a:pt x="0" y="0"/>
                  </a:moveTo>
                  <a:lnTo>
                    <a:pt x="0" y="576"/>
                  </a:lnTo>
                  <a:lnTo>
                    <a:pt x="0" y="1094"/>
                  </a:lnTo>
                  <a:lnTo>
                    <a:pt x="1555" y="864"/>
                  </a:lnTo>
                  <a:lnTo>
                    <a:pt x="1555" y="23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ltLang="en-US"/>
            </a:p>
          </p:txBody>
        </p:sp>
      </p:grpSp>
      <p:grpSp>
        <p:nvGrpSpPr>
          <p:cNvPr id="77" name="Group 818">
            <a:extLst>
              <a:ext uri="{FF2B5EF4-FFF2-40B4-BE49-F238E27FC236}">
                <a16:creationId xmlns:a16="http://schemas.microsoft.com/office/drawing/2014/main" id="{DC4E7123-197A-1944-8EBF-CA7B08A19D6E}"/>
              </a:ext>
            </a:extLst>
          </p:cNvPr>
          <p:cNvGrpSpPr>
            <a:grpSpLocks/>
          </p:cNvGrpSpPr>
          <p:nvPr/>
        </p:nvGrpSpPr>
        <p:grpSpPr bwMode="auto">
          <a:xfrm>
            <a:off x="1499044" y="2627595"/>
            <a:ext cx="914400" cy="549275"/>
            <a:chOff x="2650" y="605"/>
            <a:chExt cx="576" cy="346"/>
          </a:xfrm>
        </p:grpSpPr>
        <p:grpSp>
          <p:nvGrpSpPr>
            <p:cNvPr id="78" name="Group 69">
              <a:extLst>
                <a:ext uri="{FF2B5EF4-FFF2-40B4-BE49-F238E27FC236}">
                  <a16:creationId xmlns:a16="http://schemas.microsoft.com/office/drawing/2014/main" id="{6ECE9C09-BE86-EA4E-808C-A156AA56C073}"/>
                </a:ext>
              </a:extLst>
            </p:cNvPr>
            <p:cNvGrpSpPr>
              <a:grpSpLocks/>
            </p:cNvGrpSpPr>
            <p:nvPr/>
          </p:nvGrpSpPr>
          <p:grpSpPr bwMode="auto">
            <a:xfrm>
              <a:off x="2650" y="605"/>
              <a:ext cx="576" cy="346"/>
              <a:chOff x="2304" y="3542"/>
              <a:chExt cx="576" cy="346"/>
            </a:xfrm>
          </p:grpSpPr>
          <p:sp>
            <p:nvSpPr>
              <p:cNvPr id="80" name="AutoShape 65">
                <a:extLst>
                  <a:ext uri="{FF2B5EF4-FFF2-40B4-BE49-F238E27FC236}">
                    <a16:creationId xmlns:a16="http://schemas.microsoft.com/office/drawing/2014/main" id="{C657155F-DB3A-AD41-A51E-F6EB8A4FE99C}"/>
                  </a:ext>
                </a:extLst>
              </p:cNvPr>
              <p:cNvSpPr>
                <a:spLocks noChangeArrowheads="1"/>
              </p:cNvSpPr>
              <p:nvPr/>
            </p:nvSpPr>
            <p:spPr bwMode="auto">
              <a:xfrm>
                <a:off x="2419" y="3542"/>
                <a:ext cx="346" cy="346"/>
              </a:xfrm>
              <a:prstGeom prst="flowChartDelay">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81" name="Line 66">
                <a:extLst>
                  <a:ext uri="{FF2B5EF4-FFF2-40B4-BE49-F238E27FC236}">
                    <a16:creationId xmlns:a16="http://schemas.microsoft.com/office/drawing/2014/main" id="{B3B544A6-E77B-5B4F-A423-5FF1D2BEB8A1}"/>
                  </a:ext>
                </a:extLst>
              </p:cNvPr>
              <p:cNvSpPr>
                <a:spLocks noChangeShapeType="1"/>
              </p:cNvSpPr>
              <p:nvPr/>
            </p:nvSpPr>
            <p:spPr bwMode="auto">
              <a:xfrm>
                <a:off x="2765" y="3715"/>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67">
                <a:extLst>
                  <a:ext uri="{FF2B5EF4-FFF2-40B4-BE49-F238E27FC236}">
                    <a16:creationId xmlns:a16="http://schemas.microsoft.com/office/drawing/2014/main" id="{CF0DC75E-272C-8547-9F5F-EE54696380E9}"/>
                  </a:ext>
                </a:extLst>
              </p:cNvPr>
              <p:cNvSpPr>
                <a:spLocks noChangeShapeType="1"/>
              </p:cNvSpPr>
              <p:nvPr/>
            </p:nvSpPr>
            <p:spPr bwMode="auto">
              <a:xfrm>
                <a:off x="2304" y="3600"/>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68">
                <a:extLst>
                  <a:ext uri="{FF2B5EF4-FFF2-40B4-BE49-F238E27FC236}">
                    <a16:creationId xmlns:a16="http://schemas.microsoft.com/office/drawing/2014/main" id="{8626840C-02C1-314B-95C6-A0AACDC7EA33}"/>
                  </a:ext>
                </a:extLst>
              </p:cNvPr>
              <p:cNvSpPr>
                <a:spLocks noChangeShapeType="1"/>
              </p:cNvSpPr>
              <p:nvPr/>
            </p:nvSpPr>
            <p:spPr bwMode="auto">
              <a:xfrm>
                <a:off x="2304" y="3830"/>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9" name="Freeform 815">
              <a:extLst>
                <a:ext uri="{FF2B5EF4-FFF2-40B4-BE49-F238E27FC236}">
                  <a16:creationId xmlns:a16="http://schemas.microsoft.com/office/drawing/2014/main" id="{F3F7E233-82B3-5A48-BB4C-2856EF127439}"/>
                </a:ext>
              </a:extLst>
            </p:cNvPr>
            <p:cNvSpPr>
              <a:spLocks/>
            </p:cNvSpPr>
            <p:nvPr/>
          </p:nvSpPr>
          <p:spPr bwMode="auto">
            <a:xfrm>
              <a:off x="2652" y="662"/>
              <a:ext cx="566" cy="228"/>
            </a:xfrm>
            <a:custGeom>
              <a:avLst/>
              <a:gdLst>
                <a:gd name="T0" fmla="*/ 0 w 566"/>
                <a:gd name="T1" fmla="*/ 0 h 228"/>
                <a:gd name="T2" fmla="*/ 566 w 566"/>
                <a:gd name="T3" fmla="*/ 114 h 228"/>
                <a:gd name="T4" fmla="*/ 0 w 566"/>
                <a:gd name="T5" fmla="*/ 228 h 228"/>
                <a:gd name="T6" fmla="*/ 0 w 566"/>
                <a:gd name="T7" fmla="*/ 0 h 228"/>
                <a:gd name="T8" fmla="*/ 0 60000 65536"/>
                <a:gd name="T9" fmla="*/ 0 60000 65536"/>
                <a:gd name="T10" fmla="*/ 0 60000 65536"/>
                <a:gd name="T11" fmla="*/ 0 60000 65536"/>
                <a:gd name="T12" fmla="*/ 0 w 566"/>
                <a:gd name="T13" fmla="*/ 0 h 228"/>
                <a:gd name="T14" fmla="*/ 566 w 566"/>
                <a:gd name="T15" fmla="*/ 228 h 228"/>
              </a:gdLst>
              <a:ahLst/>
              <a:cxnLst>
                <a:cxn ang="T8">
                  <a:pos x="T0" y="T1"/>
                </a:cxn>
                <a:cxn ang="T9">
                  <a:pos x="T2" y="T3"/>
                </a:cxn>
                <a:cxn ang="T10">
                  <a:pos x="T4" y="T5"/>
                </a:cxn>
                <a:cxn ang="T11">
                  <a:pos x="T6" y="T7"/>
                </a:cxn>
              </a:cxnLst>
              <a:rect l="T12" t="T13" r="T14" b="T15"/>
              <a:pathLst>
                <a:path w="566" h="228">
                  <a:moveTo>
                    <a:pt x="0" y="0"/>
                  </a:moveTo>
                  <a:lnTo>
                    <a:pt x="566" y="114"/>
                  </a:lnTo>
                  <a:lnTo>
                    <a:pt x="0" y="228"/>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84" name="Group 826">
            <a:extLst>
              <a:ext uri="{FF2B5EF4-FFF2-40B4-BE49-F238E27FC236}">
                <a16:creationId xmlns:a16="http://schemas.microsoft.com/office/drawing/2014/main" id="{76FC1053-3445-AE46-8450-FA31002B3277}"/>
              </a:ext>
            </a:extLst>
          </p:cNvPr>
          <p:cNvGrpSpPr>
            <a:grpSpLocks/>
          </p:cNvGrpSpPr>
          <p:nvPr/>
        </p:nvGrpSpPr>
        <p:grpSpPr bwMode="auto">
          <a:xfrm>
            <a:off x="4420662" y="2635883"/>
            <a:ext cx="914400" cy="549275"/>
            <a:chOff x="2650" y="3427"/>
            <a:chExt cx="576" cy="346"/>
          </a:xfrm>
        </p:grpSpPr>
        <p:grpSp>
          <p:nvGrpSpPr>
            <p:cNvPr id="85" name="Group 162">
              <a:extLst>
                <a:ext uri="{FF2B5EF4-FFF2-40B4-BE49-F238E27FC236}">
                  <a16:creationId xmlns:a16="http://schemas.microsoft.com/office/drawing/2014/main" id="{80CB5584-ECD8-BC41-A3F0-AA9758B71D46}"/>
                </a:ext>
              </a:extLst>
            </p:cNvPr>
            <p:cNvGrpSpPr>
              <a:grpSpLocks/>
            </p:cNvGrpSpPr>
            <p:nvPr/>
          </p:nvGrpSpPr>
          <p:grpSpPr bwMode="auto">
            <a:xfrm>
              <a:off x="2650" y="3427"/>
              <a:ext cx="576" cy="346"/>
              <a:chOff x="1037" y="2966"/>
              <a:chExt cx="576" cy="346"/>
            </a:xfrm>
          </p:grpSpPr>
          <p:grpSp>
            <p:nvGrpSpPr>
              <p:cNvPr id="87" name="Group 156">
                <a:extLst>
                  <a:ext uri="{FF2B5EF4-FFF2-40B4-BE49-F238E27FC236}">
                    <a16:creationId xmlns:a16="http://schemas.microsoft.com/office/drawing/2014/main" id="{873D303D-E975-F14D-95AC-932078CC1C4B}"/>
                  </a:ext>
                </a:extLst>
              </p:cNvPr>
              <p:cNvGrpSpPr>
                <a:grpSpLocks/>
              </p:cNvGrpSpPr>
              <p:nvPr/>
            </p:nvGrpSpPr>
            <p:grpSpPr bwMode="auto">
              <a:xfrm>
                <a:off x="1037" y="2966"/>
                <a:ext cx="576" cy="346"/>
                <a:chOff x="2304" y="3542"/>
                <a:chExt cx="576" cy="346"/>
              </a:xfrm>
            </p:grpSpPr>
            <p:sp>
              <p:nvSpPr>
                <p:cNvPr id="89" name="AutoShape 157">
                  <a:extLst>
                    <a:ext uri="{FF2B5EF4-FFF2-40B4-BE49-F238E27FC236}">
                      <a16:creationId xmlns:a16="http://schemas.microsoft.com/office/drawing/2014/main" id="{04D7B2B3-8882-F947-B82D-30F00D02B421}"/>
                    </a:ext>
                  </a:extLst>
                </p:cNvPr>
                <p:cNvSpPr>
                  <a:spLocks noChangeArrowheads="1"/>
                </p:cNvSpPr>
                <p:nvPr/>
              </p:nvSpPr>
              <p:spPr bwMode="auto">
                <a:xfrm>
                  <a:off x="2419" y="3542"/>
                  <a:ext cx="346" cy="346"/>
                </a:xfrm>
                <a:prstGeom prst="flowChartDelay">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90" name="Line 158">
                  <a:extLst>
                    <a:ext uri="{FF2B5EF4-FFF2-40B4-BE49-F238E27FC236}">
                      <a16:creationId xmlns:a16="http://schemas.microsoft.com/office/drawing/2014/main" id="{B695EA0D-0ACE-1047-921E-520A5474355A}"/>
                    </a:ext>
                  </a:extLst>
                </p:cNvPr>
                <p:cNvSpPr>
                  <a:spLocks noChangeShapeType="1"/>
                </p:cNvSpPr>
                <p:nvPr/>
              </p:nvSpPr>
              <p:spPr bwMode="auto">
                <a:xfrm>
                  <a:off x="2765" y="3715"/>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59">
                  <a:extLst>
                    <a:ext uri="{FF2B5EF4-FFF2-40B4-BE49-F238E27FC236}">
                      <a16:creationId xmlns:a16="http://schemas.microsoft.com/office/drawing/2014/main" id="{CEB30EAF-BCA1-134E-AC6F-E01A0FE08C6F}"/>
                    </a:ext>
                  </a:extLst>
                </p:cNvPr>
                <p:cNvSpPr>
                  <a:spLocks noChangeShapeType="1"/>
                </p:cNvSpPr>
                <p:nvPr/>
              </p:nvSpPr>
              <p:spPr bwMode="auto">
                <a:xfrm>
                  <a:off x="2304" y="3600"/>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60">
                  <a:extLst>
                    <a:ext uri="{FF2B5EF4-FFF2-40B4-BE49-F238E27FC236}">
                      <a16:creationId xmlns:a16="http://schemas.microsoft.com/office/drawing/2014/main" id="{F8443362-95AD-FF40-9A17-5083E63BD959}"/>
                    </a:ext>
                  </a:extLst>
                </p:cNvPr>
                <p:cNvSpPr>
                  <a:spLocks noChangeShapeType="1"/>
                </p:cNvSpPr>
                <p:nvPr/>
              </p:nvSpPr>
              <p:spPr bwMode="auto">
                <a:xfrm>
                  <a:off x="2304" y="3830"/>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8" name="Oval 161">
                <a:extLst>
                  <a:ext uri="{FF2B5EF4-FFF2-40B4-BE49-F238E27FC236}">
                    <a16:creationId xmlns:a16="http://schemas.microsoft.com/office/drawing/2014/main" id="{942F6ED2-44AC-0946-B197-D5823F92FB56}"/>
                  </a:ext>
                </a:extLst>
              </p:cNvPr>
              <p:cNvSpPr>
                <a:spLocks noChangeArrowheads="1"/>
              </p:cNvSpPr>
              <p:nvPr/>
            </p:nvSpPr>
            <p:spPr bwMode="auto">
              <a:xfrm>
                <a:off x="1504" y="3109"/>
                <a:ext cx="58" cy="58"/>
              </a:xfrm>
              <a:prstGeom prst="ellipse">
                <a:avLst/>
              </a:prstGeom>
              <a:solidFill>
                <a:schemeClr val="bg1"/>
              </a:solidFill>
              <a:ln w="19050">
                <a:solidFill>
                  <a:schemeClr val="tx1"/>
                </a:solidFill>
                <a:round/>
                <a:headEnd/>
                <a:tailEnd/>
              </a:ln>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86" name="Freeform 825">
              <a:extLst>
                <a:ext uri="{FF2B5EF4-FFF2-40B4-BE49-F238E27FC236}">
                  <a16:creationId xmlns:a16="http://schemas.microsoft.com/office/drawing/2014/main" id="{2E5D9474-1BB1-2548-B78E-AC3E5CEB2FEB}"/>
                </a:ext>
              </a:extLst>
            </p:cNvPr>
            <p:cNvSpPr>
              <a:spLocks/>
            </p:cNvSpPr>
            <p:nvPr/>
          </p:nvSpPr>
          <p:spPr bwMode="auto">
            <a:xfrm>
              <a:off x="2650" y="3485"/>
              <a:ext cx="576" cy="230"/>
            </a:xfrm>
            <a:custGeom>
              <a:avLst/>
              <a:gdLst>
                <a:gd name="T0" fmla="*/ 0 w 576"/>
                <a:gd name="T1" fmla="*/ 0 h 230"/>
                <a:gd name="T2" fmla="*/ 0 w 576"/>
                <a:gd name="T3" fmla="*/ 230 h 230"/>
                <a:gd name="T4" fmla="*/ 576 w 576"/>
                <a:gd name="T5" fmla="*/ 115 h 230"/>
                <a:gd name="T6" fmla="*/ 0 w 576"/>
                <a:gd name="T7" fmla="*/ 0 h 230"/>
                <a:gd name="T8" fmla="*/ 0 60000 65536"/>
                <a:gd name="T9" fmla="*/ 0 60000 65536"/>
                <a:gd name="T10" fmla="*/ 0 60000 65536"/>
                <a:gd name="T11" fmla="*/ 0 60000 65536"/>
                <a:gd name="T12" fmla="*/ 0 w 576"/>
                <a:gd name="T13" fmla="*/ 0 h 230"/>
                <a:gd name="T14" fmla="*/ 576 w 576"/>
                <a:gd name="T15" fmla="*/ 230 h 230"/>
              </a:gdLst>
              <a:ahLst/>
              <a:cxnLst>
                <a:cxn ang="T8">
                  <a:pos x="T0" y="T1"/>
                </a:cxn>
                <a:cxn ang="T9">
                  <a:pos x="T2" y="T3"/>
                </a:cxn>
                <a:cxn ang="T10">
                  <a:pos x="T4" y="T5"/>
                </a:cxn>
                <a:cxn ang="T11">
                  <a:pos x="T6" y="T7"/>
                </a:cxn>
              </a:cxnLst>
              <a:rect l="T12" t="T13" r="T14" b="T15"/>
              <a:pathLst>
                <a:path w="576" h="230">
                  <a:moveTo>
                    <a:pt x="0" y="0"/>
                  </a:moveTo>
                  <a:lnTo>
                    <a:pt x="0" y="230"/>
                  </a:lnTo>
                  <a:lnTo>
                    <a:pt x="576" y="115"/>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93" name="Group 828">
            <a:extLst>
              <a:ext uri="{FF2B5EF4-FFF2-40B4-BE49-F238E27FC236}">
                <a16:creationId xmlns:a16="http://schemas.microsoft.com/office/drawing/2014/main" id="{0772FA07-4CF6-5949-8388-E5AE09F5C135}"/>
              </a:ext>
            </a:extLst>
          </p:cNvPr>
          <p:cNvGrpSpPr>
            <a:grpSpLocks/>
          </p:cNvGrpSpPr>
          <p:nvPr/>
        </p:nvGrpSpPr>
        <p:grpSpPr bwMode="auto">
          <a:xfrm>
            <a:off x="5700187" y="2635883"/>
            <a:ext cx="917575" cy="549275"/>
            <a:chOff x="3456" y="3427"/>
            <a:chExt cx="578" cy="346"/>
          </a:xfrm>
        </p:grpSpPr>
        <p:grpSp>
          <p:nvGrpSpPr>
            <p:cNvPr id="94" name="Group 98">
              <a:extLst>
                <a:ext uri="{FF2B5EF4-FFF2-40B4-BE49-F238E27FC236}">
                  <a16:creationId xmlns:a16="http://schemas.microsoft.com/office/drawing/2014/main" id="{32B8F546-7E89-ED43-8E8D-60553E0CF3F9}"/>
                </a:ext>
              </a:extLst>
            </p:cNvPr>
            <p:cNvGrpSpPr>
              <a:grpSpLocks/>
            </p:cNvGrpSpPr>
            <p:nvPr/>
          </p:nvGrpSpPr>
          <p:grpSpPr bwMode="auto">
            <a:xfrm>
              <a:off x="3457" y="3427"/>
              <a:ext cx="577" cy="346"/>
              <a:chOff x="2303" y="3542"/>
              <a:chExt cx="577" cy="346"/>
            </a:xfrm>
          </p:grpSpPr>
          <p:sp>
            <p:nvSpPr>
              <p:cNvPr id="96" name="Line 72">
                <a:extLst>
                  <a:ext uri="{FF2B5EF4-FFF2-40B4-BE49-F238E27FC236}">
                    <a16:creationId xmlns:a16="http://schemas.microsoft.com/office/drawing/2014/main" id="{4A4CD999-C6C9-284D-A3CB-6F6FF0060CA6}"/>
                  </a:ext>
                </a:extLst>
              </p:cNvPr>
              <p:cNvSpPr>
                <a:spLocks noChangeShapeType="1"/>
              </p:cNvSpPr>
              <p:nvPr/>
            </p:nvSpPr>
            <p:spPr bwMode="auto">
              <a:xfrm>
                <a:off x="2765" y="3715"/>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73">
                <a:extLst>
                  <a:ext uri="{FF2B5EF4-FFF2-40B4-BE49-F238E27FC236}">
                    <a16:creationId xmlns:a16="http://schemas.microsoft.com/office/drawing/2014/main" id="{CB72D65D-54FF-704A-9692-B4969FB39E0F}"/>
                  </a:ext>
                </a:extLst>
              </p:cNvPr>
              <p:cNvSpPr>
                <a:spLocks noChangeShapeType="1"/>
              </p:cNvSpPr>
              <p:nvPr/>
            </p:nvSpPr>
            <p:spPr bwMode="auto">
              <a:xfrm>
                <a:off x="2303" y="3600"/>
                <a:ext cx="11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74">
                <a:extLst>
                  <a:ext uri="{FF2B5EF4-FFF2-40B4-BE49-F238E27FC236}">
                    <a16:creationId xmlns:a16="http://schemas.microsoft.com/office/drawing/2014/main" id="{E3783DA6-0371-1B4B-9F64-AD98B94D0633}"/>
                  </a:ext>
                </a:extLst>
              </p:cNvPr>
              <p:cNvSpPr>
                <a:spLocks noChangeShapeType="1"/>
              </p:cNvSpPr>
              <p:nvPr/>
            </p:nvSpPr>
            <p:spPr bwMode="auto">
              <a:xfrm>
                <a:off x="2304" y="3830"/>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Oval 62">
                <a:extLst>
                  <a:ext uri="{FF2B5EF4-FFF2-40B4-BE49-F238E27FC236}">
                    <a16:creationId xmlns:a16="http://schemas.microsoft.com/office/drawing/2014/main" id="{3158B359-4C2D-DA40-94EB-0A1EE174CEEA}"/>
                  </a:ext>
                </a:extLst>
              </p:cNvPr>
              <p:cNvSpPr>
                <a:spLocks noChangeArrowheads="1"/>
              </p:cNvSpPr>
              <p:nvPr/>
            </p:nvSpPr>
            <p:spPr bwMode="auto">
              <a:xfrm>
                <a:off x="2771" y="3685"/>
                <a:ext cx="58" cy="58"/>
              </a:xfrm>
              <a:prstGeom prst="ellipse">
                <a:avLst/>
              </a:prstGeom>
              <a:solidFill>
                <a:schemeClr val="bg1"/>
              </a:solidFill>
              <a:ln w="19050">
                <a:solidFill>
                  <a:schemeClr val="tx1"/>
                </a:solidFill>
                <a:round/>
                <a:headEnd/>
                <a:tailEnd/>
              </a:ln>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100" name="Group 88">
                <a:extLst>
                  <a:ext uri="{FF2B5EF4-FFF2-40B4-BE49-F238E27FC236}">
                    <a16:creationId xmlns:a16="http://schemas.microsoft.com/office/drawing/2014/main" id="{224B73B1-D5FC-AA45-8A35-8EB7549936CA}"/>
                  </a:ext>
                </a:extLst>
              </p:cNvPr>
              <p:cNvGrpSpPr>
                <a:grpSpLocks/>
              </p:cNvGrpSpPr>
              <p:nvPr/>
            </p:nvGrpSpPr>
            <p:grpSpPr bwMode="auto">
              <a:xfrm>
                <a:off x="2385" y="3542"/>
                <a:ext cx="380" cy="346"/>
                <a:chOff x="2419" y="3542"/>
                <a:chExt cx="346" cy="346"/>
              </a:xfrm>
            </p:grpSpPr>
            <p:grpSp>
              <p:nvGrpSpPr>
                <p:cNvPr id="101" name="Group 84">
                  <a:extLst>
                    <a:ext uri="{FF2B5EF4-FFF2-40B4-BE49-F238E27FC236}">
                      <a16:creationId xmlns:a16="http://schemas.microsoft.com/office/drawing/2014/main" id="{7080CA36-77BD-BB4A-ADB1-80DC35156C79}"/>
                    </a:ext>
                  </a:extLst>
                </p:cNvPr>
                <p:cNvGrpSpPr>
                  <a:grpSpLocks/>
                </p:cNvGrpSpPr>
                <p:nvPr/>
              </p:nvGrpSpPr>
              <p:grpSpPr bwMode="auto">
                <a:xfrm>
                  <a:off x="2419" y="3542"/>
                  <a:ext cx="346" cy="346"/>
                  <a:chOff x="2477" y="3542"/>
                  <a:chExt cx="288" cy="346"/>
                </a:xfrm>
              </p:grpSpPr>
              <p:sp>
                <p:nvSpPr>
                  <p:cNvPr id="103" name="Freeform 78">
                    <a:extLst>
                      <a:ext uri="{FF2B5EF4-FFF2-40B4-BE49-F238E27FC236}">
                        <a16:creationId xmlns:a16="http://schemas.microsoft.com/office/drawing/2014/main" id="{8D612BD0-0068-C149-B268-133D1C34B386}"/>
                      </a:ext>
                    </a:extLst>
                  </p:cNvPr>
                  <p:cNvSpPr>
                    <a:spLocks/>
                  </p:cNvSpPr>
                  <p:nvPr/>
                </p:nvSpPr>
                <p:spPr bwMode="auto">
                  <a:xfrm>
                    <a:off x="2477" y="3542"/>
                    <a:ext cx="288" cy="173"/>
                  </a:xfrm>
                  <a:custGeom>
                    <a:avLst/>
                    <a:gdLst>
                      <a:gd name="T0" fmla="*/ 0 w 173"/>
                      <a:gd name="T1" fmla="*/ 0 h 173"/>
                      <a:gd name="T2" fmla="*/ 191 w 173"/>
                      <a:gd name="T3" fmla="*/ 58 h 173"/>
                      <a:gd name="T4" fmla="*/ 288 w 173"/>
                      <a:gd name="T5" fmla="*/ 173 h 173"/>
                      <a:gd name="T6" fmla="*/ 0 60000 65536"/>
                      <a:gd name="T7" fmla="*/ 0 60000 65536"/>
                      <a:gd name="T8" fmla="*/ 0 60000 65536"/>
                      <a:gd name="T9" fmla="*/ 0 w 173"/>
                      <a:gd name="T10" fmla="*/ 0 h 173"/>
                      <a:gd name="T11" fmla="*/ 173 w 173"/>
                      <a:gd name="T12" fmla="*/ 173 h 173"/>
                    </a:gdLst>
                    <a:ahLst/>
                    <a:cxnLst>
                      <a:cxn ang="T6">
                        <a:pos x="T0" y="T1"/>
                      </a:cxn>
                      <a:cxn ang="T7">
                        <a:pos x="T2" y="T3"/>
                      </a:cxn>
                      <a:cxn ang="T8">
                        <a:pos x="T4" y="T5"/>
                      </a:cxn>
                    </a:cxnLst>
                    <a:rect l="T9" t="T10" r="T11" b="T12"/>
                    <a:pathLst>
                      <a:path w="173" h="173">
                        <a:moveTo>
                          <a:pt x="0" y="0"/>
                        </a:moveTo>
                        <a:cubicBezTo>
                          <a:pt x="43" y="14"/>
                          <a:pt x="86" y="29"/>
                          <a:pt x="115" y="58"/>
                        </a:cubicBezTo>
                        <a:cubicBezTo>
                          <a:pt x="144" y="87"/>
                          <a:pt x="158" y="130"/>
                          <a:pt x="173" y="173"/>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4" name="Freeform 79">
                    <a:extLst>
                      <a:ext uri="{FF2B5EF4-FFF2-40B4-BE49-F238E27FC236}">
                        <a16:creationId xmlns:a16="http://schemas.microsoft.com/office/drawing/2014/main" id="{72071392-AE1A-9C4E-BD72-4381EDFC4C73}"/>
                      </a:ext>
                    </a:extLst>
                  </p:cNvPr>
                  <p:cNvSpPr>
                    <a:spLocks/>
                  </p:cNvSpPr>
                  <p:nvPr/>
                </p:nvSpPr>
                <p:spPr bwMode="auto">
                  <a:xfrm flipV="1">
                    <a:off x="2477" y="3715"/>
                    <a:ext cx="288" cy="173"/>
                  </a:xfrm>
                  <a:custGeom>
                    <a:avLst/>
                    <a:gdLst>
                      <a:gd name="T0" fmla="*/ 0 w 173"/>
                      <a:gd name="T1" fmla="*/ 0 h 173"/>
                      <a:gd name="T2" fmla="*/ 191 w 173"/>
                      <a:gd name="T3" fmla="*/ 58 h 173"/>
                      <a:gd name="T4" fmla="*/ 288 w 173"/>
                      <a:gd name="T5" fmla="*/ 173 h 173"/>
                      <a:gd name="T6" fmla="*/ 0 60000 65536"/>
                      <a:gd name="T7" fmla="*/ 0 60000 65536"/>
                      <a:gd name="T8" fmla="*/ 0 60000 65536"/>
                      <a:gd name="T9" fmla="*/ 0 w 173"/>
                      <a:gd name="T10" fmla="*/ 0 h 173"/>
                      <a:gd name="T11" fmla="*/ 173 w 173"/>
                      <a:gd name="T12" fmla="*/ 173 h 173"/>
                    </a:gdLst>
                    <a:ahLst/>
                    <a:cxnLst>
                      <a:cxn ang="T6">
                        <a:pos x="T0" y="T1"/>
                      </a:cxn>
                      <a:cxn ang="T7">
                        <a:pos x="T2" y="T3"/>
                      </a:cxn>
                      <a:cxn ang="T8">
                        <a:pos x="T4" y="T5"/>
                      </a:cxn>
                    </a:cxnLst>
                    <a:rect l="T9" t="T10" r="T11" b="T12"/>
                    <a:pathLst>
                      <a:path w="173" h="173">
                        <a:moveTo>
                          <a:pt x="0" y="0"/>
                        </a:moveTo>
                        <a:cubicBezTo>
                          <a:pt x="43" y="14"/>
                          <a:pt x="86" y="29"/>
                          <a:pt x="115" y="58"/>
                        </a:cubicBezTo>
                        <a:cubicBezTo>
                          <a:pt x="144" y="87"/>
                          <a:pt x="158" y="130"/>
                          <a:pt x="173" y="173"/>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102" name="Freeform 87">
                  <a:extLst>
                    <a:ext uri="{FF2B5EF4-FFF2-40B4-BE49-F238E27FC236}">
                      <a16:creationId xmlns:a16="http://schemas.microsoft.com/office/drawing/2014/main" id="{AFFA2002-73D5-AF46-9C3F-038C04E46495}"/>
                    </a:ext>
                  </a:extLst>
                </p:cNvPr>
                <p:cNvSpPr>
                  <a:spLocks/>
                </p:cNvSpPr>
                <p:nvPr/>
              </p:nvSpPr>
              <p:spPr bwMode="auto">
                <a:xfrm>
                  <a:off x="2419" y="3542"/>
                  <a:ext cx="58" cy="346"/>
                </a:xfrm>
                <a:custGeom>
                  <a:avLst/>
                  <a:gdLst>
                    <a:gd name="T0" fmla="*/ 0 w 58"/>
                    <a:gd name="T1" fmla="*/ 0 h 346"/>
                    <a:gd name="T2" fmla="*/ 58 w 58"/>
                    <a:gd name="T3" fmla="*/ 173 h 346"/>
                    <a:gd name="T4" fmla="*/ 0 w 58"/>
                    <a:gd name="T5" fmla="*/ 346 h 346"/>
                    <a:gd name="T6" fmla="*/ 0 60000 65536"/>
                    <a:gd name="T7" fmla="*/ 0 60000 65536"/>
                    <a:gd name="T8" fmla="*/ 0 60000 65536"/>
                    <a:gd name="T9" fmla="*/ 0 w 58"/>
                    <a:gd name="T10" fmla="*/ 0 h 346"/>
                    <a:gd name="T11" fmla="*/ 58 w 58"/>
                    <a:gd name="T12" fmla="*/ 346 h 346"/>
                  </a:gdLst>
                  <a:ahLst/>
                  <a:cxnLst>
                    <a:cxn ang="T6">
                      <a:pos x="T0" y="T1"/>
                    </a:cxn>
                    <a:cxn ang="T7">
                      <a:pos x="T2" y="T3"/>
                    </a:cxn>
                    <a:cxn ang="T8">
                      <a:pos x="T4" y="T5"/>
                    </a:cxn>
                  </a:cxnLst>
                  <a:rect l="T9" t="T10" r="T11" b="T12"/>
                  <a:pathLst>
                    <a:path w="58" h="346">
                      <a:moveTo>
                        <a:pt x="0" y="0"/>
                      </a:moveTo>
                      <a:cubicBezTo>
                        <a:pt x="29" y="57"/>
                        <a:pt x="58" y="115"/>
                        <a:pt x="58" y="173"/>
                      </a:cubicBezTo>
                      <a:cubicBezTo>
                        <a:pt x="58" y="231"/>
                        <a:pt x="29" y="288"/>
                        <a:pt x="0" y="346"/>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sp>
          <p:nvSpPr>
            <p:cNvPr id="95" name="Freeform 827">
              <a:extLst>
                <a:ext uri="{FF2B5EF4-FFF2-40B4-BE49-F238E27FC236}">
                  <a16:creationId xmlns:a16="http://schemas.microsoft.com/office/drawing/2014/main" id="{34BBD5FA-60E0-1449-9FB2-443C296C3292}"/>
                </a:ext>
              </a:extLst>
            </p:cNvPr>
            <p:cNvSpPr>
              <a:spLocks/>
            </p:cNvSpPr>
            <p:nvPr/>
          </p:nvSpPr>
          <p:spPr bwMode="auto">
            <a:xfrm>
              <a:off x="3456" y="3485"/>
              <a:ext cx="576" cy="230"/>
            </a:xfrm>
            <a:custGeom>
              <a:avLst/>
              <a:gdLst>
                <a:gd name="T0" fmla="*/ 0 w 576"/>
                <a:gd name="T1" fmla="*/ 0 h 230"/>
                <a:gd name="T2" fmla="*/ 576 w 576"/>
                <a:gd name="T3" fmla="*/ 115 h 230"/>
                <a:gd name="T4" fmla="*/ 0 w 576"/>
                <a:gd name="T5" fmla="*/ 230 h 230"/>
                <a:gd name="T6" fmla="*/ 0 w 576"/>
                <a:gd name="T7" fmla="*/ 0 h 230"/>
                <a:gd name="T8" fmla="*/ 0 60000 65536"/>
                <a:gd name="T9" fmla="*/ 0 60000 65536"/>
                <a:gd name="T10" fmla="*/ 0 60000 65536"/>
                <a:gd name="T11" fmla="*/ 0 60000 65536"/>
                <a:gd name="T12" fmla="*/ 0 w 576"/>
                <a:gd name="T13" fmla="*/ 0 h 230"/>
                <a:gd name="T14" fmla="*/ 576 w 576"/>
                <a:gd name="T15" fmla="*/ 230 h 230"/>
              </a:gdLst>
              <a:ahLst/>
              <a:cxnLst>
                <a:cxn ang="T8">
                  <a:pos x="T0" y="T1"/>
                </a:cxn>
                <a:cxn ang="T9">
                  <a:pos x="T2" y="T3"/>
                </a:cxn>
                <a:cxn ang="T10">
                  <a:pos x="T4" y="T5"/>
                </a:cxn>
                <a:cxn ang="T11">
                  <a:pos x="T6" y="T7"/>
                </a:cxn>
              </a:cxnLst>
              <a:rect l="T12" t="T13" r="T14" b="T15"/>
              <a:pathLst>
                <a:path w="576" h="230">
                  <a:moveTo>
                    <a:pt x="0" y="0"/>
                  </a:moveTo>
                  <a:lnTo>
                    <a:pt x="576" y="115"/>
                  </a:lnTo>
                  <a:lnTo>
                    <a:pt x="0" y="23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105" name="Group 838">
            <a:extLst>
              <a:ext uri="{FF2B5EF4-FFF2-40B4-BE49-F238E27FC236}">
                <a16:creationId xmlns:a16="http://schemas.microsoft.com/office/drawing/2014/main" id="{388A74FC-4AAE-C54C-8994-A2F221C753E8}"/>
              </a:ext>
            </a:extLst>
          </p:cNvPr>
          <p:cNvGrpSpPr>
            <a:grpSpLocks/>
          </p:cNvGrpSpPr>
          <p:nvPr/>
        </p:nvGrpSpPr>
        <p:grpSpPr bwMode="auto">
          <a:xfrm>
            <a:off x="2778569" y="2627595"/>
            <a:ext cx="917575" cy="549275"/>
            <a:chOff x="3456" y="605"/>
            <a:chExt cx="578" cy="346"/>
          </a:xfrm>
        </p:grpSpPr>
        <p:grpSp>
          <p:nvGrpSpPr>
            <p:cNvPr id="106" name="Group 155">
              <a:extLst>
                <a:ext uri="{FF2B5EF4-FFF2-40B4-BE49-F238E27FC236}">
                  <a16:creationId xmlns:a16="http://schemas.microsoft.com/office/drawing/2014/main" id="{23ADFA25-7AA0-BA40-9BE3-C952800CEFDD}"/>
                </a:ext>
              </a:extLst>
            </p:cNvPr>
            <p:cNvGrpSpPr>
              <a:grpSpLocks/>
            </p:cNvGrpSpPr>
            <p:nvPr/>
          </p:nvGrpSpPr>
          <p:grpSpPr bwMode="auto">
            <a:xfrm>
              <a:off x="3457" y="605"/>
              <a:ext cx="577" cy="346"/>
              <a:chOff x="4262" y="3715"/>
              <a:chExt cx="577" cy="346"/>
            </a:xfrm>
          </p:grpSpPr>
          <p:sp>
            <p:nvSpPr>
              <p:cNvPr id="108" name="Line 146">
                <a:extLst>
                  <a:ext uri="{FF2B5EF4-FFF2-40B4-BE49-F238E27FC236}">
                    <a16:creationId xmlns:a16="http://schemas.microsoft.com/office/drawing/2014/main" id="{6266452B-BC9E-EB46-B700-07C5AEB1E265}"/>
                  </a:ext>
                </a:extLst>
              </p:cNvPr>
              <p:cNvSpPr>
                <a:spLocks noChangeShapeType="1"/>
              </p:cNvSpPr>
              <p:nvPr/>
            </p:nvSpPr>
            <p:spPr bwMode="auto">
              <a:xfrm>
                <a:off x="4724" y="3888"/>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Line 147">
                <a:extLst>
                  <a:ext uri="{FF2B5EF4-FFF2-40B4-BE49-F238E27FC236}">
                    <a16:creationId xmlns:a16="http://schemas.microsoft.com/office/drawing/2014/main" id="{7F39FC2D-11C8-0E4F-AED7-2737F4746F7A}"/>
                  </a:ext>
                </a:extLst>
              </p:cNvPr>
              <p:cNvSpPr>
                <a:spLocks noChangeShapeType="1"/>
              </p:cNvSpPr>
              <p:nvPr/>
            </p:nvSpPr>
            <p:spPr bwMode="auto">
              <a:xfrm>
                <a:off x="4262" y="3773"/>
                <a:ext cx="11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Line 148">
                <a:extLst>
                  <a:ext uri="{FF2B5EF4-FFF2-40B4-BE49-F238E27FC236}">
                    <a16:creationId xmlns:a16="http://schemas.microsoft.com/office/drawing/2014/main" id="{B9E7719E-673F-DF49-8BB7-11338D5F4B72}"/>
                  </a:ext>
                </a:extLst>
              </p:cNvPr>
              <p:cNvSpPr>
                <a:spLocks noChangeShapeType="1"/>
              </p:cNvSpPr>
              <p:nvPr/>
            </p:nvSpPr>
            <p:spPr bwMode="auto">
              <a:xfrm>
                <a:off x="4263" y="4003"/>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11" name="Group 149">
                <a:extLst>
                  <a:ext uri="{FF2B5EF4-FFF2-40B4-BE49-F238E27FC236}">
                    <a16:creationId xmlns:a16="http://schemas.microsoft.com/office/drawing/2014/main" id="{718015DA-BB57-4D4C-B42D-BB6B6990F60F}"/>
                  </a:ext>
                </a:extLst>
              </p:cNvPr>
              <p:cNvGrpSpPr>
                <a:grpSpLocks/>
              </p:cNvGrpSpPr>
              <p:nvPr/>
            </p:nvGrpSpPr>
            <p:grpSpPr bwMode="auto">
              <a:xfrm>
                <a:off x="4344" y="3715"/>
                <a:ext cx="380" cy="346"/>
                <a:chOff x="2419" y="3542"/>
                <a:chExt cx="346" cy="346"/>
              </a:xfrm>
            </p:grpSpPr>
            <p:grpSp>
              <p:nvGrpSpPr>
                <p:cNvPr id="112" name="Group 150">
                  <a:extLst>
                    <a:ext uri="{FF2B5EF4-FFF2-40B4-BE49-F238E27FC236}">
                      <a16:creationId xmlns:a16="http://schemas.microsoft.com/office/drawing/2014/main" id="{914C3C3E-E18C-D84D-B680-2D067C2BC389}"/>
                    </a:ext>
                  </a:extLst>
                </p:cNvPr>
                <p:cNvGrpSpPr>
                  <a:grpSpLocks/>
                </p:cNvGrpSpPr>
                <p:nvPr/>
              </p:nvGrpSpPr>
              <p:grpSpPr bwMode="auto">
                <a:xfrm>
                  <a:off x="2419" y="3542"/>
                  <a:ext cx="346" cy="346"/>
                  <a:chOff x="2477" y="3542"/>
                  <a:chExt cx="288" cy="346"/>
                </a:xfrm>
              </p:grpSpPr>
              <p:sp>
                <p:nvSpPr>
                  <p:cNvPr id="114" name="Freeform 151">
                    <a:extLst>
                      <a:ext uri="{FF2B5EF4-FFF2-40B4-BE49-F238E27FC236}">
                        <a16:creationId xmlns:a16="http://schemas.microsoft.com/office/drawing/2014/main" id="{3CBCA33E-9B5A-EA4D-BA63-3A1A5B420FB5}"/>
                      </a:ext>
                    </a:extLst>
                  </p:cNvPr>
                  <p:cNvSpPr>
                    <a:spLocks/>
                  </p:cNvSpPr>
                  <p:nvPr/>
                </p:nvSpPr>
                <p:spPr bwMode="auto">
                  <a:xfrm>
                    <a:off x="2477" y="3542"/>
                    <a:ext cx="288" cy="173"/>
                  </a:xfrm>
                  <a:custGeom>
                    <a:avLst/>
                    <a:gdLst>
                      <a:gd name="T0" fmla="*/ 0 w 173"/>
                      <a:gd name="T1" fmla="*/ 0 h 173"/>
                      <a:gd name="T2" fmla="*/ 191 w 173"/>
                      <a:gd name="T3" fmla="*/ 58 h 173"/>
                      <a:gd name="T4" fmla="*/ 288 w 173"/>
                      <a:gd name="T5" fmla="*/ 173 h 173"/>
                      <a:gd name="T6" fmla="*/ 0 60000 65536"/>
                      <a:gd name="T7" fmla="*/ 0 60000 65536"/>
                      <a:gd name="T8" fmla="*/ 0 60000 65536"/>
                      <a:gd name="T9" fmla="*/ 0 w 173"/>
                      <a:gd name="T10" fmla="*/ 0 h 173"/>
                      <a:gd name="T11" fmla="*/ 173 w 173"/>
                      <a:gd name="T12" fmla="*/ 173 h 173"/>
                    </a:gdLst>
                    <a:ahLst/>
                    <a:cxnLst>
                      <a:cxn ang="T6">
                        <a:pos x="T0" y="T1"/>
                      </a:cxn>
                      <a:cxn ang="T7">
                        <a:pos x="T2" y="T3"/>
                      </a:cxn>
                      <a:cxn ang="T8">
                        <a:pos x="T4" y="T5"/>
                      </a:cxn>
                    </a:cxnLst>
                    <a:rect l="T9" t="T10" r="T11" b="T12"/>
                    <a:pathLst>
                      <a:path w="173" h="173">
                        <a:moveTo>
                          <a:pt x="0" y="0"/>
                        </a:moveTo>
                        <a:cubicBezTo>
                          <a:pt x="43" y="14"/>
                          <a:pt x="86" y="29"/>
                          <a:pt x="115" y="58"/>
                        </a:cubicBezTo>
                        <a:cubicBezTo>
                          <a:pt x="144" y="87"/>
                          <a:pt x="158" y="130"/>
                          <a:pt x="173" y="173"/>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15" name="Freeform 152">
                    <a:extLst>
                      <a:ext uri="{FF2B5EF4-FFF2-40B4-BE49-F238E27FC236}">
                        <a16:creationId xmlns:a16="http://schemas.microsoft.com/office/drawing/2014/main" id="{6DF976A3-4698-C046-8266-FCA07E41BEB5}"/>
                      </a:ext>
                    </a:extLst>
                  </p:cNvPr>
                  <p:cNvSpPr>
                    <a:spLocks/>
                  </p:cNvSpPr>
                  <p:nvPr/>
                </p:nvSpPr>
                <p:spPr bwMode="auto">
                  <a:xfrm flipV="1">
                    <a:off x="2477" y="3715"/>
                    <a:ext cx="288" cy="173"/>
                  </a:xfrm>
                  <a:custGeom>
                    <a:avLst/>
                    <a:gdLst>
                      <a:gd name="T0" fmla="*/ 0 w 173"/>
                      <a:gd name="T1" fmla="*/ 0 h 173"/>
                      <a:gd name="T2" fmla="*/ 191 w 173"/>
                      <a:gd name="T3" fmla="*/ 58 h 173"/>
                      <a:gd name="T4" fmla="*/ 288 w 173"/>
                      <a:gd name="T5" fmla="*/ 173 h 173"/>
                      <a:gd name="T6" fmla="*/ 0 60000 65536"/>
                      <a:gd name="T7" fmla="*/ 0 60000 65536"/>
                      <a:gd name="T8" fmla="*/ 0 60000 65536"/>
                      <a:gd name="T9" fmla="*/ 0 w 173"/>
                      <a:gd name="T10" fmla="*/ 0 h 173"/>
                      <a:gd name="T11" fmla="*/ 173 w 173"/>
                      <a:gd name="T12" fmla="*/ 173 h 173"/>
                    </a:gdLst>
                    <a:ahLst/>
                    <a:cxnLst>
                      <a:cxn ang="T6">
                        <a:pos x="T0" y="T1"/>
                      </a:cxn>
                      <a:cxn ang="T7">
                        <a:pos x="T2" y="T3"/>
                      </a:cxn>
                      <a:cxn ang="T8">
                        <a:pos x="T4" y="T5"/>
                      </a:cxn>
                    </a:cxnLst>
                    <a:rect l="T9" t="T10" r="T11" b="T12"/>
                    <a:pathLst>
                      <a:path w="173" h="173">
                        <a:moveTo>
                          <a:pt x="0" y="0"/>
                        </a:moveTo>
                        <a:cubicBezTo>
                          <a:pt x="43" y="14"/>
                          <a:pt x="86" y="29"/>
                          <a:pt x="115" y="58"/>
                        </a:cubicBezTo>
                        <a:cubicBezTo>
                          <a:pt x="144" y="87"/>
                          <a:pt x="158" y="130"/>
                          <a:pt x="173" y="173"/>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113" name="Freeform 153">
                  <a:extLst>
                    <a:ext uri="{FF2B5EF4-FFF2-40B4-BE49-F238E27FC236}">
                      <a16:creationId xmlns:a16="http://schemas.microsoft.com/office/drawing/2014/main" id="{824DA130-1E79-0C48-9DA8-71DC0705B977}"/>
                    </a:ext>
                  </a:extLst>
                </p:cNvPr>
                <p:cNvSpPr>
                  <a:spLocks/>
                </p:cNvSpPr>
                <p:nvPr/>
              </p:nvSpPr>
              <p:spPr bwMode="auto">
                <a:xfrm>
                  <a:off x="2419" y="3542"/>
                  <a:ext cx="58" cy="346"/>
                </a:xfrm>
                <a:custGeom>
                  <a:avLst/>
                  <a:gdLst>
                    <a:gd name="T0" fmla="*/ 0 w 58"/>
                    <a:gd name="T1" fmla="*/ 0 h 346"/>
                    <a:gd name="T2" fmla="*/ 58 w 58"/>
                    <a:gd name="T3" fmla="*/ 173 h 346"/>
                    <a:gd name="T4" fmla="*/ 0 w 58"/>
                    <a:gd name="T5" fmla="*/ 346 h 346"/>
                    <a:gd name="T6" fmla="*/ 0 60000 65536"/>
                    <a:gd name="T7" fmla="*/ 0 60000 65536"/>
                    <a:gd name="T8" fmla="*/ 0 60000 65536"/>
                    <a:gd name="T9" fmla="*/ 0 w 58"/>
                    <a:gd name="T10" fmla="*/ 0 h 346"/>
                    <a:gd name="T11" fmla="*/ 58 w 58"/>
                    <a:gd name="T12" fmla="*/ 346 h 346"/>
                  </a:gdLst>
                  <a:ahLst/>
                  <a:cxnLst>
                    <a:cxn ang="T6">
                      <a:pos x="T0" y="T1"/>
                    </a:cxn>
                    <a:cxn ang="T7">
                      <a:pos x="T2" y="T3"/>
                    </a:cxn>
                    <a:cxn ang="T8">
                      <a:pos x="T4" y="T5"/>
                    </a:cxn>
                  </a:cxnLst>
                  <a:rect l="T9" t="T10" r="T11" b="T12"/>
                  <a:pathLst>
                    <a:path w="58" h="346">
                      <a:moveTo>
                        <a:pt x="0" y="0"/>
                      </a:moveTo>
                      <a:cubicBezTo>
                        <a:pt x="29" y="57"/>
                        <a:pt x="58" y="115"/>
                        <a:pt x="58" y="173"/>
                      </a:cubicBezTo>
                      <a:cubicBezTo>
                        <a:pt x="58" y="231"/>
                        <a:pt x="29" y="288"/>
                        <a:pt x="0" y="346"/>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sp>
          <p:nvSpPr>
            <p:cNvPr id="107" name="Freeform 837">
              <a:extLst>
                <a:ext uri="{FF2B5EF4-FFF2-40B4-BE49-F238E27FC236}">
                  <a16:creationId xmlns:a16="http://schemas.microsoft.com/office/drawing/2014/main" id="{8950AD28-FF8C-9F4F-946A-9A88431D398B}"/>
                </a:ext>
              </a:extLst>
            </p:cNvPr>
            <p:cNvSpPr>
              <a:spLocks/>
            </p:cNvSpPr>
            <p:nvPr/>
          </p:nvSpPr>
          <p:spPr bwMode="auto">
            <a:xfrm>
              <a:off x="3456" y="662"/>
              <a:ext cx="576" cy="231"/>
            </a:xfrm>
            <a:custGeom>
              <a:avLst/>
              <a:gdLst>
                <a:gd name="T0" fmla="*/ 0 w 576"/>
                <a:gd name="T1" fmla="*/ 0 h 231"/>
                <a:gd name="T2" fmla="*/ 0 w 576"/>
                <a:gd name="T3" fmla="*/ 231 h 231"/>
                <a:gd name="T4" fmla="*/ 576 w 576"/>
                <a:gd name="T5" fmla="*/ 116 h 231"/>
                <a:gd name="T6" fmla="*/ 0 w 576"/>
                <a:gd name="T7" fmla="*/ 0 h 231"/>
                <a:gd name="T8" fmla="*/ 0 60000 65536"/>
                <a:gd name="T9" fmla="*/ 0 60000 65536"/>
                <a:gd name="T10" fmla="*/ 0 60000 65536"/>
                <a:gd name="T11" fmla="*/ 0 60000 65536"/>
                <a:gd name="T12" fmla="*/ 0 w 576"/>
                <a:gd name="T13" fmla="*/ 0 h 231"/>
                <a:gd name="T14" fmla="*/ 576 w 576"/>
                <a:gd name="T15" fmla="*/ 231 h 231"/>
              </a:gdLst>
              <a:ahLst/>
              <a:cxnLst>
                <a:cxn ang="T8">
                  <a:pos x="T0" y="T1"/>
                </a:cxn>
                <a:cxn ang="T9">
                  <a:pos x="T2" y="T3"/>
                </a:cxn>
                <a:cxn ang="T10">
                  <a:pos x="T4" y="T5"/>
                </a:cxn>
                <a:cxn ang="T11">
                  <a:pos x="T6" y="T7"/>
                </a:cxn>
              </a:cxnLst>
              <a:rect l="T12" t="T13" r="T14" b="T15"/>
              <a:pathLst>
                <a:path w="576" h="231">
                  <a:moveTo>
                    <a:pt x="0" y="0"/>
                  </a:moveTo>
                  <a:lnTo>
                    <a:pt x="0" y="231"/>
                  </a:lnTo>
                  <a:lnTo>
                    <a:pt x="576" y="116"/>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4" name="TextBox 3">
            <a:extLst>
              <a:ext uri="{FF2B5EF4-FFF2-40B4-BE49-F238E27FC236}">
                <a16:creationId xmlns:a16="http://schemas.microsoft.com/office/drawing/2014/main" id="{52AAAF7B-F0AD-E44A-81DA-EF5F56423CA6}"/>
              </a:ext>
            </a:extLst>
          </p:cNvPr>
          <p:cNvSpPr txBox="1"/>
          <p:nvPr/>
        </p:nvSpPr>
        <p:spPr>
          <a:xfrm>
            <a:off x="1581105" y="3196302"/>
            <a:ext cx="641522" cy="369332"/>
          </a:xfrm>
          <a:prstGeom prst="rect">
            <a:avLst/>
          </a:prstGeom>
          <a:noFill/>
        </p:spPr>
        <p:txBody>
          <a:bodyPr wrap="none" rtlCol="0">
            <a:spAutoFit/>
          </a:bodyPr>
          <a:lstStyle/>
          <a:p>
            <a:r>
              <a:rPr lang="en-US"/>
              <a:t>and</a:t>
            </a:r>
          </a:p>
        </p:txBody>
      </p:sp>
      <p:sp>
        <p:nvSpPr>
          <p:cNvPr id="116" name="TextBox 115">
            <a:extLst>
              <a:ext uri="{FF2B5EF4-FFF2-40B4-BE49-F238E27FC236}">
                <a16:creationId xmlns:a16="http://schemas.microsoft.com/office/drawing/2014/main" id="{43CED114-F8EE-EB43-97F7-EE25FE42C9DA}"/>
              </a:ext>
            </a:extLst>
          </p:cNvPr>
          <p:cNvSpPr txBox="1"/>
          <p:nvPr/>
        </p:nvSpPr>
        <p:spPr>
          <a:xfrm>
            <a:off x="2866927" y="3228329"/>
            <a:ext cx="404278" cy="369332"/>
          </a:xfrm>
          <a:prstGeom prst="rect">
            <a:avLst/>
          </a:prstGeom>
          <a:noFill/>
        </p:spPr>
        <p:txBody>
          <a:bodyPr wrap="none" rtlCol="0">
            <a:spAutoFit/>
          </a:bodyPr>
          <a:lstStyle/>
          <a:p>
            <a:r>
              <a:rPr lang="en-US"/>
              <a:t>or</a:t>
            </a:r>
          </a:p>
        </p:txBody>
      </p:sp>
      <p:sp>
        <p:nvSpPr>
          <p:cNvPr id="117" name="TextBox 116">
            <a:extLst>
              <a:ext uri="{FF2B5EF4-FFF2-40B4-BE49-F238E27FC236}">
                <a16:creationId xmlns:a16="http://schemas.microsoft.com/office/drawing/2014/main" id="{B1C4FB43-3156-C841-BD0E-59557FC2F2F0}"/>
              </a:ext>
            </a:extLst>
          </p:cNvPr>
          <p:cNvSpPr txBox="1"/>
          <p:nvPr/>
        </p:nvSpPr>
        <p:spPr>
          <a:xfrm>
            <a:off x="4346322" y="3213464"/>
            <a:ext cx="1075936" cy="369332"/>
          </a:xfrm>
          <a:prstGeom prst="rect">
            <a:avLst/>
          </a:prstGeom>
          <a:noFill/>
        </p:spPr>
        <p:txBody>
          <a:bodyPr wrap="none" rtlCol="0">
            <a:spAutoFit/>
          </a:bodyPr>
          <a:lstStyle/>
          <a:p>
            <a:r>
              <a:rPr lang="en-US"/>
              <a:t>not and</a:t>
            </a:r>
          </a:p>
        </p:txBody>
      </p:sp>
      <p:sp>
        <p:nvSpPr>
          <p:cNvPr id="118" name="TextBox 117">
            <a:extLst>
              <a:ext uri="{FF2B5EF4-FFF2-40B4-BE49-F238E27FC236}">
                <a16:creationId xmlns:a16="http://schemas.microsoft.com/office/drawing/2014/main" id="{DA0CEE2C-CFC7-E045-A052-6384FC357821}"/>
              </a:ext>
            </a:extLst>
          </p:cNvPr>
          <p:cNvSpPr txBox="1"/>
          <p:nvPr/>
        </p:nvSpPr>
        <p:spPr>
          <a:xfrm>
            <a:off x="5814566" y="3209750"/>
            <a:ext cx="838691" cy="369332"/>
          </a:xfrm>
          <a:prstGeom prst="rect">
            <a:avLst/>
          </a:prstGeom>
          <a:noFill/>
        </p:spPr>
        <p:txBody>
          <a:bodyPr wrap="none" rtlCol="0">
            <a:spAutoFit/>
          </a:bodyPr>
          <a:lstStyle/>
          <a:p>
            <a:r>
              <a:rPr lang="en-US"/>
              <a:t>not or</a:t>
            </a:r>
          </a:p>
        </p:txBody>
      </p:sp>
      <p:sp>
        <p:nvSpPr>
          <p:cNvPr id="6" name="TextBox 5">
            <a:extLst>
              <a:ext uri="{FF2B5EF4-FFF2-40B4-BE49-F238E27FC236}">
                <a16:creationId xmlns:a16="http://schemas.microsoft.com/office/drawing/2014/main" id="{6300F4DE-7519-C54F-8EC8-EAAB49343EA2}"/>
              </a:ext>
            </a:extLst>
          </p:cNvPr>
          <p:cNvSpPr txBox="1"/>
          <p:nvPr/>
        </p:nvSpPr>
        <p:spPr>
          <a:xfrm>
            <a:off x="10584795" y="4335467"/>
            <a:ext cx="532550" cy="307777"/>
          </a:xfrm>
          <a:prstGeom prst="rect">
            <a:avLst/>
          </a:prstGeom>
          <a:noFill/>
        </p:spPr>
        <p:txBody>
          <a:bodyPr wrap="square" rtlCol="0">
            <a:spAutoFit/>
          </a:bodyPr>
          <a:lstStyle/>
          <a:p>
            <a:r>
              <a:rPr lang="en-US" sz="1400"/>
              <a:t>i</a:t>
            </a:r>
            <a:r>
              <a:rPr lang="en-US" sz="1400" baseline="-25000"/>
              <a:t>1</a:t>
            </a:r>
          </a:p>
        </p:txBody>
      </p:sp>
      <p:sp>
        <p:nvSpPr>
          <p:cNvPr id="119" name="TextBox 118">
            <a:extLst>
              <a:ext uri="{FF2B5EF4-FFF2-40B4-BE49-F238E27FC236}">
                <a16:creationId xmlns:a16="http://schemas.microsoft.com/office/drawing/2014/main" id="{B087F682-D04B-2A47-8CDA-AFFE49EB49B8}"/>
              </a:ext>
            </a:extLst>
          </p:cNvPr>
          <p:cNvSpPr txBox="1"/>
          <p:nvPr/>
        </p:nvSpPr>
        <p:spPr>
          <a:xfrm>
            <a:off x="10619965" y="5753956"/>
            <a:ext cx="532550" cy="307777"/>
          </a:xfrm>
          <a:prstGeom prst="rect">
            <a:avLst/>
          </a:prstGeom>
          <a:noFill/>
        </p:spPr>
        <p:txBody>
          <a:bodyPr wrap="square" rtlCol="0">
            <a:spAutoFit/>
          </a:bodyPr>
          <a:lstStyle/>
          <a:p>
            <a:r>
              <a:rPr lang="en-US" sz="1400"/>
              <a:t>i</a:t>
            </a:r>
            <a:r>
              <a:rPr lang="en-US" sz="1400" baseline="-25000"/>
              <a:t>2</a:t>
            </a:r>
          </a:p>
        </p:txBody>
      </p:sp>
    </p:spTree>
    <p:extLst>
      <p:ext uri="{BB962C8B-B14F-4D97-AF65-F5344CB8AC3E}">
        <p14:creationId xmlns:p14="http://schemas.microsoft.com/office/powerpoint/2010/main" val="367430021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6690" y="160340"/>
            <a:ext cx="10349345" cy="868362"/>
          </a:xfrm>
        </p:spPr>
        <p:txBody>
          <a:bodyPr anchor="ctr">
            <a:noAutofit/>
          </a:bodyPr>
          <a:lstStyle/>
          <a:p>
            <a:pPr algn="ctr"/>
            <a:r>
              <a:rPr lang="en-US" sz="4400">
                <a:latin typeface="Arial" panose="020B0604020202020204" pitchFamily="34" charset="0"/>
                <a:cs typeface="Arial" panose="020B0604020202020204" pitchFamily="34" charset="0"/>
              </a:rPr>
              <a:t>Digital signals and synchronous circuits</a:t>
            </a:r>
          </a:p>
        </p:txBody>
      </p:sp>
      <p:sp>
        <p:nvSpPr>
          <p:cNvPr id="3" name="Content Placeholder 2"/>
          <p:cNvSpPr>
            <a:spLocks noGrp="1"/>
          </p:cNvSpPr>
          <p:nvPr>
            <p:ph idx="1"/>
          </p:nvPr>
        </p:nvSpPr>
        <p:spPr>
          <a:xfrm>
            <a:off x="194490" y="1343222"/>
            <a:ext cx="11748127" cy="4663440"/>
          </a:xfrm>
        </p:spPr>
        <p:txBody>
          <a:bodyPr>
            <a:noAutofit/>
          </a:bodyPr>
          <a:lstStyle/>
          <a:p>
            <a:pPr marL="342900" indent="-342900" algn="l">
              <a:buFont typeface="Arial" panose="020B0604020202020204" pitchFamily="34" charset="0"/>
              <a:buChar char="•"/>
            </a:pPr>
            <a:r>
              <a:rPr lang="en-US" sz="2000">
                <a:latin typeface="Arial" charset="0"/>
                <a:ea typeface="Arial" charset="0"/>
                <a:cs typeface="Arial" charset="0"/>
              </a:rPr>
              <a:t>Digital signals have two level, on (say 5V) and off (say 0V).</a:t>
            </a:r>
          </a:p>
          <a:p>
            <a:pPr marL="342900" indent="-342900" algn="l">
              <a:buFont typeface="Arial" panose="020B0604020202020204" pitchFamily="34" charset="0"/>
              <a:buChar char="•"/>
            </a:pPr>
            <a:r>
              <a:rPr lang="en-US" sz="2000">
                <a:latin typeface="Arial" charset="0"/>
                <a:ea typeface="Arial" charset="0"/>
                <a:cs typeface="Arial" charset="0"/>
              </a:rPr>
              <a:t>Digital circuits are clocked meaning there is a clock signal pictured below.</a:t>
            </a:r>
          </a:p>
          <a:p>
            <a:pPr marL="342900" indent="-342900" algn="l">
              <a:buFont typeface="Arial" panose="020B0604020202020204" pitchFamily="34" charset="0"/>
              <a:buChar char="•"/>
            </a:pPr>
            <a:endParaRPr lang="en-US" sz="2000">
              <a:latin typeface="Arial" charset="0"/>
              <a:ea typeface="Arial" charset="0"/>
              <a:cs typeface="Arial" charset="0"/>
            </a:endParaRPr>
          </a:p>
          <a:p>
            <a:pPr marL="342900" indent="-342900" algn="l">
              <a:buFont typeface="Arial" panose="020B0604020202020204" pitchFamily="34" charset="0"/>
              <a:buChar char="•"/>
            </a:pPr>
            <a:endParaRPr lang="en-US" sz="2000">
              <a:latin typeface="Arial" charset="0"/>
              <a:ea typeface="Arial" charset="0"/>
              <a:cs typeface="Arial" charset="0"/>
            </a:endParaRPr>
          </a:p>
          <a:p>
            <a:pPr marL="342900" indent="-342900" algn="l">
              <a:buFont typeface="Arial" panose="020B0604020202020204" pitchFamily="34" charset="0"/>
              <a:buChar char="•"/>
            </a:pPr>
            <a:endParaRPr lang="en-US" sz="2000">
              <a:latin typeface="Arial" charset="0"/>
              <a:ea typeface="Arial" charset="0"/>
              <a:cs typeface="Arial" charset="0"/>
            </a:endParaRPr>
          </a:p>
          <a:p>
            <a:pPr marL="342900" indent="-342900" algn="l">
              <a:buFont typeface="Arial" panose="020B0604020202020204" pitchFamily="34" charset="0"/>
              <a:buChar char="•"/>
            </a:pPr>
            <a:r>
              <a:rPr lang="en-US" sz="2000">
                <a:latin typeface="Arial" charset="0"/>
                <a:ea typeface="Arial" charset="0"/>
                <a:cs typeface="Arial" charset="0"/>
              </a:rPr>
              <a:t>A value is calculated by combinatorial logic (and’s or’s,…) with and memory elements and moved into storage elements (registers) on each clock cycle.</a:t>
            </a:r>
          </a:p>
          <a:p>
            <a:pPr marL="342900" indent="-342900" algn="l">
              <a:buFont typeface="Arial" panose="020B0604020202020204" pitchFamily="34" charset="0"/>
              <a:buChar char="•"/>
            </a:pPr>
            <a:r>
              <a:rPr lang="en-US" sz="2000">
                <a:latin typeface="Arial" charset="0"/>
                <a:ea typeface="Arial" charset="0"/>
                <a:cs typeface="Arial" charset="0"/>
              </a:rPr>
              <a:t>In a microcontroller or computer, a program which consists of binary instructions and on each cycle, the instruction selects the logic connecting input registers, the particular logic required by an instruction and an output register.</a:t>
            </a:r>
          </a:p>
          <a:p>
            <a:pPr marL="342900" indent="-342900" algn="l">
              <a:buFont typeface="Arial" panose="020B0604020202020204" pitchFamily="34" charset="0"/>
              <a:buChar char="•"/>
            </a:pPr>
            <a:r>
              <a:rPr lang="en-US" sz="2000">
                <a:latin typeface="Arial" charset="0"/>
                <a:ea typeface="Arial" charset="0"/>
                <a:cs typeface="Arial" charset="0"/>
              </a:rPr>
              <a:t>A program moves from one instruction to the next each clock cycle although some instructions may cause a change in program flow by “jumping” to an earlier or later instruction based, say on some test condition (e.g. jump if the value of register 1 &gt; the value of register 2).</a:t>
            </a:r>
          </a:p>
          <a:p>
            <a:pPr marL="342900" indent="-342900" algn="l">
              <a:buFont typeface="Arial" panose="020B0604020202020204" pitchFamily="34" charset="0"/>
              <a:buChar char="•"/>
            </a:pPr>
            <a:r>
              <a:rPr lang="en-US" sz="2000">
                <a:latin typeface="Arial" charset="0"/>
                <a:ea typeface="Arial" charset="0"/>
                <a:cs typeface="Arial" charset="0"/>
              </a:rPr>
              <a:t>Digital circuits are pretty simple but when so many of them are composed, the processing power is formidable; it has changed our lives.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37</a:t>
            </a:fld>
            <a:endParaRPr lang="en-US"/>
          </a:p>
        </p:txBody>
      </p:sp>
      <p:pic>
        <p:nvPicPr>
          <p:cNvPr id="4" name="Picture 3">
            <a:extLst>
              <a:ext uri="{FF2B5EF4-FFF2-40B4-BE49-F238E27FC236}">
                <a16:creationId xmlns:a16="http://schemas.microsoft.com/office/drawing/2014/main" id="{67850742-F4FD-9E4A-B7C6-53C5E082BCC0}"/>
              </a:ext>
            </a:extLst>
          </p:cNvPr>
          <p:cNvPicPr>
            <a:picLocks noChangeAspect="1"/>
          </p:cNvPicPr>
          <p:nvPr/>
        </p:nvPicPr>
        <p:blipFill>
          <a:blip r:embed="rId3"/>
          <a:stretch>
            <a:fillRect/>
          </a:stretch>
        </p:blipFill>
        <p:spPr>
          <a:xfrm>
            <a:off x="1409700" y="2374437"/>
            <a:ext cx="4686300" cy="927100"/>
          </a:xfrm>
          <a:prstGeom prst="rect">
            <a:avLst/>
          </a:prstGeom>
        </p:spPr>
      </p:pic>
    </p:spTree>
    <p:extLst>
      <p:ext uri="{BB962C8B-B14F-4D97-AF65-F5344CB8AC3E}">
        <p14:creationId xmlns:p14="http://schemas.microsoft.com/office/powerpoint/2010/main" val="213867207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13983"/>
            <a:ext cx="10121964" cy="868362"/>
          </a:xfrm>
        </p:spPr>
        <p:txBody>
          <a:bodyPr anchor="ctr">
            <a:normAutofit/>
          </a:bodyPr>
          <a:lstStyle/>
          <a:p>
            <a:pPr algn="ctr"/>
            <a:r>
              <a:rPr lang="en-US" sz="4400">
                <a:latin typeface="Arial" panose="020B0604020202020204" pitchFamily="34" charset="0"/>
                <a:cs typeface="Arial" panose="020B0604020202020204" pitchFamily="34" charset="0"/>
              </a:rPr>
              <a:t>SRAM and DRAM</a:t>
            </a:r>
          </a:p>
        </p:txBody>
      </p:sp>
      <p:sp>
        <p:nvSpPr>
          <p:cNvPr id="3" name="Content Placeholder 2"/>
          <p:cNvSpPr>
            <a:spLocks noGrp="1"/>
          </p:cNvSpPr>
          <p:nvPr>
            <p:ph idx="1"/>
          </p:nvPr>
        </p:nvSpPr>
        <p:spPr>
          <a:xfrm>
            <a:off x="435378" y="1406077"/>
            <a:ext cx="11139366" cy="2531235"/>
          </a:xfrm>
        </p:spPr>
        <p:txBody>
          <a:bodyPr>
            <a:noAutofit/>
          </a:bodyPr>
          <a:lstStyle/>
          <a:p>
            <a:pPr marL="342900" indent="-342900" algn="l">
              <a:buFont typeface="Arial" panose="020B0604020202020204" pitchFamily="34" charset="0"/>
              <a:buChar char="•"/>
            </a:pPr>
            <a:r>
              <a:rPr lang="en-US" sz="2000">
                <a:latin typeface="Arial" charset="0"/>
                <a:ea typeface="Arial" charset="0"/>
                <a:cs typeface="Arial" charset="0"/>
              </a:rPr>
              <a:t>Binary values can be stored in and retrieved from computer memory. </a:t>
            </a:r>
          </a:p>
          <a:p>
            <a:pPr marL="342900" indent="-342900" algn="l">
              <a:buFont typeface="Arial" panose="020B0604020202020204" pitchFamily="34" charset="0"/>
              <a:buChar char="•"/>
            </a:pPr>
            <a:r>
              <a:rPr lang="en-US" sz="2000">
                <a:latin typeface="Arial" charset="0"/>
                <a:ea typeface="Arial" charset="0"/>
                <a:cs typeface="Arial" charset="0"/>
              </a:rPr>
              <a:t>Computer memory comes in two types:  Static random-access memories (SRAM) retain the storage value with no intervention and have very fast access times.  The registers and caches in your computer are based on SRAM.</a:t>
            </a:r>
          </a:p>
          <a:p>
            <a:pPr marL="342900" indent="-342900" algn="l">
              <a:buFont typeface="Arial" panose="020B0604020202020204" pitchFamily="34" charset="0"/>
              <a:buChar char="•"/>
            </a:pPr>
            <a:r>
              <a:rPr lang="en-US" sz="2000">
                <a:latin typeface="Arial" charset="0"/>
                <a:ea typeface="Arial" charset="0"/>
                <a:cs typeface="Arial" charset="0"/>
              </a:rPr>
              <a:t>Dynamic random-access elements retain values for fairly brief periods and must be “refreshed” regularly.  The main memory in your PC is built on DRAM.</a:t>
            </a:r>
          </a:p>
          <a:p>
            <a:pPr marL="342900" indent="-342900" algn="l">
              <a:buFont typeface="Arial" panose="020B0604020202020204" pitchFamily="34" charset="0"/>
              <a:buChar char="•"/>
            </a:pPr>
            <a:r>
              <a:rPr lang="en-US" sz="2000">
                <a:latin typeface="Arial" charset="0"/>
                <a:ea typeface="Arial" charset="0"/>
                <a:cs typeface="Arial" charset="0"/>
              </a:rPr>
              <a:t>You can see how DRAM and SRAM are built below.</a:t>
            </a:r>
            <a:endParaRPr lang="en-US">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38</a:t>
            </a:fld>
            <a:endParaRPr lang="en-US"/>
          </a:p>
        </p:txBody>
      </p:sp>
      <p:grpSp>
        <p:nvGrpSpPr>
          <p:cNvPr id="15" name="Group 474">
            <a:extLst>
              <a:ext uri="{FF2B5EF4-FFF2-40B4-BE49-F238E27FC236}">
                <a16:creationId xmlns:a16="http://schemas.microsoft.com/office/drawing/2014/main" id="{E1552EFD-E44F-664C-BCFA-105D49EFB71F}"/>
              </a:ext>
            </a:extLst>
          </p:cNvPr>
          <p:cNvGrpSpPr>
            <a:grpSpLocks/>
          </p:cNvGrpSpPr>
          <p:nvPr/>
        </p:nvGrpSpPr>
        <p:grpSpPr bwMode="auto">
          <a:xfrm rot="5400000">
            <a:off x="1110249" y="4384429"/>
            <a:ext cx="722389" cy="1138570"/>
            <a:chOff x="3312" y="1344"/>
            <a:chExt cx="240" cy="384"/>
          </a:xfrm>
        </p:grpSpPr>
        <p:sp>
          <p:nvSpPr>
            <p:cNvPr id="16" name="Freeform 3">
              <a:extLst>
                <a:ext uri="{FF2B5EF4-FFF2-40B4-BE49-F238E27FC236}">
                  <a16:creationId xmlns:a16="http://schemas.microsoft.com/office/drawing/2014/main" id="{56C3AE0E-2DA8-B846-BB6B-189D60FEB4B3}"/>
                </a:ext>
              </a:extLst>
            </p:cNvPr>
            <p:cNvSpPr>
              <a:spLocks noChangeAspect="1"/>
            </p:cNvSpPr>
            <p:nvPr/>
          </p:nvSpPr>
          <p:spPr bwMode="auto">
            <a:xfrm>
              <a:off x="3312" y="1344"/>
              <a:ext cx="96" cy="384"/>
            </a:xfrm>
            <a:custGeom>
              <a:avLst/>
              <a:gdLst>
                <a:gd name="T0" fmla="*/ 0 w 192"/>
                <a:gd name="T1" fmla="*/ 0 h 768"/>
                <a:gd name="T2" fmla="*/ 0 w 192"/>
                <a:gd name="T3" fmla="*/ 24 h 768"/>
                <a:gd name="T4" fmla="*/ 24 w 192"/>
                <a:gd name="T5" fmla="*/ 24 h 768"/>
                <a:gd name="T6" fmla="*/ 24 w 192"/>
                <a:gd name="T7" fmla="*/ 72 h 768"/>
                <a:gd name="T8" fmla="*/ 0 w 192"/>
                <a:gd name="T9" fmla="*/ 72 h 768"/>
                <a:gd name="T10" fmla="*/ 0 w 192"/>
                <a:gd name="T11" fmla="*/ 96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192"/>
                  </a:lnTo>
                  <a:lnTo>
                    <a:pt x="192" y="576"/>
                  </a:lnTo>
                  <a:lnTo>
                    <a:pt x="0" y="576"/>
                  </a:lnTo>
                  <a:lnTo>
                    <a:pt x="0" y="768"/>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7" name="Line 4">
              <a:extLst>
                <a:ext uri="{FF2B5EF4-FFF2-40B4-BE49-F238E27FC236}">
                  <a16:creationId xmlns:a16="http://schemas.microsoft.com/office/drawing/2014/main" id="{88A05CE6-810F-1544-BB26-F7DB3936012D}"/>
                </a:ext>
              </a:extLst>
            </p:cNvPr>
            <p:cNvSpPr>
              <a:spLocks noChangeAspect="1" noChangeShapeType="1"/>
            </p:cNvSpPr>
            <p:nvPr/>
          </p:nvSpPr>
          <p:spPr bwMode="auto">
            <a:xfrm>
              <a:off x="3432" y="1536"/>
              <a:ext cx="12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 name="Line 6">
              <a:extLst>
                <a:ext uri="{FF2B5EF4-FFF2-40B4-BE49-F238E27FC236}">
                  <a16:creationId xmlns:a16="http://schemas.microsoft.com/office/drawing/2014/main" id="{180E1219-98F7-8546-BD8A-A61A11204B56}"/>
                </a:ext>
              </a:extLst>
            </p:cNvPr>
            <p:cNvSpPr>
              <a:spLocks noChangeAspect="1" noChangeShapeType="1"/>
            </p:cNvSpPr>
            <p:nvPr/>
          </p:nvSpPr>
          <p:spPr bwMode="auto">
            <a:xfrm>
              <a:off x="3432" y="144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0" name="Straight Connector 19">
            <a:extLst>
              <a:ext uri="{FF2B5EF4-FFF2-40B4-BE49-F238E27FC236}">
                <a16:creationId xmlns:a16="http://schemas.microsoft.com/office/drawing/2014/main" id="{18EA11D8-0B95-3440-9DAE-5B24356EE788}"/>
              </a:ext>
            </a:extLst>
          </p:cNvPr>
          <p:cNvCxnSpPr>
            <a:cxnSpLocks/>
            <a:stCxn id="108" idx="0"/>
            <a:endCxn id="49" idx="1"/>
          </p:cNvCxnSpPr>
          <p:nvPr/>
        </p:nvCxnSpPr>
        <p:spPr>
          <a:xfrm flipH="1">
            <a:off x="9030285" y="4854766"/>
            <a:ext cx="1514348" cy="63540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475CC251-2D5F-574E-AEC0-380F88457CE0}"/>
              </a:ext>
            </a:extLst>
          </p:cNvPr>
          <p:cNvCxnSpPr>
            <a:cxnSpLocks/>
          </p:cNvCxnSpPr>
          <p:nvPr/>
        </p:nvCxnSpPr>
        <p:spPr>
          <a:xfrm>
            <a:off x="2024349" y="4592518"/>
            <a:ext cx="0" cy="88735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3" name="Group 222">
            <a:extLst>
              <a:ext uri="{FF2B5EF4-FFF2-40B4-BE49-F238E27FC236}">
                <a16:creationId xmlns:a16="http://schemas.microsoft.com/office/drawing/2014/main" id="{F7757904-56A2-D145-A0F2-2E8C822BE503}"/>
              </a:ext>
            </a:extLst>
          </p:cNvPr>
          <p:cNvGrpSpPr>
            <a:grpSpLocks/>
          </p:cNvGrpSpPr>
          <p:nvPr/>
        </p:nvGrpSpPr>
        <p:grpSpPr bwMode="auto">
          <a:xfrm>
            <a:off x="1882977" y="5988761"/>
            <a:ext cx="304800" cy="381000"/>
            <a:chOff x="4272" y="3072"/>
            <a:chExt cx="192" cy="240"/>
          </a:xfrm>
        </p:grpSpPr>
        <p:sp>
          <p:nvSpPr>
            <p:cNvPr id="24" name="Line 99">
              <a:extLst>
                <a:ext uri="{FF2B5EF4-FFF2-40B4-BE49-F238E27FC236}">
                  <a16:creationId xmlns:a16="http://schemas.microsoft.com/office/drawing/2014/main" id="{945885DB-38E5-3E4B-AFA1-3E26CFCFD2D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00">
              <a:extLst>
                <a:ext uri="{FF2B5EF4-FFF2-40B4-BE49-F238E27FC236}">
                  <a16:creationId xmlns:a16="http://schemas.microsoft.com/office/drawing/2014/main" id="{40F8F820-CD7C-594C-9659-02643C12CA2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101">
              <a:extLst>
                <a:ext uri="{FF2B5EF4-FFF2-40B4-BE49-F238E27FC236}">
                  <a16:creationId xmlns:a16="http://schemas.microsoft.com/office/drawing/2014/main" id="{9C104B31-60A2-F246-9146-8775A6F169C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 name="Line 102">
              <a:extLst>
                <a:ext uri="{FF2B5EF4-FFF2-40B4-BE49-F238E27FC236}">
                  <a16:creationId xmlns:a16="http://schemas.microsoft.com/office/drawing/2014/main" id="{9B18B1D8-F8DF-784E-AD18-6F6DB05AC9D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103">
              <a:extLst>
                <a:ext uri="{FF2B5EF4-FFF2-40B4-BE49-F238E27FC236}">
                  <a16:creationId xmlns:a16="http://schemas.microsoft.com/office/drawing/2014/main" id="{A3236DE0-5024-A84E-B46F-8276E6D1118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104">
              <a:extLst>
                <a:ext uri="{FF2B5EF4-FFF2-40B4-BE49-F238E27FC236}">
                  <a16:creationId xmlns:a16="http://schemas.microsoft.com/office/drawing/2014/main" id="{8363BD01-0D55-E54F-9C59-BF479E6427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0" name="Shape 223">
            <a:extLst>
              <a:ext uri="{FF2B5EF4-FFF2-40B4-BE49-F238E27FC236}">
                <a16:creationId xmlns:a16="http://schemas.microsoft.com/office/drawing/2014/main" id="{EBAB6236-DC11-9A42-AE71-8986766550E6}"/>
              </a:ext>
            </a:extLst>
          </p:cNvPr>
          <p:cNvSpPr/>
          <p:nvPr/>
        </p:nvSpPr>
        <p:spPr>
          <a:xfrm>
            <a:off x="1415444" y="5287861"/>
            <a:ext cx="115443" cy="971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ln>
            <a:solidFill/>
          </a:ln>
          <a:effectLst>
            <a:outerShdw blurRad="38100" dist="23000" dir="5400000" rotWithShape="0">
              <a:srgbClr val="000000">
                <a:alpha val="35000"/>
              </a:srgbClr>
            </a:outerShdw>
          </a:effectLst>
        </p:spPr>
        <p:txBody>
          <a:bodyPr lIns="0" tIns="0" rIns="0" bIns="0" anchor="ctr"/>
          <a:lstStyle/>
          <a:p>
            <a:pPr lvl="0" algn="ctr">
              <a:defRPr>
                <a:solidFill>
                  <a:srgbClr val="FFFFFF"/>
                </a:solidFill>
              </a:defRPr>
            </a:pPr>
            <a:endParaRPr/>
          </a:p>
        </p:txBody>
      </p:sp>
      <p:sp>
        <p:nvSpPr>
          <p:cNvPr id="31" name="Shape 223">
            <a:extLst>
              <a:ext uri="{FF2B5EF4-FFF2-40B4-BE49-F238E27FC236}">
                <a16:creationId xmlns:a16="http://schemas.microsoft.com/office/drawing/2014/main" id="{8FC7EA2A-F01B-3C49-B851-7713AEC8C995}"/>
              </a:ext>
            </a:extLst>
          </p:cNvPr>
          <p:cNvSpPr/>
          <p:nvPr/>
        </p:nvSpPr>
        <p:spPr>
          <a:xfrm>
            <a:off x="871558" y="4543680"/>
            <a:ext cx="115443" cy="971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ln>
            <a:solidFill/>
          </a:ln>
          <a:effectLst>
            <a:outerShdw blurRad="38100" dist="23000" dir="5400000" rotWithShape="0">
              <a:srgbClr val="000000">
                <a:alpha val="35000"/>
              </a:srgbClr>
            </a:outerShdw>
          </a:effectLst>
        </p:spPr>
        <p:txBody>
          <a:bodyPr lIns="0" tIns="0" rIns="0" bIns="0" anchor="ctr"/>
          <a:lstStyle/>
          <a:p>
            <a:pPr lvl="0" algn="ctr">
              <a:defRPr>
                <a:solidFill>
                  <a:srgbClr val="FFFFFF"/>
                </a:solidFill>
              </a:defRPr>
            </a:pPr>
            <a:endParaRPr/>
          </a:p>
        </p:txBody>
      </p:sp>
      <p:sp>
        <p:nvSpPr>
          <p:cNvPr id="32" name="TextBox 31">
            <a:extLst>
              <a:ext uri="{FF2B5EF4-FFF2-40B4-BE49-F238E27FC236}">
                <a16:creationId xmlns:a16="http://schemas.microsoft.com/office/drawing/2014/main" id="{0B4AB6FA-F89F-1344-B34E-F599E9AC1E23}"/>
              </a:ext>
            </a:extLst>
          </p:cNvPr>
          <p:cNvSpPr txBox="1"/>
          <p:nvPr/>
        </p:nvSpPr>
        <p:spPr>
          <a:xfrm>
            <a:off x="469485" y="4153960"/>
            <a:ext cx="1184940" cy="307777"/>
          </a:xfrm>
          <a:prstGeom prst="rect">
            <a:avLst/>
          </a:prstGeom>
          <a:noFill/>
        </p:spPr>
        <p:txBody>
          <a:bodyPr wrap="none" rtlCol="0">
            <a:spAutoFit/>
          </a:bodyPr>
          <a:lstStyle/>
          <a:p>
            <a:r>
              <a:rPr lang="en-US" sz="1400"/>
              <a:t>Data in/out</a:t>
            </a:r>
          </a:p>
        </p:txBody>
      </p:sp>
      <p:sp>
        <p:nvSpPr>
          <p:cNvPr id="33" name="TextBox 32">
            <a:extLst>
              <a:ext uri="{FF2B5EF4-FFF2-40B4-BE49-F238E27FC236}">
                <a16:creationId xmlns:a16="http://schemas.microsoft.com/office/drawing/2014/main" id="{A564FA17-2774-F547-9A1F-4A39B5381B90}"/>
              </a:ext>
            </a:extLst>
          </p:cNvPr>
          <p:cNvSpPr txBox="1"/>
          <p:nvPr/>
        </p:nvSpPr>
        <p:spPr>
          <a:xfrm>
            <a:off x="757812" y="5445088"/>
            <a:ext cx="947695" cy="307777"/>
          </a:xfrm>
          <a:prstGeom prst="rect">
            <a:avLst/>
          </a:prstGeom>
          <a:noFill/>
        </p:spPr>
        <p:txBody>
          <a:bodyPr wrap="none" rtlCol="0">
            <a:spAutoFit/>
          </a:bodyPr>
          <a:lstStyle/>
          <a:p>
            <a:r>
              <a:rPr lang="en-US" sz="1400"/>
              <a:t>Bit select</a:t>
            </a:r>
          </a:p>
        </p:txBody>
      </p:sp>
      <p:grpSp>
        <p:nvGrpSpPr>
          <p:cNvPr id="34" name="Group 474">
            <a:extLst>
              <a:ext uri="{FF2B5EF4-FFF2-40B4-BE49-F238E27FC236}">
                <a16:creationId xmlns:a16="http://schemas.microsoft.com/office/drawing/2014/main" id="{DB836BC2-C8C9-0342-805E-6C69AE1E3728}"/>
              </a:ext>
            </a:extLst>
          </p:cNvPr>
          <p:cNvGrpSpPr>
            <a:grpSpLocks/>
          </p:cNvGrpSpPr>
          <p:nvPr/>
        </p:nvGrpSpPr>
        <p:grpSpPr bwMode="auto">
          <a:xfrm rot="5400000">
            <a:off x="11018099" y="4635863"/>
            <a:ext cx="503580" cy="934097"/>
            <a:chOff x="3312" y="1344"/>
            <a:chExt cx="240" cy="384"/>
          </a:xfrm>
        </p:grpSpPr>
        <p:sp>
          <p:nvSpPr>
            <p:cNvPr id="35" name="Freeform 3">
              <a:extLst>
                <a:ext uri="{FF2B5EF4-FFF2-40B4-BE49-F238E27FC236}">
                  <a16:creationId xmlns:a16="http://schemas.microsoft.com/office/drawing/2014/main" id="{9D94D0C1-B58F-D449-BDCA-1A404AD54886}"/>
                </a:ext>
              </a:extLst>
            </p:cNvPr>
            <p:cNvSpPr>
              <a:spLocks noChangeAspect="1"/>
            </p:cNvSpPr>
            <p:nvPr/>
          </p:nvSpPr>
          <p:spPr bwMode="auto">
            <a:xfrm>
              <a:off x="3312" y="1344"/>
              <a:ext cx="96" cy="384"/>
            </a:xfrm>
            <a:custGeom>
              <a:avLst/>
              <a:gdLst>
                <a:gd name="T0" fmla="*/ 0 w 192"/>
                <a:gd name="T1" fmla="*/ 0 h 768"/>
                <a:gd name="T2" fmla="*/ 0 w 192"/>
                <a:gd name="T3" fmla="*/ 24 h 768"/>
                <a:gd name="T4" fmla="*/ 24 w 192"/>
                <a:gd name="T5" fmla="*/ 24 h 768"/>
                <a:gd name="T6" fmla="*/ 24 w 192"/>
                <a:gd name="T7" fmla="*/ 72 h 768"/>
                <a:gd name="T8" fmla="*/ 0 w 192"/>
                <a:gd name="T9" fmla="*/ 72 h 768"/>
                <a:gd name="T10" fmla="*/ 0 w 192"/>
                <a:gd name="T11" fmla="*/ 96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192"/>
                  </a:lnTo>
                  <a:lnTo>
                    <a:pt x="192" y="576"/>
                  </a:lnTo>
                  <a:lnTo>
                    <a:pt x="0" y="576"/>
                  </a:lnTo>
                  <a:lnTo>
                    <a:pt x="0" y="768"/>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6" name="Line 4">
              <a:extLst>
                <a:ext uri="{FF2B5EF4-FFF2-40B4-BE49-F238E27FC236}">
                  <a16:creationId xmlns:a16="http://schemas.microsoft.com/office/drawing/2014/main" id="{91D14A6F-8D97-1343-A00F-39D4EAA592E7}"/>
                </a:ext>
              </a:extLst>
            </p:cNvPr>
            <p:cNvSpPr>
              <a:spLocks noChangeAspect="1" noChangeShapeType="1"/>
            </p:cNvSpPr>
            <p:nvPr/>
          </p:nvSpPr>
          <p:spPr bwMode="auto">
            <a:xfrm>
              <a:off x="3432" y="1536"/>
              <a:ext cx="12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6">
              <a:extLst>
                <a:ext uri="{FF2B5EF4-FFF2-40B4-BE49-F238E27FC236}">
                  <a16:creationId xmlns:a16="http://schemas.microsoft.com/office/drawing/2014/main" id="{B6033373-60B7-7948-9151-6B4B0203629D}"/>
                </a:ext>
              </a:extLst>
            </p:cNvPr>
            <p:cNvSpPr>
              <a:spLocks noChangeAspect="1" noChangeShapeType="1"/>
            </p:cNvSpPr>
            <p:nvPr/>
          </p:nvSpPr>
          <p:spPr bwMode="auto">
            <a:xfrm>
              <a:off x="3432" y="144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9" name="Group 474">
            <a:extLst>
              <a:ext uri="{FF2B5EF4-FFF2-40B4-BE49-F238E27FC236}">
                <a16:creationId xmlns:a16="http://schemas.microsoft.com/office/drawing/2014/main" id="{3D4971A4-E047-524E-8298-B9DCF67669E9}"/>
              </a:ext>
            </a:extLst>
          </p:cNvPr>
          <p:cNvGrpSpPr>
            <a:grpSpLocks/>
          </p:cNvGrpSpPr>
          <p:nvPr/>
        </p:nvGrpSpPr>
        <p:grpSpPr bwMode="auto">
          <a:xfrm rot="5400000">
            <a:off x="7408355" y="4629262"/>
            <a:ext cx="503580" cy="934097"/>
            <a:chOff x="3312" y="1344"/>
            <a:chExt cx="240" cy="384"/>
          </a:xfrm>
        </p:grpSpPr>
        <p:sp>
          <p:nvSpPr>
            <p:cNvPr id="40" name="Freeform 3">
              <a:extLst>
                <a:ext uri="{FF2B5EF4-FFF2-40B4-BE49-F238E27FC236}">
                  <a16:creationId xmlns:a16="http://schemas.microsoft.com/office/drawing/2014/main" id="{3972C430-1751-FC46-821D-6B6B63B3927C}"/>
                </a:ext>
              </a:extLst>
            </p:cNvPr>
            <p:cNvSpPr>
              <a:spLocks noChangeAspect="1"/>
            </p:cNvSpPr>
            <p:nvPr/>
          </p:nvSpPr>
          <p:spPr bwMode="auto">
            <a:xfrm>
              <a:off x="3312" y="1344"/>
              <a:ext cx="96" cy="384"/>
            </a:xfrm>
            <a:custGeom>
              <a:avLst/>
              <a:gdLst>
                <a:gd name="T0" fmla="*/ 0 w 192"/>
                <a:gd name="T1" fmla="*/ 0 h 768"/>
                <a:gd name="T2" fmla="*/ 0 w 192"/>
                <a:gd name="T3" fmla="*/ 24 h 768"/>
                <a:gd name="T4" fmla="*/ 24 w 192"/>
                <a:gd name="T5" fmla="*/ 24 h 768"/>
                <a:gd name="T6" fmla="*/ 24 w 192"/>
                <a:gd name="T7" fmla="*/ 72 h 768"/>
                <a:gd name="T8" fmla="*/ 0 w 192"/>
                <a:gd name="T9" fmla="*/ 72 h 768"/>
                <a:gd name="T10" fmla="*/ 0 w 192"/>
                <a:gd name="T11" fmla="*/ 96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192"/>
                  </a:lnTo>
                  <a:lnTo>
                    <a:pt x="192" y="576"/>
                  </a:lnTo>
                  <a:lnTo>
                    <a:pt x="0" y="576"/>
                  </a:lnTo>
                  <a:lnTo>
                    <a:pt x="0" y="768"/>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1" name="Line 4">
              <a:extLst>
                <a:ext uri="{FF2B5EF4-FFF2-40B4-BE49-F238E27FC236}">
                  <a16:creationId xmlns:a16="http://schemas.microsoft.com/office/drawing/2014/main" id="{7B36462D-C55C-A94B-AACE-2D7FA21B2A19}"/>
                </a:ext>
              </a:extLst>
            </p:cNvPr>
            <p:cNvSpPr>
              <a:spLocks noChangeAspect="1" noChangeShapeType="1"/>
            </p:cNvSpPr>
            <p:nvPr/>
          </p:nvSpPr>
          <p:spPr bwMode="auto">
            <a:xfrm>
              <a:off x="3432" y="1536"/>
              <a:ext cx="12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6">
              <a:extLst>
                <a:ext uri="{FF2B5EF4-FFF2-40B4-BE49-F238E27FC236}">
                  <a16:creationId xmlns:a16="http://schemas.microsoft.com/office/drawing/2014/main" id="{0A757ECF-D1D1-4E46-8B6A-B7E325DFD91B}"/>
                </a:ext>
              </a:extLst>
            </p:cNvPr>
            <p:cNvSpPr>
              <a:spLocks noChangeAspect="1" noChangeShapeType="1"/>
            </p:cNvSpPr>
            <p:nvPr/>
          </p:nvSpPr>
          <p:spPr bwMode="auto">
            <a:xfrm>
              <a:off x="3432" y="144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3" name="Group 474">
            <a:extLst>
              <a:ext uri="{FF2B5EF4-FFF2-40B4-BE49-F238E27FC236}">
                <a16:creationId xmlns:a16="http://schemas.microsoft.com/office/drawing/2014/main" id="{E1CD312F-B434-724A-99AA-842BD33E2BA5}"/>
              </a:ext>
            </a:extLst>
          </p:cNvPr>
          <p:cNvGrpSpPr>
            <a:grpSpLocks/>
          </p:cNvGrpSpPr>
          <p:nvPr/>
        </p:nvGrpSpPr>
        <p:grpSpPr bwMode="auto">
          <a:xfrm>
            <a:off x="8532233" y="3853843"/>
            <a:ext cx="503580" cy="934097"/>
            <a:chOff x="3312" y="1344"/>
            <a:chExt cx="240" cy="384"/>
          </a:xfrm>
        </p:grpSpPr>
        <p:sp>
          <p:nvSpPr>
            <p:cNvPr id="44" name="Freeform 3">
              <a:extLst>
                <a:ext uri="{FF2B5EF4-FFF2-40B4-BE49-F238E27FC236}">
                  <a16:creationId xmlns:a16="http://schemas.microsoft.com/office/drawing/2014/main" id="{62519963-32E3-0A46-98ED-669A1A031916}"/>
                </a:ext>
              </a:extLst>
            </p:cNvPr>
            <p:cNvSpPr>
              <a:spLocks noChangeAspect="1"/>
            </p:cNvSpPr>
            <p:nvPr/>
          </p:nvSpPr>
          <p:spPr bwMode="auto">
            <a:xfrm>
              <a:off x="3312" y="1344"/>
              <a:ext cx="96" cy="384"/>
            </a:xfrm>
            <a:custGeom>
              <a:avLst/>
              <a:gdLst>
                <a:gd name="T0" fmla="*/ 0 w 192"/>
                <a:gd name="T1" fmla="*/ 0 h 768"/>
                <a:gd name="T2" fmla="*/ 0 w 192"/>
                <a:gd name="T3" fmla="*/ 24 h 768"/>
                <a:gd name="T4" fmla="*/ 24 w 192"/>
                <a:gd name="T5" fmla="*/ 24 h 768"/>
                <a:gd name="T6" fmla="*/ 24 w 192"/>
                <a:gd name="T7" fmla="*/ 72 h 768"/>
                <a:gd name="T8" fmla="*/ 0 w 192"/>
                <a:gd name="T9" fmla="*/ 72 h 768"/>
                <a:gd name="T10" fmla="*/ 0 w 192"/>
                <a:gd name="T11" fmla="*/ 96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192"/>
                  </a:lnTo>
                  <a:lnTo>
                    <a:pt x="192" y="576"/>
                  </a:lnTo>
                  <a:lnTo>
                    <a:pt x="0" y="576"/>
                  </a:lnTo>
                  <a:lnTo>
                    <a:pt x="0" y="768"/>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5" name="Line 4">
              <a:extLst>
                <a:ext uri="{FF2B5EF4-FFF2-40B4-BE49-F238E27FC236}">
                  <a16:creationId xmlns:a16="http://schemas.microsoft.com/office/drawing/2014/main" id="{785D56D0-F1C7-CD4A-8A5F-D29086E08087}"/>
                </a:ext>
              </a:extLst>
            </p:cNvPr>
            <p:cNvSpPr>
              <a:spLocks noChangeAspect="1" noChangeShapeType="1"/>
            </p:cNvSpPr>
            <p:nvPr/>
          </p:nvSpPr>
          <p:spPr bwMode="auto">
            <a:xfrm>
              <a:off x="3432" y="1536"/>
              <a:ext cx="12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6">
              <a:extLst>
                <a:ext uri="{FF2B5EF4-FFF2-40B4-BE49-F238E27FC236}">
                  <a16:creationId xmlns:a16="http://schemas.microsoft.com/office/drawing/2014/main" id="{3504305C-DB2B-F94E-85C1-67785FC61336}"/>
                </a:ext>
              </a:extLst>
            </p:cNvPr>
            <p:cNvSpPr>
              <a:spLocks noChangeAspect="1" noChangeShapeType="1"/>
            </p:cNvSpPr>
            <p:nvPr/>
          </p:nvSpPr>
          <p:spPr bwMode="auto">
            <a:xfrm>
              <a:off x="3432" y="144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7" name="Group 474">
            <a:extLst>
              <a:ext uri="{FF2B5EF4-FFF2-40B4-BE49-F238E27FC236}">
                <a16:creationId xmlns:a16="http://schemas.microsoft.com/office/drawing/2014/main" id="{3D9B1E67-E2F3-4448-B721-0316663BB082}"/>
              </a:ext>
            </a:extLst>
          </p:cNvPr>
          <p:cNvGrpSpPr>
            <a:grpSpLocks/>
          </p:cNvGrpSpPr>
          <p:nvPr/>
        </p:nvGrpSpPr>
        <p:grpSpPr bwMode="auto">
          <a:xfrm>
            <a:off x="8526705" y="5023118"/>
            <a:ext cx="503580" cy="934097"/>
            <a:chOff x="3312" y="1344"/>
            <a:chExt cx="240" cy="384"/>
          </a:xfrm>
        </p:grpSpPr>
        <p:sp>
          <p:nvSpPr>
            <p:cNvPr id="48" name="Freeform 3">
              <a:extLst>
                <a:ext uri="{FF2B5EF4-FFF2-40B4-BE49-F238E27FC236}">
                  <a16:creationId xmlns:a16="http://schemas.microsoft.com/office/drawing/2014/main" id="{3D0B980B-7AD2-0741-A82B-E8E4863E2EE3}"/>
                </a:ext>
              </a:extLst>
            </p:cNvPr>
            <p:cNvSpPr>
              <a:spLocks noChangeAspect="1"/>
            </p:cNvSpPr>
            <p:nvPr/>
          </p:nvSpPr>
          <p:spPr bwMode="auto">
            <a:xfrm>
              <a:off x="3312" y="1344"/>
              <a:ext cx="96" cy="384"/>
            </a:xfrm>
            <a:custGeom>
              <a:avLst/>
              <a:gdLst>
                <a:gd name="T0" fmla="*/ 0 w 192"/>
                <a:gd name="T1" fmla="*/ 0 h 768"/>
                <a:gd name="T2" fmla="*/ 0 w 192"/>
                <a:gd name="T3" fmla="*/ 24 h 768"/>
                <a:gd name="T4" fmla="*/ 24 w 192"/>
                <a:gd name="T5" fmla="*/ 24 h 768"/>
                <a:gd name="T6" fmla="*/ 24 w 192"/>
                <a:gd name="T7" fmla="*/ 72 h 768"/>
                <a:gd name="T8" fmla="*/ 0 w 192"/>
                <a:gd name="T9" fmla="*/ 72 h 768"/>
                <a:gd name="T10" fmla="*/ 0 w 192"/>
                <a:gd name="T11" fmla="*/ 96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192"/>
                  </a:lnTo>
                  <a:lnTo>
                    <a:pt x="192" y="576"/>
                  </a:lnTo>
                  <a:lnTo>
                    <a:pt x="0" y="576"/>
                  </a:lnTo>
                  <a:lnTo>
                    <a:pt x="0" y="768"/>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9" name="Line 4">
              <a:extLst>
                <a:ext uri="{FF2B5EF4-FFF2-40B4-BE49-F238E27FC236}">
                  <a16:creationId xmlns:a16="http://schemas.microsoft.com/office/drawing/2014/main" id="{F18D6FA0-6E31-DD49-B8AA-D345AB017180}"/>
                </a:ext>
              </a:extLst>
            </p:cNvPr>
            <p:cNvSpPr>
              <a:spLocks noChangeAspect="1" noChangeShapeType="1"/>
            </p:cNvSpPr>
            <p:nvPr/>
          </p:nvSpPr>
          <p:spPr bwMode="auto">
            <a:xfrm>
              <a:off x="3432" y="1536"/>
              <a:ext cx="12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 name="Line 6">
              <a:extLst>
                <a:ext uri="{FF2B5EF4-FFF2-40B4-BE49-F238E27FC236}">
                  <a16:creationId xmlns:a16="http://schemas.microsoft.com/office/drawing/2014/main" id="{34704C63-168D-1145-9AA5-FC7178586D31}"/>
                </a:ext>
              </a:extLst>
            </p:cNvPr>
            <p:cNvSpPr>
              <a:spLocks noChangeAspect="1" noChangeShapeType="1"/>
            </p:cNvSpPr>
            <p:nvPr/>
          </p:nvSpPr>
          <p:spPr bwMode="auto">
            <a:xfrm>
              <a:off x="3432" y="144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1" name="Group 474">
            <a:extLst>
              <a:ext uri="{FF2B5EF4-FFF2-40B4-BE49-F238E27FC236}">
                <a16:creationId xmlns:a16="http://schemas.microsoft.com/office/drawing/2014/main" id="{5CC3A6F1-4BB7-8246-A1A6-8AA808F7DCC4}"/>
              </a:ext>
            </a:extLst>
          </p:cNvPr>
          <p:cNvGrpSpPr>
            <a:grpSpLocks/>
          </p:cNvGrpSpPr>
          <p:nvPr/>
        </p:nvGrpSpPr>
        <p:grpSpPr bwMode="auto">
          <a:xfrm rot="10800000">
            <a:off x="10040273" y="5000473"/>
            <a:ext cx="503580" cy="934097"/>
            <a:chOff x="3312" y="1344"/>
            <a:chExt cx="240" cy="384"/>
          </a:xfrm>
        </p:grpSpPr>
        <p:sp>
          <p:nvSpPr>
            <p:cNvPr id="52" name="Freeform 3">
              <a:extLst>
                <a:ext uri="{FF2B5EF4-FFF2-40B4-BE49-F238E27FC236}">
                  <a16:creationId xmlns:a16="http://schemas.microsoft.com/office/drawing/2014/main" id="{D4F8B9D0-C7CC-9D42-94D7-1415DD67C4EA}"/>
                </a:ext>
              </a:extLst>
            </p:cNvPr>
            <p:cNvSpPr>
              <a:spLocks noChangeAspect="1"/>
            </p:cNvSpPr>
            <p:nvPr/>
          </p:nvSpPr>
          <p:spPr bwMode="auto">
            <a:xfrm>
              <a:off x="3312" y="1344"/>
              <a:ext cx="96" cy="384"/>
            </a:xfrm>
            <a:custGeom>
              <a:avLst/>
              <a:gdLst>
                <a:gd name="T0" fmla="*/ 0 w 192"/>
                <a:gd name="T1" fmla="*/ 0 h 768"/>
                <a:gd name="T2" fmla="*/ 0 w 192"/>
                <a:gd name="T3" fmla="*/ 24 h 768"/>
                <a:gd name="T4" fmla="*/ 24 w 192"/>
                <a:gd name="T5" fmla="*/ 24 h 768"/>
                <a:gd name="T6" fmla="*/ 24 w 192"/>
                <a:gd name="T7" fmla="*/ 72 h 768"/>
                <a:gd name="T8" fmla="*/ 0 w 192"/>
                <a:gd name="T9" fmla="*/ 72 h 768"/>
                <a:gd name="T10" fmla="*/ 0 w 192"/>
                <a:gd name="T11" fmla="*/ 96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192"/>
                  </a:lnTo>
                  <a:lnTo>
                    <a:pt x="192" y="576"/>
                  </a:lnTo>
                  <a:lnTo>
                    <a:pt x="0" y="576"/>
                  </a:lnTo>
                  <a:lnTo>
                    <a:pt x="0" y="768"/>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3" name="Line 4">
              <a:extLst>
                <a:ext uri="{FF2B5EF4-FFF2-40B4-BE49-F238E27FC236}">
                  <a16:creationId xmlns:a16="http://schemas.microsoft.com/office/drawing/2014/main" id="{B240D0FD-C813-6442-B075-227CA8AFE0C8}"/>
                </a:ext>
              </a:extLst>
            </p:cNvPr>
            <p:cNvSpPr>
              <a:spLocks noChangeAspect="1" noChangeShapeType="1"/>
            </p:cNvSpPr>
            <p:nvPr/>
          </p:nvSpPr>
          <p:spPr bwMode="auto">
            <a:xfrm>
              <a:off x="3432" y="1536"/>
              <a:ext cx="12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6">
              <a:extLst>
                <a:ext uri="{FF2B5EF4-FFF2-40B4-BE49-F238E27FC236}">
                  <a16:creationId xmlns:a16="http://schemas.microsoft.com/office/drawing/2014/main" id="{E6AF37A4-A89B-FD4E-9459-CF5A93B7B49D}"/>
                </a:ext>
              </a:extLst>
            </p:cNvPr>
            <p:cNvSpPr>
              <a:spLocks noChangeAspect="1" noChangeShapeType="1"/>
            </p:cNvSpPr>
            <p:nvPr/>
          </p:nvSpPr>
          <p:spPr bwMode="auto">
            <a:xfrm>
              <a:off x="3432" y="144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5" name="Group 474">
            <a:extLst>
              <a:ext uri="{FF2B5EF4-FFF2-40B4-BE49-F238E27FC236}">
                <a16:creationId xmlns:a16="http://schemas.microsoft.com/office/drawing/2014/main" id="{6576D422-63F2-DF4C-9B49-8048C7E6F826}"/>
              </a:ext>
            </a:extLst>
          </p:cNvPr>
          <p:cNvGrpSpPr>
            <a:grpSpLocks/>
          </p:cNvGrpSpPr>
          <p:nvPr/>
        </p:nvGrpSpPr>
        <p:grpSpPr bwMode="auto">
          <a:xfrm rot="10800000">
            <a:off x="10034465" y="3860442"/>
            <a:ext cx="503580" cy="934097"/>
            <a:chOff x="3312" y="1344"/>
            <a:chExt cx="240" cy="384"/>
          </a:xfrm>
        </p:grpSpPr>
        <p:sp>
          <p:nvSpPr>
            <p:cNvPr id="56" name="Freeform 3">
              <a:extLst>
                <a:ext uri="{FF2B5EF4-FFF2-40B4-BE49-F238E27FC236}">
                  <a16:creationId xmlns:a16="http://schemas.microsoft.com/office/drawing/2014/main" id="{92D44CFB-1417-3644-BBB8-67C310866A9A}"/>
                </a:ext>
              </a:extLst>
            </p:cNvPr>
            <p:cNvSpPr>
              <a:spLocks noChangeAspect="1"/>
            </p:cNvSpPr>
            <p:nvPr/>
          </p:nvSpPr>
          <p:spPr bwMode="auto">
            <a:xfrm>
              <a:off x="3312" y="1344"/>
              <a:ext cx="96" cy="384"/>
            </a:xfrm>
            <a:custGeom>
              <a:avLst/>
              <a:gdLst>
                <a:gd name="T0" fmla="*/ 0 w 192"/>
                <a:gd name="T1" fmla="*/ 0 h 768"/>
                <a:gd name="T2" fmla="*/ 0 w 192"/>
                <a:gd name="T3" fmla="*/ 24 h 768"/>
                <a:gd name="T4" fmla="*/ 24 w 192"/>
                <a:gd name="T5" fmla="*/ 24 h 768"/>
                <a:gd name="T6" fmla="*/ 24 w 192"/>
                <a:gd name="T7" fmla="*/ 72 h 768"/>
                <a:gd name="T8" fmla="*/ 0 w 192"/>
                <a:gd name="T9" fmla="*/ 72 h 768"/>
                <a:gd name="T10" fmla="*/ 0 w 192"/>
                <a:gd name="T11" fmla="*/ 96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192"/>
                  </a:lnTo>
                  <a:lnTo>
                    <a:pt x="192" y="576"/>
                  </a:lnTo>
                  <a:lnTo>
                    <a:pt x="0" y="576"/>
                  </a:lnTo>
                  <a:lnTo>
                    <a:pt x="0" y="768"/>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7" name="Line 4">
              <a:extLst>
                <a:ext uri="{FF2B5EF4-FFF2-40B4-BE49-F238E27FC236}">
                  <a16:creationId xmlns:a16="http://schemas.microsoft.com/office/drawing/2014/main" id="{952A7D6F-9B3B-6A40-AC5A-A45DE8B19578}"/>
                </a:ext>
              </a:extLst>
            </p:cNvPr>
            <p:cNvSpPr>
              <a:spLocks noChangeAspect="1" noChangeShapeType="1"/>
            </p:cNvSpPr>
            <p:nvPr/>
          </p:nvSpPr>
          <p:spPr bwMode="auto">
            <a:xfrm>
              <a:off x="3432" y="1536"/>
              <a:ext cx="12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6">
              <a:extLst>
                <a:ext uri="{FF2B5EF4-FFF2-40B4-BE49-F238E27FC236}">
                  <a16:creationId xmlns:a16="http://schemas.microsoft.com/office/drawing/2014/main" id="{8E48B0E0-13C9-9840-B78C-E84EAAFD08CF}"/>
                </a:ext>
              </a:extLst>
            </p:cNvPr>
            <p:cNvSpPr>
              <a:spLocks noChangeAspect="1" noChangeShapeType="1"/>
            </p:cNvSpPr>
            <p:nvPr/>
          </p:nvSpPr>
          <p:spPr bwMode="auto">
            <a:xfrm>
              <a:off x="3432" y="144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1" name="Straight Connector 60">
            <a:extLst>
              <a:ext uri="{FF2B5EF4-FFF2-40B4-BE49-F238E27FC236}">
                <a16:creationId xmlns:a16="http://schemas.microsoft.com/office/drawing/2014/main" id="{D4F98C5C-74C4-F449-B6D8-28D2E4428FF0}"/>
              </a:ext>
            </a:extLst>
          </p:cNvPr>
          <p:cNvCxnSpPr>
            <a:cxnSpLocks/>
          </p:cNvCxnSpPr>
          <p:nvPr/>
        </p:nvCxnSpPr>
        <p:spPr>
          <a:xfrm>
            <a:off x="8531986" y="4819333"/>
            <a:ext cx="0" cy="24451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DE515DBC-287C-A44C-B65A-D965E78C88CE}"/>
              </a:ext>
            </a:extLst>
          </p:cNvPr>
          <p:cNvCxnSpPr>
            <a:cxnSpLocks/>
          </p:cNvCxnSpPr>
          <p:nvPr/>
        </p:nvCxnSpPr>
        <p:spPr>
          <a:xfrm>
            <a:off x="10542995" y="4641504"/>
            <a:ext cx="7260" cy="50475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FA76CE75-D68B-A04C-B164-F5537F048D83}"/>
              </a:ext>
            </a:extLst>
          </p:cNvPr>
          <p:cNvCxnSpPr>
            <a:cxnSpLocks/>
          </p:cNvCxnSpPr>
          <p:nvPr/>
        </p:nvCxnSpPr>
        <p:spPr>
          <a:xfrm flipH="1">
            <a:off x="8532236" y="3875614"/>
            <a:ext cx="201385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B1455E75-254D-2C48-9D13-20E0122E6446}"/>
              </a:ext>
            </a:extLst>
          </p:cNvPr>
          <p:cNvCxnSpPr>
            <a:cxnSpLocks/>
          </p:cNvCxnSpPr>
          <p:nvPr/>
        </p:nvCxnSpPr>
        <p:spPr>
          <a:xfrm>
            <a:off x="9622971" y="3574470"/>
            <a:ext cx="0" cy="76093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6FD74AFF-4D9F-C840-9C12-5B5EA57D7684}"/>
              </a:ext>
            </a:extLst>
          </p:cNvPr>
          <p:cNvCxnSpPr>
            <a:cxnSpLocks/>
          </p:cNvCxnSpPr>
          <p:nvPr/>
        </p:nvCxnSpPr>
        <p:spPr>
          <a:xfrm>
            <a:off x="11269889" y="5287686"/>
            <a:ext cx="0" cy="65560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FF630706-BD58-8049-94E9-39ED4696F981}"/>
              </a:ext>
            </a:extLst>
          </p:cNvPr>
          <p:cNvCxnSpPr>
            <a:cxnSpLocks/>
          </p:cNvCxnSpPr>
          <p:nvPr/>
        </p:nvCxnSpPr>
        <p:spPr>
          <a:xfrm>
            <a:off x="7660145" y="5278969"/>
            <a:ext cx="0" cy="65560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51925C6D-35D7-F948-A19F-279584601987}"/>
              </a:ext>
            </a:extLst>
          </p:cNvPr>
          <p:cNvCxnSpPr>
            <a:cxnSpLocks/>
          </p:cNvCxnSpPr>
          <p:nvPr/>
        </p:nvCxnSpPr>
        <p:spPr>
          <a:xfrm flipH="1">
            <a:off x="8127195" y="4841093"/>
            <a:ext cx="41229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0" name="Group 222">
            <a:extLst>
              <a:ext uri="{FF2B5EF4-FFF2-40B4-BE49-F238E27FC236}">
                <a16:creationId xmlns:a16="http://schemas.microsoft.com/office/drawing/2014/main" id="{9CCCEF58-773C-5F47-9D2E-13068B28CEEE}"/>
              </a:ext>
            </a:extLst>
          </p:cNvPr>
          <p:cNvGrpSpPr>
            <a:grpSpLocks/>
          </p:cNvGrpSpPr>
          <p:nvPr/>
        </p:nvGrpSpPr>
        <p:grpSpPr bwMode="auto">
          <a:xfrm>
            <a:off x="8374085" y="5878035"/>
            <a:ext cx="304800" cy="381000"/>
            <a:chOff x="4272" y="3072"/>
            <a:chExt cx="192" cy="240"/>
          </a:xfrm>
        </p:grpSpPr>
        <p:sp>
          <p:nvSpPr>
            <p:cNvPr id="71" name="Line 99">
              <a:extLst>
                <a:ext uri="{FF2B5EF4-FFF2-40B4-BE49-F238E27FC236}">
                  <a16:creationId xmlns:a16="http://schemas.microsoft.com/office/drawing/2014/main" id="{EE24B432-2BB6-7A48-BA8B-F01DD52B98B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00">
              <a:extLst>
                <a:ext uri="{FF2B5EF4-FFF2-40B4-BE49-F238E27FC236}">
                  <a16:creationId xmlns:a16="http://schemas.microsoft.com/office/drawing/2014/main" id="{888F189B-25A5-484D-842C-5E1301045F6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1">
              <a:extLst>
                <a:ext uri="{FF2B5EF4-FFF2-40B4-BE49-F238E27FC236}">
                  <a16:creationId xmlns:a16="http://schemas.microsoft.com/office/drawing/2014/main" id="{5A5803F9-FD75-B24B-82F5-164F13953A3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2">
              <a:extLst>
                <a:ext uri="{FF2B5EF4-FFF2-40B4-BE49-F238E27FC236}">
                  <a16:creationId xmlns:a16="http://schemas.microsoft.com/office/drawing/2014/main" id="{E6173FBA-3E7A-0B47-8322-00A75D54EB3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03">
              <a:extLst>
                <a:ext uri="{FF2B5EF4-FFF2-40B4-BE49-F238E27FC236}">
                  <a16:creationId xmlns:a16="http://schemas.microsoft.com/office/drawing/2014/main" id="{C58BE2CC-17D5-1F4D-9EDF-C09A4F8BC5B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4">
              <a:extLst>
                <a:ext uri="{FF2B5EF4-FFF2-40B4-BE49-F238E27FC236}">
                  <a16:creationId xmlns:a16="http://schemas.microsoft.com/office/drawing/2014/main" id="{01583FD2-CECD-E842-BCBE-BC97D3B7172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7" name="Group 222">
            <a:extLst>
              <a:ext uri="{FF2B5EF4-FFF2-40B4-BE49-F238E27FC236}">
                <a16:creationId xmlns:a16="http://schemas.microsoft.com/office/drawing/2014/main" id="{495EE5CF-C797-0847-B28C-9BACCFF73E83}"/>
              </a:ext>
            </a:extLst>
          </p:cNvPr>
          <p:cNvGrpSpPr>
            <a:grpSpLocks/>
          </p:cNvGrpSpPr>
          <p:nvPr/>
        </p:nvGrpSpPr>
        <p:grpSpPr bwMode="auto">
          <a:xfrm>
            <a:off x="10384322" y="5866516"/>
            <a:ext cx="304800" cy="381000"/>
            <a:chOff x="4272" y="3072"/>
            <a:chExt cx="192" cy="240"/>
          </a:xfrm>
        </p:grpSpPr>
        <p:sp>
          <p:nvSpPr>
            <p:cNvPr id="78" name="Line 99">
              <a:extLst>
                <a:ext uri="{FF2B5EF4-FFF2-40B4-BE49-F238E27FC236}">
                  <a16:creationId xmlns:a16="http://schemas.microsoft.com/office/drawing/2014/main" id="{ED3A8863-FEAC-E04A-9562-489EF5FA548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0">
              <a:extLst>
                <a:ext uri="{FF2B5EF4-FFF2-40B4-BE49-F238E27FC236}">
                  <a16:creationId xmlns:a16="http://schemas.microsoft.com/office/drawing/2014/main" id="{84C4B2C9-04A7-0B4A-9785-78377B17AA2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1">
              <a:extLst>
                <a:ext uri="{FF2B5EF4-FFF2-40B4-BE49-F238E27FC236}">
                  <a16:creationId xmlns:a16="http://schemas.microsoft.com/office/drawing/2014/main" id="{7EBE1337-0D2F-8F47-93AA-6C0C09084D1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2">
              <a:extLst>
                <a:ext uri="{FF2B5EF4-FFF2-40B4-BE49-F238E27FC236}">
                  <a16:creationId xmlns:a16="http://schemas.microsoft.com/office/drawing/2014/main" id="{95992546-F6D6-5346-840D-4103F3A7435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3">
              <a:extLst>
                <a:ext uri="{FF2B5EF4-FFF2-40B4-BE49-F238E27FC236}">
                  <a16:creationId xmlns:a16="http://schemas.microsoft.com/office/drawing/2014/main" id="{A49F3B6A-6583-534B-9734-44CBFF219D0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104">
              <a:extLst>
                <a:ext uri="{FF2B5EF4-FFF2-40B4-BE49-F238E27FC236}">
                  <a16:creationId xmlns:a16="http://schemas.microsoft.com/office/drawing/2014/main" id="{2656EB32-1EAC-CD4B-B3EE-1EDD5BEBE4B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6" name="Straight Connector 85">
            <a:extLst>
              <a:ext uri="{FF2B5EF4-FFF2-40B4-BE49-F238E27FC236}">
                <a16:creationId xmlns:a16="http://schemas.microsoft.com/office/drawing/2014/main" id="{0257E474-C568-3746-8CD6-04B582BD18CC}"/>
              </a:ext>
            </a:extLst>
          </p:cNvPr>
          <p:cNvCxnSpPr>
            <a:cxnSpLocks/>
          </p:cNvCxnSpPr>
          <p:nvPr/>
        </p:nvCxnSpPr>
        <p:spPr>
          <a:xfrm flipH="1">
            <a:off x="10558338" y="4850341"/>
            <a:ext cx="41229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5" name="Shape 223">
            <a:extLst>
              <a:ext uri="{FF2B5EF4-FFF2-40B4-BE49-F238E27FC236}">
                <a16:creationId xmlns:a16="http://schemas.microsoft.com/office/drawing/2014/main" id="{3C113069-B601-2C45-9418-17C745B48B31}"/>
              </a:ext>
            </a:extLst>
          </p:cNvPr>
          <p:cNvSpPr/>
          <p:nvPr/>
        </p:nvSpPr>
        <p:spPr>
          <a:xfrm>
            <a:off x="9564590" y="3461621"/>
            <a:ext cx="115443" cy="971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ln>
            <a:solidFill/>
          </a:ln>
          <a:effectLst>
            <a:outerShdw blurRad="38100" dist="23000" dir="5400000" rotWithShape="0">
              <a:srgbClr val="000000">
                <a:alpha val="35000"/>
              </a:srgbClr>
            </a:outerShdw>
          </a:effectLst>
        </p:spPr>
        <p:txBody>
          <a:bodyPr lIns="0" tIns="0" rIns="0" bIns="0" anchor="ctr"/>
          <a:lstStyle/>
          <a:p>
            <a:pPr lvl="0" algn="ctr">
              <a:defRPr>
                <a:solidFill>
                  <a:srgbClr val="FFFFFF"/>
                </a:solidFill>
              </a:defRPr>
            </a:pPr>
            <a:endParaRPr/>
          </a:p>
        </p:txBody>
      </p:sp>
      <p:cxnSp>
        <p:nvCxnSpPr>
          <p:cNvPr id="96" name="Straight Connector 95">
            <a:extLst>
              <a:ext uri="{FF2B5EF4-FFF2-40B4-BE49-F238E27FC236}">
                <a16:creationId xmlns:a16="http://schemas.microsoft.com/office/drawing/2014/main" id="{B20AFCA7-9625-DC4E-9136-16CEEF35FD02}"/>
              </a:ext>
            </a:extLst>
          </p:cNvPr>
          <p:cNvCxnSpPr>
            <a:cxnSpLocks/>
          </p:cNvCxnSpPr>
          <p:nvPr/>
        </p:nvCxnSpPr>
        <p:spPr>
          <a:xfrm flipH="1">
            <a:off x="6618514" y="5946753"/>
            <a:ext cx="465895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70345783-8B9D-9547-8C48-E2145FB93A31}"/>
              </a:ext>
            </a:extLst>
          </p:cNvPr>
          <p:cNvCxnSpPr>
            <a:cxnSpLocks/>
            <a:endCxn id="45" idx="1"/>
          </p:cNvCxnSpPr>
          <p:nvPr/>
        </p:nvCxnSpPr>
        <p:spPr>
          <a:xfrm flipH="1">
            <a:off x="9035813" y="4320891"/>
            <a:ext cx="1124548" cy="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0" name="Shape 223">
            <a:extLst>
              <a:ext uri="{FF2B5EF4-FFF2-40B4-BE49-F238E27FC236}">
                <a16:creationId xmlns:a16="http://schemas.microsoft.com/office/drawing/2014/main" id="{1F9833D0-00AA-1842-B902-36407218D9B4}"/>
              </a:ext>
            </a:extLst>
          </p:cNvPr>
          <p:cNvSpPr/>
          <p:nvPr/>
        </p:nvSpPr>
        <p:spPr>
          <a:xfrm>
            <a:off x="11633532" y="4806168"/>
            <a:ext cx="115443" cy="971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ln>
            <a:solidFill/>
          </a:ln>
          <a:effectLst>
            <a:outerShdw blurRad="38100" dist="23000" dir="5400000" rotWithShape="0">
              <a:srgbClr val="000000">
                <a:alpha val="35000"/>
              </a:srgbClr>
            </a:outerShdw>
          </a:effectLst>
        </p:spPr>
        <p:txBody>
          <a:bodyPr lIns="0" tIns="0" rIns="0" bIns="0" anchor="ctr"/>
          <a:lstStyle/>
          <a:p>
            <a:pPr lvl="0" algn="ctr">
              <a:defRPr>
                <a:solidFill>
                  <a:srgbClr val="FFFFFF"/>
                </a:solidFill>
              </a:defRPr>
            </a:pPr>
            <a:endParaRPr/>
          </a:p>
        </p:txBody>
      </p:sp>
      <p:sp>
        <p:nvSpPr>
          <p:cNvPr id="101" name="Shape 223">
            <a:extLst>
              <a:ext uri="{FF2B5EF4-FFF2-40B4-BE49-F238E27FC236}">
                <a16:creationId xmlns:a16="http://schemas.microsoft.com/office/drawing/2014/main" id="{D0CD6317-7D5D-E640-A11C-092370A922F5}"/>
              </a:ext>
            </a:extLst>
          </p:cNvPr>
          <p:cNvSpPr/>
          <p:nvPr/>
        </p:nvSpPr>
        <p:spPr>
          <a:xfrm>
            <a:off x="7112328" y="4784400"/>
            <a:ext cx="115443" cy="971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ln>
            <a:solidFill/>
          </a:ln>
          <a:effectLst>
            <a:outerShdw blurRad="38100" dist="23000" dir="5400000" rotWithShape="0">
              <a:srgbClr val="000000">
                <a:alpha val="35000"/>
              </a:srgbClr>
            </a:outerShdw>
          </a:effectLst>
        </p:spPr>
        <p:txBody>
          <a:bodyPr lIns="0" tIns="0" rIns="0" bIns="0" anchor="ctr"/>
          <a:lstStyle/>
          <a:p>
            <a:pPr lvl="0" algn="ctr">
              <a:defRPr>
                <a:solidFill>
                  <a:srgbClr val="FFFFFF"/>
                </a:solidFill>
              </a:defRPr>
            </a:pPr>
            <a:endParaRPr/>
          </a:p>
        </p:txBody>
      </p:sp>
      <p:sp>
        <p:nvSpPr>
          <p:cNvPr id="102" name="Shape 223">
            <a:extLst>
              <a:ext uri="{FF2B5EF4-FFF2-40B4-BE49-F238E27FC236}">
                <a16:creationId xmlns:a16="http://schemas.microsoft.com/office/drawing/2014/main" id="{31A46D9C-B4FB-B146-A81C-260658A537A1}"/>
              </a:ext>
            </a:extLst>
          </p:cNvPr>
          <p:cNvSpPr/>
          <p:nvPr/>
        </p:nvSpPr>
        <p:spPr>
          <a:xfrm>
            <a:off x="6611585" y="5909256"/>
            <a:ext cx="115443" cy="971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ln>
            <a:solidFill/>
          </a:ln>
          <a:effectLst>
            <a:outerShdw blurRad="38100" dist="23000" dir="5400000" rotWithShape="0">
              <a:srgbClr val="000000">
                <a:alpha val="35000"/>
              </a:srgbClr>
            </a:outerShdw>
          </a:effectLst>
        </p:spPr>
        <p:txBody>
          <a:bodyPr lIns="0" tIns="0" rIns="0" bIns="0" anchor="ctr"/>
          <a:lstStyle/>
          <a:p>
            <a:pPr lvl="0" algn="ctr">
              <a:defRPr>
                <a:solidFill>
                  <a:srgbClr val="FFFFFF"/>
                </a:solidFill>
              </a:defRPr>
            </a:pPr>
            <a:endParaRPr/>
          </a:p>
        </p:txBody>
      </p:sp>
      <p:sp>
        <p:nvSpPr>
          <p:cNvPr id="106" name="Shape 223">
            <a:extLst>
              <a:ext uri="{FF2B5EF4-FFF2-40B4-BE49-F238E27FC236}">
                <a16:creationId xmlns:a16="http://schemas.microsoft.com/office/drawing/2014/main" id="{4620D3BA-2683-7940-9238-9B4078247955}"/>
              </a:ext>
            </a:extLst>
          </p:cNvPr>
          <p:cNvSpPr/>
          <p:nvPr/>
        </p:nvSpPr>
        <p:spPr>
          <a:xfrm>
            <a:off x="9557992" y="4283652"/>
            <a:ext cx="115443" cy="971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ln>
            <a:solidFill/>
          </a:ln>
          <a:effectLst>
            <a:outerShdw blurRad="38100" dist="23000" dir="5400000" rotWithShape="0">
              <a:srgbClr val="000000">
                <a:alpha val="35000"/>
              </a:srgbClr>
            </a:outerShdw>
          </a:effectLst>
        </p:spPr>
        <p:txBody>
          <a:bodyPr lIns="0" tIns="0" rIns="0" bIns="0" anchor="ctr"/>
          <a:lstStyle/>
          <a:p>
            <a:pPr lvl="0" algn="ctr">
              <a:defRPr>
                <a:solidFill>
                  <a:srgbClr val="FFFFFF"/>
                </a:solidFill>
              </a:defRPr>
            </a:pPr>
            <a:endParaRPr/>
          </a:p>
        </p:txBody>
      </p:sp>
      <p:sp>
        <p:nvSpPr>
          <p:cNvPr id="107" name="Shape 223">
            <a:extLst>
              <a:ext uri="{FF2B5EF4-FFF2-40B4-BE49-F238E27FC236}">
                <a16:creationId xmlns:a16="http://schemas.microsoft.com/office/drawing/2014/main" id="{3F748BE3-7F95-6948-BECC-AFF5DB238FCC}"/>
              </a:ext>
            </a:extLst>
          </p:cNvPr>
          <p:cNvSpPr/>
          <p:nvPr/>
        </p:nvSpPr>
        <p:spPr>
          <a:xfrm>
            <a:off x="8476680" y="4784395"/>
            <a:ext cx="115443" cy="971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ln>
            <a:solidFill/>
          </a:ln>
          <a:effectLst>
            <a:outerShdw blurRad="38100" dist="23000" dir="5400000" rotWithShape="0">
              <a:srgbClr val="000000">
                <a:alpha val="35000"/>
              </a:srgbClr>
            </a:outerShdw>
          </a:effectLst>
        </p:spPr>
        <p:txBody>
          <a:bodyPr lIns="0" tIns="0" rIns="0" bIns="0" anchor="ctr"/>
          <a:lstStyle/>
          <a:p>
            <a:pPr lvl="0" algn="ctr">
              <a:defRPr>
                <a:solidFill>
                  <a:srgbClr val="FFFFFF"/>
                </a:solidFill>
              </a:defRPr>
            </a:pPr>
            <a:endParaRPr/>
          </a:p>
        </p:txBody>
      </p:sp>
      <p:sp>
        <p:nvSpPr>
          <p:cNvPr id="108" name="Shape 223">
            <a:extLst>
              <a:ext uri="{FF2B5EF4-FFF2-40B4-BE49-F238E27FC236}">
                <a16:creationId xmlns:a16="http://schemas.microsoft.com/office/drawing/2014/main" id="{5AF2E3CC-5FFC-5047-B2B2-F06F8E452717}"/>
              </a:ext>
            </a:extLst>
          </p:cNvPr>
          <p:cNvSpPr/>
          <p:nvPr/>
        </p:nvSpPr>
        <p:spPr>
          <a:xfrm>
            <a:off x="10486911" y="4806169"/>
            <a:ext cx="115443" cy="971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ln>
            <a:solidFill/>
          </a:ln>
          <a:effectLst>
            <a:outerShdw blurRad="38100" dist="23000" dir="5400000" rotWithShape="0">
              <a:srgbClr val="000000">
                <a:alpha val="35000"/>
              </a:srgbClr>
            </a:outerShdw>
          </a:effectLst>
        </p:spPr>
        <p:txBody>
          <a:bodyPr lIns="0" tIns="0" rIns="0" bIns="0" anchor="ctr"/>
          <a:lstStyle/>
          <a:p>
            <a:pPr lvl="0" algn="ctr">
              <a:defRPr>
                <a:solidFill>
                  <a:srgbClr val="FFFFFF"/>
                </a:solidFill>
              </a:defRPr>
            </a:pPr>
            <a:endParaRPr/>
          </a:p>
        </p:txBody>
      </p:sp>
      <p:cxnSp>
        <p:nvCxnSpPr>
          <p:cNvPr id="109" name="Straight Connector 108">
            <a:extLst>
              <a:ext uri="{FF2B5EF4-FFF2-40B4-BE49-F238E27FC236}">
                <a16:creationId xmlns:a16="http://schemas.microsoft.com/office/drawing/2014/main" id="{C311028D-9035-6F4D-827F-69611BB24782}"/>
              </a:ext>
            </a:extLst>
          </p:cNvPr>
          <p:cNvCxnSpPr>
            <a:cxnSpLocks/>
          </p:cNvCxnSpPr>
          <p:nvPr/>
        </p:nvCxnSpPr>
        <p:spPr>
          <a:xfrm>
            <a:off x="8482150" y="4819929"/>
            <a:ext cx="1622287" cy="66612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2" name="TextBox 111">
            <a:extLst>
              <a:ext uri="{FF2B5EF4-FFF2-40B4-BE49-F238E27FC236}">
                <a16:creationId xmlns:a16="http://schemas.microsoft.com/office/drawing/2014/main" id="{78393ABA-F5E6-1C41-B773-E556EB69EA06}"/>
              </a:ext>
            </a:extLst>
          </p:cNvPr>
          <p:cNvSpPr txBox="1"/>
          <p:nvPr/>
        </p:nvSpPr>
        <p:spPr>
          <a:xfrm>
            <a:off x="6293013" y="4647892"/>
            <a:ext cx="829073" cy="307777"/>
          </a:xfrm>
          <a:prstGeom prst="rect">
            <a:avLst/>
          </a:prstGeom>
          <a:noFill/>
        </p:spPr>
        <p:txBody>
          <a:bodyPr wrap="none" rtlCol="0">
            <a:spAutoFit/>
          </a:bodyPr>
          <a:lstStyle/>
          <a:p>
            <a:r>
              <a:rPr lang="en-US" sz="1400"/>
              <a:t>Data-in</a:t>
            </a:r>
          </a:p>
        </p:txBody>
      </p:sp>
      <p:sp>
        <p:nvSpPr>
          <p:cNvPr id="113" name="TextBox 112">
            <a:extLst>
              <a:ext uri="{FF2B5EF4-FFF2-40B4-BE49-F238E27FC236}">
                <a16:creationId xmlns:a16="http://schemas.microsoft.com/office/drawing/2014/main" id="{03233C4A-7A8A-CA45-ABA6-83838C552F80}"/>
              </a:ext>
            </a:extLst>
          </p:cNvPr>
          <p:cNvSpPr txBox="1"/>
          <p:nvPr/>
        </p:nvSpPr>
        <p:spPr>
          <a:xfrm>
            <a:off x="11264157" y="4466464"/>
            <a:ext cx="938077" cy="307777"/>
          </a:xfrm>
          <a:prstGeom prst="rect">
            <a:avLst/>
          </a:prstGeom>
          <a:noFill/>
        </p:spPr>
        <p:txBody>
          <a:bodyPr wrap="none" rtlCol="0">
            <a:spAutoFit/>
          </a:bodyPr>
          <a:lstStyle/>
          <a:p>
            <a:r>
              <a:rPr lang="en-US" sz="1400"/>
              <a:t>¬Data-in</a:t>
            </a:r>
          </a:p>
        </p:txBody>
      </p:sp>
      <p:sp>
        <p:nvSpPr>
          <p:cNvPr id="114" name="TextBox 113">
            <a:extLst>
              <a:ext uri="{FF2B5EF4-FFF2-40B4-BE49-F238E27FC236}">
                <a16:creationId xmlns:a16="http://schemas.microsoft.com/office/drawing/2014/main" id="{08D70C99-D001-1447-A23E-0FD49BAC4C6A}"/>
              </a:ext>
            </a:extLst>
          </p:cNvPr>
          <p:cNvSpPr txBox="1"/>
          <p:nvPr/>
        </p:nvSpPr>
        <p:spPr>
          <a:xfrm>
            <a:off x="6329300" y="5555034"/>
            <a:ext cx="720069" cy="307777"/>
          </a:xfrm>
          <a:prstGeom prst="rect">
            <a:avLst/>
          </a:prstGeom>
          <a:noFill/>
        </p:spPr>
        <p:txBody>
          <a:bodyPr wrap="none" rtlCol="0">
            <a:spAutoFit/>
          </a:bodyPr>
          <a:lstStyle/>
          <a:p>
            <a:r>
              <a:rPr lang="en-US" sz="1400"/>
              <a:t>Select</a:t>
            </a:r>
          </a:p>
        </p:txBody>
      </p:sp>
      <p:sp>
        <p:nvSpPr>
          <p:cNvPr id="115" name="TextBox 114">
            <a:extLst>
              <a:ext uri="{FF2B5EF4-FFF2-40B4-BE49-F238E27FC236}">
                <a16:creationId xmlns:a16="http://schemas.microsoft.com/office/drawing/2014/main" id="{038C1BC7-B35D-9948-9F0C-4D5C4146B883}"/>
              </a:ext>
            </a:extLst>
          </p:cNvPr>
          <p:cNvSpPr txBox="1"/>
          <p:nvPr/>
        </p:nvSpPr>
        <p:spPr>
          <a:xfrm>
            <a:off x="9362784" y="3101462"/>
            <a:ext cx="542136" cy="307777"/>
          </a:xfrm>
          <a:prstGeom prst="rect">
            <a:avLst/>
          </a:prstGeom>
          <a:noFill/>
        </p:spPr>
        <p:txBody>
          <a:bodyPr wrap="none" rtlCol="0">
            <a:spAutoFit/>
          </a:bodyPr>
          <a:lstStyle/>
          <a:p>
            <a:r>
              <a:rPr lang="en-US" sz="1400" dirty="0"/>
              <a:t>Vcc</a:t>
            </a:r>
          </a:p>
        </p:txBody>
      </p:sp>
      <p:sp>
        <p:nvSpPr>
          <p:cNvPr id="116" name="TextBox 115">
            <a:extLst>
              <a:ext uri="{FF2B5EF4-FFF2-40B4-BE49-F238E27FC236}">
                <a16:creationId xmlns:a16="http://schemas.microsoft.com/office/drawing/2014/main" id="{26C00898-52C6-A140-972C-BE909D9C1333}"/>
              </a:ext>
            </a:extLst>
          </p:cNvPr>
          <p:cNvSpPr txBox="1"/>
          <p:nvPr/>
        </p:nvSpPr>
        <p:spPr>
          <a:xfrm>
            <a:off x="2988148" y="5499115"/>
            <a:ext cx="955711" cy="400110"/>
          </a:xfrm>
          <a:prstGeom prst="rect">
            <a:avLst/>
          </a:prstGeom>
          <a:noFill/>
        </p:spPr>
        <p:txBody>
          <a:bodyPr wrap="none" rtlCol="0">
            <a:spAutoFit/>
          </a:bodyPr>
          <a:lstStyle/>
          <a:p>
            <a:r>
              <a:rPr lang="en-US" sz="2000"/>
              <a:t>DRAM</a:t>
            </a:r>
          </a:p>
        </p:txBody>
      </p:sp>
      <p:sp>
        <p:nvSpPr>
          <p:cNvPr id="117" name="TextBox 116">
            <a:extLst>
              <a:ext uri="{FF2B5EF4-FFF2-40B4-BE49-F238E27FC236}">
                <a16:creationId xmlns:a16="http://schemas.microsoft.com/office/drawing/2014/main" id="{C5A9D3B7-636C-F640-948A-3E3524CACB71}"/>
              </a:ext>
            </a:extLst>
          </p:cNvPr>
          <p:cNvSpPr txBox="1"/>
          <p:nvPr/>
        </p:nvSpPr>
        <p:spPr>
          <a:xfrm>
            <a:off x="5526139" y="5067411"/>
            <a:ext cx="893193" cy="400110"/>
          </a:xfrm>
          <a:prstGeom prst="rect">
            <a:avLst/>
          </a:prstGeom>
          <a:noFill/>
        </p:spPr>
        <p:txBody>
          <a:bodyPr wrap="none" rtlCol="0">
            <a:spAutoFit/>
          </a:bodyPr>
          <a:lstStyle/>
          <a:p>
            <a:r>
              <a:rPr lang="en-US" sz="2000"/>
              <a:t>SRAM</a:t>
            </a:r>
          </a:p>
        </p:txBody>
      </p:sp>
      <p:sp>
        <p:nvSpPr>
          <p:cNvPr id="93" name="Shape 223">
            <a:extLst>
              <a:ext uri="{FF2B5EF4-FFF2-40B4-BE49-F238E27FC236}">
                <a16:creationId xmlns:a16="http://schemas.microsoft.com/office/drawing/2014/main" id="{6F81D7FE-E16A-C04F-A1DC-2B13C1C8C3A1}"/>
              </a:ext>
            </a:extLst>
          </p:cNvPr>
          <p:cNvSpPr/>
          <p:nvPr/>
        </p:nvSpPr>
        <p:spPr>
          <a:xfrm>
            <a:off x="7611100" y="5900022"/>
            <a:ext cx="115443" cy="971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ln>
            <a:solidFill/>
          </a:ln>
          <a:effectLst>
            <a:outerShdw blurRad="38100" dist="23000" dir="5400000" rotWithShape="0">
              <a:srgbClr val="000000">
                <a:alpha val="35000"/>
              </a:srgbClr>
            </a:outerShdw>
          </a:effectLst>
        </p:spPr>
        <p:txBody>
          <a:bodyPr lIns="0" tIns="0" rIns="0" bIns="0" anchor="ctr"/>
          <a:lstStyle/>
          <a:p>
            <a:pPr lvl="0" algn="ctr">
              <a:defRPr>
                <a:solidFill>
                  <a:srgbClr val="FFFFFF"/>
                </a:solidFill>
              </a:defRPr>
            </a:pPr>
            <a:endParaRPr/>
          </a:p>
        </p:txBody>
      </p:sp>
      <p:sp>
        <p:nvSpPr>
          <p:cNvPr id="94" name="Shape 223">
            <a:extLst>
              <a:ext uri="{FF2B5EF4-FFF2-40B4-BE49-F238E27FC236}">
                <a16:creationId xmlns:a16="http://schemas.microsoft.com/office/drawing/2014/main" id="{2D5A9D0D-714D-2148-A409-9B8310AE1CEB}"/>
              </a:ext>
            </a:extLst>
          </p:cNvPr>
          <p:cNvSpPr/>
          <p:nvPr/>
        </p:nvSpPr>
        <p:spPr>
          <a:xfrm>
            <a:off x="10492850" y="3835694"/>
            <a:ext cx="115443" cy="971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ln>
            <a:solidFill/>
          </a:ln>
          <a:effectLst>
            <a:outerShdw blurRad="38100" dist="23000" dir="5400000" rotWithShape="0">
              <a:srgbClr val="000000">
                <a:alpha val="35000"/>
              </a:srgbClr>
            </a:outerShdw>
          </a:effectLst>
        </p:spPr>
        <p:txBody>
          <a:bodyPr lIns="0" tIns="0" rIns="0" bIns="0" anchor="ctr"/>
          <a:lstStyle/>
          <a:p>
            <a:pPr lvl="0" algn="ctr">
              <a:defRPr>
                <a:solidFill>
                  <a:srgbClr val="FFFFFF"/>
                </a:solidFill>
              </a:defRPr>
            </a:pPr>
            <a:endParaRPr/>
          </a:p>
        </p:txBody>
      </p:sp>
      <p:sp>
        <p:nvSpPr>
          <p:cNvPr id="97" name="Shape 223">
            <a:extLst>
              <a:ext uri="{FF2B5EF4-FFF2-40B4-BE49-F238E27FC236}">
                <a16:creationId xmlns:a16="http://schemas.microsoft.com/office/drawing/2014/main" id="{A7BA36DD-4DAA-154D-A34F-4A512219A702}"/>
              </a:ext>
            </a:extLst>
          </p:cNvPr>
          <p:cNvSpPr/>
          <p:nvPr/>
        </p:nvSpPr>
        <p:spPr>
          <a:xfrm>
            <a:off x="8483931" y="3835698"/>
            <a:ext cx="115443" cy="971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ln>
            <a:solidFill/>
          </a:ln>
          <a:effectLst>
            <a:outerShdw blurRad="38100" dist="23000" dir="5400000" rotWithShape="0">
              <a:srgbClr val="000000">
                <a:alpha val="35000"/>
              </a:srgbClr>
            </a:outerShdw>
          </a:effectLst>
        </p:spPr>
        <p:txBody>
          <a:bodyPr lIns="0" tIns="0" rIns="0" bIns="0" anchor="ctr"/>
          <a:lstStyle/>
          <a:p>
            <a:pPr lvl="0" algn="ctr">
              <a:defRPr>
                <a:solidFill>
                  <a:srgbClr val="FFFFFF"/>
                </a:solidFill>
              </a:defRPr>
            </a:pPr>
            <a:endParaRPr/>
          </a:p>
        </p:txBody>
      </p:sp>
      <p:sp>
        <p:nvSpPr>
          <p:cNvPr id="99" name="Shape 223">
            <a:extLst>
              <a:ext uri="{FF2B5EF4-FFF2-40B4-BE49-F238E27FC236}">
                <a16:creationId xmlns:a16="http://schemas.microsoft.com/office/drawing/2014/main" id="{01DAE072-3A5F-0842-A656-B5D4395DBD9D}"/>
              </a:ext>
            </a:extLst>
          </p:cNvPr>
          <p:cNvSpPr/>
          <p:nvPr/>
        </p:nvSpPr>
        <p:spPr>
          <a:xfrm>
            <a:off x="11217891" y="5900678"/>
            <a:ext cx="115443" cy="971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ln>
            <a:solidFill/>
          </a:ln>
          <a:effectLst>
            <a:outerShdw blurRad="38100" dist="23000" dir="5400000" rotWithShape="0">
              <a:srgbClr val="000000">
                <a:alpha val="35000"/>
              </a:srgbClr>
            </a:outerShdw>
          </a:effectLst>
        </p:spPr>
        <p:txBody>
          <a:bodyPr lIns="0" tIns="0" rIns="0" bIns="0" anchor="ctr"/>
          <a:lstStyle/>
          <a:p>
            <a:pPr lvl="0" algn="ctr">
              <a:defRPr>
                <a:solidFill>
                  <a:srgbClr val="FFFFFF"/>
                </a:solidFill>
              </a:defRPr>
            </a:pPr>
            <a:endParaRPr/>
          </a:p>
        </p:txBody>
      </p:sp>
      <p:grpSp>
        <p:nvGrpSpPr>
          <p:cNvPr id="103" name="Group 210">
            <a:extLst>
              <a:ext uri="{FF2B5EF4-FFF2-40B4-BE49-F238E27FC236}">
                <a16:creationId xmlns:a16="http://schemas.microsoft.com/office/drawing/2014/main" id="{378A8887-1D11-3449-83AD-35D908448CBF}"/>
              </a:ext>
            </a:extLst>
          </p:cNvPr>
          <p:cNvGrpSpPr>
            <a:grpSpLocks/>
          </p:cNvGrpSpPr>
          <p:nvPr/>
        </p:nvGrpSpPr>
        <p:grpSpPr bwMode="auto">
          <a:xfrm>
            <a:off x="1797638" y="5361030"/>
            <a:ext cx="480216" cy="664319"/>
            <a:chOff x="3216" y="1728"/>
            <a:chExt cx="192" cy="480"/>
          </a:xfrm>
        </p:grpSpPr>
        <p:sp>
          <p:nvSpPr>
            <p:cNvPr id="104" name="Line 8">
              <a:extLst>
                <a:ext uri="{FF2B5EF4-FFF2-40B4-BE49-F238E27FC236}">
                  <a16:creationId xmlns:a16="http://schemas.microsoft.com/office/drawing/2014/main" id="{A103F886-9B45-4646-B55B-8B2AF93F51D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05" name="Line 9">
              <a:extLst>
                <a:ext uri="{FF2B5EF4-FFF2-40B4-BE49-F238E27FC236}">
                  <a16:creationId xmlns:a16="http://schemas.microsoft.com/office/drawing/2014/main" id="{205CF07A-678B-D543-BE62-772DB892A0A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10" name="Line 10">
              <a:extLst>
                <a:ext uri="{FF2B5EF4-FFF2-40B4-BE49-F238E27FC236}">
                  <a16:creationId xmlns:a16="http://schemas.microsoft.com/office/drawing/2014/main" id="{FE1068DA-B9B1-F24B-8A54-8CD604914D0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11" name="Line 11">
              <a:extLst>
                <a:ext uri="{FF2B5EF4-FFF2-40B4-BE49-F238E27FC236}">
                  <a16:creationId xmlns:a16="http://schemas.microsoft.com/office/drawing/2014/main" id="{2AB329EA-94DD-124B-B2B4-4B014F2A740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sp>
        <p:nvSpPr>
          <p:cNvPr id="118" name="Shape 223">
            <a:extLst>
              <a:ext uri="{FF2B5EF4-FFF2-40B4-BE49-F238E27FC236}">
                <a16:creationId xmlns:a16="http://schemas.microsoft.com/office/drawing/2014/main" id="{C0052099-5028-1F40-816A-B6B0585D1E0B}"/>
              </a:ext>
            </a:extLst>
          </p:cNvPr>
          <p:cNvSpPr/>
          <p:nvPr/>
        </p:nvSpPr>
        <p:spPr>
          <a:xfrm>
            <a:off x="8979926" y="5426552"/>
            <a:ext cx="115443" cy="971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ln>
            <a:solidFill/>
          </a:ln>
          <a:effectLst>
            <a:outerShdw blurRad="38100" dist="23000" dir="5400000" rotWithShape="0">
              <a:srgbClr val="000000">
                <a:alpha val="35000"/>
              </a:srgbClr>
            </a:outerShdw>
          </a:effectLst>
        </p:spPr>
        <p:txBody>
          <a:bodyPr lIns="0" tIns="0" rIns="0" bIns="0" anchor="ctr"/>
          <a:lstStyle/>
          <a:p>
            <a:pPr lvl="0" algn="ctr">
              <a:defRPr>
                <a:solidFill>
                  <a:srgbClr val="FFFFFF"/>
                </a:solidFill>
              </a:defRPr>
            </a:pPr>
            <a:endParaRPr/>
          </a:p>
        </p:txBody>
      </p:sp>
      <p:sp>
        <p:nvSpPr>
          <p:cNvPr id="119" name="Shape 223">
            <a:extLst>
              <a:ext uri="{FF2B5EF4-FFF2-40B4-BE49-F238E27FC236}">
                <a16:creationId xmlns:a16="http://schemas.microsoft.com/office/drawing/2014/main" id="{A6BFC9C0-EA25-874F-8EB9-E4C3DCA11E34}"/>
              </a:ext>
            </a:extLst>
          </p:cNvPr>
          <p:cNvSpPr/>
          <p:nvPr/>
        </p:nvSpPr>
        <p:spPr>
          <a:xfrm>
            <a:off x="9968349" y="5422196"/>
            <a:ext cx="115443" cy="971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ln>
            <a:solidFill/>
          </a:ln>
          <a:effectLst>
            <a:outerShdw blurRad="38100" dist="23000" dir="5400000" rotWithShape="0">
              <a:srgbClr val="000000">
                <a:alpha val="35000"/>
              </a:srgbClr>
            </a:outerShdw>
          </a:effectLst>
        </p:spPr>
        <p:txBody>
          <a:bodyPr lIns="0" tIns="0" rIns="0" bIns="0" anchor="ctr"/>
          <a:lstStyle/>
          <a:p>
            <a:pPr lvl="0" algn="ctr">
              <a:defRPr>
                <a:solidFill>
                  <a:srgbClr val="FFFFFF"/>
                </a:solidFill>
              </a:defRPr>
            </a:pPr>
            <a:endParaRPr/>
          </a:p>
        </p:txBody>
      </p:sp>
    </p:spTree>
    <p:extLst>
      <p:ext uri="{BB962C8B-B14F-4D97-AF65-F5344CB8AC3E}">
        <p14:creationId xmlns:p14="http://schemas.microsoft.com/office/powerpoint/2010/main" val="402455605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13983"/>
            <a:ext cx="9640389" cy="868362"/>
          </a:xfrm>
        </p:spPr>
        <p:txBody>
          <a:bodyPr anchor="ctr">
            <a:normAutofit/>
          </a:bodyPr>
          <a:lstStyle/>
          <a:p>
            <a:pPr algn="ctr"/>
            <a:r>
              <a:rPr lang="en-US" sz="4800">
                <a:latin typeface="Arial" panose="020B0604020202020204" pitchFamily="34" charset="0"/>
                <a:cs typeface="Arial" panose="020B0604020202020204" pitchFamily="34" charset="0"/>
              </a:rPr>
              <a:t>Circuit tools</a:t>
            </a:r>
          </a:p>
        </p:txBody>
      </p:sp>
      <p:sp>
        <p:nvSpPr>
          <p:cNvPr id="3" name="Content Placeholder 2"/>
          <p:cNvSpPr>
            <a:spLocks noGrp="1"/>
          </p:cNvSpPr>
          <p:nvPr>
            <p:ph idx="1"/>
          </p:nvPr>
        </p:nvSpPr>
        <p:spPr>
          <a:xfrm>
            <a:off x="304800" y="1979490"/>
            <a:ext cx="11582400" cy="3379715"/>
          </a:xfrm>
        </p:spPr>
        <p:txBody>
          <a:bodyPr>
            <a:noAutofit/>
          </a:bodyPr>
          <a:lstStyle/>
          <a:p>
            <a:pPr marL="342900" indent="-342900" algn="l">
              <a:buFont typeface="Arial" charset="0"/>
              <a:buChar char="•"/>
            </a:pPr>
            <a:r>
              <a:rPr lang="en-US" sz="2000">
                <a:latin typeface="Arial" panose="020B0604020202020204" pitchFamily="34" charset="0"/>
                <a:cs typeface="Arial" panose="020B0604020202020204" pitchFamily="34" charset="0"/>
              </a:rPr>
              <a:t>In addition to the sort of analysis we’ve done, there are many computer aided design tools.  Here are two:</a:t>
            </a:r>
          </a:p>
          <a:p>
            <a:pPr marL="800100" lvl="1" indent="-342900" algn="l">
              <a:buFont typeface="Arial" charset="0"/>
              <a:buChar char="•"/>
            </a:pPr>
            <a:r>
              <a:rPr lang="en-US">
                <a:latin typeface="Arial" panose="020B0604020202020204" pitchFamily="34" charset="0"/>
                <a:cs typeface="Arial" panose="020B0604020202020204" pitchFamily="34" charset="0"/>
              </a:rPr>
              <a:t>SPICE: This is a famous device/ circuit analysis tools.</a:t>
            </a:r>
          </a:p>
          <a:p>
            <a:pPr marL="800100" lvl="1" indent="-342900" algn="l">
              <a:buFont typeface="Arial" charset="0"/>
              <a:buChar char="•"/>
            </a:pPr>
            <a:r>
              <a:rPr lang="en-US">
                <a:latin typeface="Arial" panose="020B0604020202020204" pitchFamily="34" charset="0"/>
                <a:cs typeface="Arial" panose="020B0604020202020204" pitchFamily="34" charset="0"/>
              </a:rPr>
              <a:t>EagleCAD PCB files on GitHub: This is a cad system to lay out printed circuit boards.</a:t>
            </a:r>
          </a:p>
          <a:p>
            <a:pPr algn="l"/>
            <a:endParaRPr lang="en-US">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39</a:t>
            </a:fld>
            <a:endParaRPr lang="en-US"/>
          </a:p>
        </p:txBody>
      </p:sp>
    </p:spTree>
    <p:extLst>
      <p:ext uri="{BB962C8B-B14F-4D97-AF65-F5344CB8AC3E}">
        <p14:creationId xmlns:p14="http://schemas.microsoft.com/office/powerpoint/2010/main" val="29412337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4491" y="29318"/>
            <a:ext cx="11786493" cy="868362"/>
          </a:xfrm>
        </p:spPr>
        <p:txBody>
          <a:bodyPr anchor="ctr">
            <a:normAutofit/>
          </a:bodyPr>
          <a:lstStyle/>
          <a:p>
            <a:pPr algn="ctr"/>
            <a:r>
              <a:rPr lang="en-US" sz="4400">
                <a:latin typeface="Arial" panose="020B0604020202020204" pitchFamily="34" charset="0"/>
                <a:cs typeface="Arial" panose="020B0604020202020204" pitchFamily="34" charset="0"/>
              </a:rPr>
              <a:t>Current and potential</a:t>
            </a:r>
          </a:p>
        </p:txBody>
      </p:sp>
      <p:sp>
        <p:nvSpPr>
          <p:cNvPr id="3" name="Content Placeholder 2"/>
          <p:cNvSpPr>
            <a:spLocks noGrp="1"/>
          </p:cNvSpPr>
          <p:nvPr>
            <p:ph idx="1"/>
          </p:nvPr>
        </p:nvSpPr>
        <p:spPr>
          <a:xfrm>
            <a:off x="194491" y="1117979"/>
            <a:ext cx="11582400" cy="5102738"/>
          </a:xfrm>
        </p:spPr>
        <p:txBody>
          <a:bodyPr>
            <a:noAutofit/>
          </a:bodyPr>
          <a:lstStyle/>
          <a:p>
            <a:pPr marL="342900" indent="-342900" algn="l">
              <a:buFont typeface="Arial" panose="020B0604020202020204" pitchFamily="34" charset="0"/>
              <a:buChar char="•"/>
            </a:pPr>
            <a:r>
              <a:rPr lang="en-US" sz="2000" dirty="0">
                <a:latin typeface="Arial" charset="0"/>
                <a:ea typeface="Arial" charset="0"/>
                <a:cs typeface="Arial" charset="0"/>
              </a:rPr>
              <a:t>A principled understanding of electronics requires an understanding of Maxwell’s equations but that is not easy.  We’ll get into Maxwell’s equations later, but it will likely not mean anything unless you have the right background.  I’ll start out here in the middle of the story with an “</a:t>
            </a:r>
            <a:r>
              <a:rPr lang="en-US" sz="2000" dirty="0" err="1">
                <a:latin typeface="Arial" charset="0"/>
                <a:ea typeface="Arial" charset="0"/>
                <a:cs typeface="Arial" charset="0"/>
              </a:rPr>
              <a:t>artzy-craftzy</a:t>
            </a:r>
            <a:r>
              <a:rPr lang="en-US" sz="2000" dirty="0">
                <a:latin typeface="Arial" charset="0"/>
                <a:ea typeface="Arial" charset="0"/>
                <a:cs typeface="Arial" charset="0"/>
              </a:rPr>
              <a:t>” description of charge and potential but let me say, if you’re willing to start in the middle, you’re a better person than I am.</a:t>
            </a:r>
          </a:p>
          <a:p>
            <a:pPr marL="342900" indent="-342900" algn="l">
              <a:buFont typeface="Arial" panose="020B0604020202020204" pitchFamily="34" charset="0"/>
              <a:buChar char="•"/>
            </a:pPr>
            <a:r>
              <a:rPr lang="en-US" sz="2000" dirty="0">
                <a:latin typeface="Arial" charset="0"/>
                <a:ea typeface="Arial" charset="0"/>
                <a:cs typeface="Arial" charset="0"/>
              </a:rPr>
              <a:t>First, you need to accept the concept of an electric field, </a:t>
            </a:r>
            <a:r>
              <a:rPr lang="en-US" sz="2000" b="1" dirty="0">
                <a:latin typeface="Arial" charset="0"/>
                <a:ea typeface="Arial" charset="0"/>
                <a:cs typeface="Arial" charset="0"/>
              </a:rPr>
              <a:t>E(</a:t>
            </a:r>
            <a:r>
              <a:rPr lang="en-US" sz="2000" b="1" dirty="0" err="1">
                <a:latin typeface="Arial" charset="0"/>
                <a:ea typeface="Arial" charset="0"/>
                <a:cs typeface="Arial" charset="0"/>
              </a:rPr>
              <a:t>r</a:t>
            </a:r>
            <a:r>
              <a:rPr lang="en-US" sz="2000" dirty="0" err="1">
                <a:latin typeface="Arial" charset="0"/>
                <a:ea typeface="Arial" charset="0"/>
                <a:cs typeface="Arial" charset="0"/>
              </a:rPr>
              <a:t>,t</a:t>
            </a:r>
            <a:r>
              <a:rPr lang="en-US" sz="2000" dirty="0">
                <a:latin typeface="Arial" charset="0"/>
                <a:ea typeface="Arial" charset="0"/>
                <a:cs typeface="Arial" charset="0"/>
              </a:rPr>
              <a:t>).  Bold means a vector in three space.  Electric fields are created by charged particles.  Charged particles come in two flavors, -, like an electron and +, like a proton.  Charged particles experience a force when placed in an electric field.  This force is  proportional to their charge, namely </a:t>
            </a:r>
            <a:r>
              <a:rPr lang="en-US" sz="2000" b="1" dirty="0">
                <a:latin typeface="Arial" charset="0"/>
                <a:ea typeface="Arial" charset="0"/>
                <a:cs typeface="Arial" charset="0"/>
              </a:rPr>
              <a:t>F</a:t>
            </a:r>
            <a:r>
              <a:rPr lang="en-US" sz="2000" dirty="0">
                <a:latin typeface="Arial" charset="0"/>
                <a:ea typeface="Arial" charset="0"/>
                <a:cs typeface="Arial" charset="0"/>
              </a:rPr>
              <a:t>(</a:t>
            </a:r>
            <a:r>
              <a:rPr lang="en-US" sz="2000" b="1" dirty="0" err="1">
                <a:latin typeface="Arial" charset="0"/>
                <a:ea typeface="Arial" charset="0"/>
                <a:cs typeface="Arial" charset="0"/>
              </a:rPr>
              <a:t>r</a:t>
            </a:r>
            <a:r>
              <a:rPr lang="en-US" sz="2000" dirty="0" err="1">
                <a:latin typeface="Arial" charset="0"/>
                <a:ea typeface="Arial" charset="0"/>
                <a:cs typeface="Arial" charset="0"/>
              </a:rPr>
              <a:t>,t</a:t>
            </a:r>
            <a:r>
              <a:rPr lang="en-US" sz="2000" dirty="0">
                <a:latin typeface="Arial" charset="0"/>
                <a:ea typeface="Arial" charset="0"/>
                <a:cs typeface="Arial" charset="0"/>
              </a:rPr>
              <a:t>) = q</a:t>
            </a:r>
            <a:r>
              <a:rPr lang="en-US" sz="2000" b="1" dirty="0">
                <a:latin typeface="Arial" charset="0"/>
                <a:ea typeface="Arial" charset="0"/>
                <a:cs typeface="Arial" charset="0"/>
              </a:rPr>
              <a:t> E(</a:t>
            </a:r>
            <a:r>
              <a:rPr lang="en-US" sz="2000" b="1" dirty="0" err="1">
                <a:latin typeface="Arial" charset="0"/>
                <a:ea typeface="Arial" charset="0"/>
                <a:cs typeface="Arial" charset="0"/>
              </a:rPr>
              <a:t>r</a:t>
            </a:r>
            <a:r>
              <a:rPr lang="en-US" sz="2000" dirty="0" err="1">
                <a:latin typeface="Arial" charset="0"/>
                <a:ea typeface="Arial" charset="0"/>
                <a:cs typeface="Arial" charset="0"/>
              </a:rPr>
              <a:t>,t</a:t>
            </a:r>
            <a:r>
              <a:rPr lang="en-US" sz="2000" dirty="0">
                <a:latin typeface="Arial" charset="0"/>
                <a:ea typeface="Arial" charset="0"/>
                <a:cs typeface="Arial" charset="0"/>
              </a:rPr>
              <a:t>), where q is the charge. Accelerating charges, produce special electric fields that radiate.  Electric fields have companion fields called magnetic fields.  Magnetic fields are produced by </a:t>
            </a:r>
            <a:r>
              <a:rPr lang="en-US" sz="2000" i="1" dirty="0">
                <a:latin typeface="Arial" charset="0"/>
                <a:ea typeface="Arial" charset="0"/>
                <a:cs typeface="Arial" charset="0"/>
              </a:rPr>
              <a:t>moving</a:t>
            </a:r>
            <a:r>
              <a:rPr lang="en-US" sz="2000" dirty="0">
                <a:latin typeface="Arial" charset="0"/>
                <a:ea typeface="Arial" charset="0"/>
                <a:cs typeface="Arial" charset="0"/>
              </a:rPr>
              <a:t> charges.  </a:t>
            </a:r>
            <a:r>
              <a:rPr lang="en-US" sz="2000" i="1" dirty="0">
                <a:latin typeface="Arial" charset="0"/>
                <a:ea typeface="Arial" charset="0"/>
                <a:cs typeface="Arial" charset="0"/>
              </a:rPr>
              <a:t>Moving</a:t>
            </a:r>
            <a:r>
              <a:rPr lang="en-US" sz="2000" dirty="0">
                <a:latin typeface="Arial" charset="0"/>
                <a:ea typeface="Arial" charset="0"/>
                <a:cs typeface="Arial" charset="0"/>
              </a:rPr>
              <a:t> charged particles also experience a force when placed in a magnetic field.  In fact, the full force law is </a:t>
            </a:r>
          </a:p>
          <a:p>
            <a:pPr marL="800100" lvl="1" indent="-342900" algn="l">
              <a:buFont typeface="Arial" panose="020B0604020202020204" pitchFamily="34" charset="0"/>
              <a:buChar char="•"/>
            </a:pPr>
            <a:r>
              <a:rPr lang="en-US" b="1" dirty="0">
                <a:latin typeface="Arial" charset="0"/>
                <a:ea typeface="Arial" charset="0"/>
                <a:cs typeface="Arial" charset="0"/>
              </a:rPr>
              <a:t>F</a:t>
            </a:r>
            <a:r>
              <a:rPr lang="en-US" dirty="0">
                <a:latin typeface="Arial" charset="0"/>
                <a:ea typeface="Arial" charset="0"/>
                <a:cs typeface="Arial" charset="0"/>
              </a:rPr>
              <a:t>(</a:t>
            </a:r>
            <a:r>
              <a:rPr lang="en-US" b="1" dirty="0" err="1">
                <a:latin typeface="Arial" charset="0"/>
                <a:ea typeface="Arial" charset="0"/>
                <a:cs typeface="Arial" charset="0"/>
              </a:rPr>
              <a:t>r</a:t>
            </a:r>
            <a:r>
              <a:rPr lang="en-US" dirty="0" err="1">
                <a:latin typeface="Arial" charset="0"/>
                <a:ea typeface="Arial" charset="0"/>
                <a:cs typeface="Arial" charset="0"/>
              </a:rPr>
              <a:t>,t</a:t>
            </a:r>
            <a:r>
              <a:rPr lang="en-US" dirty="0">
                <a:latin typeface="Arial" charset="0"/>
                <a:ea typeface="Arial" charset="0"/>
                <a:cs typeface="Arial" charset="0"/>
              </a:rPr>
              <a:t>) = q</a:t>
            </a:r>
            <a:r>
              <a:rPr lang="en-US" b="1" dirty="0">
                <a:latin typeface="Arial" charset="0"/>
                <a:ea typeface="Arial" charset="0"/>
                <a:cs typeface="Arial" charset="0"/>
              </a:rPr>
              <a:t> (E(</a:t>
            </a:r>
            <a:r>
              <a:rPr lang="en-US" b="1" dirty="0" err="1">
                <a:latin typeface="Arial" charset="0"/>
                <a:ea typeface="Arial" charset="0"/>
                <a:cs typeface="Arial" charset="0"/>
              </a:rPr>
              <a:t>r</a:t>
            </a:r>
            <a:r>
              <a:rPr lang="en-US" dirty="0" err="1">
                <a:latin typeface="Arial" charset="0"/>
                <a:ea typeface="Arial" charset="0"/>
                <a:cs typeface="Arial" charset="0"/>
              </a:rPr>
              <a:t>,t</a:t>
            </a:r>
            <a:r>
              <a:rPr lang="en-US" dirty="0">
                <a:latin typeface="Arial" charset="0"/>
                <a:ea typeface="Arial" charset="0"/>
                <a:cs typeface="Arial" charset="0"/>
              </a:rPr>
              <a:t>) + </a:t>
            </a:r>
            <a:r>
              <a:rPr lang="en-US" b="1" dirty="0">
                <a:latin typeface="Arial" charset="0"/>
                <a:ea typeface="Arial" charset="0"/>
                <a:cs typeface="Arial" charset="0"/>
              </a:rPr>
              <a:t>v</a:t>
            </a:r>
            <a:r>
              <a:rPr lang="en-US" dirty="0">
                <a:latin typeface="Arial" charset="0"/>
                <a:ea typeface="Arial" charset="0"/>
                <a:cs typeface="Arial" charset="0"/>
              </a:rPr>
              <a:t> ×</a:t>
            </a:r>
            <a:r>
              <a:rPr lang="en-US" b="1" dirty="0">
                <a:latin typeface="Arial" charset="0"/>
                <a:ea typeface="Arial" charset="0"/>
                <a:cs typeface="Arial" charset="0"/>
              </a:rPr>
              <a:t> B(</a:t>
            </a:r>
            <a:r>
              <a:rPr lang="en-US" b="1" dirty="0" err="1">
                <a:latin typeface="Arial" charset="0"/>
                <a:ea typeface="Arial" charset="0"/>
                <a:cs typeface="Arial" charset="0"/>
              </a:rPr>
              <a:t>r</a:t>
            </a:r>
            <a:r>
              <a:rPr lang="en-US" dirty="0" err="1">
                <a:latin typeface="Arial" charset="0"/>
                <a:ea typeface="Arial" charset="0"/>
                <a:cs typeface="Arial" charset="0"/>
              </a:rPr>
              <a:t>,t</a:t>
            </a:r>
            <a:r>
              <a:rPr lang="en-US" dirty="0">
                <a:latin typeface="Arial" charset="0"/>
                <a:ea typeface="Arial" charset="0"/>
                <a:cs typeface="Arial" charset="0"/>
              </a:rPr>
              <a:t>)), where × is the vector cross product.</a:t>
            </a:r>
          </a:p>
          <a:p>
            <a:pPr marL="342900" indent="-342900" algn="l">
              <a:buFont typeface="Arial" panose="020B0604020202020204" pitchFamily="34" charset="0"/>
              <a:buChar char="•"/>
            </a:pPr>
            <a:r>
              <a:rPr lang="en-US" sz="2000" dirty="0">
                <a:latin typeface="Arial" charset="0"/>
                <a:ea typeface="Arial" charset="0"/>
                <a:cs typeface="Arial" charset="0"/>
              </a:rPr>
              <a:t>Charge is measured in Coulombs (C).  One coulomb has the same (negative) charge as 6.24 × 10</a:t>
            </a:r>
            <a:r>
              <a:rPr lang="en-US" sz="2000" baseline="30000" dirty="0">
                <a:latin typeface="Arial" charset="0"/>
                <a:ea typeface="Arial" charset="0"/>
                <a:cs typeface="Arial" charset="0"/>
              </a:rPr>
              <a:t>18</a:t>
            </a:r>
            <a:r>
              <a:rPr lang="en-US" sz="2000" dirty="0">
                <a:latin typeface="Arial" charset="0"/>
                <a:ea typeface="Arial" charset="0"/>
                <a:cs typeface="Arial" charset="0"/>
              </a:rPr>
              <a:t> electrons. </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a:t>
            </a:fld>
            <a:endParaRPr lang="en-US"/>
          </a:p>
        </p:txBody>
      </p:sp>
    </p:spTree>
    <p:extLst>
      <p:ext uri="{BB962C8B-B14F-4D97-AF65-F5344CB8AC3E}">
        <p14:creationId xmlns:p14="http://schemas.microsoft.com/office/powerpoint/2010/main" val="71876023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955" y="113983"/>
            <a:ext cx="11398387" cy="1123974"/>
          </a:xfrm>
        </p:spPr>
        <p:txBody>
          <a:bodyPr anchor="ctr">
            <a:noAutofit/>
          </a:bodyPr>
          <a:lstStyle/>
          <a:p>
            <a:pPr algn="ctr"/>
            <a:r>
              <a:rPr lang="en-US" sz="4400">
                <a:latin typeface="Arial" panose="020B0604020202020204" pitchFamily="34" charset="0"/>
                <a:cs typeface="Arial" panose="020B0604020202020204" pitchFamily="34" charset="0"/>
              </a:rPr>
              <a:t>Electronics part 3: Maxwell and Electromagnetic radiation</a:t>
            </a:r>
          </a:p>
        </p:txBody>
      </p:sp>
      <p:sp>
        <p:nvSpPr>
          <p:cNvPr id="3" name="Content Placeholder 2"/>
          <p:cNvSpPr>
            <a:spLocks noGrp="1"/>
          </p:cNvSpPr>
          <p:nvPr>
            <p:ph idx="1"/>
          </p:nvPr>
        </p:nvSpPr>
        <p:spPr>
          <a:xfrm>
            <a:off x="333955" y="1854926"/>
            <a:ext cx="11690444" cy="4501426"/>
          </a:xfrm>
        </p:spPr>
        <p:txBody>
          <a:bodyPr>
            <a:noAutofit/>
          </a:bodyPr>
          <a:lstStyle/>
          <a:p>
            <a:pPr marL="342900" indent="-342900" algn="l">
              <a:buFont typeface="Arial" charset="0"/>
              <a:buChar char="•"/>
            </a:pPr>
            <a:r>
              <a:rPr lang="en-US" sz="2000" dirty="0">
                <a:latin typeface="Arial" panose="020B0604020202020204" pitchFamily="34" charset="0"/>
                <a:cs typeface="Arial" panose="020B0604020202020204" pitchFamily="34" charset="0"/>
              </a:rPr>
              <a:t>We cover:</a:t>
            </a:r>
          </a:p>
          <a:p>
            <a:pPr marL="800100" lvl="1" indent="-342900" algn="l">
              <a:buFont typeface="Arial" charset="0"/>
              <a:buChar char="•"/>
            </a:pPr>
            <a:r>
              <a:rPr lang="en-US" sz="1800" dirty="0">
                <a:latin typeface="Arial" panose="020B0604020202020204" pitchFamily="34" charset="0"/>
                <a:cs typeface="Arial" panose="020B0604020202020204" pitchFamily="34" charset="0"/>
              </a:rPr>
              <a:t>The laws of physics including electricity and magnetism</a:t>
            </a:r>
          </a:p>
          <a:p>
            <a:pPr marL="1257300" lvl="2" indent="-342900" algn="l">
              <a:buFont typeface="Arial" charset="0"/>
              <a:buChar char="•"/>
            </a:pPr>
            <a:r>
              <a:rPr lang="en-US" dirty="0">
                <a:latin typeface="Arial" panose="020B0604020202020204" pitchFamily="34" charset="0"/>
                <a:cs typeface="Arial" panose="020B0604020202020204" pitchFamily="34" charset="0"/>
              </a:rPr>
              <a:t>Maxwell’s four field equations describe all electricity and magnetism. </a:t>
            </a:r>
          </a:p>
          <a:p>
            <a:pPr marL="800100" lvl="1" indent="-342900" algn="l">
              <a:buFont typeface="Arial" charset="0"/>
              <a:buChar char="•"/>
            </a:pPr>
            <a:r>
              <a:rPr lang="en-US" sz="1800" dirty="0">
                <a:latin typeface="Arial" panose="020B0604020202020204" pitchFamily="34" charset="0"/>
                <a:cs typeface="Arial" panose="020B0604020202020204" pitchFamily="34" charset="0"/>
              </a:rPr>
              <a:t>Electromagnetic radiation in space</a:t>
            </a:r>
          </a:p>
          <a:p>
            <a:pPr marL="1257300" lvl="2" indent="-342900" algn="l">
              <a:buFont typeface="Arial" charset="0"/>
              <a:buChar char="•"/>
            </a:pPr>
            <a:r>
              <a:rPr lang="en-US" dirty="0">
                <a:latin typeface="Arial" panose="020B0604020202020204" pitchFamily="34" charset="0"/>
                <a:cs typeface="Arial" panose="020B0604020202020204" pitchFamily="34" charset="0"/>
              </a:rPr>
              <a:t>Maxwell’s equations, in addition to describing “lumped circuits,” also predicts a new phenomenon called electromagnetic radiation.  You should have an intuitive understanding of how this happens by the time we’re done.</a:t>
            </a:r>
          </a:p>
          <a:p>
            <a:pPr marL="800100" lvl="1" indent="-342900" algn="l">
              <a:buFont typeface="Arial" charset="0"/>
              <a:buChar char="•"/>
            </a:pPr>
            <a:r>
              <a:rPr lang="en-US" sz="1800" dirty="0">
                <a:latin typeface="Arial" panose="020B0604020202020204" pitchFamily="34" charset="0"/>
                <a:cs typeface="Arial" panose="020B0604020202020204" pitchFamily="34" charset="0"/>
              </a:rPr>
              <a:t>Electromagnetic waves in a conductor</a:t>
            </a:r>
          </a:p>
          <a:p>
            <a:pPr marL="1257300" lvl="2" indent="-342900" algn="l">
              <a:buFont typeface="Arial" charset="0"/>
              <a:buChar char="•"/>
            </a:pPr>
            <a:r>
              <a:rPr lang="en-US" dirty="0">
                <a:latin typeface="Arial" panose="020B0604020202020204" pitchFamily="34" charset="0"/>
                <a:cs typeface="Arial" panose="020B0604020202020204" pitchFamily="34" charset="0"/>
              </a:rPr>
              <a:t>Electromagnetic waves travel in free space or through materials like a conductor or wave guide.</a:t>
            </a:r>
          </a:p>
          <a:p>
            <a:pPr marL="800100" lvl="1" indent="-342900" algn="l">
              <a:buFont typeface="Arial" charset="0"/>
              <a:buChar char="•"/>
            </a:pPr>
            <a:r>
              <a:rPr lang="en-US" sz="1800" dirty="0">
                <a:latin typeface="Arial" panose="020B0604020202020204" pitchFamily="34" charset="0"/>
                <a:cs typeface="Arial" panose="020B0604020202020204" pitchFamily="34" charset="0"/>
              </a:rPr>
              <a:t>Antennas</a:t>
            </a:r>
          </a:p>
          <a:p>
            <a:pPr marL="1257300" lvl="2" indent="-342900" algn="l">
              <a:buFont typeface="Arial" charset="0"/>
              <a:buChar char="•"/>
            </a:pPr>
            <a:r>
              <a:rPr lang="en-US" dirty="0">
                <a:latin typeface="Arial" panose="020B0604020202020204" pitchFamily="34" charset="0"/>
                <a:cs typeface="Arial" panose="020B0604020202020204" pitchFamily="34" charset="0"/>
              </a:rPr>
              <a:t>Antenna’s convert (or “couple”) time varying voltages and currents in a wire into travelling E/B waves in space.</a:t>
            </a:r>
          </a:p>
          <a:p>
            <a:pPr marL="1257300" lvl="2" indent="-342900" algn="l">
              <a:buFont typeface="Arial" charset="0"/>
              <a:buChar char="•"/>
            </a:pPr>
            <a:r>
              <a:rPr lang="en-US" dirty="0">
                <a:latin typeface="Arial" panose="020B0604020202020204" pitchFamily="34" charset="0"/>
                <a:cs typeface="Arial" panose="020B0604020202020204" pitchFamily="34" charset="0"/>
              </a:rPr>
              <a:t>Different antenna’s have different directionality and efficiency characteristics.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40</a:t>
            </a:fld>
            <a:endParaRPr lang="en-US"/>
          </a:p>
        </p:txBody>
      </p:sp>
    </p:spTree>
    <p:extLst>
      <p:ext uri="{BB962C8B-B14F-4D97-AF65-F5344CB8AC3E}">
        <p14:creationId xmlns:p14="http://schemas.microsoft.com/office/powerpoint/2010/main" val="223901107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7131" y="141693"/>
            <a:ext cx="11611633" cy="1065888"/>
          </a:xfrm>
        </p:spPr>
        <p:txBody>
          <a:bodyPr anchor="ctr">
            <a:noAutofit/>
          </a:bodyPr>
          <a:lstStyle/>
          <a:p>
            <a:pPr algn="ctr"/>
            <a:r>
              <a:rPr lang="en-US" sz="4400">
                <a:latin typeface="Arial" panose="020B0604020202020204" pitchFamily="34" charset="0"/>
                <a:cs typeface="Arial" panose="020B0604020202020204" pitchFamily="34" charset="0"/>
              </a:rPr>
              <a:t>In the beginning God created Maxwell (just after Newton)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90184" y="1655760"/>
                <a:ext cx="11611632" cy="4693806"/>
              </a:xfrm>
            </p:spPr>
            <p:txBody>
              <a:bodyPr>
                <a:noAutofit/>
              </a:bodyPr>
              <a:lstStyle/>
              <a:p>
                <a:pPr marL="342900" indent="-342900" algn="l">
                  <a:buFont typeface="Arial" panose="020B0604020202020204" pitchFamily="34" charset="0"/>
                  <a:buChar char="•"/>
                </a:pPr>
                <a:r>
                  <a:rPr lang="en-US" sz="2000" dirty="0">
                    <a:latin typeface="Arial" charset="0"/>
                    <a:ea typeface="Arial" charset="0"/>
                    <a:cs typeface="Arial" charset="0"/>
                  </a:rPr>
                  <a:t>The laws of EM according to Clerk Maxwell are:</a:t>
                </a:r>
              </a:p>
              <a:p>
                <a:pPr marL="914400" lvl="1" indent="-457200" algn="l">
                  <a:buFont typeface="+mj-lt"/>
                  <a:buAutoNum type="arabicPeriod"/>
                </a:pPr>
                <a14:m>
                  <m:oMath xmlns:m="http://schemas.openxmlformats.org/officeDocument/2006/math">
                    <m:r>
                      <m:rPr>
                        <m:sty m:val="p"/>
                      </m:rPr>
                      <a:rPr lang="en-US" i="1" smtClean="0">
                        <a:latin typeface="Cambria Math" panose="02040503050406030204" pitchFamily="18" charset="0"/>
                        <a:ea typeface="Cambria Math" panose="02040503050406030204" pitchFamily="18" charset="0"/>
                        <a:cs typeface="Arial" charset="0"/>
                      </a:rPr>
                      <m:t>∇</m:t>
                    </m:r>
                    <m:r>
                      <a:rPr lang="en-US" i="1" smtClean="0">
                        <a:latin typeface="Cambria Math" panose="02040503050406030204" pitchFamily="18" charset="0"/>
                        <a:ea typeface="Cambria Math" panose="02040503050406030204" pitchFamily="18" charset="0"/>
                        <a:cs typeface="Arial" charset="0"/>
                      </a:rPr>
                      <m:t>∙</m:t>
                    </m:r>
                    <m:r>
                      <a:rPr lang="en-US" b="1" i="0" smtClean="0">
                        <a:latin typeface="Cambria Math" panose="02040503050406030204" pitchFamily="18" charset="0"/>
                        <a:ea typeface="Cambria Math" panose="02040503050406030204" pitchFamily="18" charset="0"/>
                        <a:cs typeface="Arial" charset="0"/>
                      </a:rPr>
                      <m:t>𝐄</m:t>
                    </m:r>
                    <m:r>
                      <a:rPr lang="en-US" b="0" i="1" smtClean="0">
                        <a:latin typeface="Cambria Math" panose="02040503050406030204" pitchFamily="18" charset="0"/>
                        <a:ea typeface="Cambria Math" panose="02040503050406030204" pitchFamily="18" charset="0"/>
                        <a:cs typeface="Arial" charset="0"/>
                      </a:rPr>
                      <m:t>= </m:t>
                    </m:r>
                    <m:f>
                      <m:fPr>
                        <m:ctrlPr>
                          <a:rPr lang="en-US" b="0" i="1" smtClean="0">
                            <a:latin typeface="Cambria Math" panose="02040503050406030204" pitchFamily="18" charset="0"/>
                            <a:ea typeface="Cambria Math" panose="02040503050406030204" pitchFamily="18" charset="0"/>
                            <a:cs typeface="Arial" charset="0"/>
                          </a:rPr>
                        </m:ctrlPr>
                      </m:fPr>
                      <m:num>
                        <m:r>
                          <a:rPr lang="en-US" b="0" i="1" smtClean="0">
                            <a:latin typeface="Cambria Math" panose="02040503050406030204" pitchFamily="18" charset="0"/>
                            <a:ea typeface="Cambria Math" panose="02040503050406030204" pitchFamily="18" charset="0"/>
                            <a:cs typeface="Arial" charset="0"/>
                          </a:rPr>
                          <m:t>𝜌</m:t>
                        </m:r>
                      </m:num>
                      <m:den>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𝜖</m:t>
                            </m:r>
                          </m:e>
                          <m:sub>
                            <m:r>
                              <a:rPr lang="en-US" b="0" i="1" smtClean="0">
                                <a:latin typeface="Cambria Math" panose="02040503050406030204" pitchFamily="18" charset="0"/>
                                <a:ea typeface="Cambria Math" panose="02040503050406030204" pitchFamily="18" charset="0"/>
                                <a:cs typeface="Arial" charset="0"/>
                              </a:rPr>
                              <m:t>0</m:t>
                            </m:r>
                          </m:sub>
                        </m:sSub>
                      </m:den>
                    </m:f>
                    <m:r>
                      <a:rPr lang="en-US" b="0" i="1" smtClean="0">
                        <a:latin typeface="Cambria Math" panose="02040503050406030204" pitchFamily="18" charset="0"/>
                        <a:ea typeface="Cambria Math" panose="02040503050406030204" pitchFamily="18" charset="0"/>
                        <a:cs typeface="Arial" charset="0"/>
                      </a:rPr>
                      <m:t> </m:t>
                    </m:r>
                  </m:oMath>
                </a14:m>
                <a:endParaRPr lang="en-US" baseline="-25000" dirty="0">
                  <a:latin typeface="Arial" charset="0"/>
                  <a:ea typeface="Arial" charset="0"/>
                  <a:cs typeface="Arial" charset="0"/>
                </a:endParaRPr>
              </a:p>
              <a:p>
                <a:pPr marL="914400" lvl="1" indent="-457200" algn="l">
                  <a:buFont typeface="+mj-lt"/>
                  <a:buAutoNum type="arabicPeriod"/>
                </a:pPr>
                <a14:m>
                  <m:oMath xmlns:m="http://schemas.openxmlformats.org/officeDocument/2006/math">
                    <m:r>
                      <m:rPr>
                        <m:sty m:val="p"/>
                      </m:rPr>
                      <a:rPr lang="en-US" i="1" smtClean="0">
                        <a:latin typeface="Cambria Math" panose="02040503050406030204" pitchFamily="18" charset="0"/>
                        <a:ea typeface="Cambria Math" panose="02040503050406030204" pitchFamily="18" charset="0"/>
                        <a:cs typeface="Arial" charset="0"/>
                      </a:rPr>
                      <m:t>∇</m:t>
                    </m:r>
                    <m:r>
                      <a:rPr lang="en-US" i="1" smtClean="0">
                        <a:latin typeface="Cambria Math" panose="02040503050406030204" pitchFamily="18" charset="0"/>
                        <a:ea typeface="Cambria Math" panose="02040503050406030204" pitchFamily="18" charset="0"/>
                        <a:cs typeface="Arial" charset="0"/>
                      </a:rPr>
                      <m:t>∙</m:t>
                    </m:r>
                    <m:r>
                      <a:rPr lang="en-US" b="1" i="0" smtClean="0">
                        <a:latin typeface="Cambria Math" panose="02040503050406030204" pitchFamily="18" charset="0"/>
                        <a:ea typeface="Cambria Math" panose="02040503050406030204" pitchFamily="18" charset="0"/>
                        <a:cs typeface="Arial" charset="0"/>
                      </a:rPr>
                      <m:t>𝐁</m:t>
                    </m:r>
                    <m:r>
                      <a:rPr lang="en-US" b="0" i="1" smtClean="0">
                        <a:latin typeface="Cambria Math" panose="02040503050406030204" pitchFamily="18" charset="0"/>
                        <a:ea typeface="Cambria Math" panose="02040503050406030204" pitchFamily="18" charset="0"/>
                        <a:cs typeface="Arial" charset="0"/>
                      </a:rPr>
                      <m:t>=0</m:t>
                    </m:r>
                  </m:oMath>
                </a14:m>
                <a:endParaRPr lang="en-US" dirty="0">
                  <a:latin typeface="Arial" charset="0"/>
                  <a:ea typeface="Arial" charset="0"/>
                  <a:cs typeface="Arial" charset="0"/>
                </a:endParaRPr>
              </a:p>
              <a:p>
                <a:pPr marL="914400" lvl="1" indent="-457200" algn="l">
                  <a:buFont typeface="+mj-lt"/>
                  <a:buAutoNum type="arabicPeriod"/>
                </a:pPr>
                <a14:m>
                  <m:oMath xmlns:m="http://schemas.openxmlformats.org/officeDocument/2006/math">
                    <m:r>
                      <m:rPr>
                        <m:sty m:val="p"/>
                      </m:rPr>
                      <a:rPr lang="en-US" i="1" smtClean="0">
                        <a:latin typeface="Cambria Math" panose="02040503050406030204" pitchFamily="18" charset="0"/>
                        <a:ea typeface="Cambria Math" panose="02040503050406030204" pitchFamily="18" charset="0"/>
                        <a:cs typeface="Arial" charset="0"/>
                      </a:rPr>
                      <m:t>∇</m:t>
                    </m:r>
                    <m:r>
                      <a:rPr lang="en-US" i="1" smtClean="0">
                        <a:latin typeface="Cambria Math" panose="02040503050406030204" pitchFamily="18" charset="0"/>
                        <a:ea typeface="Cambria Math" panose="02040503050406030204" pitchFamily="18" charset="0"/>
                        <a:cs typeface="Arial" charset="0"/>
                      </a:rPr>
                      <m:t>×</m:t>
                    </m:r>
                    <m:r>
                      <a:rPr lang="en-US" b="1" i="0" smtClean="0">
                        <a:latin typeface="Cambria Math" panose="02040503050406030204" pitchFamily="18" charset="0"/>
                        <a:ea typeface="Cambria Math" panose="02040503050406030204" pitchFamily="18" charset="0"/>
                        <a:cs typeface="Arial" charset="0"/>
                      </a:rPr>
                      <m:t>𝐄</m:t>
                    </m:r>
                    <m:r>
                      <a:rPr lang="en-US" b="0" i="1" smtClean="0">
                        <a:latin typeface="Cambria Math" panose="02040503050406030204" pitchFamily="18" charset="0"/>
                        <a:ea typeface="Cambria Math" panose="02040503050406030204" pitchFamily="18" charset="0"/>
                        <a:cs typeface="Arial" charset="0"/>
                      </a:rPr>
                      <m:t>=−</m:t>
                    </m:r>
                    <m:f>
                      <m:fPr>
                        <m:ctrlPr>
                          <a:rPr lang="en-US" b="0" i="1" smtClean="0">
                            <a:latin typeface="Cambria Math" panose="02040503050406030204" pitchFamily="18" charset="0"/>
                            <a:ea typeface="Cambria Math" panose="02040503050406030204" pitchFamily="18" charset="0"/>
                            <a:cs typeface="Arial" charset="0"/>
                          </a:rPr>
                        </m:ctrlPr>
                      </m:fPr>
                      <m:num>
                        <m:r>
                          <a:rPr lang="en-US" b="0" i="1" smtClean="0">
                            <a:latin typeface="Cambria Math" panose="02040503050406030204" pitchFamily="18" charset="0"/>
                            <a:ea typeface="Cambria Math" panose="02040503050406030204" pitchFamily="18" charset="0"/>
                            <a:cs typeface="Arial" charset="0"/>
                          </a:rPr>
                          <m:t>𝜕</m:t>
                        </m:r>
                        <m:r>
                          <a:rPr lang="en-US" b="1" i="0" smtClean="0">
                            <a:latin typeface="Cambria Math" panose="02040503050406030204" pitchFamily="18" charset="0"/>
                            <a:ea typeface="Cambria Math" panose="02040503050406030204" pitchFamily="18" charset="0"/>
                            <a:cs typeface="Arial" charset="0"/>
                          </a:rPr>
                          <m:t>𝐁</m:t>
                        </m:r>
                      </m:num>
                      <m:den>
                        <m:r>
                          <a:rPr lang="en-US" b="0"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𝑡</m:t>
                        </m:r>
                      </m:den>
                    </m:f>
                  </m:oMath>
                </a14:m>
                <a:endParaRPr lang="en-US" dirty="0">
                  <a:latin typeface="Arial" charset="0"/>
                  <a:ea typeface="Arial" charset="0"/>
                  <a:cs typeface="Arial" charset="0"/>
                </a:endParaRPr>
              </a:p>
              <a:p>
                <a:pPr marL="914400" lvl="1" indent="-457200" algn="l">
                  <a:buFont typeface="+mj-lt"/>
                  <a:buAutoNum type="arabicPeriod"/>
                </a:pPr>
                <a14:m>
                  <m:oMath xmlns:m="http://schemas.openxmlformats.org/officeDocument/2006/math">
                    <m:sSup>
                      <m:sSupPr>
                        <m:ctrlPr>
                          <a:rPr lang="en-US" i="1" smtClean="0">
                            <a:latin typeface="Cambria Math" panose="02040503050406030204" pitchFamily="18" charset="0"/>
                            <a:cs typeface="Arial" charset="0"/>
                          </a:rPr>
                        </m:ctrlPr>
                      </m:sSupPr>
                      <m:e>
                        <m:r>
                          <a:rPr lang="en-US" b="0" i="1" smtClean="0">
                            <a:latin typeface="Cambria Math" panose="02040503050406030204" pitchFamily="18" charset="0"/>
                            <a:cs typeface="Arial" charset="0"/>
                          </a:rPr>
                          <m:t>𝑐</m:t>
                        </m:r>
                      </m:e>
                      <m:sup>
                        <m:r>
                          <a:rPr lang="en-US" b="0" i="1" smtClean="0">
                            <a:latin typeface="Cambria Math" panose="02040503050406030204" pitchFamily="18" charset="0"/>
                            <a:cs typeface="Arial" charset="0"/>
                          </a:rPr>
                          <m:t>2</m:t>
                        </m:r>
                      </m:sup>
                    </m:sSup>
                    <m:r>
                      <a:rPr lang="en-US" b="0" i="1" smtClean="0">
                        <a:latin typeface="Cambria Math" panose="02040503050406030204" pitchFamily="18" charset="0"/>
                        <a:cs typeface="Arial" charset="0"/>
                      </a:rPr>
                      <m:t> </m:t>
                    </m:r>
                    <m:r>
                      <m:rPr>
                        <m:sty m:val="p"/>
                      </m:rPr>
                      <a:rPr lang="en-US" b="0"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m:t>
                    </m:r>
                    <m:r>
                      <a:rPr lang="en-US" b="1" i="0" smtClean="0">
                        <a:latin typeface="Cambria Math" panose="02040503050406030204" pitchFamily="18" charset="0"/>
                        <a:ea typeface="Cambria Math" panose="02040503050406030204" pitchFamily="18" charset="0"/>
                        <a:cs typeface="Arial" charset="0"/>
                      </a:rPr>
                      <m:t>𝐁</m:t>
                    </m:r>
                    <m:r>
                      <a:rPr lang="en-US" b="0" i="1" smtClean="0">
                        <a:latin typeface="Cambria Math" panose="02040503050406030204" pitchFamily="18" charset="0"/>
                        <a:ea typeface="Cambria Math" panose="02040503050406030204" pitchFamily="18" charset="0"/>
                        <a:cs typeface="Arial" charset="0"/>
                      </a:rPr>
                      <m:t>= </m:t>
                    </m:r>
                    <m:f>
                      <m:fPr>
                        <m:ctrlPr>
                          <a:rPr lang="en-US" b="0" i="1" smtClean="0">
                            <a:latin typeface="Cambria Math" panose="02040503050406030204" pitchFamily="18" charset="0"/>
                            <a:ea typeface="Cambria Math" panose="02040503050406030204" pitchFamily="18" charset="0"/>
                            <a:cs typeface="Arial" charset="0"/>
                          </a:rPr>
                        </m:ctrlPr>
                      </m:fPr>
                      <m:num>
                        <m:r>
                          <a:rPr lang="en-US" b="1" i="1" smtClean="0">
                            <a:latin typeface="Cambria Math" panose="02040503050406030204" pitchFamily="18" charset="0"/>
                            <a:ea typeface="Cambria Math" panose="02040503050406030204" pitchFamily="18" charset="0"/>
                            <a:cs typeface="Arial" charset="0"/>
                          </a:rPr>
                          <m:t>𝒋</m:t>
                        </m:r>
                      </m:num>
                      <m:den>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𝜖</m:t>
                            </m:r>
                          </m:e>
                          <m:sub>
                            <m:r>
                              <a:rPr lang="en-US" b="0" i="1" smtClean="0">
                                <a:latin typeface="Cambria Math" panose="02040503050406030204" pitchFamily="18" charset="0"/>
                                <a:ea typeface="Cambria Math" panose="02040503050406030204" pitchFamily="18" charset="0"/>
                                <a:cs typeface="Arial" charset="0"/>
                              </a:rPr>
                              <m:t>0</m:t>
                            </m:r>
                          </m:sub>
                        </m:sSub>
                      </m:den>
                    </m:f>
                    <m:r>
                      <a:rPr lang="en-US" b="0" i="1" smtClean="0">
                        <a:latin typeface="Cambria Math" panose="02040503050406030204" pitchFamily="18" charset="0"/>
                        <a:ea typeface="Cambria Math" panose="02040503050406030204" pitchFamily="18" charset="0"/>
                        <a:cs typeface="Arial" charset="0"/>
                      </a:rPr>
                      <m:t>+ </m:t>
                    </m:r>
                    <m:f>
                      <m:fPr>
                        <m:ctrlPr>
                          <a:rPr lang="en-US" b="0" i="1" smtClean="0">
                            <a:latin typeface="Cambria Math" panose="02040503050406030204" pitchFamily="18" charset="0"/>
                            <a:ea typeface="Cambria Math" panose="02040503050406030204" pitchFamily="18" charset="0"/>
                            <a:cs typeface="Arial" charset="0"/>
                          </a:rPr>
                        </m:ctrlPr>
                      </m:fPr>
                      <m:num>
                        <m:r>
                          <a:rPr lang="en-US" b="0" i="1" smtClean="0">
                            <a:latin typeface="Cambria Math" panose="02040503050406030204" pitchFamily="18" charset="0"/>
                            <a:ea typeface="Cambria Math" panose="02040503050406030204" pitchFamily="18" charset="0"/>
                            <a:cs typeface="Arial" charset="0"/>
                          </a:rPr>
                          <m:t>𝜕</m:t>
                        </m:r>
                        <m:r>
                          <a:rPr lang="en-US" b="1" i="0" smtClean="0">
                            <a:latin typeface="Cambria Math" panose="02040503050406030204" pitchFamily="18" charset="0"/>
                            <a:ea typeface="Cambria Math" panose="02040503050406030204" pitchFamily="18" charset="0"/>
                            <a:cs typeface="Arial" charset="0"/>
                          </a:rPr>
                          <m:t>𝐄</m:t>
                        </m:r>
                      </m:num>
                      <m:den>
                        <m:r>
                          <a:rPr lang="en-US" b="0"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𝑡</m:t>
                        </m:r>
                      </m:den>
                    </m:f>
                    <m:r>
                      <a:rPr lang="en-US" b="0" i="1" smtClean="0">
                        <a:latin typeface="Cambria Math" panose="02040503050406030204" pitchFamily="18" charset="0"/>
                        <a:ea typeface="Cambria Math" panose="02040503050406030204" pitchFamily="18" charset="0"/>
                        <a:cs typeface="Arial" charset="0"/>
                      </a:rPr>
                      <m:t> </m:t>
                    </m:r>
                  </m:oMath>
                </a14:m>
                <a:r>
                  <a:rPr lang="en-US" dirty="0">
                    <a:latin typeface="Arial" charset="0"/>
                    <a:ea typeface="Arial" charset="0"/>
                    <a:cs typeface="Arial" charset="0"/>
                  </a:rPr>
                  <a:t>, </a:t>
                </a:r>
                <a:r>
                  <a:rPr lang="en-US" sz="1800" dirty="0">
                    <a:latin typeface="Arial" charset="0"/>
                    <a:ea typeface="Arial" charset="0"/>
                    <a:cs typeface="Arial" charset="0"/>
                  </a:rPr>
                  <a:t>𝜖</a:t>
                </a:r>
                <a:r>
                  <a:rPr lang="en-US" sz="1800" baseline="-25000" dirty="0">
                    <a:latin typeface="Arial" charset="0"/>
                    <a:ea typeface="Arial" charset="0"/>
                    <a:cs typeface="Arial" charset="0"/>
                  </a:rPr>
                  <a:t>0 </a:t>
                </a:r>
                <a:r>
                  <a:rPr lang="en-US" sz="1800" dirty="0">
                    <a:latin typeface="Arial" charset="0"/>
                    <a:ea typeface="Arial" charset="0"/>
                    <a:cs typeface="Arial" charset="0"/>
                  </a:rPr>
                  <a:t>= 8.854 × 10</a:t>
                </a:r>
                <a:r>
                  <a:rPr lang="en-US" sz="1800" baseline="30000" dirty="0">
                    <a:latin typeface="Arial" charset="0"/>
                    <a:ea typeface="Arial" charset="0"/>
                    <a:cs typeface="Arial" charset="0"/>
                  </a:rPr>
                  <a:t>-12</a:t>
                </a:r>
                <a:r>
                  <a:rPr lang="en-US" sz="1800" dirty="0">
                    <a:latin typeface="Arial" charset="0"/>
                    <a:ea typeface="Arial" charset="0"/>
                    <a:cs typeface="Arial" charset="0"/>
                  </a:rPr>
                  <a:t> C</a:t>
                </a:r>
                <a:r>
                  <a:rPr lang="en-US" sz="1800" baseline="30000" dirty="0">
                    <a:latin typeface="Arial" charset="0"/>
                    <a:ea typeface="Arial" charset="0"/>
                    <a:cs typeface="Arial" charset="0"/>
                  </a:rPr>
                  <a:t>2</a:t>
                </a:r>
                <a:r>
                  <a:rPr lang="en-US" sz="1800" dirty="0">
                    <a:latin typeface="Arial" charset="0"/>
                    <a:ea typeface="Arial" charset="0"/>
                    <a:cs typeface="Arial" charset="0"/>
                  </a:rPr>
                  <a:t>/N-m</a:t>
                </a:r>
                <a:r>
                  <a:rPr lang="en-US" sz="1800" baseline="30000" dirty="0">
                    <a:latin typeface="Arial" charset="0"/>
                    <a:ea typeface="Arial" charset="0"/>
                    <a:cs typeface="Arial" charset="0"/>
                  </a:rPr>
                  <a:t>2</a:t>
                </a:r>
                <a:r>
                  <a:rPr lang="en-US" dirty="0">
                    <a:latin typeface="Arial" charset="0"/>
                    <a:ea typeface="Arial" charset="0"/>
                    <a:cs typeface="Arial" charset="0"/>
                  </a:rPr>
                  <a:t>, </a:t>
                </a:r>
                <a14:m>
                  <m:oMath xmlns:m="http://schemas.openxmlformats.org/officeDocument/2006/math">
                    <m:f>
                      <m:fPr>
                        <m:ctrlPr>
                          <a:rPr lang="en-US" i="1" smtClean="0">
                            <a:latin typeface="Cambria Math" panose="02040503050406030204" pitchFamily="18" charset="0"/>
                            <a:cs typeface="Arial" charset="0"/>
                          </a:rPr>
                        </m:ctrlPr>
                      </m:fPr>
                      <m:num>
                        <m:r>
                          <a:rPr lang="en-US" b="0" i="1" smtClean="0">
                            <a:latin typeface="Cambria Math" panose="02040503050406030204" pitchFamily="18" charset="0"/>
                            <a:cs typeface="Arial" charset="0"/>
                          </a:rPr>
                          <m:t>1</m:t>
                        </m:r>
                      </m:num>
                      <m:den>
                        <m:sSup>
                          <m:sSupPr>
                            <m:ctrlPr>
                              <a:rPr lang="en-US" i="1" smtClean="0">
                                <a:latin typeface="Cambria Math" panose="02040503050406030204" pitchFamily="18" charset="0"/>
                                <a:cs typeface="Arial" charset="0"/>
                              </a:rPr>
                            </m:ctrlPr>
                          </m:sSupPr>
                          <m:e>
                            <m:r>
                              <a:rPr lang="en-US" b="0" i="1" smtClean="0">
                                <a:latin typeface="Cambria Math" panose="02040503050406030204" pitchFamily="18" charset="0"/>
                                <a:cs typeface="Arial" charset="0"/>
                              </a:rPr>
                              <m:t>𝑐</m:t>
                            </m:r>
                          </m:e>
                          <m:sup>
                            <m:r>
                              <a:rPr lang="en-US" b="0" i="1" smtClean="0">
                                <a:latin typeface="Cambria Math" panose="02040503050406030204" pitchFamily="18" charset="0"/>
                                <a:cs typeface="Arial" charset="0"/>
                              </a:rPr>
                              <m:t>2</m:t>
                            </m:r>
                          </m:sup>
                        </m:sSup>
                      </m:den>
                    </m:f>
                    <m:r>
                      <a:rPr lang="en-US" b="0" i="1" smtClean="0">
                        <a:latin typeface="Cambria Math" panose="02040503050406030204" pitchFamily="18" charset="0"/>
                        <a:cs typeface="Arial" charset="0"/>
                      </a:rPr>
                      <m:t>= </m:t>
                    </m:r>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𝜖</m:t>
                        </m:r>
                      </m:e>
                      <m:sub>
                        <m:r>
                          <a:rPr lang="en-US" b="0" i="1" smtClean="0">
                            <a:latin typeface="Cambria Math" panose="02040503050406030204" pitchFamily="18" charset="0"/>
                            <a:cs typeface="Arial" charset="0"/>
                          </a:rPr>
                          <m:t>0</m:t>
                        </m:r>
                      </m:sub>
                    </m:sSub>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𝜇</m:t>
                        </m:r>
                      </m:e>
                      <m:sub>
                        <m:r>
                          <a:rPr lang="en-US" b="0" i="1" smtClean="0">
                            <a:latin typeface="Cambria Math" panose="02040503050406030204" pitchFamily="18" charset="0"/>
                            <a:cs typeface="Arial" charset="0"/>
                          </a:rPr>
                          <m:t>0</m:t>
                        </m:r>
                      </m:sub>
                    </m:sSub>
                  </m:oMath>
                </a14:m>
                <a:endParaRPr lang="en-US" i="1" dirty="0">
                  <a:latin typeface="Cambria Math" panose="02040503050406030204" pitchFamily="18" charset="0"/>
                  <a:cs typeface="Arial" charset="0"/>
                </a:endParaRPr>
              </a:p>
              <a:p>
                <a:pPr marL="914400" lvl="1" indent="-457200" algn="l">
                  <a:buFont typeface="+mj-lt"/>
                  <a:buAutoNum type="arabicPeriod"/>
                </a:pPr>
                <a14:m>
                  <m:oMath xmlns:m="http://schemas.openxmlformats.org/officeDocument/2006/math">
                    <m:r>
                      <m:rPr>
                        <m:sty m:val="p"/>
                      </m:rPr>
                      <a:rPr lang="en-US" i="1" smtClean="0">
                        <a:latin typeface="Cambria Math" panose="02040503050406030204" pitchFamily="18" charset="0"/>
                        <a:ea typeface="Cambria Math" panose="02040503050406030204" pitchFamily="18" charset="0"/>
                        <a:cs typeface="Arial" charset="0"/>
                      </a:rPr>
                      <m:t>∇</m:t>
                    </m:r>
                    <m:r>
                      <a:rPr lang="en-US" i="1" smtClean="0">
                        <a:latin typeface="Cambria Math" panose="02040503050406030204" pitchFamily="18" charset="0"/>
                        <a:ea typeface="Cambria Math" panose="02040503050406030204" pitchFamily="18" charset="0"/>
                        <a:cs typeface="Arial" charset="0"/>
                      </a:rPr>
                      <m:t>∙</m:t>
                    </m:r>
                    <m:r>
                      <a:rPr lang="en-US" b="1" i="1" smtClean="0">
                        <a:latin typeface="Cambria Math" panose="02040503050406030204" pitchFamily="18" charset="0"/>
                        <a:ea typeface="Cambria Math" panose="02040503050406030204" pitchFamily="18" charset="0"/>
                        <a:cs typeface="Arial" charset="0"/>
                      </a:rPr>
                      <m:t>𝒋</m:t>
                    </m:r>
                    <m:r>
                      <a:rPr lang="en-US" b="0" i="1" smtClean="0">
                        <a:latin typeface="Cambria Math" panose="02040503050406030204" pitchFamily="18" charset="0"/>
                        <a:ea typeface="Cambria Math" panose="02040503050406030204" pitchFamily="18" charset="0"/>
                        <a:cs typeface="Arial" charset="0"/>
                      </a:rPr>
                      <m:t>=−</m:t>
                    </m:r>
                    <m:f>
                      <m:fPr>
                        <m:ctrlPr>
                          <a:rPr lang="en-US" b="0" i="1" smtClean="0">
                            <a:latin typeface="Cambria Math" panose="02040503050406030204" pitchFamily="18" charset="0"/>
                            <a:ea typeface="Cambria Math" panose="02040503050406030204" pitchFamily="18" charset="0"/>
                            <a:cs typeface="Arial" charset="0"/>
                          </a:rPr>
                        </m:ctrlPr>
                      </m:fPr>
                      <m:num>
                        <m:r>
                          <a:rPr lang="en-US" b="0" i="1" smtClean="0">
                            <a:latin typeface="Cambria Math" panose="02040503050406030204" pitchFamily="18" charset="0"/>
                            <a:ea typeface="Cambria Math" panose="02040503050406030204" pitchFamily="18" charset="0"/>
                            <a:cs typeface="Arial" charset="0"/>
                          </a:rPr>
                          <m:t>𝜕𝜌</m:t>
                        </m:r>
                      </m:num>
                      <m:den>
                        <m:r>
                          <a:rPr lang="en-US" b="0"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𝑡</m:t>
                        </m:r>
                      </m:den>
                    </m:f>
                  </m:oMath>
                </a14:m>
                <a:endParaRPr lang="en-US" dirty="0">
                  <a:latin typeface="Arial" charset="0"/>
                  <a:ea typeface="Arial" charset="0"/>
                  <a:cs typeface="Arial" charset="0"/>
                </a:endParaRPr>
              </a:p>
              <a:p>
                <a:pPr algn="l"/>
                <a:r>
                  <a:rPr lang="en-US" sz="2000" dirty="0">
                    <a:latin typeface="Arial" charset="0"/>
                    <a:ea typeface="Arial" charset="0"/>
                    <a:cs typeface="Arial" charset="0"/>
                  </a:rPr>
                  <a:t>Here </a:t>
                </a:r>
                <a:r>
                  <a:rPr lang="en-US" sz="2000" b="1" dirty="0">
                    <a:latin typeface="Arial" charset="0"/>
                    <a:ea typeface="Arial" charset="0"/>
                    <a:cs typeface="Arial" charset="0"/>
                  </a:rPr>
                  <a:t>E </a:t>
                </a:r>
                <a:r>
                  <a:rPr lang="en-US" sz="2000" dirty="0">
                    <a:latin typeface="Arial" charset="0"/>
                    <a:ea typeface="Arial" charset="0"/>
                    <a:cs typeface="Arial" charset="0"/>
                  </a:rPr>
                  <a:t> is the electric field, </a:t>
                </a:r>
                <a:r>
                  <a:rPr lang="en-US" sz="2000" b="1" dirty="0">
                    <a:latin typeface="Arial" charset="0"/>
                    <a:ea typeface="Arial" charset="0"/>
                    <a:cs typeface="Arial" charset="0"/>
                  </a:rPr>
                  <a:t>B</a:t>
                </a:r>
                <a:r>
                  <a:rPr lang="en-US" sz="2000" dirty="0">
                    <a:latin typeface="Arial" charset="0"/>
                    <a:ea typeface="Arial" charset="0"/>
                    <a:cs typeface="Arial" charset="0"/>
                  </a:rPr>
                  <a:t> is the magnetic field, </a:t>
                </a:r>
                <a:r>
                  <a:rPr lang="en-US" sz="2000" b="1" dirty="0">
                    <a:latin typeface="Arial" charset="0"/>
                    <a:ea typeface="Arial" charset="0"/>
                    <a:cs typeface="Arial" charset="0"/>
                  </a:rPr>
                  <a:t>j</a:t>
                </a:r>
                <a:r>
                  <a:rPr lang="en-US" sz="2000" dirty="0">
                    <a:latin typeface="Arial" charset="0"/>
                    <a:ea typeface="Arial" charset="0"/>
                    <a:cs typeface="Arial" charset="0"/>
                  </a:rPr>
                  <a:t> is the current density through a closed surface, c is the speed of light and 𝜌 is the charge density at a point.  The rest of classical physics, including special relativity, is described by:</a:t>
                </a:r>
              </a:p>
              <a:p>
                <a:pPr marL="800100" lvl="1" indent="-342900" algn="l">
                  <a:buFont typeface="Arial" panose="020B0604020202020204" pitchFamily="34" charset="0"/>
                  <a:buChar char="•"/>
                </a:pPr>
                <a:r>
                  <a:rPr lang="en-US" dirty="0">
                    <a:latin typeface="Arial" panose="020B0604020202020204" pitchFamily="34" charset="0"/>
                    <a:ea typeface="Arial" charset="0"/>
                    <a:cs typeface="Arial" panose="020B0604020202020204" pitchFamily="34" charset="0"/>
                  </a:rPr>
                  <a:t>Newton-Einstein: </a:t>
                </a:r>
                <a14:m>
                  <m:oMath xmlns:m="http://schemas.openxmlformats.org/officeDocument/2006/math">
                    <m:r>
                      <a:rPr lang="en-US" sz="2400" b="1" i="0" smtClean="0">
                        <a:latin typeface="Cambria Math" panose="02040503050406030204" pitchFamily="18" charset="0"/>
                        <a:ea typeface="Arial" charset="0"/>
                        <a:cs typeface="Arial" charset="0"/>
                      </a:rPr>
                      <m:t>𝐩</m:t>
                    </m:r>
                    <m:r>
                      <a:rPr lang="en-US" sz="2400" b="0" i="1" smtClean="0">
                        <a:latin typeface="Cambria Math" panose="02040503050406030204" pitchFamily="18" charset="0"/>
                        <a:ea typeface="Arial" charset="0"/>
                        <a:cs typeface="Arial" charset="0"/>
                      </a:rPr>
                      <m:t>=</m:t>
                    </m:r>
                    <m:r>
                      <a:rPr lang="en-US" sz="2400" b="0" i="1" smtClean="0">
                        <a:latin typeface="Cambria Math" panose="02040503050406030204" pitchFamily="18" charset="0"/>
                        <a:ea typeface="Arial" charset="0"/>
                        <a:cs typeface="Arial" charset="0"/>
                      </a:rPr>
                      <m:t>𝑚</m:t>
                    </m:r>
                    <m:r>
                      <a:rPr lang="en-US" sz="2400" b="1" i="0" smtClean="0">
                        <a:latin typeface="Cambria Math" panose="02040503050406030204" pitchFamily="18" charset="0"/>
                        <a:ea typeface="Arial" charset="0"/>
                        <a:cs typeface="Arial" charset="0"/>
                      </a:rPr>
                      <m:t>𝐯</m:t>
                    </m:r>
                    <m:r>
                      <a:rPr lang="en-US" sz="2400" b="0" i="1" smtClean="0">
                        <a:latin typeface="Cambria Math" panose="02040503050406030204" pitchFamily="18" charset="0"/>
                        <a:ea typeface="Arial" charset="0"/>
                        <a:cs typeface="Arial" charset="0"/>
                      </a:rPr>
                      <m:t> </m:t>
                    </m:r>
                  </m:oMath>
                </a14:m>
                <a:r>
                  <a:rPr lang="en-US" sz="2400" dirty="0">
                    <a:latin typeface="Arial" charset="0"/>
                    <a:ea typeface="Arial" charset="0"/>
                    <a:cs typeface="Arial" charset="0"/>
                  </a:rPr>
                  <a:t>, </a:t>
                </a:r>
                <a14:m>
                  <m:oMath xmlns:m="http://schemas.openxmlformats.org/officeDocument/2006/math">
                    <m:r>
                      <a:rPr lang="en-US" sz="2400" b="0" i="1" smtClean="0">
                        <a:latin typeface="Cambria Math" panose="02040503050406030204" pitchFamily="18" charset="0"/>
                        <a:ea typeface="Arial" charset="0"/>
                        <a:cs typeface="Arial" charset="0"/>
                      </a:rPr>
                      <m:t>𝑚</m:t>
                    </m:r>
                    <m:r>
                      <a:rPr lang="en-US" sz="2400" b="0" i="1" smtClean="0">
                        <a:latin typeface="Cambria Math" panose="02040503050406030204" pitchFamily="18" charset="0"/>
                        <a:ea typeface="Arial" charset="0"/>
                        <a:cs typeface="Arial" charset="0"/>
                      </a:rPr>
                      <m:t>= </m:t>
                    </m:r>
                    <m:f>
                      <m:fPr>
                        <m:ctrlPr>
                          <a:rPr lang="en-US" sz="2400" b="0" i="1" smtClean="0">
                            <a:latin typeface="Cambria Math" panose="02040503050406030204" pitchFamily="18" charset="0"/>
                            <a:cs typeface="Arial" charset="0"/>
                          </a:rPr>
                        </m:ctrlPr>
                      </m:fPr>
                      <m:num>
                        <m:sSub>
                          <m:sSubPr>
                            <m:ctrlPr>
                              <a:rPr lang="en-US" sz="2400" b="0" i="1" smtClean="0">
                                <a:latin typeface="Cambria Math" panose="02040503050406030204" pitchFamily="18" charset="0"/>
                                <a:cs typeface="Arial" charset="0"/>
                              </a:rPr>
                            </m:ctrlPr>
                          </m:sSubPr>
                          <m:e>
                            <m:r>
                              <a:rPr lang="en-US" sz="2400" b="0" i="1" smtClean="0">
                                <a:latin typeface="Cambria Math" panose="02040503050406030204" pitchFamily="18" charset="0"/>
                                <a:cs typeface="Arial" charset="0"/>
                              </a:rPr>
                              <m:t>𝑚</m:t>
                            </m:r>
                          </m:e>
                          <m:sub>
                            <m:r>
                              <a:rPr lang="en-US" sz="2400" b="0" i="1" smtClean="0">
                                <a:latin typeface="Cambria Math" panose="02040503050406030204" pitchFamily="18" charset="0"/>
                                <a:cs typeface="Arial" charset="0"/>
                              </a:rPr>
                              <m:t>0</m:t>
                            </m:r>
                          </m:sub>
                        </m:sSub>
                      </m:num>
                      <m:den>
                        <m:rad>
                          <m:radPr>
                            <m:degHide m:val="on"/>
                            <m:ctrlPr>
                              <a:rPr lang="en-US" sz="2400" b="0" i="1" smtClean="0">
                                <a:latin typeface="Cambria Math" panose="02040503050406030204" pitchFamily="18" charset="0"/>
                                <a:cs typeface="Arial" charset="0"/>
                              </a:rPr>
                            </m:ctrlPr>
                          </m:radPr>
                          <m:deg/>
                          <m:e>
                            <m:r>
                              <a:rPr lang="en-US" sz="2400" b="0" i="1" smtClean="0">
                                <a:latin typeface="Cambria Math" panose="02040503050406030204" pitchFamily="18" charset="0"/>
                                <a:cs typeface="Arial" charset="0"/>
                              </a:rPr>
                              <m:t>1−</m:t>
                            </m:r>
                            <m:sSup>
                              <m:sSupPr>
                                <m:ctrlPr>
                                  <a:rPr lang="en-US" sz="2400" b="0" i="1" smtClean="0">
                                    <a:latin typeface="Cambria Math" panose="02040503050406030204" pitchFamily="18" charset="0"/>
                                    <a:cs typeface="Arial" charset="0"/>
                                  </a:rPr>
                                </m:ctrlPr>
                              </m:sSupPr>
                              <m:e>
                                <m:r>
                                  <a:rPr lang="en-US" sz="2400" b="0" i="1" smtClean="0">
                                    <a:latin typeface="Cambria Math" panose="02040503050406030204" pitchFamily="18" charset="0"/>
                                    <a:cs typeface="Arial" charset="0"/>
                                  </a:rPr>
                                  <m:t>(</m:t>
                                </m:r>
                                <m:f>
                                  <m:fPr>
                                    <m:ctrlPr>
                                      <a:rPr lang="en-US" sz="2400" b="0" i="1" smtClean="0">
                                        <a:latin typeface="Cambria Math" panose="02040503050406030204" pitchFamily="18" charset="0"/>
                                        <a:cs typeface="Arial" charset="0"/>
                                      </a:rPr>
                                    </m:ctrlPr>
                                  </m:fPr>
                                  <m:num>
                                    <m:r>
                                      <a:rPr lang="en-US" sz="2400" b="0" i="1" smtClean="0">
                                        <a:latin typeface="Cambria Math" panose="02040503050406030204" pitchFamily="18" charset="0"/>
                                        <a:cs typeface="Arial" charset="0"/>
                                      </a:rPr>
                                      <m:t>𝑣</m:t>
                                    </m:r>
                                  </m:num>
                                  <m:den>
                                    <m:r>
                                      <a:rPr lang="en-US" sz="2400" b="0" i="1" smtClean="0">
                                        <a:latin typeface="Cambria Math" panose="02040503050406030204" pitchFamily="18" charset="0"/>
                                        <a:cs typeface="Arial" charset="0"/>
                                      </a:rPr>
                                      <m:t>𝑐</m:t>
                                    </m:r>
                                  </m:den>
                                </m:f>
                                <m:r>
                                  <a:rPr lang="en-US" sz="2400" b="0" i="1" smtClean="0">
                                    <a:latin typeface="Cambria Math" panose="02040503050406030204" pitchFamily="18" charset="0"/>
                                    <a:cs typeface="Arial" charset="0"/>
                                  </a:rPr>
                                  <m:t>)</m:t>
                                </m:r>
                              </m:e>
                              <m:sup>
                                <m:r>
                                  <a:rPr lang="en-US" sz="2400" b="0" i="1" smtClean="0">
                                    <a:latin typeface="Cambria Math" panose="02040503050406030204" pitchFamily="18" charset="0"/>
                                    <a:cs typeface="Arial" charset="0"/>
                                  </a:rPr>
                                  <m:t>2</m:t>
                                </m:r>
                              </m:sup>
                            </m:sSup>
                          </m:e>
                        </m:rad>
                      </m:den>
                    </m:f>
                  </m:oMath>
                </a14:m>
                <a:r>
                  <a:rPr lang="en-US" sz="2400" dirty="0">
                    <a:latin typeface="Arial" charset="0"/>
                    <a:ea typeface="Arial" charset="0"/>
                    <a:cs typeface="Arial" charset="0"/>
                  </a:rPr>
                  <a:t> , </a:t>
                </a:r>
                <a14:m>
                  <m:oMath xmlns:m="http://schemas.openxmlformats.org/officeDocument/2006/math">
                    <m:r>
                      <a:rPr lang="en-US" sz="2400" b="1" i="0" smtClean="0">
                        <a:latin typeface="Cambria Math" panose="02040503050406030204" pitchFamily="18" charset="0"/>
                        <a:ea typeface="Arial" charset="0"/>
                        <a:cs typeface="Arial" charset="0"/>
                      </a:rPr>
                      <m:t>𝐅</m:t>
                    </m:r>
                    <m:r>
                      <a:rPr lang="en-US" sz="2400" b="1" i="1" smtClean="0">
                        <a:latin typeface="Cambria Math" panose="02040503050406030204" pitchFamily="18" charset="0"/>
                        <a:ea typeface="Arial" charset="0"/>
                        <a:cs typeface="Arial" charset="0"/>
                      </a:rPr>
                      <m:t>=</m:t>
                    </m:r>
                    <m:r>
                      <m:rPr>
                        <m:sty m:val="p"/>
                      </m:rPr>
                      <a:rPr lang="en-US" sz="2400" b="0" i="0" smtClean="0">
                        <a:latin typeface="Cambria Math" panose="02040503050406030204" pitchFamily="18" charset="0"/>
                        <a:ea typeface="Arial" charset="0"/>
                        <a:cs typeface="Arial" charset="0"/>
                      </a:rPr>
                      <m:t>m</m:t>
                    </m:r>
                    <m:f>
                      <m:fPr>
                        <m:ctrlPr>
                          <a:rPr lang="en-US" sz="2400" b="0" i="1" smtClean="0">
                            <a:latin typeface="Cambria Math" panose="02040503050406030204" pitchFamily="18" charset="0"/>
                            <a:cs typeface="Arial" charset="0"/>
                          </a:rPr>
                        </m:ctrlPr>
                      </m:fPr>
                      <m:num>
                        <m:r>
                          <a:rPr lang="en-US" sz="2400" b="0" i="1" smtClean="0">
                            <a:latin typeface="Cambria Math" panose="02040503050406030204" pitchFamily="18" charset="0"/>
                            <a:cs typeface="Arial" charset="0"/>
                          </a:rPr>
                          <m:t>𝑑</m:t>
                        </m:r>
                        <m:r>
                          <a:rPr lang="en-US" sz="2400" b="1" i="0" smtClean="0">
                            <a:latin typeface="Cambria Math" panose="02040503050406030204" pitchFamily="18" charset="0"/>
                            <a:cs typeface="Arial" charset="0"/>
                          </a:rPr>
                          <m:t>𝐩</m:t>
                        </m:r>
                      </m:num>
                      <m:den>
                        <m:r>
                          <a:rPr lang="en-US" sz="2400" b="0" i="1" smtClean="0">
                            <a:latin typeface="Cambria Math" panose="02040503050406030204" pitchFamily="18" charset="0"/>
                            <a:cs typeface="Arial" charset="0"/>
                          </a:rPr>
                          <m:t>𝑑𝑡</m:t>
                        </m:r>
                      </m:den>
                    </m:f>
                  </m:oMath>
                </a14:m>
                <a:r>
                  <a:rPr lang="en-US" sz="2400" dirty="0">
                    <a:latin typeface="Arial" charset="0"/>
                    <a:ea typeface="Arial" charset="0"/>
                    <a:cs typeface="Arial" charset="0"/>
                  </a:rPr>
                  <a:t> </a:t>
                </a:r>
                <a:r>
                  <a:rPr lang="en-US" dirty="0">
                    <a:latin typeface="Arial" charset="0"/>
                    <a:ea typeface="Arial" charset="0"/>
                    <a:cs typeface="Arial" charset="0"/>
                  </a:rPr>
                  <a:t>.</a:t>
                </a:r>
              </a:p>
              <a:p>
                <a:pPr marL="800100" lvl="1" indent="-342900" algn="l">
                  <a:buFont typeface="Arial" panose="020B0604020202020204" pitchFamily="34" charset="0"/>
                  <a:buChar char="•"/>
                </a:pPr>
                <a:r>
                  <a:rPr lang="en-US" dirty="0">
                    <a:latin typeface="Arial" panose="020B0604020202020204" pitchFamily="34" charset="0"/>
                    <a:ea typeface="Arial" charset="0"/>
                    <a:cs typeface="Arial" panose="020B0604020202020204" pitchFamily="34" charset="0"/>
                  </a:rPr>
                  <a:t>Gravity</a:t>
                </a:r>
                <a:r>
                  <a:rPr lang="en-US" b="1" dirty="0">
                    <a:ea typeface="Arial" charset="0"/>
                    <a:cs typeface="Arial" charset="0"/>
                  </a:rPr>
                  <a:t>: </a:t>
                </a:r>
                <a14:m>
                  <m:oMath xmlns:m="http://schemas.openxmlformats.org/officeDocument/2006/math">
                    <m:r>
                      <a:rPr lang="en-US" sz="2400" b="1" i="0" smtClean="0">
                        <a:latin typeface="Cambria Math" panose="02040503050406030204" pitchFamily="18" charset="0"/>
                        <a:ea typeface="Arial" charset="0"/>
                        <a:cs typeface="Arial" charset="0"/>
                      </a:rPr>
                      <m:t>𝐅</m:t>
                    </m:r>
                    <m:r>
                      <a:rPr lang="en-US" sz="2400" b="0" i="1" smtClean="0">
                        <a:latin typeface="Cambria Math" panose="02040503050406030204" pitchFamily="18" charset="0"/>
                        <a:ea typeface="Arial" charset="0"/>
                        <a:cs typeface="Arial" charset="0"/>
                      </a:rPr>
                      <m:t>=−</m:t>
                    </m:r>
                    <m:f>
                      <m:fPr>
                        <m:ctrlPr>
                          <a:rPr lang="en-US" sz="2400" b="0" i="1" smtClean="0">
                            <a:latin typeface="Cambria Math" panose="02040503050406030204" pitchFamily="18" charset="0"/>
                            <a:cs typeface="Arial" charset="0"/>
                          </a:rPr>
                        </m:ctrlPr>
                      </m:fPr>
                      <m:num>
                        <m:r>
                          <a:rPr lang="en-US" sz="2400" b="0" i="1" smtClean="0">
                            <a:latin typeface="Cambria Math" panose="02040503050406030204" pitchFamily="18" charset="0"/>
                            <a:cs typeface="Arial" charset="0"/>
                          </a:rPr>
                          <m:t>𝐺</m:t>
                        </m:r>
                        <m:sSub>
                          <m:sSubPr>
                            <m:ctrlPr>
                              <a:rPr lang="en-US" sz="2400" b="0" i="1" smtClean="0">
                                <a:latin typeface="Cambria Math" panose="02040503050406030204" pitchFamily="18" charset="0"/>
                                <a:cs typeface="Arial" charset="0"/>
                              </a:rPr>
                            </m:ctrlPr>
                          </m:sSubPr>
                          <m:e>
                            <m:r>
                              <a:rPr lang="en-US" sz="2400" b="0" i="1" smtClean="0">
                                <a:latin typeface="Cambria Math" panose="02040503050406030204" pitchFamily="18" charset="0"/>
                                <a:cs typeface="Arial" charset="0"/>
                              </a:rPr>
                              <m:t>𝑚</m:t>
                            </m:r>
                          </m:e>
                          <m:sub>
                            <m:r>
                              <a:rPr lang="en-US" sz="2400" b="0" i="1" smtClean="0">
                                <a:latin typeface="Cambria Math" panose="02040503050406030204" pitchFamily="18" charset="0"/>
                                <a:cs typeface="Arial" charset="0"/>
                              </a:rPr>
                              <m:t>1</m:t>
                            </m:r>
                          </m:sub>
                        </m:sSub>
                        <m:sSub>
                          <m:sSubPr>
                            <m:ctrlPr>
                              <a:rPr lang="en-US" sz="2400" b="0" i="1" smtClean="0">
                                <a:latin typeface="Cambria Math" panose="02040503050406030204" pitchFamily="18" charset="0"/>
                                <a:cs typeface="Arial" charset="0"/>
                              </a:rPr>
                            </m:ctrlPr>
                          </m:sSubPr>
                          <m:e>
                            <m:r>
                              <a:rPr lang="en-US" sz="2400" b="0" i="1" smtClean="0">
                                <a:latin typeface="Cambria Math" panose="02040503050406030204" pitchFamily="18" charset="0"/>
                                <a:cs typeface="Arial" charset="0"/>
                              </a:rPr>
                              <m:t>𝑚</m:t>
                            </m:r>
                          </m:e>
                          <m:sub>
                            <m:r>
                              <a:rPr lang="en-US" sz="2400" b="0" i="1" smtClean="0">
                                <a:latin typeface="Cambria Math" panose="02040503050406030204" pitchFamily="18" charset="0"/>
                                <a:cs typeface="Arial" charset="0"/>
                              </a:rPr>
                              <m:t>2</m:t>
                            </m:r>
                          </m:sub>
                        </m:sSub>
                      </m:num>
                      <m:den>
                        <m:sSup>
                          <m:sSupPr>
                            <m:ctrlPr>
                              <a:rPr lang="en-US" sz="2400" b="0" i="1" smtClean="0">
                                <a:latin typeface="Cambria Math" panose="02040503050406030204" pitchFamily="18" charset="0"/>
                                <a:cs typeface="Arial" charset="0"/>
                              </a:rPr>
                            </m:ctrlPr>
                          </m:sSupPr>
                          <m:e>
                            <m:r>
                              <a:rPr lang="en-US" sz="2400" b="0" i="1" smtClean="0">
                                <a:latin typeface="Cambria Math" panose="02040503050406030204" pitchFamily="18" charset="0"/>
                                <a:cs typeface="Arial" charset="0"/>
                              </a:rPr>
                              <m:t>𝑟</m:t>
                            </m:r>
                          </m:e>
                          <m:sup>
                            <m:r>
                              <a:rPr lang="en-US" sz="2400" b="0" i="1" smtClean="0">
                                <a:latin typeface="Cambria Math" panose="02040503050406030204" pitchFamily="18" charset="0"/>
                                <a:cs typeface="Arial" charset="0"/>
                              </a:rPr>
                              <m:t>2</m:t>
                            </m:r>
                          </m:sup>
                        </m:sSup>
                      </m:den>
                    </m:f>
                    <m:r>
                      <a:rPr lang="en-US" sz="2400" b="0" i="1" smtClean="0">
                        <a:latin typeface="Cambria Math" panose="02040503050406030204" pitchFamily="18" charset="0"/>
                        <a:cs typeface="Arial" charset="0"/>
                      </a:rPr>
                      <m:t> </m:t>
                    </m:r>
                    <m:sSub>
                      <m:sSubPr>
                        <m:ctrlPr>
                          <a:rPr lang="en-US" sz="2400" b="0" i="1" smtClean="0">
                            <a:latin typeface="Cambria Math" panose="02040503050406030204" pitchFamily="18" charset="0"/>
                            <a:cs typeface="Arial" charset="0"/>
                          </a:rPr>
                        </m:ctrlPr>
                      </m:sSubPr>
                      <m:e>
                        <m:r>
                          <a:rPr lang="en-US" sz="2400" b="1" i="0" smtClean="0">
                            <a:latin typeface="Cambria Math" panose="02040503050406030204" pitchFamily="18" charset="0"/>
                            <a:cs typeface="Arial" charset="0"/>
                          </a:rPr>
                          <m:t>𝐮</m:t>
                        </m:r>
                      </m:e>
                      <m:sub>
                        <m:r>
                          <a:rPr lang="en-US" sz="2400" b="0" i="1" smtClean="0">
                            <a:latin typeface="Cambria Math" panose="02040503050406030204" pitchFamily="18" charset="0"/>
                            <a:cs typeface="Arial" charset="0"/>
                          </a:rPr>
                          <m:t>𝑟</m:t>
                        </m:r>
                      </m:sub>
                    </m:sSub>
                  </m:oMath>
                </a14:m>
                <a:r>
                  <a:rPr lang="en-US" b="1" dirty="0">
                    <a:latin typeface="Arial" charset="0"/>
                    <a:ea typeface="Arial" charset="0"/>
                    <a:cs typeface="Arial" charset="0"/>
                  </a:rPr>
                  <a:t> </a:t>
                </a:r>
                <a:r>
                  <a:rPr lang="en-US" dirty="0">
                    <a:latin typeface="Arial" charset="0"/>
                    <a:ea typeface="Arial" charset="0"/>
                    <a:cs typeface="Arial" charset="0"/>
                  </a:rPr>
                  <a:t>where </a:t>
                </a:r>
                <a:r>
                  <a:rPr lang="en-US" b="1" dirty="0" err="1">
                    <a:latin typeface="Arial" charset="0"/>
                    <a:ea typeface="Arial" charset="0"/>
                    <a:cs typeface="Arial" charset="0"/>
                  </a:rPr>
                  <a:t>u</a:t>
                </a:r>
                <a:r>
                  <a:rPr lang="en-US" b="1" baseline="-25000" dirty="0" err="1">
                    <a:latin typeface="Arial" charset="0"/>
                    <a:ea typeface="Arial" charset="0"/>
                    <a:cs typeface="Arial" charset="0"/>
                  </a:rPr>
                  <a:t>r</a:t>
                </a:r>
                <a:r>
                  <a:rPr lang="en-US" b="1" baseline="-25000" dirty="0">
                    <a:latin typeface="Arial" charset="0"/>
                    <a:ea typeface="Arial" charset="0"/>
                    <a:cs typeface="Arial" charset="0"/>
                  </a:rPr>
                  <a:t> </a:t>
                </a:r>
                <a:r>
                  <a:rPr lang="en-US" dirty="0">
                    <a:latin typeface="Arial" charset="0"/>
                    <a:ea typeface="Arial" charset="0"/>
                    <a:cs typeface="Arial" charset="0"/>
                  </a:rPr>
                  <a:t>is the unit vector from m</a:t>
                </a:r>
                <a:r>
                  <a:rPr lang="en-US" baseline="-25000" dirty="0">
                    <a:latin typeface="Arial" charset="0"/>
                    <a:ea typeface="Arial" charset="0"/>
                    <a:cs typeface="Arial" charset="0"/>
                  </a:rPr>
                  <a:t>1</a:t>
                </a:r>
                <a:r>
                  <a:rPr lang="en-US" dirty="0">
                    <a:latin typeface="Arial" charset="0"/>
                    <a:ea typeface="Arial" charset="0"/>
                    <a:cs typeface="Arial" charset="0"/>
                  </a:rPr>
                  <a:t> to m</a:t>
                </a:r>
                <a:r>
                  <a:rPr lang="en-US" baseline="-25000" dirty="0">
                    <a:latin typeface="Arial" charset="0"/>
                    <a:ea typeface="Arial" charset="0"/>
                    <a:cs typeface="Arial" charset="0"/>
                  </a:rPr>
                  <a:t>2</a:t>
                </a:r>
                <a:r>
                  <a:rPr lang="en-US" dirty="0">
                    <a:latin typeface="Arial" charset="0"/>
                    <a:ea typeface="Arial" charset="0"/>
                    <a:cs typeface="Arial" charset="0"/>
                  </a:rPr>
                  <a:t> and </a:t>
                </a:r>
                <a:r>
                  <a:rPr lang="en-US" b="1" dirty="0">
                    <a:latin typeface="Arial" charset="0"/>
                    <a:ea typeface="Arial" charset="0"/>
                    <a:cs typeface="Arial" charset="0"/>
                  </a:rPr>
                  <a:t>F</a:t>
                </a:r>
                <a:r>
                  <a:rPr lang="en-US" dirty="0">
                    <a:latin typeface="Arial" charset="0"/>
                    <a:ea typeface="Arial" charset="0"/>
                    <a:cs typeface="Arial" charset="0"/>
                  </a:rPr>
                  <a:t> is the force on m</a:t>
                </a:r>
                <a:r>
                  <a:rPr lang="en-US" baseline="-25000" dirty="0">
                    <a:latin typeface="Arial" charset="0"/>
                    <a:ea typeface="Arial" charset="0"/>
                    <a:cs typeface="Arial" charset="0"/>
                  </a:rPr>
                  <a:t>2</a:t>
                </a:r>
                <a:r>
                  <a:rPr lang="en-US" dirty="0">
                    <a:latin typeface="Arial" charset="0"/>
                    <a:ea typeface="Arial" charset="0"/>
                    <a:cs typeface="Arial" charset="0"/>
                  </a:rPr>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90184" y="1655760"/>
                <a:ext cx="11611632" cy="4693806"/>
              </a:xfrm>
              <a:blipFill>
                <a:blip r:embed="rId3"/>
                <a:stretch>
                  <a:fillRect l="-656" t="-1348" r="-219" b="-4043"/>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41</a:t>
            </a:fld>
            <a:endParaRPr lang="en-US"/>
          </a:p>
        </p:txBody>
      </p:sp>
    </p:spTree>
    <p:extLst>
      <p:ext uri="{BB962C8B-B14F-4D97-AF65-F5344CB8AC3E}">
        <p14:creationId xmlns:p14="http://schemas.microsoft.com/office/powerpoint/2010/main" val="424359305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latin typeface="Arial" panose="020B0604020202020204" pitchFamily="34" charset="0"/>
                <a:cs typeface="Arial" panose="020B0604020202020204" pitchFamily="34" charset="0"/>
              </a:rPr>
              <a:t>Solutions to the wave equation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65043" y="1908313"/>
                <a:ext cx="11675166" cy="4448038"/>
              </a:xfrm>
            </p:spPr>
            <p:txBody>
              <a:bodyPr>
                <a:noAutofit/>
              </a:bodyPr>
              <a:lstStyle/>
              <a:p>
                <a:pPr marL="342900" indent="-342900" algn="l">
                  <a:buFont typeface="Arial" panose="020B0604020202020204" pitchFamily="34" charset="0"/>
                  <a:buChar char="•"/>
                </a:pPr>
                <a:r>
                  <a:rPr lang="en-US" sz="2000" dirty="0">
                    <a:latin typeface="Arial" panose="020B0604020202020204" pitchFamily="34" charset="0"/>
                    <a:cs typeface="Arial" panose="020B0604020202020204" pitchFamily="34" charset="0"/>
                  </a:rPr>
                  <a:t>The solution of </a:t>
                </a:r>
                <a14:m>
                  <m:oMath xmlns:m="http://schemas.openxmlformats.org/officeDocument/2006/math">
                    <m:sSup>
                      <m:sSupPr>
                        <m:ctrlPr>
                          <a:rPr lang="en-US" sz="2000" i="1" smtClean="0">
                            <a:latin typeface="Cambria Math" panose="02040503050406030204" pitchFamily="18" charset="0"/>
                            <a:cs typeface="Arial" panose="020B0604020202020204" pitchFamily="34" charset="0"/>
                          </a:rPr>
                        </m:ctrlPr>
                      </m:sSupPr>
                      <m:e>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i="1" smtClean="0">
                        <a:latin typeface="Cambria Math" panose="02040503050406030204" pitchFamily="18" charset="0"/>
                        <a:ea typeface="Cambria Math" panose="02040503050406030204" pitchFamily="18" charset="0"/>
                        <a:cs typeface="Arial" panose="020B0604020202020204" pitchFamily="34" charset="0"/>
                      </a:rPr>
                      <m:t>𝜓</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𝜓</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𝑠</m:t>
                    </m:r>
                  </m:oMath>
                </a14:m>
                <a:r>
                  <a:rPr lang="en-US" sz="2000" dirty="0">
                    <a:latin typeface="Arial" charset="0"/>
                    <a:ea typeface="Arial" charset="0"/>
                    <a:cs typeface="Arial" charset="0"/>
                  </a:rPr>
                  <a:t> is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𝜓</m:t>
                    </m:r>
                    <m:d>
                      <m:dPr>
                        <m:ctrlPr>
                          <a:rPr lang="en-US" sz="2000" b="0" i="1" smtClean="0">
                            <a:latin typeface="Cambria Math" panose="02040503050406030204" pitchFamily="18" charset="0"/>
                            <a:ea typeface="Cambria Math" panose="02040503050406030204" pitchFamily="18" charset="0"/>
                            <a:cs typeface="Arial" charset="0"/>
                          </a:rPr>
                        </m:ctrlPr>
                      </m:dPr>
                      <m:e>
                        <m:r>
                          <a:rPr lang="en-US" sz="2000" b="0" i="1" smtClean="0">
                            <a:latin typeface="Cambria Math" panose="02040503050406030204" pitchFamily="18" charset="0"/>
                            <a:ea typeface="Cambria Math" panose="02040503050406030204" pitchFamily="18" charset="0"/>
                            <a:cs typeface="Arial" charset="0"/>
                          </a:rPr>
                          <m:t>𝑥</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𝑦</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𝑧</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𝑆</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𝑟</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r>
                          <a:rPr lang="en-US" sz="2000" b="0" i="1" smtClean="0">
                            <a:latin typeface="Cambria Math" panose="02040503050406030204" pitchFamily="18" charset="0"/>
                            <a:ea typeface="Cambria Math" panose="02040503050406030204" pitchFamily="18" charset="0"/>
                            <a:cs typeface="Arial" charset="0"/>
                          </a:rPr>
                          <m:t>𝑟</m:t>
                        </m:r>
                      </m:den>
                    </m:f>
                  </m:oMath>
                </a14:m>
                <a:r>
                  <a:rPr lang="en-US" sz="2000" dirty="0">
                    <a:latin typeface="Arial" charset="0"/>
                    <a:ea typeface="Arial" charset="0"/>
                    <a:cs typeface="Arial" charset="0"/>
                  </a:rPr>
                  <a:t> where </a:t>
                </a:r>
                <a14:m>
                  <m:oMath xmlns:m="http://schemas.openxmlformats.org/officeDocument/2006/math">
                    <m:r>
                      <a:rPr lang="en-US" sz="2000" b="0" i="1" smtClean="0">
                        <a:latin typeface="Cambria Math" panose="02040503050406030204" pitchFamily="18" charset="0"/>
                        <a:ea typeface="Arial" charset="0"/>
                        <a:cs typeface="Arial" charset="0"/>
                      </a:rPr>
                      <m:t>𝑆</m:t>
                    </m:r>
                    <m:r>
                      <a:rPr lang="en-US" sz="2000" b="0" i="1" smtClean="0">
                        <a:latin typeface="Cambria Math" panose="02040503050406030204" pitchFamily="18" charset="0"/>
                        <a:ea typeface="Arial" charset="0"/>
                        <a:cs typeface="Arial" charset="0"/>
                      </a:rPr>
                      <m:t>= </m:t>
                    </m:r>
                    <m:nary>
                      <m:naryPr>
                        <m:ctrlPr>
                          <a:rPr lang="en-US" sz="2000" b="0" i="1" smtClean="0">
                            <a:latin typeface="Cambria Math" panose="02040503050406030204" pitchFamily="18" charset="0"/>
                            <a:cs typeface="Arial" charset="0"/>
                          </a:rPr>
                        </m:ctrlPr>
                      </m:naryPr>
                      <m:sub>
                        <m:r>
                          <m:rPr>
                            <m:brk m:alnAt="23"/>
                          </m:rPr>
                          <a:rPr lang="en-US" sz="2000" b="0" i="1" smtClean="0">
                            <a:latin typeface="Cambria Math" panose="02040503050406030204" pitchFamily="18" charset="0"/>
                            <a:cs typeface="Arial" charset="0"/>
                          </a:rPr>
                          <m:t>𝑉</m:t>
                        </m:r>
                      </m:sub>
                      <m:sup/>
                      <m:e>
                        <m:r>
                          <a:rPr lang="en-US" sz="2000" b="0" i="1" smtClean="0">
                            <a:latin typeface="Cambria Math" panose="02040503050406030204" pitchFamily="18" charset="0"/>
                            <a:cs typeface="Arial" charset="0"/>
                          </a:rPr>
                          <m:t>𝑠</m:t>
                        </m:r>
                        <m:r>
                          <a:rPr lang="en-US" sz="2000" b="0" i="1" smtClean="0">
                            <a:latin typeface="Cambria Math" panose="02040503050406030204" pitchFamily="18" charset="0"/>
                            <a:cs typeface="Arial" charset="0"/>
                          </a:rPr>
                          <m:t> </m:t>
                        </m:r>
                        <m:r>
                          <a:rPr lang="en-US" sz="2000" b="0" i="1" smtClean="0">
                            <a:latin typeface="Cambria Math" panose="02040503050406030204" pitchFamily="18" charset="0"/>
                            <a:cs typeface="Arial" charset="0"/>
                          </a:rPr>
                          <m:t>𝑑𝑉</m:t>
                        </m:r>
                      </m:e>
                    </m:nary>
                  </m:oMath>
                </a14:m>
                <a:endParaRPr lang="en-US" sz="2000" dirty="0">
                  <a:latin typeface="Arial" charset="0"/>
                  <a:ea typeface="Arial" charset="0"/>
                  <a:cs typeface="Arial" charset="0"/>
                </a:endParaRPr>
              </a:p>
              <a:p>
                <a:pPr marL="342900" indent="-342900" algn="l">
                  <a:buFont typeface="Arial" panose="020B0604020202020204" pitchFamily="34" charset="0"/>
                  <a:buChar char="•"/>
                </a:pPr>
                <a:r>
                  <a:rPr lang="en-US" sz="2000" dirty="0">
                    <a:latin typeface="Arial" charset="0"/>
                    <a:ea typeface="Arial" charset="0"/>
                    <a:cs typeface="Arial" charset="0"/>
                  </a:rPr>
                  <a:t>Later, we will use this to find the ”general” solution to Maxwell’s equations</a:t>
                </a:r>
              </a:p>
              <a:p>
                <a:pPr marL="800100" lvl="1" indent="-342900" algn="l">
                  <a:buFont typeface="Arial" panose="020B0604020202020204" pitchFamily="34" charset="0"/>
                  <a:buChar char="•"/>
                </a:pPr>
                <a14:m>
                  <m:oMath xmlns:m="http://schemas.openxmlformats.org/officeDocument/2006/math">
                    <m:r>
                      <a:rPr lang="en-US" i="1" smtClean="0">
                        <a:latin typeface="Cambria Math" panose="02040503050406030204" pitchFamily="18" charset="0"/>
                        <a:ea typeface="Cambria Math" panose="02040503050406030204" pitchFamily="18" charset="0"/>
                        <a:cs typeface="Arial" charset="0"/>
                      </a:rPr>
                      <m:t>𝜙</m:t>
                    </m:r>
                    <m:d>
                      <m:dPr>
                        <m:ctrlPr>
                          <a:rPr lang="en-US" b="0" i="1" smtClean="0">
                            <a:latin typeface="Cambria Math" panose="02040503050406030204" pitchFamily="18" charset="0"/>
                            <a:ea typeface="Cambria Math" panose="02040503050406030204" pitchFamily="18" charset="0"/>
                            <a:cs typeface="Arial" charset="0"/>
                          </a:rPr>
                        </m:ctrlPr>
                      </m:dPr>
                      <m:e>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𝑟</m:t>
                            </m:r>
                          </m:e>
                          <m:sub>
                            <m:r>
                              <a:rPr lang="en-US" b="0" i="1" smtClean="0">
                                <a:latin typeface="Cambria Math" panose="02040503050406030204" pitchFamily="18" charset="0"/>
                                <a:ea typeface="Cambria Math" panose="02040503050406030204" pitchFamily="18" charset="0"/>
                                <a:cs typeface="Arial" charset="0"/>
                              </a:rPr>
                              <m:t>1</m:t>
                            </m:r>
                          </m:sub>
                        </m:sSub>
                        <m:r>
                          <a:rPr lang="en-US" b="0" i="1" smtClean="0">
                            <a:latin typeface="Cambria Math" panose="02040503050406030204" pitchFamily="18" charset="0"/>
                            <a:ea typeface="Cambria Math" panose="02040503050406030204" pitchFamily="18" charset="0"/>
                            <a:cs typeface="Arial" charset="0"/>
                          </a:rPr>
                          <m:t>, </m:t>
                        </m:r>
                        <m:r>
                          <a:rPr lang="en-US" b="0" i="1" smtClean="0">
                            <a:latin typeface="Cambria Math" panose="02040503050406030204" pitchFamily="18" charset="0"/>
                            <a:ea typeface="Cambria Math" panose="02040503050406030204" pitchFamily="18" charset="0"/>
                            <a:cs typeface="Arial" charset="0"/>
                          </a:rPr>
                          <m:t>𝑡</m:t>
                        </m:r>
                      </m:e>
                    </m:d>
                    <m:r>
                      <a:rPr lang="en-US" b="0" i="1" smtClean="0">
                        <a:latin typeface="Cambria Math" panose="02040503050406030204" pitchFamily="18" charset="0"/>
                        <a:ea typeface="Cambria Math" panose="02040503050406030204" pitchFamily="18" charset="0"/>
                        <a:cs typeface="Arial" charset="0"/>
                      </a:rPr>
                      <m:t>= </m:t>
                    </m:r>
                    <m:nary>
                      <m:naryPr>
                        <m:ctrlPr>
                          <a:rPr lang="en-US" b="0" i="1" smtClean="0">
                            <a:latin typeface="Cambria Math" panose="02040503050406030204" pitchFamily="18" charset="0"/>
                            <a:ea typeface="Cambria Math" panose="02040503050406030204" pitchFamily="18" charset="0"/>
                            <a:cs typeface="Arial" charset="0"/>
                          </a:rPr>
                        </m:ctrlPr>
                      </m:naryPr>
                      <m:sub>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𝑉</m:t>
                            </m:r>
                          </m:e>
                          <m:sub>
                            <m:r>
                              <a:rPr lang="en-US" b="0" i="1" smtClean="0">
                                <a:latin typeface="Cambria Math" panose="02040503050406030204" pitchFamily="18" charset="0"/>
                                <a:ea typeface="Cambria Math" panose="02040503050406030204" pitchFamily="18" charset="0"/>
                                <a:cs typeface="Arial" charset="0"/>
                              </a:rPr>
                              <m:t>2</m:t>
                            </m:r>
                          </m:sub>
                        </m:sSub>
                      </m:sub>
                      <m:sup/>
                      <m:e>
                        <m:f>
                          <m:fPr>
                            <m:ctrlPr>
                              <a:rPr lang="en-US" b="0" i="1" smtClean="0">
                                <a:latin typeface="Cambria Math" panose="02040503050406030204" pitchFamily="18" charset="0"/>
                                <a:ea typeface="Cambria Math" panose="02040503050406030204" pitchFamily="18" charset="0"/>
                                <a:cs typeface="Arial" charset="0"/>
                              </a:rPr>
                            </m:ctrlPr>
                          </m:fPr>
                          <m:num>
                            <m:r>
                              <a:rPr lang="en-US" i="1">
                                <a:latin typeface="Cambria Math" panose="02040503050406030204" pitchFamily="18" charset="0"/>
                                <a:ea typeface="Cambria Math" panose="02040503050406030204" pitchFamily="18" charset="0"/>
                                <a:cs typeface="Arial" charset="0"/>
                              </a:rPr>
                              <m:t>𝜌</m:t>
                            </m:r>
                            <m:r>
                              <a:rPr lang="en-US" b="0" i="1"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𝑟</m:t>
                                </m:r>
                              </m:e>
                              <m:sub>
                                <m:r>
                                  <a:rPr lang="en-US" b="0" i="1" smtClean="0">
                                    <a:latin typeface="Cambria Math" panose="02040503050406030204" pitchFamily="18" charset="0"/>
                                    <a:ea typeface="Cambria Math" panose="02040503050406030204" pitchFamily="18" charset="0"/>
                                    <a:cs typeface="Arial" charset="0"/>
                                  </a:rPr>
                                  <m:t>2</m:t>
                                </m:r>
                              </m:sub>
                            </m:sSub>
                            <m:r>
                              <a:rPr lang="en-US" b="0" i="1" smtClean="0">
                                <a:latin typeface="Cambria Math" panose="02040503050406030204" pitchFamily="18" charset="0"/>
                                <a:ea typeface="Cambria Math" panose="02040503050406030204" pitchFamily="18" charset="0"/>
                                <a:cs typeface="Arial" charset="0"/>
                              </a:rPr>
                              <m:t>,   </m:t>
                            </m:r>
                            <m:r>
                              <a:rPr lang="en-US" b="0" i="1" smtClean="0">
                                <a:latin typeface="Cambria Math" panose="02040503050406030204" pitchFamily="18" charset="0"/>
                                <a:ea typeface="Cambria Math" panose="02040503050406030204" pitchFamily="18" charset="0"/>
                                <a:cs typeface="Arial" charset="0"/>
                              </a:rPr>
                              <m:t>𝑡</m:t>
                            </m:r>
                            <m:r>
                              <a:rPr lang="en-US" b="0" i="1" smtClean="0">
                                <a:latin typeface="Cambria Math" panose="02040503050406030204" pitchFamily="18" charset="0"/>
                                <a:ea typeface="Cambria Math" panose="02040503050406030204" pitchFamily="18" charset="0"/>
                                <a:cs typeface="Arial" charset="0"/>
                              </a:rPr>
                              <m:t>−</m:t>
                            </m:r>
                            <m:f>
                              <m:fPr>
                                <m:ctrlPr>
                                  <a:rPr lang="en-US" b="0" i="1" smtClean="0">
                                    <a:latin typeface="Cambria Math" panose="02040503050406030204" pitchFamily="18" charset="0"/>
                                    <a:ea typeface="Cambria Math" panose="02040503050406030204" pitchFamily="18" charset="0"/>
                                    <a:cs typeface="Arial" charset="0"/>
                                  </a:rPr>
                                </m:ctrlPr>
                              </m:fPr>
                              <m:num>
                                <m:r>
                                  <a:rPr lang="en-US" b="0" i="1"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𝑟</m:t>
                                    </m:r>
                                  </m:e>
                                  <m:sub>
                                    <m:r>
                                      <a:rPr lang="en-US" b="0" i="1" smtClean="0">
                                        <a:latin typeface="Cambria Math" panose="02040503050406030204" pitchFamily="18" charset="0"/>
                                        <a:ea typeface="Cambria Math" panose="02040503050406030204" pitchFamily="18" charset="0"/>
                                        <a:cs typeface="Arial" charset="0"/>
                                      </a:rPr>
                                      <m:t>1</m:t>
                                    </m:r>
                                  </m:sub>
                                </m:sSub>
                                <m:r>
                                  <a:rPr lang="en-US" b="0" i="1"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𝑟</m:t>
                                    </m:r>
                                  </m:e>
                                  <m:sub>
                                    <m:r>
                                      <a:rPr lang="en-US" b="0" i="1" smtClean="0">
                                        <a:latin typeface="Cambria Math" panose="02040503050406030204" pitchFamily="18" charset="0"/>
                                        <a:ea typeface="Cambria Math" panose="02040503050406030204" pitchFamily="18" charset="0"/>
                                        <a:cs typeface="Arial" charset="0"/>
                                      </a:rPr>
                                      <m:t>2</m:t>
                                    </m:r>
                                  </m:sub>
                                </m:sSub>
                                <m:r>
                                  <a:rPr lang="en-US" b="0" i="1" smtClean="0">
                                    <a:latin typeface="Cambria Math" panose="02040503050406030204" pitchFamily="18" charset="0"/>
                                    <a:ea typeface="Cambria Math" panose="02040503050406030204" pitchFamily="18" charset="0"/>
                                    <a:cs typeface="Arial" charset="0"/>
                                  </a:rPr>
                                  <m:t>|</m:t>
                                </m:r>
                              </m:num>
                              <m:den>
                                <m:r>
                                  <a:rPr lang="en-US" b="0" i="1" smtClean="0">
                                    <a:latin typeface="Cambria Math" panose="02040503050406030204" pitchFamily="18" charset="0"/>
                                    <a:ea typeface="Cambria Math" panose="02040503050406030204" pitchFamily="18" charset="0"/>
                                    <a:cs typeface="Arial" charset="0"/>
                                  </a:rPr>
                                  <m:t>𝑐</m:t>
                                </m:r>
                              </m:den>
                            </m:f>
                            <m:r>
                              <a:rPr lang="en-US" b="0" i="1" smtClean="0">
                                <a:latin typeface="Cambria Math" panose="02040503050406030204" pitchFamily="18" charset="0"/>
                                <a:ea typeface="Cambria Math" panose="02040503050406030204" pitchFamily="18" charset="0"/>
                                <a:cs typeface="Arial" charset="0"/>
                              </a:rPr>
                              <m:t>)</m:t>
                            </m:r>
                          </m:num>
                          <m:den>
                            <m:r>
                              <a:rPr lang="en-US" b="0" i="1" smtClean="0">
                                <a:latin typeface="Cambria Math" panose="02040503050406030204" pitchFamily="18" charset="0"/>
                                <a:ea typeface="Cambria Math" panose="02040503050406030204" pitchFamily="18" charset="0"/>
                                <a:cs typeface="Arial" charset="0"/>
                              </a:rPr>
                              <m:t>4</m:t>
                            </m:r>
                            <m:r>
                              <a:rPr lang="en-US" b="0" i="1" smtClean="0">
                                <a:latin typeface="Cambria Math" panose="02040503050406030204" pitchFamily="18" charset="0"/>
                                <a:ea typeface="Cambria Math" panose="02040503050406030204" pitchFamily="18" charset="0"/>
                                <a:cs typeface="Arial" charset="0"/>
                              </a:rPr>
                              <m:t>𝜋</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𝜖</m:t>
                                </m:r>
                              </m:e>
                              <m:sub>
                                <m:r>
                                  <a:rPr lang="en-US" b="0" i="1" smtClean="0">
                                    <a:latin typeface="Cambria Math" panose="02040503050406030204" pitchFamily="18" charset="0"/>
                                    <a:ea typeface="Cambria Math" panose="02040503050406030204" pitchFamily="18" charset="0"/>
                                    <a:cs typeface="Arial" charset="0"/>
                                  </a:rPr>
                                  <m:t>0</m:t>
                                </m:r>
                              </m:sub>
                            </m:sSub>
                            <m:r>
                              <a:rPr lang="en-US" b="0" i="1"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𝑟</m:t>
                                </m:r>
                              </m:e>
                              <m:sub>
                                <m:r>
                                  <a:rPr lang="en-US" b="0" i="1" smtClean="0">
                                    <a:latin typeface="Cambria Math" panose="02040503050406030204" pitchFamily="18" charset="0"/>
                                    <a:ea typeface="Cambria Math" panose="02040503050406030204" pitchFamily="18" charset="0"/>
                                    <a:cs typeface="Arial" charset="0"/>
                                  </a:rPr>
                                  <m:t>1</m:t>
                                </m:r>
                              </m:sub>
                            </m:sSub>
                            <m:r>
                              <a:rPr lang="en-US" b="0" i="1"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𝑟</m:t>
                                </m:r>
                              </m:e>
                              <m:sub>
                                <m:r>
                                  <a:rPr lang="en-US" b="0" i="1" smtClean="0">
                                    <a:latin typeface="Cambria Math" panose="02040503050406030204" pitchFamily="18" charset="0"/>
                                    <a:ea typeface="Cambria Math" panose="02040503050406030204" pitchFamily="18" charset="0"/>
                                    <a:cs typeface="Arial" charset="0"/>
                                  </a:rPr>
                                  <m:t>2</m:t>
                                </m:r>
                              </m:sub>
                            </m:sSub>
                            <m:r>
                              <a:rPr lang="en-US" b="0" i="1" smtClean="0">
                                <a:latin typeface="Cambria Math" panose="02040503050406030204" pitchFamily="18" charset="0"/>
                                <a:ea typeface="Cambria Math" panose="02040503050406030204" pitchFamily="18" charset="0"/>
                                <a:cs typeface="Arial" charset="0"/>
                              </a:rPr>
                              <m:t>|</m:t>
                            </m:r>
                          </m:den>
                        </m:f>
                        <m:r>
                          <a:rPr lang="en-US" b="0" i="1" smtClean="0">
                            <a:latin typeface="Cambria Math" panose="02040503050406030204" pitchFamily="18" charset="0"/>
                            <a:ea typeface="Cambria Math" panose="02040503050406030204" pitchFamily="18" charset="0"/>
                            <a:cs typeface="Arial" charset="0"/>
                          </a:rPr>
                          <m:t>𝑑</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𝑉</m:t>
                            </m:r>
                          </m:e>
                          <m:sub>
                            <m:r>
                              <a:rPr lang="en-US" b="0" i="1" smtClean="0">
                                <a:latin typeface="Cambria Math" panose="02040503050406030204" pitchFamily="18" charset="0"/>
                                <a:ea typeface="Cambria Math" panose="02040503050406030204" pitchFamily="18" charset="0"/>
                                <a:cs typeface="Arial" charset="0"/>
                              </a:rPr>
                              <m:t>2</m:t>
                            </m:r>
                          </m:sub>
                        </m:sSub>
                      </m:e>
                    </m:nary>
                  </m:oMath>
                </a14:m>
                <a:r>
                  <a:rPr lang="en-US" dirty="0">
                    <a:latin typeface="Arial" charset="0"/>
                    <a:ea typeface="Arial" charset="0"/>
                    <a:cs typeface="Arial" charset="0"/>
                  </a:rPr>
                  <a:t> and </a:t>
                </a:r>
                <a14:m>
                  <m:oMath xmlns:m="http://schemas.openxmlformats.org/officeDocument/2006/math">
                    <m:r>
                      <a:rPr lang="en-US" b="1" i="0" smtClean="0">
                        <a:latin typeface="Cambria Math" panose="02040503050406030204" pitchFamily="18" charset="0"/>
                        <a:ea typeface="Cambria Math" panose="02040503050406030204" pitchFamily="18" charset="0"/>
                        <a:cs typeface="Arial" charset="0"/>
                      </a:rPr>
                      <m:t>𝐀</m:t>
                    </m:r>
                    <m:d>
                      <m:dPr>
                        <m:ctrlPr>
                          <a:rPr lang="en-US" i="1">
                            <a:latin typeface="Cambria Math" panose="02040503050406030204" pitchFamily="18" charset="0"/>
                            <a:ea typeface="Cambria Math" panose="02040503050406030204" pitchFamily="18" charset="0"/>
                            <a:cs typeface="Arial" charset="0"/>
                          </a:rPr>
                        </m:ctrlPr>
                      </m:dPr>
                      <m:e>
                        <m:sSub>
                          <m:sSubPr>
                            <m:ctrlPr>
                              <a:rPr lang="en-US" i="1">
                                <a:latin typeface="Cambria Math" panose="02040503050406030204" pitchFamily="18" charset="0"/>
                                <a:ea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𝑟</m:t>
                            </m:r>
                          </m:e>
                          <m:sub>
                            <m:r>
                              <a:rPr lang="en-US" i="1">
                                <a:latin typeface="Cambria Math" panose="02040503050406030204" pitchFamily="18" charset="0"/>
                                <a:ea typeface="Cambria Math" panose="02040503050406030204" pitchFamily="18" charset="0"/>
                                <a:cs typeface="Arial" charset="0"/>
                              </a:rPr>
                              <m:t>1</m:t>
                            </m:r>
                          </m:sub>
                        </m:sSub>
                        <m:r>
                          <a:rPr lang="en-US" i="1">
                            <a:latin typeface="Cambria Math" panose="02040503050406030204" pitchFamily="18" charset="0"/>
                            <a:ea typeface="Cambria Math" panose="02040503050406030204" pitchFamily="18" charset="0"/>
                            <a:cs typeface="Arial" charset="0"/>
                          </a:rPr>
                          <m:t>, </m:t>
                        </m:r>
                        <m:r>
                          <a:rPr lang="en-US" i="1">
                            <a:latin typeface="Cambria Math" panose="02040503050406030204" pitchFamily="18" charset="0"/>
                            <a:ea typeface="Cambria Math" panose="02040503050406030204" pitchFamily="18" charset="0"/>
                            <a:cs typeface="Arial" charset="0"/>
                          </a:rPr>
                          <m:t>𝑡</m:t>
                        </m:r>
                      </m:e>
                    </m:d>
                    <m:r>
                      <a:rPr lang="en-US" i="1">
                        <a:latin typeface="Cambria Math" panose="02040503050406030204" pitchFamily="18" charset="0"/>
                        <a:ea typeface="Cambria Math" panose="02040503050406030204" pitchFamily="18" charset="0"/>
                        <a:cs typeface="Arial" charset="0"/>
                      </a:rPr>
                      <m:t>= </m:t>
                    </m:r>
                    <m:nary>
                      <m:naryPr>
                        <m:ctrlPr>
                          <a:rPr lang="en-US" i="1">
                            <a:latin typeface="Cambria Math" panose="02040503050406030204" pitchFamily="18" charset="0"/>
                            <a:ea typeface="Cambria Math" panose="02040503050406030204" pitchFamily="18" charset="0"/>
                            <a:cs typeface="Arial" charset="0"/>
                          </a:rPr>
                        </m:ctrlPr>
                      </m:naryPr>
                      <m:sub>
                        <m:sSub>
                          <m:sSubPr>
                            <m:ctrlPr>
                              <a:rPr lang="en-US" i="1">
                                <a:latin typeface="Cambria Math" panose="02040503050406030204" pitchFamily="18" charset="0"/>
                                <a:ea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𝑉</m:t>
                            </m:r>
                          </m:e>
                          <m:sub>
                            <m:r>
                              <a:rPr lang="en-US" i="1">
                                <a:latin typeface="Cambria Math" panose="02040503050406030204" pitchFamily="18" charset="0"/>
                                <a:ea typeface="Cambria Math" panose="02040503050406030204" pitchFamily="18" charset="0"/>
                                <a:cs typeface="Arial" charset="0"/>
                              </a:rPr>
                              <m:t>2</m:t>
                            </m:r>
                          </m:sub>
                        </m:sSub>
                      </m:sub>
                      <m:sup/>
                      <m:e>
                        <m:f>
                          <m:fPr>
                            <m:ctrlPr>
                              <a:rPr lang="en-US" i="1">
                                <a:latin typeface="Cambria Math" panose="02040503050406030204" pitchFamily="18" charset="0"/>
                                <a:ea typeface="Cambria Math" panose="02040503050406030204" pitchFamily="18" charset="0"/>
                                <a:cs typeface="Arial" charset="0"/>
                              </a:rPr>
                            </m:ctrlPr>
                          </m:fPr>
                          <m:num>
                            <m:r>
                              <a:rPr lang="en-US" b="1" i="0" smtClean="0">
                                <a:latin typeface="Cambria Math" panose="02040503050406030204" pitchFamily="18" charset="0"/>
                                <a:ea typeface="Cambria Math" panose="02040503050406030204" pitchFamily="18" charset="0"/>
                                <a:cs typeface="Arial" charset="0"/>
                              </a:rPr>
                              <m:t>𝐣</m:t>
                            </m:r>
                            <m:r>
                              <a:rPr lang="en-US" i="1">
                                <a:latin typeface="Cambria Math" panose="02040503050406030204" pitchFamily="18" charset="0"/>
                                <a:ea typeface="Cambria Math" panose="02040503050406030204" pitchFamily="18" charset="0"/>
                                <a:cs typeface="Arial" charset="0"/>
                              </a:rPr>
                              <m:t>(</m:t>
                            </m:r>
                            <m:sSub>
                              <m:sSubPr>
                                <m:ctrlPr>
                                  <a:rPr lang="en-US" i="1">
                                    <a:latin typeface="Cambria Math" panose="02040503050406030204" pitchFamily="18" charset="0"/>
                                    <a:ea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𝑟</m:t>
                                </m:r>
                              </m:e>
                              <m:sub>
                                <m:r>
                                  <a:rPr lang="en-US" i="1">
                                    <a:latin typeface="Cambria Math" panose="02040503050406030204" pitchFamily="18" charset="0"/>
                                    <a:ea typeface="Cambria Math" panose="02040503050406030204" pitchFamily="18" charset="0"/>
                                    <a:cs typeface="Arial" charset="0"/>
                                  </a:rPr>
                                  <m:t>2</m:t>
                                </m:r>
                              </m:sub>
                            </m:sSub>
                            <m:r>
                              <a:rPr lang="en-US" i="1">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 </m:t>
                            </m:r>
                            <m:r>
                              <a:rPr lang="en-US" i="1">
                                <a:latin typeface="Cambria Math" panose="02040503050406030204" pitchFamily="18" charset="0"/>
                                <a:ea typeface="Cambria Math" panose="02040503050406030204" pitchFamily="18" charset="0"/>
                                <a:cs typeface="Arial" charset="0"/>
                              </a:rPr>
                              <m:t>  </m:t>
                            </m:r>
                            <m:r>
                              <a:rPr lang="en-US" i="1">
                                <a:latin typeface="Cambria Math" panose="02040503050406030204" pitchFamily="18" charset="0"/>
                                <a:ea typeface="Cambria Math" panose="02040503050406030204" pitchFamily="18" charset="0"/>
                                <a:cs typeface="Arial" charset="0"/>
                              </a:rPr>
                              <m:t>𝑡</m:t>
                            </m:r>
                            <m:r>
                              <a:rPr lang="en-US" i="1">
                                <a:latin typeface="Cambria Math" panose="02040503050406030204" pitchFamily="18" charset="0"/>
                                <a:ea typeface="Cambria Math" panose="02040503050406030204" pitchFamily="18" charset="0"/>
                                <a:cs typeface="Arial" charset="0"/>
                              </a:rPr>
                              <m:t>−</m:t>
                            </m:r>
                            <m:f>
                              <m:fPr>
                                <m:ctrlPr>
                                  <a:rPr lang="en-US" i="1">
                                    <a:latin typeface="Cambria Math" panose="02040503050406030204" pitchFamily="18" charset="0"/>
                                    <a:ea typeface="Cambria Math" panose="02040503050406030204" pitchFamily="18" charset="0"/>
                                    <a:cs typeface="Arial" charset="0"/>
                                  </a:rPr>
                                </m:ctrlPr>
                              </m:fPr>
                              <m:num>
                                <m:r>
                                  <a:rPr lang="en-US" i="1">
                                    <a:latin typeface="Cambria Math" panose="02040503050406030204" pitchFamily="18" charset="0"/>
                                    <a:ea typeface="Cambria Math" panose="02040503050406030204" pitchFamily="18" charset="0"/>
                                    <a:cs typeface="Arial" charset="0"/>
                                  </a:rPr>
                                  <m:t>|</m:t>
                                </m:r>
                                <m:sSub>
                                  <m:sSubPr>
                                    <m:ctrlPr>
                                      <a:rPr lang="en-US" i="1">
                                        <a:latin typeface="Cambria Math" panose="02040503050406030204" pitchFamily="18" charset="0"/>
                                        <a:ea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𝑟</m:t>
                                    </m:r>
                                  </m:e>
                                  <m:sub>
                                    <m:r>
                                      <a:rPr lang="en-US" i="1">
                                        <a:latin typeface="Cambria Math" panose="02040503050406030204" pitchFamily="18" charset="0"/>
                                        <a:ea typeface="Cambria Math" panose="02040503050406030204" pitchFamily="18" charset="0"/>
                                        <a:cs typeface="Arial" charset="0"/>
                                      </a:rPr>
                                      <m:t>1</m:t>
                                    </m:r>
                                  </m:sub>
                                </m:sSub>
                                <m:r>
                                  <a:rPr lang="en-US" i="1">
                                    <a:latin typeface="Cambria Math" panose="02040503050406030204" pitchFamily="18" charset="0"/>
                                    <a:ea typeface="Cambria Math" panose="02040503050406030204" pitchFamily="18" charset="0"/>
                                    <a:cs typeface="Arial" charset="0"/>
                                  </a:rPr>
                                  <m:t>−</m:t>
                                </m:r>
                                <m:sSub>
                                  <m:sSubPr>
                                    <m:ctrlPr>
                                      <a:rPr lang="en-US" i="1">
                                        <a:latin typeface="Cambria Math" panose="02040503050406030204" pitchFamily="18" charset="0"/>
                                        <a:ea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𝑟</m:t>
                                    </m:r>
                                  </m:e>
                                  <m:sub>
                                    <m:r>
                                      <a:rPr lang="en-US" i="1">
                                        <a:latin typeface="Cambria Math" panose="02040503050406030204" pitchFamily="18" charset="0"/>
                                        <a:ea typeface="Cambria Math" panose="02040503050406030204" pitchFamily="18" charset="0"/>
                                        <a:cs typeface="Arial" charset="0"/>
                                      </a:rPr>
                                      <m:t>2</m:t>
                                    </m:r>
                                  </m:sub>
                                </m:sSub>
                                <m:r>
                                  <a:rPr lang="en-US" i="1">
                                    <a:latin typeface="Cambria Math" panose="02040503050406030204" pitchFamily="18" charset="0"/>
                                    <a:ea typeface="Cambria Math" panose="02040503050406030204" pitchFamily="18" charset="0"/>
                                    <a:cs typeface="Arial" charset="0"/>
                                  </a:rPr>
                                  <m:t>|</m:t>
                                </m:r>
                              </m:num>
                              <m:den>
                                <m:r>
                                  <a:rPr lang="en-US" i="1">
                                    <a:latin typeface="Cambria Math" panose="02040503050406030204" pitchFamily="18" charset="0"/>
                                    <a:ea typeface="Cambria Math" panose="02040503050406030204" pitchFamily="18" charset="0"/>
                                    <a:cs typeface="Arial" charset="0"/>
                                  </a:rPr>
                                  <m:t>𝑐</m:t>
                                </m:r>
                              </m:den>
                            </m:f>
                            <m:r>
                              <a:rPr lang="en-US" i="1">
                                <a:latin typeface="Cambria Math" panose="02040503050406030204" pitchFamily="18" charset="0"/>
                                <a:ea typeface="Cambria Math" panose="02040503050406030204" pitchFamily="18" charset="0"/>
                                <a:cs typeface="Arial" charset="0"/>
                              </a:rPr>
                              <m:t>)</m:t>
                            </m:r>
                          </m:num>
                          <m:den>
                            <m:r>
                              <a:rPr lang="en-US" i="1">
                                <a:latin typeface="Cambria Math" panose="02040503050406030204" pitchFamily="18" charset="0"/>
                                <a:ea typeface="Cambria Math" panose="02040503050406030204" pitchFamily="18" charset="0"/>
                                <a:cs typeface="Arial" charset="0"/>
                              </a:rPr>
                              <m:t>4</m:t>
                            </m:r>
                            <m:r>
                              <a:rPr lang="en-US" i="1">
                                <a:latin typeface="Cambria Math" panose="02040503050406030204" pitchFamily="18" charset="0"/>
                                <a:ea typeface="Cambria Math" panose="02040503050406030204" pitchFamily="18" charset="0"/>
                                <a:cs typeface="Arial" charset="0"/>
                              </a:rPr>
                              <m:t>𝜋</m:t>
                            </m:r>
                            <m:sSub>
                              <m:sSubPr>
                                <m:ctrlPr>
                                  <a:rPr lang="en-US" i="1">
                                    <a:latin typeface="Cambria Math" panose="02040503050406030204" pitchFamily="18" charset="0"/>
                                    <a:ea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𝜖</m:t>
                                </m:r>
                              </m:e>
                              <m:sub>
                                <m:r>
                                  <a:rPr lang="en-US" i="1">
                                    <a:latin typeface="Cambria Math" panose="02040503050406030204" pitchFamily="18" charset="0"/>
                                    <a:ea typeface="Cambria Math" panose="02040503050406030204" pitchFamily="18" charset="0"/>
                                    <a:cs typeface="Arial" charset="0"/>
                                  </a:rPr>
                                  <m:t>0</m:t>
                                </m:r>
                              </m:sub>
                            </m:sSub>
                            <m:sSup>
                              <m:sSupPr>
                                <m:ctrlPr>
                                  <a:rPr lang="en-US" i="1" smtClean="0">
                                    <a:latin typeface="Cambria Math" panose="02040503050406030204" pitchFamily="18" charset="0"/>
                                    <a:ea typeface="Cambria Math" panose="02040503050406030204" pitchFamily="18" charset="0"/>
                                    <a:cs typeface="Arial" charset="0"/>
                                  </a:rPr>
                                </m:ctrlPr>
                              </m:sSupPr>
                              <m:e>
                                <m:r>
                                  <a:rPr lang="en-US" b="0" i="1" smtClean="0">
                                    <a:latin typeface="Cambria Math" panose="02040503050406030204" pitchFamily="18" charset="0"/>
                                    <a:ea typeface="Cambria Math" panose="02040503050406030204" pitchFamily="18" charset="0"/>
                                    <a:cs typeface="Arial" charset="0"/>
                                  </a:rPr>
                                  <m:t>𝑐</m:t>
                                </m:r>
                              </m:e>
                              <m:sup>
                                <m:r>
                                  <a:rPr lang="en-US" b="0" i="1" smtClean="0">
                                    <a:latin typeface="Cambria Math" panose="02040503050406030204" pitchFamily="18" charset="0"/>
                                    <a:ea typeface="Cambria Math" panose="02040503050406030204" pitchFamily="18" charset="0"/>
                                    <a:cs typeface="Arial" charset="0"/>
                                  </a:rPr>
                                  <m:t>2</m:t>
                                </m:r>
                              </m:sup>
                            </m:sSup>
                            <m:r>
                              <a:rPr lang="en-US" i="1">
                                <a:latin typeface="Cambria Math" panose="02040503050406030204" pitchFamily="18" charset="0"/>
                                <a:ea typeface="Cambria Math" panose="02040503050406030204" pitchFamily="18" charset="0"/>
                                <a:cs typeface="Arial" charset="0"/>
                              </a:rPr>
                              <m:t>|</m:t>
                            </m:r>
                            <m:sSub>
                              <m:sSubPr>
                                <m:ctrlPr>
                                  <a:rPr lang="en-US" i="1">
                                    <a:latin typeface="Cambria Math" panose="02040503050406030204" pitchFamily="18" charset="0"/>
                                    <a:ea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𝑟</m:t>
                                </m:r>
                              </m:e>
                              <m:sub>
                                <m:r>
                                  <a:rPr lang="en-US" i="1">
                                    <a:latin typeface="Cambria Math" panose="02040503050406030204" pitchFamily="18" charset="0"/>
                                    <a:ea typeface="Cambria Math" panose="02040503050406030204" pitchFamily="18" charset="0"/>
                                    <a:cs typeface="Arial" charset="0"/>
                                  </a:rPr>
                                  <m:t>1</m:t>
                                </m:r>
                              </m:sub>
                            </m:sSub>
                            <m:r>
                              <a:rPr lang="en-US" i="1">
                                <a:latin typeface="Cambria Math" panose="02040503050406030204" pitchFamily="18" charset="0"/>
                                <a:ea typeface="Cambria Math" panose="02040503050406030204" pitchFamily="18" charset="0"/>
                                <a:cs typeface="Arial" charset="0"/>
                              </a:rPr>
                              <m:t>−</m:t>
                            </m:r>
                            <m:sSub>
                              <m:sSubPr>
                                <m:ctrlPr>
                                  <a:rPr lang="en-US" i="1">
                                    <a:latin typeface="Cambria Math" panose="02040503050406030204" pitchFamily="18" charset="0"/>
                                    <a:ea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𝑟</m:t>
                                </m:r>
                              </m:e>
                              <m:sub>
                                <m:r>
                                  <a:rPr lang="en-US" i="1">
                                    <a:latin typeface="Cambria Math" panose="02040503050406030204" pitchFamily="18" charset="0"/>
                                    <a:ea typeface="Cambria Math" panose="02040503050406030204" pitchFamily="18" charset="0"/>
                                    <a:cs typeface="Arial" charset="0"/>
                                  </a:rPr>
                                  <m:t>2</m:t>
                                </m:r>
                              </m:sub>
                            </m:sSub>
                            <m:r>
                              <a:rPr lang="en-US" i="1">
                                <a:latin typeface="Cambria Math" panose="02040503050406030204" pitchFamily="18" charset="0"/>
                                <a:ea typeface="Cambria Math" panose="02040503050406030204" pitchFamily="18" charset="0"/>
                                <a:cs typeface="Arial" charset="0"/>
                              </a:rPr>
                              <m:t>|</m:t>
                            </m:r>
                          </m:den>
                        </m:f>
                        <m:r>
                          <a:rPr lang="en-US" i="1">
                            <a:latin typeface="Cambria Math" panose="02040503050406030204" pitchFamily="18" charset="0"/>
                            <a:ea typeface="Cambria Math" panose="02040503050406030204" pitchFamily="18" charset="0"/>
                            <a:cs typeface="Arial" charset="0"/>
                          </a:rPr>
                          <m:t>𝑑</m:t>
                        </m:r>
                        <m:sSub>
                          <m:sSubPr>
                            <m:ctrlPr>
                              <a:rPr lang="en-US" i="1">
                                <a:latin typeface="Cambria Math" panose="02040503050406030204" pitchFamily="18" charset="0"/>
                                <a:ea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𝑉</m:t>
                            </m:r>
                          </m:e>
                          <m:sub>
                            <m:r>
                              <a:rPr lang="en-US" i="1">
                                <a:latin typeface="Cambria Math" panose="02040503050406030204" pitchFamily="18" charset="0"/>
                                <a:ea typeface="Cambria Math" panose="02040503050406030204" pitchFamily="18" charset="0"/>
                                <a:cs typeface="Arial" charset="0"/>
                              </a:rPr>
                              <m:t>2</m:t>
                            </m:r>
                          </m:sub>
                        </m:sSub>
                      </m:e>
                    </m:nary>
                  </m:oMath>
                </a14:m>
                <a:r>
                  <a:rPr lang="en-US" dirty="0">
                    <a:latin typeface="Arial" charset="0"/>
                    <a:ea typeface="Arial" charset="0"/>
                    <a:cs typeface="Arial" charset="0"/>
                  </a:rPr>
                  <a:t>, where</a:t>
                </a:r>
              </a:p>
              <a:p>
                <a:pPr marL="800100" lvl="1" indent="-342900" algn="l">
                  <a:buFont typeface="Arial" panose="020B0604020202020204" pitchFamily="34" charset="0"/>
                  <a:buChar char="•"/>
                </a:pPr>
                <a14:m>
                  <m:oMath xmlns:m="http://schemas.openxmlformats.org/officeDocument/2006/math">
                    <m:r>
                      <a:rPr lang="en-US" b="0" i="1" smtClean="0">
                        <a:latin typeface="Cambria Math" panose="02040503050406030204" pitchFamily="18" charset="0"/>
                        <a:ea typeface="Arial" charset="0"/>
                        <a:cs typeface="Arial" charset="0"/>
                      </a:rPr>
                      <m:t>𝐵</m:t>
                    </m:r>
                    <m:r>
                      <a:rPr lang="en-US" b="0" i="1" smtClean="0">
                        <a:latin typeface="Cambria Math" panose="02040503050406030204" pitchFamily="18" charset="0"/>
                        <a:ea typeface="Arial" charset="0"/>
                        <a:cs typeface="Arial" charset="0"/>
                      </a:rPr>
                      <m:t>= </m:t>
                    </m:r>
                    <m:r>
                      <m:rPr>
                        <m:sty m:val="p"/>
                      </m:rPr>
                      <a:rPr lang="en-US" b="0"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𝐴</m:t>
                    </m:r>
                  </m:oMath>
                </a14:m>
                <a:r>
                  <a:rPr lang="en-US" dirty="0">
                    <a:latin typeface="Arial" charset="0"/>
                    <a:ea typeface="Arial" charset="0"/>
                    <a:cs typeface="Arial" charset="0"/>
                  </a:rPr>
                  <a:t>, </a:t>
                </a:r>
                <a14:m>
                  <m:oMath xmlns:m="http://schemas.openxmlformats.org/officeDocument/2006/math">
                    <m:r>
                      <a:rPr lang="en-US" b="0" i="1" smtClean="0">
                        <a:latin typeface="Cambria Math" panose="02040503050406030204" pitchFamily="18" charset="0"/>
                        <a:ea typeface="Arial" charset="0"/>
                        <a:cs typeface="Arial" charset="0"/>
                      </a:rPr>
                      <m:t>𝐸</m:t>
                    </m:r>
                    <m:r>
                      <a:rPr lang="en-US" b="0" i="1" smtClean="0">
                        <a:latin typeface="Cambria Math" panose="02040503050406030204" pitchFamily="18" charset="0"/>
                        <a:ea typeface="Arial" charset="0"/>
                        <a:cs typeface="Arial" charset="0"/>
                      </a:rPr>
                      <m:t>=−</m:t>
                    </m:r>
                    <m:r>
                      <m:rPr>
                        <m:sty m:val="p"/>
                      </m:rPr>
                      <a:rPr lang="en-US" b="0"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𝜙</m:t>
                    </m:r>
                    <m:r>
                      <a:rPr lang="en-US" b="0" i="1" smtClean="0">
                        <a:latin typeface="Cambria Math" panose="02040503050406030204" pitchFamily="18" charset="0"/>
                        <a:ea typeface="Cambria Math" panose="02040503050406030204" pitchFamily="18" charset="0"/>
                        <a:cs typeface="Arial" charset="0"/>
                      </a:rPr>
                      <m:t>−</m:t>
                    </m:r>
                    <m:f>
                      <m:fPr>
                        <m:ctrlPr>
                          <a:rPr lang="en-US" b="0" i="1" smtClean="0">
                            <a:latin typeface="Cambria Math" panose="02040503050406030204" pitchFamily="18" charset="0"/>
                            <a:ea typeface="Cambria Math" panose="02040503050406030204" pitchFamily="18" charset="0"/>
                            <a:cs typeface="Arial" charset="0"/>
                          </a:rPr>
                        </m:ctrlPr>
                      </m:fPr>
                      <m:num>
                        <m:r>
                          <a:rPr lang="en-US" b="0"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𝐴</m:t>
                        </m:r>
                      </m:num>
                      <m:den>
                        <m:r>
                          <a:rPr lang="en-US" b="0"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𝑡</m:t>
                        </m:r>
                      </m:den>
                    </m:f>
                  </m:oMath>
                </a14:m>
                <a:r>
                  <a:rPr lang="en-US" dirty="0">
                    <a:latin typeface="Arial" charset="0"/>
                    <a:ea typeface="Arial" charset="0"/>
                    <a:cs typeface="Arial" charset="0"/>
                  </a:rPr>
                  <a:t>, and, </a:t>
                </a:r>
                <a14:m>
                  <m:oMath xmlns:m="http://schemas.openxmlformats.org/officeDocument/2006/math">
                    <m:sSup>
                      <m:sSupPr>
                        <m:ctrlPr>
                          <a:rPr lang="en-US" i="1" smtClean="0">
                            <a:latin typeface="Cambria Math" panose="02040503050406030204" pitchFamily="18" charset="0"/>
                            <a:ea typeface="Cambria Math" panose="02040503050406030204" pitchFamily="18" charset="0"/>
                            <a:cs typeface="Arial" charset="0"/>
                          </a:rPr>
                        </m:ctrlPr>
                      </m:sSupPr>
                      <m:e>
                        <m:r>
                          <a:rPr lang="en-US" b="0" i="1" smtClean="0">
                            <a:latin typeface="Cambria Math" panose="02040503050406030204" pitchFamily="18" charset="0"/>
                            <a:ea typeface="Cambria Math" panose="02040503050406030204" pitchFamily="18" charset="0"/>
                            <a:cs typeface="Arial" charset="0"/>
                          </a:rPr>
                          <m:t>𝑐</m:t>
                        </m:r>
                      </m:e>
                      <m:sup>
                        <m:r>
                          <a:rPr lang="en-US" b="0" i="1" smtClean="0">
                            <a:latin typeface="Cambria Math" panose="02040503050406030204" pitchFamily="18" charset="0"/>
                            <a:ea typeface="Cambria Math" panose="02040503050406030204" pitchFamily="18" charset="0"/>
                            <a:cs typeface="Arial" charset="0"/>
                          </a:rPr>
                          <m:t>2</m:t>
                        </m:r>
                      </m:sup>
                    </m:sSup>
                    <m:r>
                      <m:rPr>
                        <m:sty m:val="p"/>
                      </m:rPr>
                      <a:rPr lang="en-US" i="1" smtClean="0">
                        <a:latin typeface="Cambria Math" panose="02040503050406030204" pitchFamily="18" charset="0"/>
                        <a:ea typeface="Cambria Math" panose="02040503050406030204" pitchFamily="18" charset="0"/>
                        <a:cs typeface="Arial" charset="0"/>
                      </a:rPr>
                      <m:t>∇</m:t>
                    </m:r>
                    <m:r>
                      <a:rPr lang="en-US"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𝐴</m:t>
                    </m:r>
                    <m:r>
                      <a:rPr lang="en-US" b="0" i="1" smtClean="0">
                        <a:latin typeface="Cambria Math" panose="02040503050406030204" pitchFamily="18" charset="0"/>
                        <a:ea typeface="Cambria Math" panose="02040503050406030204" pitchFamily="18" charset="0"/>
                        <a:cs typeface="Arial" charset="0"/>
                      </a:rPr>
                      <m:t>=−</m:t>
                    </m:r>
                    <m:f>
                      <m:fPr>
                        <m:ctrlPr>
                          <a:rPr lang="en-US" b="0" i="1" smtClean="0">
                            <a:latin typeface="Cambria Math" panose="02040503050406030204" pitchFamily="18" charset="0"/>
                            <a:ea typeface="Cambria Math" panose="02040503050406030204" pitchFamily="18" charset="0"/>
                            <a:cs typeface="Arial" charset="0"/>
                          </a:rPr>
                        </m:ctrlPr>
                      </m:fPr>
                      <m:num>
                        <m:r>
                          <a:rPr lang="en-US" b="0" i="1" smtClean="0">
                            <a:latin typeface="Cambria Math" panose="02040503050406030204" pitchFamily="18" charset="0"/>
                            <a:ea typeface="Cambria Math" panose="02040503050406030204" pitchFamily="18" charset="0"/>
                            <a:cs typeface="Arial" charset="0"/>
                          </a:rPr>
                          <m:t>𝜕𝜙</m:t>
                        </m:r>
                      </m:num>
                      <m:den>
                        <m:r>
                          <a:rPr lang="en-US" b="0"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𝑡</m:t>
                        </m:r>
                      </m:den>
                    </m:f>
                  </m:oMath>
                </a14:m>
                <a:endParaRPr lang="en-US" dirty="0">
                  <a:latin typeface="Arial" charset="0"/>
                  <a:ea typeface="Arial" charset="0"/>
                  <a:cs typeface="Arial" charset="0"/>
                </a:endParaRPr>
              </a:p>
              <a:p>
                <a:pPr marL="342900" indent="-342900" algn="l">
                  <a:buFont typeface="Arial" panose="020B0604020202020204" pitchFamily="34" charset="0"/>
                  <a:buChar char="•"/>
                </a:pPr>
                <a:r>
                  <a:rPr lang="en-US" sz="2000" dirty="0">
                    <a:latin typeface="Arial" charset="0"/>
                    <a:ea typeface="Arial" charset="0"/>
                    <a:cs typeface="Arial" charset="0"/>
                  </a:rPr>
                  <a:t>You are not expected to have guessed this answer</a:t>
                </a:r>
              </a:p>
              <a:p>
                <a:pPr marL="342900" indent="-342900" algn="l">
                  <a:buFont typeface="Arial" panose="020B0604020202020204" pitchFamily="34" charset="0"/>
                  <a:buChar char="•"/>
                </a:pPr>
                <a:r>
                  <a:rPr lang="en-US" sz="2000" dirty="0">
                    <a:latin typeface="Arial" charset="0"/>
                    <a:ea typeface="Arial" charset="0"/>
                    <a:cs typeface="Arial" charset="0"/>
                  </a:rPr>
                  <a:t>To do this, we’ll need the “BAC-CAB” identity: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𝐵</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𝐶</m:t>
                        </m:r>
                      </m:e>
                    </m:d>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𝐵</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𝐶</m:t>
                        </m:r>
                      </m:e>
                    </m:d>
                    <m:r>
                      <a:rPr lang="en-US" sz="2000">
                        <a:latin typeface="Cambria Math" panose="02040503050406030204" pitchFamily="18" charset="0"/>
                        <a:ea typeface="Cambria Math" panose="02040503050406030204" pitchFamily="18" charset="0"/>
                        <a:cs typeface="Arial" charset="0"/>
                      </a:rPr>
                      <m:t>−</m:t>
                    </m:r>
                    <m:r>
                      <m:rPr>
                        <m:sty m:val="p"/>
                      </m:rPr>
                      <a:rPr lang="en-US" sz="2000">
                        <a:latin typeface="Cambria Math" panose="02040503050406030204" pitchFamily="18" charset="0"/>
                        <a:ea typeface="Cambria Math" panose="02040503050406030204" pitchFamily="18" charset="0"/>
                        <a:cs typeface="Arial" charset="0"/>
                      </a:rPr>
                      <m:t>C</m:t>
                    </m:r>
                  </m:oMath>
                </a14:m>
                <a:r>
                  <a:rPr lang="en-US" sz="2000" i="1" dirty="0">
                    <a:latin typeface="Arial" charset="0"/>
                    <a:ea typeface="Arial" charset="0"/>
                    <a:cs typeface="Arial" charset="0"/>
                  </a:rPr>
                  <a:t>(</a:t>
                </a:r>
                <a:r>
                  <a:rPr lang="en-US" sz="2000" i="1" dirty="0">
                    <a:latin typeface="Cambria Math" panose="02040503050406030204" pitchFamily="18" charset="0"/>
                    <a:ea typeface="Cambria Math" panose="02040503050406030204" pitchFamily="18" charset="0"/>
                    <a:cs typeface="Arial" charset="0"/>
                  </a:rPr>
                  <a:t>A</a:t>
                </a:r>
                <a:r>
                  <a:rPr lang="en-US" sz="2000" b="1" i="1" dirty="0">
                    <a:latin typeface="Cambria Math" panose="02040503050406030204" pitchFamily="18" charset="0"/>
                    <a:ea typeface="Cambria Math" panose="02040503050406030204" pitchFamily="18" charset="0"/>
                    <a:cs typeface="Arial" charset="0"/>
                  </a:rPr>
                  <a:t> </a:t>
                </a:r>
                <a14:m>
                  <m:oMath xmlns:m="http://schemas.openxmlformats.org/officeDocument/2006/math">
                    <m:r>
                      <a:rPr lang="en-US" sz="2000" b="1" i="1">
                        <a:latin typeface="Cambria Math" panose="02040503050406030204" pitchFamily="18" charset="0"/>
                        <a:ea typeface="Cambria Math" panose="02040503050406030204" pitchFamily="18" charset="0"/>
                        <a:cs typeface="Arial" charset="0"/>
                      </a:rPr>
                      <m:t>∙</m:t>
                    </m:r>
                  </m:oMath>
                </a14:m>
                <a:r>
                  <a:rPr lang="en-US" sz="2000" i="1" dirty="0">
                    <a:latin typeface="Cambria Math" panose="02040503050406030204" pitchFamily="18" charset="0"/>
                    <a:ea typeface="Cambria Math" panose="02040503050406030204" pitchFamily="18" charset="0"/>
                    <a:cs typeface="Arial" charset="0"/>
                  </a:rPr>
                  <a:t>B)</a:t>
                </a:r>
                <a:endParaRPr lang="en-US" sz="2000" i="1" dirty="0">
                  <a:latin typeface="Arial" panose="020B0604020202020204" pitchFamily="34" charset="0"/>
                  <a:ea typeface="Cambria Math" panose="02040503050406030204" pitchFamily="18" charset="0"/>
                  <a:cs typeface="Arial" panose="020B0604020202020204" pitchFamily="34" charset="0"/>
                </a:endParaRPr>
              </a:p>
              <a:p>
                <a:pPr marL="342900" indent="-342900" algn="l">
                  <a:buFont typeface="Arial" panose="020B0604020202020204" pitchFamily="34" charset="0"/>
                  <a:buChar char="•"/>
                </a:pPr>
                <a:r>
                  <a:rPr lang="en-US" sz="2000" dirty="0">
                    <a:latin typeface="Arial" panose="020B0604020202020204" pitchFamily="34" charset="0"/>
                    <a:ea typeface="Cambria Math" panose="02040503050406030204" pitchFamily="18" charset="0"/>
                    <a:cs typeface="Arial" panose="020B0604020202020204" pitchFamily="34" charset="0"/>
                  </a:rPr>
                  <a:t>When we apply this to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𝐀</m:t>
                        </m:r>
                      </m:e>
                    </m:d>
                  </m:oMath>
                </a14:m>
                <a:r>
                  <a:rPr lang="en-US" sz="2000" dirty="0">
                    <a:latin typeface="Cambria Math" panose="02040503050406030204" pitchFamily="18" charset="0"/>
                    <a:ea typeface="Cambria Math" panose="02040503050406030204" pitchFamily="18" charset="0"/>
                    <a:cs typeface="Arial" charset="0"/>
                  </a:rPr>
                  <a:t>, </a:t>
                </a:r>
                <a:r>
                  <a:rPr lang="en-US" sz="2000" dirty="0">
                    <a:latin typeface="Arial" panose="020B0604020202020204" pitchFamily="34" charset="0"/>
                    <a:ea typeface="Cambria Math" panose="02040503050406030204" pitchFamily="18" charset="0"/>
                    <a:cs typeface="Arial" panose="020B0604020202020204" pitchFamily="34" charset="0"/>
                  </a:rPr>
                  <a:t>we get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𝐀</m:t>
                        </m:r>
                      </m:e>
                    </m:d>
                    <m:r>
                      <a:rPr lang="en-US" sz="2000" b="1"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m:t>
                    </m:r>
                  </m:oMath>
                </a14:m>
                <a:r>
                  <a:rPr lang="en-US" sz="2000" dirty="0">
                    <a:latin typeface="Cambria Math" panose="02040503050406030204" pitchFamily="18" charset="0"/>
                    <a:ea typeface="Cambria Math" panose="02040503050406030204" pitchFamily="18" charset="0"/>
                    <a:cs typeface="Arial" charset="0"/>
                  </a:rPr>
                  <a:t>(</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m:rPr>
                            <m:sty m:val="p"/>
                          </m:rP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𝐴</m:t>
                    </m:r>
                  </m:oMath>
                </a14:m>
                <a:endParaRPr lang="en-US" sz="2000" dirty="0">
                  <a:latin typeface="Arial" charset="0"/>
                  <a:ea typeface="Arial" charset="0"/>
                  <a:cs typeface="Arial" charset="0"/>
                </a:endParaRPr>
              </a:p>
              <a:p>
                <a:pPr marL="342900" indent="-342900" algn="l">
                  <a:buFont typeface="Arial" panose="020B0604020202020204" pitchFamily="34" charset="0"/>
                  <a:buChar char="•"/>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65043" y="1908313"/>
                <a:ext cx="11675166" cy="4448038"/>
              </a:xfrm>
              <a:blipFill>
                <a:blip r:embed="rId3"/>
                <a:stretch>
                  <a:fillRect l="-434" t="-1139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42</a:t>
            </a:fld>
            <a:endParaRPr lang="en-US"/>
          </a:p>
        </p:txBody>
      </p:sp>
    </p:spTree>
    <p:extLst>
      <p:ext uri="{BB962C8B-B14F-4D97-AF65-F5344CB8AC3E}">
        <p14:creationId xmlns:p14="http://schemas.microsoft.com/office/powerpoint/2010/main" val="262596351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latin typeface="Arial" panose="020B0604020202020204" pitchFamily="34" charset="0"/>
                <a:cs typeface="Arial" panose="020B0604020202020204" pitchFamily="34" charset="0"/>
              </a:rPr>
              <a:t>General solution to Maxwell’s equations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265043" y="1408935"/>
                <a:ext cx="11675166" cy="4947416"/>
              </a:xfrm>
            </p:spPr>
            <p:txBody>
              <a:bodyPr>
                <a:noAutofit/>
              </a:bodyPr>
              <a:lstStyle/>
              <a:p>
                <a:pPr marL="342900" indent="-342900" algn="l">
                  <a:buFont typeface="Arial" panose="020B0604020202020204" pitchFamily="34" charset="0"/>
                  <a:buChar char="•"/>
                </a:pPr>
                <a:r>
                  <a:rPr lang="en-US" sz="2000" dirty="0">
                    <a:latin typeface="Arial" panose="020B0604020202020204" pitchFamily="34" charset="0"/>
                    <a:ea typeface="Cambria Math" panose="02040503050406030204" pitchFamily="18" charset="0"/>
                    <a:cs typeface="Arial" panose="020B0604020202020204" pitchFamily="34" charset="0"/>
                  </a:rPr>
                  <a:t>Returning to the general Maxwell equations,  from </a:t>
                </a: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r>
                  <a:rPr lang="en-US" sz="2000" dirty="0">
                    <a:latin typeface="Arial" panose="020B0604020202020204" pitchFamily="34" charset="0"/>
                    <a:ea typeface="Cambria Math" panose="02040503050406030204" pitchFamily="18" charset="0"/>
                    <a:cs typeface="Arial" panose="020B0604020202020204" pitchFamily="34" charset="0"/>
                  </a:rPr>
                  <a:t>, we get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latin typeface="Arial" panose="020B0604020202020204" pitchFamily="34" charset="0"/>
                    <a:ea typeface="Cambria Math" panose="02040503050406030204" pitchFamily="18" charset="0"/>
                    <a:cs typeface="Arial" panose="020B0604020202020204" pitchFamily="34" charset="0"/>
                  </a:rPr>
                  <a:t> </a:t>
                </a:r>
              </a:p>
              <a:p>
                <a:pPr marL="342900" indent="-342900" algn="l">
                  <a:buFont typeface="Arial" panose="020B0604020202020204" pitchFamily="34" charset="0"/>
                  <a:buChar char="•"/>
                </a:pPr>
                <a:r>
                  <a:rPr lang="en-US" sz="2000" dirty="0">
                    <a:latin typeface="Arial" panose="020B0604020202020204" pitchFamily="34" charset="0"/>
                    <a:cs typeface="Arial" panose="020B0604020202020204" pitchFamily="34" charset="0"/>
                  </a:rPr>
                  <a:t>Substituting into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b="1" i="1">
                            <a:latin typeface="Cambria Math" panose="02040503050406030204" pitchFamily="18" charset="0"/>
                            <a:ea typeface="Cambria Math" panose="02040503050406030204" pitchFamily="18" charset="0"/>
                            <a:cs typeface="Arial" charset="0"/>
                          </a:rPr>
                          <m:t>𝒋</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ea typeface="Cambria Math" panose="02040503050406030204" pitchFamily="18" charset="0"/>
                        <a:cs typeface="Arial" charset="0"/>
                      </a:rPr>
                      <m:t> </m:t>
                    </m:r>
                  </m:oMath>
                </a14:m>
                <a:r>
                  <a:rPr lang="en-US" sz="2000" dirty="0">
                    <a:latin typeface="Arial" panose="020B0604020202020204" pitchFamily="34" charset="0"/>
                    <a:cs typeface="Arial" panose="020B0604020202020204" pitchFamily="34" charset="0"/>
                  </a:rPr>
                  <a:t>, we get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e>
                    </m:d>
                    <m:r>
                      <a:rPr lang="en-US" sz="2000" i="1">
                        <a:latin typeface="Cambria Math" panose="02040503050406030204" pitchFamily="18" charset="0"/>
                        <a:ea typeface="Cambria Math" panose="02040503050406030204" pitchFamily="18" charset="0"/>
                        <a:cs typeface="Arial" charset="0"/>
                      </a:rPr>
                      <m:t>=</m:t>
                    </m:r>
                    <m:f>
                      <m:fPr>
                        <m:ctrlPr>
                          <a:rPr lang="en-US" sz="200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𝑗</m:t>
                        </m:r>
                      </m:num>
                      <m:den>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𝐸</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latin typeface="Arial" panose="020B0604020202020204" pitchFamily="34" charset="0"/>
                    <a:ea typeface="Arial" charset="0"/>
                    <a:cs typeface="Arial" panose="020B0604020202020204" pitchFamily="34" charset="0"/>
                  </a:rPr>
                  <a:t> </a:t>
                </a:r>
              </a:p>
              <a:p>
                <a:pPr marL="342900" indent="-342900" algn="l">
                  <a:buFont typeface="Arial" panose="020B0604020202020204" pitchFamily="34" charset="0"/>
                  <a:buChar char="•"/>
                </a:pPr>
                <a:r>
                  <a:rPr lang="en-US" sz="2000" dirty="0">
                    <a:latin typeface="Arial" panose="020B0604020202020204" pitchFamily="34" charset="0"/>
                    <a:ea typeface="Arial" charset="0"/>
                    <a:cs typeface="Arial" panose="020B0604020202020204" pitchFamily="34" charset="0"/>
                  </a:rPr>
                  <a:t>Applying “BAC-CAB), we get </a:t>
                </a: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𝐸</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latin typeface="Arial" panose="020B0604020202020204" pitchFamily="34" charset="0"/>
                    <a:ea typeface="Arial" charset="0"/>
                    <a:cs typeface="Arial" panose="020B0604020202020204" pitchFamily="34" charset="0"/>
                  </a:rPr>
                  <a:t> (Equation 1)</a:t>
                </a:r>
              </a:p>
              <a:p>
                <a:pPr marL="342900" indent="-342900" algn="l">
                  <a:buFont typeface="Arial" panose="020B0604020202020204" pitchFamily="34" charset="0"/>
                  <a:buChar char="•"/>
                </a:pPr>
                <a:r>
                  <a:rPr lang="en-US" sz="2000" dirty="0">
                    <a:latin typeface="Arial" panose="020B0604020202020204" pitchFamily="34" charset="0"/>
                    <a:ea typeface="Arial" charset="0"/>
                    <a:cs typeface="Arial" panose="020B0604020202020204" pitchFamily="34" charset="0"/>
                  </a:rPr>
                  <a:t>Now,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latin typeface="Arial" panose="020B0604020202020204" pitchFamily="34" charset="0"/>
                    <a:ea typeface="Arial" charset="0"/>
                    <a:cs typeface="Arial" panose="020B0604020202020204" pitchFamily="34" charset="0"/>
                  </a:rPr>
                  <a:t>, so substituting for B, we get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b="0" i="1">
                            <a:latin typeface="Cambria Math" panose="02040503050406030204" pitchFamily="18" charset="0"/>
                            <a:ea typeface="Cambria Math" panose="02040503050406030204" pitchFamily="18" charset="0"/>
                            <a:cs typeface="Arial" charset="0"/>
                          </a:rPr>
                          <m:t>E</m:t>
                        </m:r>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e>
                    </m:d>
                    <m:r>
                      <a:rPr lang="en-US" sz="2000" b="0" i="0" smtClean="0">
                        <a:latin typeface="Cambria Math" panose="02040503050406030204" pitchFamily="18" charset="0"/>
                        <a:ea typeface="Cambria Math" panose="02040503050406030204" pitchFamily="18" charset="0"/>
                        <a:cs typeface="Arial" charset="0"/>
                      </a:rPr>
                      <m:t>=0</m:t>
                    </m:r>
                  </m:oMath>
                </a14:m>
                <a:r>
                  <a:rPr lang="en-US" sz="2000" dirty="0">
                    <a:latin typeface="Arial" panose="020B0604020202020204" pitchFamily="34" charset="0"/>
                    <a:ea typeface="Arial" charset="0"/>
                    <a:cs typeface="Arial" panose="020B0604020202020204" pitchFamily="34" charset="0"/>
                  </a:rPr>
                  <a:t> and so </a:t>
                </a:r>
                <a14:m>
                  <m:oMath xmlns:m="http://schemas.openxmlformats.org/officeDocument/2006/math">
                    <m:r>
                      <a:rPr lang="en-US" sz="2000" b="0" i="1" smtClean="0">
                        <a:latin typeface="Cambria Math" panose="02040503050406030204" pitchFamily="18" charset="0"/>
                        <a:ea typeface="Arial" charset="0"/>
                        <a:cs typeface="Arial" panose="020B0604020202020204" pitchFamily="34" charset="0"/>
                      </a:rPr>
                      <m:t>𝐸</m:t>
                    </m:r>
                    <m:r>
                      <a:rPr lang="en-US" sz="2000" b="0" i="1" smtClean="0">
                        <a:latin typeface="Cambria Math" panose="02040503050406030204" pitchFamily="18" charset="0"/>
                        <a:ea typeface="Arial"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endParaRPr lang="en-US" sz="2000" dirty="0">
                  <a:latin typeface="Arial" panose="020B0604020202020204" pitchFamily="34" charset="0"/>
                  <a:ea typeface="Arial" charset="0"/>
                  <a:cs typeface="Arial" panose="020B0604020202020204" pitchFamily="34" charset="0"/>
                </a:endParaRPr>
              </a:p>
              <a:p>
                <a:pPr marL="342900" indent="-342900" algn="l">
                  <a:buFont typeface="Arial" panose="020B0604020202020204" pitchFamily="34" charset="0"/>
                  <a:buChar char="•"/>
                </a:pPr>
                <a:r>
                  <a:rPr lang="en-US" sz="2000" dirty="0">
                    <a:latin typeface="Arial" panose="020B0604020202020204" pitchFamily="34" charset="0"/>
                    <a:ea typeface="Arial" charset="0"/>
                    <a:cs typeface="Arial" panose="020B0604020202020204" pitchFamily="34" charset="0"/>
                  </a:rPr>
                  <a:t>Substituting into equation 1,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 </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i="1">
                        <a:latin typeface="Cambria Math" panose="02040503050406030204" pitchFamily="18" charset="0"/>
                        <a:ea typeface="Cambria Math" panose="02040503050406030204" pitchFamily="18" charset="0"/>
                        <a:cs typeface="Arial" panose="020B0604020202020204" pitchFamily="34" charset="0"/>
                      </a:rPr>
                      <m:t>− </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Arial"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𝜙</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latin typeface="Arial" panose="020B0604020202020204" pitchFamily="34" charset="0"/>
                    <a:ea typeface="Arial" charset="0"/>
                    <a:cs typeface="Arial" panose="020B0604020202020204" pitchFamily="34" charset="0"/>
                  </a:rPr>
                  <a:t>), or </a:t>
                </a:r>
              </a:p>
              <a:p>
                <a:pPr marL="342900" indent="-342900" algn="l">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 </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i="1">
                        <a:latin typeface="Cambria Math" panose="02040503050406030204" pitchFamily="18" charset="0"/>
                        <a:ea typeface="Cambria Math" panose="02040503050406030204" pitchFamily="18" charset="0"/>
                        <a:cs typeface="Arial" panose="020B0604020202020204" pitchFamily="34" charset="0"/>
                      </a:rPr>
                      <m:t>− </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oMath>
                </a14:m>
                <a:r>
                  <a:rPr lang="en-US" sz="2000" dirty="0">
                    <a:latin typeface="Arial" panose="020B0604020202020204" pitchFamily="34" charset="0"/>
                    <a:ea typeface="Arial" charset="0"/>
                    <a:cs typeface="Arial" panose="020B0604020202020204" pitchFamily="34" charset="0"/>
                  </a:rPr>
                  <a:t> -</a:t>
                </a:r>
                <a:r>
                  <a:rPr lang="en-US" sz="2000" dirty="0">
                    <a:ea typeface="Cambria Math" panose="02040503050406030204" pitchFamily="18" charset="0"/>
                    <a:cs typeface="Arial" panose="020B0604020202020204" pitchFamily="34" charset="0"/>
                  </a:rPr>
                  <a:t>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oMath>
                </a14:m>
                <a:r>
                  <a:rPr lang="en-US" sz="2000" dirty="0">
                    <a:latin typeface="Arial" panose="020B0604020202020204" pitchFamily="34" charset="0"/>
                    <a:ea typeface="Arial" charset="0"/>
                    <a:cs typeface="Arial" panose="020B0604020202020204" pitchFamily="34" charset="0"/>
                  </a:rPr>
                  <a:t>.  </a:t>
                </a:r>
              </a:p>
              <a:p>
                <a:pPr marL="342900" indent="-342900" algn="l">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latin typeface="Arial" panose="020B0604020202020204" pitchFamily="34" charset="0"/>
                    <a:ea typeface="Cambria Math" panose="02040503050406030204" pitchFamily="18" charset="0"/>
                    <a:cs typeface="Arial" panose="020B0604020202020204" pitchFamily="34" charset="0"/>
                  </a:rPr>
                  <a:t> -</a:t>
                </a:r>
                <a:r>
                  <a:rPr lang="en-US" sz="2000" dirty="0">
                    <a:ea typeface="Cambria Math" panose="02040503050406030204" pitchFamily="18" charset="0"/>
                    <a:cs typeface="Arial" panose="020B0604020202020204" pitchFamily="34" charset="0"/>
                  </a:rPr>
                  <a:t>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b="0" i="0" smtClean="0">
                        <a:latin typeface="Cambria Math" panose="02040503050406030204" pitchFamily="18" charset="0"/>
                        <a:ea typeface="Cambria Math" panose="02040503050406030204" pitchFamily="18" charset="0"/>
                        <a:cs typeface="Arial" panose="020B0604020202020204" pitchFamily="34" charset="0"/>
                      </a:rPr>
                      <m:t>+</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ea typeface="Cambria Math" panose="02040503050406030204" pitchFamily="18" charset="0"/>
                  <a:cs typeface="Arial" panose="020B0604020202020204" pitchFamily="34" charset="0"/>
                </a:endParaRPr>
              </a:p>
              <a:p>
                <a:pPr marL="342900" indent="-342900" algn="l">
                  <a:buFont typeface="Arial" panose="020B0604020202020204" pitchFamily="34" charset="0"/>
                  <a:buChar char="•"/>
                </a:pPr>
                <a:r>
                  <a:rPr lang="en-US" sz="2000" dirty="0">
                    <a:latin typeface="Arial" panose="020B0604020202020204" pitchFamily="34" charset="0"/>
                    <a:ea typeface="Cambria Math" panose="02040503050406030204" pitchFamily="18" charset="0"/>
                    <a:cs typeface="Arial" panose="020B0604020202020204" pitchFamily="34" charset="0"/>
                  </a:rPr>
                  <a:t>Now if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latin typeface="Arial" panose="020B0604020202020204" pitchFamily="34" charset="0"/>
                    <a:ea typeface="Cambria Math" panose="02040503050406030204" pitchFamily="18" charset="0"/>
                    <a:cs typeface="Arial" panose="020B0604020202020204" pitchFamily="34" charset="0"/>
                  </a:rPr>
                  <a:t> and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𝜙</m:t>
                    </m:r>
                  </m:oMath>
                </a14:m>
                <a:r>
                  <a:rPr lang="en-US" sz="2000" dirty="0">
                    <a:latin typeface="Arial" panose="020B0604020202020204" pitchFamily="34" charset="0"/>
                    <a:ea typeface="Cambria Math" panose="02040503050406030204" pitchFamily="18" charset="0"/>
                    <a:cs typeface="Arial" panose="020B0604020202020204" pitchFamily="34" charset="0"/>
                  </a:rPr>
                  <a:t> give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latin typeface="Arial" panose="020B0604020202020204" pitchFamily="34" charset="0"/>
                    <a:ea typeface="Cambria Math" panose="02040503050406030204" pitchFamily="18" charset="0"/>
                    <a:cs typeface="Arial" panose="020B0604020202020204" pitchFamily="34" charset="0"/>
                  </a:rPr>
                  <a:t> and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𝜙</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latin typeface="Arial" panose="020B0604020202020204" pitchFamily="34" charset="0"/>
                    <a:ea typeface="Cambria Math" panose="02040503050406030204" pitchFamily="18" charset="0"/>
                    <a:cs typeface="Arial" panose="020B0604020202020204" pitchFamily="34" charset="0"/>
                  </a:rPr>
                  <a:t>, then </a:t>
                </a: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oMath>
                </a14:m>
                <a:r>
                  <a:rPr lang="en-US" sz="2000" dirty="0">
                    <a:latin typeface="Arial" panose="020B0604020202020204" pitchFamily="34" charset="0"/>
                    <a:ea typeface="Cambria Math" panose="02040503050406030204" pitchFamily="18" charset="0"/>
                    <a:cs typeface="Arial" panose="020B0604020202020204" pitchFamily="34" charset="0"/>
                  </a:rPr>
                  <a:t> and </a:t>
                </a: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𝜙</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latin typeface="Arial" panose="020B0604020202020204" pitchFamily="34" charset="0"/>
                    <a:ea typeface="Cambria Math" panose="02040503050406030204" pitchFamily="18" charset="0"/>
                    <a:cs typeface="Arial" panose="020B0604020202020204" pitchFamily="34" charset="0"/>
                  </a:rPr>
                  <a:t> give </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𝐵</m:t>
                    </m:r>
                    <m:r>
                      <a:rPr lang="en-US" sz="2000" i="1">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latin typeface="Arial" panose="020B0604020202020204" pitchFamily="34" charset="0"/>
                    <a:ea typeface="Cambria Math" panose="02040503050406030204" pitchFamily="18" charset="0"/>
                    <a:cs typeface="Arial" panose="020B0604020202020204" pitchFamily="34" charset="0"/>
                  </a:rPr>
                  <a:t> and </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𝐸</m:t>
                    </m:r>
                    <m:r>
                      <a:rPr lang="en-US" sz="2000" i="1">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𝜙</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𝐴</m:t>
                            </m:r>
                          </m:e>
                          <m:sup>
                            <m:r>
                              <a:rPr lang="en-US" sz="2000" b="0" i="1" smtClean="0">
                                <a:latin typeface="Cambria Math" panose="02040503050406030204" pitchFamily="18" charset="0"/>
                                <a:ea typeface="Cambria Math" panose="02040503050406030204" pitchFamily="18" charset="0"/>
                                <a:cs typeface="Arial" charset="0"/>
                              </a:rPr>
                              <m:t>′</m:t>
                            </m:r>
                          </m:sup>
                        </m:sSup>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0" smtClean="0">
                        <a:latin typeface="Cambria Math" panose="02040503050406030204" pitchFamily="18" charset="0"/>
                        <a:ea typeface="Cambria Math" panose="02040503050406030204" pitchFamily="18" charset="0"/>
                        <a:cs typeface="Arial" charset="0"/>
                      </a:rPr>
                      <m:t>,</m:t>
                    </m:r>
                  </m:oMath>
                </a14:m>
                <a:r>
                  <a:rPr lang="en-US" sz="2000" dirty="0">
                    <a:latin typeface="Arial" charset="0"/>
                    <a:ea typeface="Arial" charset="0"/>
                    <a:cs typeface="Arial" charset="0"/>
                  </a:rPr>
                  <a:t> for any function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𝜑</m:t>
                    </m:r>
                  </m:oMath>
                </a14:m>
                <a:endParaRPr lang="en-US" sz="2000" dirty="0">
                  <a:latin typeface="Arial" charset="0"/>
                  <a:ea typeface="Arial" charset="0"/>
                  <a:cs typeface="Arial" charset="0"/>
                </a:endParaRPr>
              </a:p>
              <a:p>
                <a:pPr algn="l"/>
                <a:endParaRPr lang="en-US" sz="2000" dirty="0">
                  <a:latin typeface="Arial" panose="020B0604020202020204" pitchFamily="34" charset="0"/>
                  <a:ea typeface="Cambria Math" panose="02040503050406030204" pitchFamily="18" charset="0"/>
                  <a:cs typeface="Arial" panose="020B0604020202020204" pitchFamily="34" charset="0"/>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265043" y="1408935"/>
                <a:ext cx="11675166" cy="4947416"/>
              </a:xfrm>
              <a:blipFill>
                <a:blip r:embed="rId3"/>
                <a:stretch>
                  <a:fillRect l="-434" t="-1023"/>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43</a:t>
            </a:fld>
            <a:endParaRPr lang="en-US"/>
          </a:p>
        </p:txBody>
      </p:sp>
    </p:spTree>
    <p:extLst>
      <p:ext uri="{BB962C8B-B14F-4D97-AF65-F5344CB8AC3E}">
        <p14:creationId xmlns:p14="http://schemas.microsoft.com/office/powerpoint/2010/main" val="395287238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latin typeface="Arial" panose="020B0604020202020204" pitchFamily="34" charset="0"/>
                <a:cs typeface="Arial" panose="020B0604020202020204" pitchFamily="34" charset="0"/>
              </a:rPr>
              <a:t>General solution to Maxwell’s equations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265043" y="1408935"/>
                <a:ext cx="11675166" cy="4947416"/>
              </a:xfrm>
            </p:spPr>
            <p:txBody>
              <a:bodyPr>
                <a:noAutofit/>
              </a:bodyPr>
              <a:lstStyle/>
              <a:p>
                <a:pPr marL="342900" indent="-342900" algn="l">
                  <a:buFont typeface="Arial" panose="020B0604020202020204" pitchFamily="34" charset="0"/>
                  <a:buChar char="•"/>
                </a:pPr>
                <a:endParaRPr lang="en-US" sz="2000" dirty="0">
                  <a:latin typeface="Arial" panose="020B0604020202020204" pitchFamily="34" charset="0"/>
                  <a:ea typeface="Cambria Math" panose="02040503050406030204" pitchFamily="18" charset="0"/>
                  <a:cs typeface="Arial" panose="020B0604020202020204" pitchFamily="34" charset="0"/>
                </a:endParaRPr>
              </a:p>
              <a:p>
                <a:pPr marL="342900" indent="-342900" algn="l">
                  <a:buFont typeface="Arial" panose="020B0604020202020204" pitchFamily="34" charset="0"/>
                  <a:buChar char="•"/>
                </a:pPr>
                <a:r>
                  <a:rPr lang="en-US" sz="2000" dirty="0">
                    <a:latin typeface="Arial" panose="020B0604020202020204" pitchFamily="34" charset="0"/>
                    <a:ea typeface="Cambria Math" panose="02040503050406030204" pitchFamily="18" charset="0"/>
                    <a:cs typeface="Arial" panose="020B0604020202020204" pitchFamily="34" charset="0"/>
                  </a:rPr>
                  <a:t>Thus, we can pick a solution </a:t>
                </a:r>
                <a14:m>
                  <m:oMath xmlns:m="http://schemas.openxmlformats.org/officeDocument/2006/math">
                    <m:d>
                      <m:dPr>
                        <m:ctrlPr>
                          <a:rPr lang="en-US" sz="2000" b="0" i="1" dirty="0"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dirty="0" smtClean="0">
                            <a:latin typeface="Cambria Math" panose="02040503050406030204" pitchFamily="18" charset="0"/>
                            <a:ea typeface="Cambria Math" panose="02040503050406030204" pitchFamily="18" charset="0"/>
                            <a:cs typeface="Arial" panose="020B0604020202020204" pitchFamily="34" charset="0"/>
                          </a:rPr>
                          <m:t>𝐴</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 </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𝜙</m:t>
                        </m:r>
                      </m:e>
                    </m:d>
                  </m:oMath>
                </a14:m>
                <a:r>
                  <a:rPr lang="en-US" sz="2000" dirty="0">
                    <a:latin typeface="Arial" panose="020B0604020202020204" pitchFamily="34" charset="0"/>
                    <a:ea typeface="Cambria Math" panose="02040503050406030204" pitchFamily="18" charset="0"/>
                    <a:cs typeface="Arial" panose="020B0604020202020204" pitchFamily="34" charset="0"/>
                  </a:rPr>
                  <a:t>with </a:t>
                </a:r>
                <a14:m>
                  <m:oMath xmlns:m="http://schemas.openxmlformats.org/officeDocument/2006/math">
                    <m:r>
                      <a:rPr lang="en-US" sz="2000" b="0" i="0"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latin typeface="Arial" panose="020B0604020202020204" pitchFamily="34" charset="0"/>
                    <a:ea typeface="Cambria Math" panose="02040503050406030204" pitchFamily="18" charset="0"/>
                    <a:cs typeface="Arial" panose="020B0604020202020204" pitchFamily="34" charset="0"/>
                  </a:rPr>
                  <a:t>.  Then we get</a:t>
                </a:r>
              </a:p>
              <a:p>
                <a:pPr marL="342900" indent="-342900" algn="l">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latin typeface="Arial" panose="020B0604020202020204" pitchFamily="34" charset="0"/>
                    <a:ea typeface="Cambria Math" panose="02040503050406030204" pitchFamily="18" charset="0"/>
                    <a:cs typeface="Arial" panose="020B0604020202020204" pitchFamily="34" charset="0"/>
                  </a:rPr>
                  <a:t> -</a:t>
                </a:r>
                <a:r>
                  <a:rPr lang="en-US" sz="2000" dirty="0">
                    <a:ea typeface="Cambria Math" panose="02040503050406030204" pitchFamily="18" charset="0"/>
                    <a:cs typeface="Arial" panose="020B0604020202020204" pitchFamily="34" charset="0"/>
                  </a:rPr>
                  <a:t>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oMath>
                </a14:m>
                <a:endParaRPr lang="en-US" sz="2000" dirty="0">
                  <a:latin typeface="Arial" panose="020B0604020202020204" pitchFamily="34" charset="0"/>
                  <a:ea typeface="Cambria Math" panose="02040503050406030204" pitchFamily="18" charset="0"/>
                  <a:cs typeface="Arial" panose="020B0604020202020204" pitchFamily="34" charset="0"/>
                </a:endParaRPr>
              </a:p>
              <a:p>
                <a:pPr marL="342900" indent="-342900" algn="l">
                  <a:buFont typeface="Arial" panose="020B0604020202020204" pitchFamily="34" charset="0"/>
                  <a:buChar char="•"/>
                </a:pPr>
                <a:r>
                  <a:rPr lang="en-US" sz="2000" dirty="0">
                    <a:latin typeface="Arial" panose="020B0604020202020204" pitchFamily="34" charset="0"/>
                    <a:ea typeface="Cambria Math" panose="02040503050406030204" pitchFamily="18" charset="0"/>
                    <a:cs typeface="Arial" panose="020B0604020202020204" pitchFamily="34" charset="0"/>
                  </a:rPr>
                  <a:t>Substituting for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latin typeface="Arial" panose="020B0604020202020204" pitchFamily="34" charset="0"/>
                    <a:ea typeface="Cambria Math" panose="02040503050406030204" pitchFamily="18" charset="0"/>
                    <a:cs typeface="Arial" panose="020B0604020202020204" pitchFamily="34" charset="0"/>
                  </a:rPr>
                  <a:t> into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E</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r>
                      <a:rPr lang="en-US" sz="2000" i="1">
                        <a:latin typeface="Cambria Math" panose="02040503050406030204" pitchFamily="18" charset="0"/>
                        <a:ea typeface="Cambria Math" panose="02040503050406030204" pitchFamily="18" charset="0"/>
                        <a:cs typeface="Arial" charset="0"/>
                      </a:rPr>
                      <m:t> </m:t>
                    </m:r>
                  </m:oMath>
                </a14:m>
                <a:r>
                  <a:rPr lang="en-US" sz="2000" dirty="0">
                    <a:latin typeface="Arial" charset="0"/>
                    <a:ea typeface="Arial" charset="0"/>
                    <a:cs typeface="Arial" charset="0"/>
                  </a:rPr>
                  <a:t>, we get </a:t>
                </a:r>
                <a:endParaRPr lang="en-US" sz="2000" i="1" dirty="0">
                  <a:latin typeface="Arial" charset="0"/>
                  <a:ea typeface="Cambria Math" panose="02040503050406030204" pitchFamily="18" charset="0"/>
                  <a:cs typeface="Arial" charset="0"/>
                </a:endParaRPr>
              </a:p>
              <a:p>
                <a:pPr marL="342900" indent="-342900" algn="l">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e>
                    </m:d>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oMath>
                </a14:m>
                <a:r>
                  <a:rPr lang="en-US" sz="2000" dirty="0">
                    <a:latin typeface="Arial" charset="0"/>
                    <a:ea typeface="Arial" charset="0"/>
                    <a:cs typeface="Arial" charset="0"/>
                  </a:rPr>
                  <a:t>, or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e>
                    </m:d>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i="1" smtClean="0">
                                <a:latin typeface="Cambria Math" panose="02040503050406030204" pitchFamily="18" charset="0"/>
                                <a:ea typeface="Cambria Math" panose="02040503050406030204" pitchFamily="18" charset="0"/>
                                <a:cs typeface="Arial" charset="0"/>
                              </a:rPr>
                              <m:t>𝜕</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smtClean="0">
                            <a:latin typeface="Cambria Math" panose="02040503050406030204" pitchFamily="18" charset="0"/>
                            <a:ea typeface="Cambria Math" panose="02040503050406030204" pitchFamily="18" charset="0"/>
                            <a:cs typeface="Arial" charset="0"/>
                          </a:rPr>
                          <m:t>𝜙</m:t>
                        </m:r>
                      </m:num>
                      <m:den>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e>
                          <m:sup>
                            <m:r>
                              <a:rPr lang="en-US" sz="2000" b="0" i="1" smtClean="0">
                                <a:latin typeface="Cambria Math" panose="02040503050406030204" pitchFamily="18" charset="0"/>
                                <a:ea typeface="Cambria Math" panose="02040503050406030204" pitchFamily="18" charset="0"/>
                                <a:cs typeface="Arial" charset="0"/>
                              </a:rPr>
                              <m:t>2</m:t>
                            </m:r>
                          </m:sup>
                        </m:sSup>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oMath>
                </a14:m>
                <a:r>
                  <a:rPr lang="en-US" sz="2000" dirty="0">
                    <a:latin typeface="Arial" charset="0"/>
                    <a:ea typeface="Arial" charset="0"/>
                    <a:cs typeface="Arial" charset="0"/>
                  </a:rPr>
                  <a:t>, or  </a:t>
                </a: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oMath>
                </a14:m>
                <a:r>
                  <a:rPr lang="en-US" sz="2000" i="1" dirty="0">
                    <a:latin typeface="Arial" panose="020B0604020202020204" pitchFamily="34" charset="0"/>
                    <a:ea typeface="Cambria Math" panose="02040503050406030204" pitchFamily="18" charset="0"/>
                    <a:cs typeface="Arial" panose="020B0604020202020204" pitchFamily="34" charset="0"/>
                  </a:rPr>
                  <a:t> -</a:t>
                </a:r>
                <a:r>
                  <a:rPr lang="en-US" sz="2000" i="1" dirty="0">
                    <a:ea typeface="Cambria Math" panose="02040503050406030204" pitchFamily="18" charset="0"/>
                    <a:cs typeface="Arial" panose="020B0604020202020204" pitchFamily="34" charset="0"/>
                  </a:rPr>
                  <a:t>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𝜌</m:t>
                        </m:r>
                      </m:num>
                      <m:den>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oMath>
                </a14:m>
                <a:r>
                  <a:rPr lang="en-US" sz="2000" i="1" dirty="0">
                    <a:latin typeface="Arial" panose="020B0604020202020204" pitchFamily="34" charset="0"/>
                    <a:ea typeface="Cambria Math" panose="02040503050406030204" pitchFamily="18" charset="0"/>
                    <a:cs typeface="Arial" panose="020B0604020202020204" pitchFamily="34" charset="0"/>
                  </a:rPr>
                  <a:t> </a:t>
                </a:r>
              </a:p>
              <a:p>
                <a:pPr marL="342900" indent="-342900" algn="l">
                  <a:buFont typeface="Arial" panose="020B0604020202020204" pitchFamily="34" charset="0"/>
                  <a:buChar char="•"/>
                </a:pPr>
                <a:r>
                  <a:rPr lang="en-US" sz="2000" dirty="0">
                    <a:latin typeface="Arial" panose="020B0604020202020204" pitchFamily="34" charset="0"/>
                    <a:ea typeface="Cambria Math" panose="02040503050406030204" pitchFamily="18" charset="0"/>
                    <a:cs typeface="Arial" panose="020B0604020202020204" pitchFamily="34" charset="0"/>
                  </a:rPr>
                  <a:t>The solutions are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𝜙</m:t>
                    </m:r>
                    <m:d>
                      <m:dPr>
                        <m:ctrlPr>
                          <a:rPr lang="en-US" sz="2000" b="0" i="1" smtClean="0">
                            <a:latin typeface="Cambria Math" panose="02040503050406030204" pitchFamily="18" charset="0"/>
                            <a:ea typeface="Cambria Math" panose="02040503050406030204" pitchFamily="18" charset="0"/>
                            <a:cs typeface="Arial" charset="0"/>
                          </a:rPr>
                        </m:ctrlPr>
                      </m:dPr>
                      <m:e>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nary>
                      <m:naryPr>
                        <m:ctrlPr>
                          <a:rPr lang="en-US" sz="2000" b="0" i="1" smtClean="0">
                            <a:latin typeface="Cambria Math" panose="02040503050406030204" pitchFamily="18" charset="0"/>
                            <a:ea typeface="Cambria Math" panose="02040503050406030204" pitchFamily="18" charset="0"/>
                            <a:cs typeface="Arial" charset="0"/>
                          </a:rPr>
                        </m:ctrlPr>
                      </m:naryPr>
                      <m:sub>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sub>
                      <m:sup/>
                      <m:e>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den>
                        </m:f>
                        <m:r>
                          <a:rPr lang="en-US" sz="2000" b="0" i="1" smtClean="0">
                            <a:latin typeface="Cambria Math" panose="02040503050406030204" pitchFamily="18" charset="0"/>
                            <a:ea typeface="Cambria Math" panose="02040503050406030204" pitchFamily="18" charset="0"/>
                            <a:cs typeface="Arial" charset="0"/>
                          </a:rPr>
                          <m:t>𝑑</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e>
                    </m:nary>
                  </m:oMath>
                </a14:m>
                <a:r>
                  <a:rPr lang="en-US" sz="2000" dirty="0">
                    <a:latin typeface="Arial" charset="0"/>
                    <a:ea typeface="Arial" charset="0"/>
                    <a:cs typeface="Arial" charset="0"/>
                  </a:rPr>
                  <a:t> and </a:t>
                </a:r>
              </a:p>
              <a:p>
                <a:pPr algn="l"/>
                <a:r>
                  <a:rPr lang="en-US" sz="2000" b="1" dirty="0">
                    <a:latin typeface="Arial" charset="0"/>
                    <a:ea typeface="Cambria Math" panose="02040503050406030204" pitchFamily="18" charset="0"/>
                    <a:cs typeface="Arial" charset="0"/>
                  </a:rPr>
                  <a:t>     </a:t>
                </a:r>
                <a14:m>
                  <m:oMath xmlns:m="http://schemas.openxmlformats.org/officeDocument/2006/math">
                    <m:r>
                      <a:rPr lang="en-US" sz="2000" b="1" i="0" smtClean="0">
                        <a:latin typeface="Cambria Math" panose="02040503050406030204" pitchFamily="18" charset="0"/>
                        <a:ea typeface="Cambria Math" panose="02040503050406030204" pitchFamily="18" charset="0"/>
                        <a:cs typeface="Arial" charset="0"/>
                      </a:rPr>
                      <m:t>𝐀</m:t>
                    </m:r>
                    <m:d>
                      <m:dPr>
                        <m:ctrlPr>
                          <a:rPr lang="en-US" sz="2000" i="1">
                            <a:latin typeface="Cambria Math" panose="02040503050406030204" pitchFamily="18" charset="0"/>
                            <a:ea typeface="Cambria Math" panose="02040503050406030204" pitchFamily="18" charset="0"/>
                            <a:cs typeface="Arial" charset="0"/>
                          </a:rPr>
                        </m:ctrlPr>
                      </m:dPr>
                      <m:e>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e>
                    </m:d>
                    <m:r>
                      <a:rPr lang="en-US" sz="2000" i="1">
                        <a:latin typeface="Cambria Math" panose="02040503050406030204" pitchFamily="18" charset="0"/>
                        <a:ea typeface="Cambria Math" panose="02040503050406030204" pitchFamily="18" charset="0"/>
                        <a:cs typeface="Arial" charset="0"/>
                      </a:rPr>
                      <m:t>= </m:t>
                    </m:r>
                    <m:nary>
                      <m:naryPr>
                        <m:ctrlPr>
                          <a:rPr lang="en-US" sz="2000" i="1">
                            <a:latin typeface="Cambria Math" panose="02040503050406030204" pitchFamily="18" charset="0"/>
                            <a:ea typeface="Cambria Math" panose="02040503050406030204" pitchFamily="18" charset="0"/>
                            <a:cs typeface="Arial" charset="0"/>
                          </a:rPr>
                        </m:ctrlPr>
                      </m:naryPr>
                      <m:sub>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sub>
                      <m:sup/>
                      <m:e>
                        <m:f>
                          <m:fPr>
                            <m:ctrlPr>
                              <a:rPr lang="en-US" sz="2000" i="1">
                                <a:latin typeface="Cambria Math" panose="02040503050406030204" pitchFamily="18" charset="0"/>
                                <a:ea typeface="Cambria Math" panose="02040503050406030204" pitchFamily="18" charset="0"/>
                                <a:cs typeface="Arial" charset="0"/>
                              </a:rPr>
                            </m:ctrlPr>
                          </m:fPr>
                          <m:num>
                            <m:r>
                              <a:rPr lang="en-US" sz="2000" b="1" i="0" smtClean="0">
                                <a:latin typeface="Cambria Math" panose="02040503050406030204" pitchFamily="18" charset="0"/>
                                <a:ea typeface="Cambria Math" panose="02040503050406030204" pitchFamily="18" charset="0"/>
                                <a:cs typeface="Arial" charset="0"/>
                              </a:rPr>
                              <m:t>𝐣</m:t>
                            </m:r>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𝑐</m:t>
                                </m:r>
                              </m:den>
                            </m:f>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4</m:t>
                            </m:r>
                            <m:r>
                              <a:rPr lang="en-US" sz="2000" i="1">
                                <a:latin typeface="Cambria Math" panose="02040503050406030204" pitchFamily="18" charset="0"/>
                                <a:ea typeface="Cambria Math" panose="02040503050406030204" pitchFamily="18" charset="0"/>
                                <a:cs typeface="Arial" charset="0"/>
                              </a:rPr>
                              <m:t>𝜋</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den>
                        </m:f>
                        <m:r>
                          <a:rPr lang="en-US" sz="2000" i="1">
                            <a:latin typeface="Cambria Math" panose="02040503050406030204" pitchFamily="18" charset="0"/>
                            <a:ea typeface="Cambria Math" panose="02040503050406030204" pitchFamily="18" charset="0"/>
                            <a:cs typeface="Arial" charset="0"/>
                          </a:rPr>
                          <m:t>𝑑</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e>
                    </m:nary>
                  </m:oMath>
                </a14:m>
                <a:r>
                  <a:rPr lang="en-US" sz="2000" baseline="-25000" dirty="0">
                    <a:latin typeface="Arial" charset="0"/>
                    <a:ea typeface="Arial" charset="0"/>
                    <a:cs typeface="Arial" charset="0"/>
                  </a:rPr>
                  <a:t> </a:t>
                </a:r>
                <a:r>
                  <a:rPr lang="en-US" sz="2000" dirty="0">
                    <a:latin typeface="Arial" charset="0"/>
                    <a:ea typeface="Arial" charset="0"/>
                    <a:cs typeface="Arial" charset="0"/>
                  </a:rPr>
                  <a:t>with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1</m:t>
                        </m:r>
                      </m:num>
                      <m:den>
                        <m:sSup>
                          <m:sSupPr>
                            <m:ctrlPr>
                              <a:rPr lang="en-US" sz="2000" i="1">
                                <a:latin typeface="Cambria Math" panose="02040503050406030204" pitchFamily="18" charset="0"/>
                                <a:ea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𝑐</m:t>
                            </m:r>
                          </m:e>
                          <m:sup>
                            <m:r>
                              <a:rPr lang="en-US" sz="2000" i="1">
                                <a:latin typeface="Cambria Math" panose="02040503050406030204" pitchFamily="18" charset="0"/>
                                <a:ea typeface="Cambria Math" panose="02040503050406030204" pitchFamily="18" charset="0"/>
                                <a:cs typeface="Arial"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𝜕𝜙</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latin typeface="Arial" charset="0"/>
                    <a:ea typeface="Arial" charset="0"/>
                    <a:cs typeface="Arial" charset="0"/>
                  </a:rPr>
                  <a:t>, with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latin typeface="Arial" panose="020B0604020202020204" pitchFamily="34" charset="0"/>
                    <a:ea typeface="Cambria Math" panose="02040503050406030204" pitchFamily="18" charset="0"/>
                    <a:cs typeface="Arial" panose="020B0604020202020204" pitchFamily="34" charset="0"/>
                  </a:rPr>
                  <a:t>. </a:t>
                </a:r>
                <a:endParaRPr lang="en-US" sz="2000" dirty="0">
                  <a:latin typeface="Arial" charset="0"/>
                  <a:ea typeface="Arial" charset="0"/>
                  <a:cs typeface="Arial" charset="0"/>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265043" y="1408935"/>
                <a:ext cx="11675166" cy="4947416"/>
              </a:xfrm>
              <a:blipFill>
                <a:blip r:embed="rId3"/>
                <a:stretch>
                  <a:fillRect l="-434"/>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44</a:t>
            </a:fld>
            <a:endParaRPr lang="en-US"/>
          </a:p>
        </p:txBody>
      </p:sp>
    </p:spTree>
    <p:extLst>
      <p:ext uri="{BB962C8B-B14F-4D97-AF65-F5344CB8AC3E}">
        <p14:creationId xmlns:p14="http://schemas.microsoft.com/office/powerpoint/2010/main" val="121666166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a:latin typeface="Arial" panose="020B0604020202020204" pitchFamily="34" charset="0"/>
                <a:cs typeface="Arial" panose="020B0604020202020204" pitchFamily="34" charset="0"/>
              </a:rPr>
              <a:t>Solution to Maxwell’s equations in free space</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307907" y="1466087"/>
                <a:ext cx="10864920" cy="2334390"/>
              </a:xfrm>
            </p:spPr>
            <p:txBody>
              <a:bodyPr>
                <a:noAutofit/>
              </a:bodyPr>
              <a:lstStyle/>
              <a:p>
                <a:pPr marL="342900" indent="-342900" algn="l">
                  <a:buFont typeface="Arial" panose="020B0604020202020204" pitchFamily="34" charset="0"/>
                  <a:buChar char="•"/>
                </a:pPr>
                <a:r>
                  <a:rPr lang="en-US" sz="2000" dirty="0">
                    <a:latin typeface="Arial" charset="0"/>
                    <a:ea typeface="Arial" charset="0"/>
                    <a:cs typeface="Arial" charset="0"/>
                  </a:rPr>
                  <a:t>Free space is defined by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𝜌</m:t>
                    </m:r>
                    <m:r>
                      <a:rPr lang="en-US" sz="2000" i="1">
                        <a:latin typeface="Cambria Math" panose="02040503050406030204" pitchFamily="18" charset="0"/>
                        <a:ea typeface="Cambria Math" panose="02040503050406030204" pitchFamily="18" charset="0"/>
                        <a:cs typeface="Arial" charset="0"/>
                      </a:rPr>
                      <m:t>=0</m:t>
                    </m:r>
                  </m:oMath>
                </a14:m>
                <a:r>
                  <a:rPr lang="en-US" sz="2000" dirty="0">
                    <a:latin typeface="Arial" charset="0"/>
                    <a:ea typeface="Arial" charset="0"/>
                    <a:cs typeface="Arial" charset="0"/>
                  </a:rPr>
                  <a:t> and </a:t>
                </a:r>
                <a14:m>
                  <m:oMath xmlns:m="http://schemas.openxmlformats.org/officeDocument/2006/math">
                    <m:r>
                      <a:rPr lang="en-US" sz="2000" i="1">
                        <a:latin typeface="Cambria Math" panose="02040503050406030204" pitchFamily="18" charset="0"/>
                        <a:ea typeface="Arial" charset="0"/>
                        <a:cs typeface="Arial" charset="0"/>
                      </a:rPr>
                      <m:t>𝑗</m:t>
                    </m:r>
                    <m:r>
                      <a:rPr lang="en-US" sz="2000" i="1">
                        <a:latin typeface="Cambria Math" panose="02040503050406030204" pitchFamily="18" charset="0"/>
                        <a:ea typeface="Arial" charset="0"/>
                        <a:cs typeface="Arial" charset="0"/>
                      </a:rPr>
                      <m:t>=0</m:t>
                    </m:r>
                  </m:oMath>
                </a14:m>
                <a:r>
                  <a:rPr lang="en-US" sz="2000" i="1" dirty="0">
                    <a:latin typeface="Cambria Math" panose="02040503050406030204" pitchFamily="18" charset="0"/>
                    <a:cs typeface="Arial" charset="0"/>
                  </a:rPr>
                  <a:t>, </a:t>
                </a:r>
                <a:r>
                  <a:rPr lang="en-US" sz="2000" dirty="0">
                    <a:latin typeface="Arial" panose="020B0604020202020204" pitchFamily="34" charset="0"/>
                    <a:cs typeface="Arial" panose="020B0604020202020204" pitchFamily="34" charset="0"/>
                  </a:rPr>
                  <a:t>so our potentials satisfy</a:t>
                </a:r>
              </a:p>
              <a:p>
                <a:pPr marL="342900" indent="-342900" algn="l">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latin typeface="Arial" panose="020B0604020202020204" pitchFamily="34" charset="0"/>
                    <a:ea typeface="Cambria Math" panose="02040503050406030204" pitchFamily="18" charset="0"/>
                    <a:cs typeface="Arial" panose="020B0604020202020204" pitchFamily="34" charset="0"/>
                  </a:rPr>
                  <a:t> -</a:t>
                </a:r>
                <a:r>
                  <a:rPr lang="en-US" sz="2000" dirty="0">
                    <a:ea typeface="Cambria Math" panose="02040503050406030204" pitchFamily="18" charset="0"/>
                    <a:cs typeface="Arial" panose="020B0604020202020204" pitchFamily="34" charset="0"/>
                  </a:rPr>
                  <a:t>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oMath>
                </a14:m>
                <a:r>
                  <a:rPr lang="en-US" sz="2000" dirty="0">
                    <a:latin typeface="Arial" panose="020B0604020202020204" pitchFamily="34" charset="0"/>
                    <a:cs typeface="Arial" panose="020B0604020202020204" pitchFamily="34" charset="0"/>
                  </a:rPr>
                  <a:t>0 and </a:t>
                </a: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oMath>
                </a14:m>
                <a:r>
                  <a:rPr lang="en-US" sz="2000" i="1" dirty="0">
                    <a:latin typeface="Arial" panose="020B0604020202020204" pitchFamily="34" charset="0"/>
                    <a:ea typeface="Cambria Math" panose="02040503050406030204" pitchFamily="18" charset="0"/>
                    <a:cs typeface="Arial" panose="020B0604020202020204" pitchFamily="34" charset="0"/>
                  </a:rPr>
                  <a:t> -</a:t>
                </a:r>
                <a:r>
                  <a:rPr lang="en-US" sz="2000" i="1" dirty="0">
                    <a:ea typeface="Cambria Math" panose="02040503050406030204" pitchFamily="18" charset="0"/>
                    <a:cs typeface="Arial" panose="020B0604020202020204" pitchFamily="34" charset="0"/>
                  </a:rPr>
                  <a:t>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buFont typeface="Arial" panose="020B0604020202020204" pitchFamily="34" charset="0"/>
                  <a:buChar char="•"/>
                </a:pPr>
                <a:r>
                  <a:rPr lang="en-US" sz="2000" dirty="0">
                    <a:latin typeface="Arial" panose="020B0604020202020204" pitchFamily="34" charset="0"/>
                    <a:cs typeface="Arial" panose="020B0604020202020204" pitchFamily="34" charset="0"/>
                  </a:rPr>
                  <a:t>These have the usual wave equation solutions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𝜙</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𝑦</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𝑓</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𝑘</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 − </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latin typeface="Arial" panose="020B0604020202020204" pitchFamily="34" charset="0"/>
                    <a:cs typeface="Arial" panose="020B0604020202020204" pitchFamily="34" charset="0"/>
                  </a:rPr>
                  <a:t>, etc</a:t>
                </a:r>
                <a:endParaRPr lang="en-US" sz="2000" i="1" dirty="0">
                  <a:latin typeface="Cambria Math" panose="02040503050406030204" pitchFamily="18" charset="0"/>
                  <a:cs typeface="Arial" charset="0"/>
                </a:endParaRPr>
              </a:p>
              <a:p>
                <a:pPr marL="342900" indent="-342900" algn="l">
                  <a:buFont typeface="Arial" panose="020B0604020202020204" pitchFamily="34" charset="0"/>
                  <a:buChar char="•"/>
                </a:pPr>
                <a:r>
                  <a:rPr lang="en-US" sz="2000" dirty="0">
                    <a:latin typeface="Arial" charset="0"/>
                    <a:ea typeface="Arial" charset="0"/>
                    <a:cs typeface="Arial" charset="0"/>
                  </a:rPr>
                  <a:t>Thus, in free space 𝜙 and </a:t>
                </a:r>
                <a:r>
                  <a:rPr lang="en-US" sz="2000" b="1" dirty="0">
                    <a:latin typeface="Arial" charset="0"/>
                    <a:ea typeface="Arial" charset="0"/>
                    <a:cs typeface="Arial" charset="0"/>
                  </a:rPr>
                  <a:t>A</a:t>
                </a:r>
                <a:r>
                  <a:rPr lang="en-US" sz="2000" dirty="0">
                    <a:latin typeface="Arial" charset="0"/>
                    <a:ea typeface="Arial" charset="0"/>
                    <a:cs typeface="Arial" charset="0"/>
                  </a:rPr>
                  <a:t> and hence E and B propagate as waves.</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307907" y="1466087"/>
                <a:ext cx="10864920" cy="2334390"/>
              </a:xfrm>
              <a:blipFill>
                <a:blip r:embed="rId3"/>
                <a:stretch>
                  <a:fillRect l="-467" t="-3243"/>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45</a:t>
            </a:fld>
            <a:endParaRPr lang="en-US"/>
          </a:p>
        </p:txBody>
      </p:sp>
    </p:spTree>
    <p:extLst>
      <p:ext uri="{BB962C8B-B14F-4D97-AF65-F5344CB8AC3E}">
        <p14:creationId xmlns:p14="http://schemas.microsoft.com/office/powerpoint/2010/main" val="371815026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0952" y="210538"/>
            <a:ext cx="11582400" cy="868362"/>
          </a:xfrm>
        </p:spPr>
        <p:txBody>
          <a:bodyPr anchor="ctr">
            <a:noAutofit/>
          </a:bodyPr>
          <a:lstStyle/>
          <a:p>
            <a:pPr algn="ctr"/>
            <a:r>
              <a:rPr lang="en-US" sz="4400">
                <a:latin typeface="Arial" panose="020B0604020202020204" pitchFamily="34" charset="0"/>
                <a:cs typeface="Arial" panose="020B0604020202020204" pitchFamily="34" charset="0"/>
              </a:rPr>
              <a:t>Solution to Maxwell’s equations in conductors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238" y="1706505"/>
                <a:ext cx="11111524" cy="4649846"/>
              </a:xfrm>
            </p:spPr>
            <p:txBody>
              <a:bodyPr>
                <a:noAutofit/>
              </a:bodyPr>
              <a:lstStyle/>
              <a:p>
                <a:pPr marL="342900" indent="-342900" algn="l">
                  <a:buFont typeface="Arial" panose="020B0604020202020204" pitchFamily="34" charset="0"/>
                  <a:buChar char="•"/>
                </a:pPr>
                <a:r>
                  <a:rPr lang="en-US" dirty="0">
                    <a:latin typeface="Arial" charset="0"/>
                    <a:ea typeface="Arial" charset="0"/>
                    <a:cs typeface="Arial" charset="0"/>
                  </a:rPr>
                  <a:t>In conductors, </a:t>
                </a:r>
                <a14:m>
                  <m:oMath xmlns:m="http://schemas.openxmlformats.org/officeDocument/2006/math">
                    <m:r>
                      <a:rPr lang="en-US" b="1" i="0" smtClean="0">
                        <a:latin typeface="Cambria Math" panose="02040503050406030204" pitchFamily="18" charset="0"/>
                        <a:ea typeface="Arial" charset="0"/>
                        <a:cs typeface="Arial" charset="0"/>
                      </a:rPr>
                      <m:t>𝐣</m:t>
                    </m:r>
                    <m:r>
                      <a:rPr lang="en-US" b="0" i="1" smtClean="0">
                        <a:latin typeface="Cambria Math" panose="02040503050406030204" pitchFamily="18" charset="0"/>
                        <a:ea typeface="Arial" charset="0"/>
                        <a:cs typeface="Arial" charset="0"/>
                      </a:rPr>
                      <m:t>=</m:t>
                    </m:r>
                    <m:r>
                      <a:rPr lang="en-US" b="0" i="1" smtClean="0">
                        <a:latin typeface="Cambria Math" panose="02040503050406030204" pitchFamily="18" charset="0"/>
                        <a:ea typeface="Cambria Math" panose="02040503050406030204" pitchFamily="18" charset="0"/>
                        <a:cs typeface="Arial" charset="0"/>
                      </a:rPr>
                      <m:t>𝜎</m:t>
                    </m:r>
                    <m:r>
                      <a:rPr lang="en-US" b="1" i="0" smtClean="0">
                        <a:latin typeface="Cambria Math" panose="02040503050406030204" pitchFamily="18" charset="0"/>
                        <a:ea typeface="Cambria Math" panose="02040503050406030204" pitchFamily="18" charset="0"/>
                        <a:cs typeface="Arial" charset="0"/>
                      </a:rPr>
                      <m:t>𝐄</m:t>
                    </m:r>
                  </m:oMath>
                </a14:m>
                <a:r>
                  <a:rPr lang="en-US" dirty="0">
                    <a:latin typeface="Arial" charset="0"/>
                    <a:ea typeface="Arial" charset="0"/>
                    <a:cs typeface="Arial" charset="0"/>
                  </a:rPr>
                  <a:t>  </a:t>
                </a:r>
              </a:p>
              <a:p>
                <a:pPr marL="800100" lvl="1" indent="-342900" algn="l">
                  <a:buFont typeface="Arial" panose="020B0604020202020204" pitchFamily="34" charset="0"/>
                  <a:buChar char="•"/>
                </a:pPr>
                <a14:m>
                  <m:oMath xmlns:m="http://schemas.openxmlformats.org/officeDocument/2006/math">
                    <m:sSup>
                      <m:sSupPr>
                        <m:ctrlPr>
                          <a:rPr lang="en-US" i="1">
                            <a:latin typeface="Cambria Math" panose="02040503050406030204" pitchFamily="18" charset="0"/>
                            <a:cs typeface="Arial" charset="0"/>
                          </a:rPr>
                        </m:ctrlPr>
                      </m:sSupPr>
                      <m:e>
                        <m:r>
                          <a:rPr lang="en-US" i="1">
                            <a:latin typeface="Cambria Math" panose="02040503050406030204" pitchFamily="18" charset="0"/>
                            <a:cs typeface="Arial" charset="0"/>
                          </a:rPr>
                          <m:t>𝑐</m:t>
                        </m:r>
                      </m:e>
                      <m:sup>
                        <m:r>
                          <a:rPr lang="en-US" i="1">
                            <a:latin typeface="Cambria Math" panose="02040503050406030204" pitchFamily="18" charset="0"/>
                            <a:cs typeface="Arial" charset="0"/>
                          </a:rPr>
                          <m:t>2</m:t>
                        </m:r>
                      </m:sup>
                    </m:sSup>
                    <m:r>
                      <a:rPr lang="en-US" i="1">
                        <a:latin typeface="Cambria Math" panose="02040503050406030204" pitchFamily="18" charset="0"/>
                        <a:cs typeface="Arial" charset="0"/>
                      </a:rPr>
                      <m:t> </m:t>
                    </m:r>
                    <m:r>
                      <m:rPr>
                        <m:sty m:val="p"/>
                      </m:rP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m:t>
                    </m:r>
                    <m:r>
                      <a:rPr lang="en-US" b="1">
                        <a:latin typeface="Cambria Math" panose="02040503050406030204" pitchFamily="18" charset="0"/>
                        <a:ea typeface="Cambria Math" panose="02040503050406030204" pitchFamily="18" charset="0"/>
                        <a:cs typeface="Arial" charset="0"/>
                      </a:rPr>
                      <m:t>𝐁</m:t>
                    </m:r>
                    <m:r>
                      <a:rPr lang="en-US" i="1">
                        <a:latin typeface="Cambria Math" panose="02040503050406030204" pitchFamily="18" charset="0"/>
                        <a:ea typeface="Cambria Math" panose="02040503050406030204" pitchFamily="18" charset="0"/>
                        <a:cs typeface="Arial" charset="0"/>
                      </a:rPr>
                      <m:t>= </m:t>
                    </m:r>
                    <m:f>
                      <m:fPr>
                        <m:ctrlPr>
                          <a:rPr lang="en-US" i="1">
                            <a:latin typeface="Cambria Math" panose="02040503050406030204" pitchFamily="18" charset="0"/>
                            <a:ea typeface="Cambria Math" panose="02040503050406030204" pitchFamily="18" charset="0"/>
                            <a:cs typeface="Arial" charset="0"/>
                          </a:rPr>
                        </m:ctrlPr>
                      </m:fPr>
                      <m:num>
                        <m:r>
                          <a:rPr lang="en-US" b="1" i="1">
                            <a:latin typeface="Cambria Math" panose="02040503050406030204" pitchFamily="18" charset="0"/>
                            <a:ea typeface="Cambria Math" panose="02040503050406030204" pitchFamily="18" charset="0"/>
                            <a:cs typeface="Arial" charset="0"/>
                          </a:rPr>
                          <m:t>𝒋</m:t>
                        </m:r>
                      </m:num>
                      <m:den>
                        <m:r>
                          <a:rPr lang="en-US" b="1" i="1" smtClean="0">
                            <a:latin typeface="Cambria Math" panose="02040503050406030204" pitchFamily="18" charset="0"/>
                            <a:ea typeface="Cambria Math" panose="02040503050406030204" pitchFamily="18" charset="0"/>
                            <a:cs typeface="Arial" charset="0"/>
                          </a:rPr>
                          <m:t>𝜖</m:t>
                        </m:r>
                      </m:den>
                    </m:f>
                    <m:r>
                      <a:rPr lang="en-US" i="1">
                        <a:latin typeface="Cambria Math" panose="02040503050406030204" pitchFamily="18" charset="0"/>
                        <a:ea typeface="Cambria Math" panose="02040503050406030204" pitchFamily="18" charset="0"/>
                        <a:cs typeface="Arial" charset="0"/>
                      </a:rPr>
                      <m:t>+ </m:t>
                    </m:r>
                    <m:f>
                      <m:fPr>
                        <m:ctrlPr>
                          <a:rPr lang="en-US" i="1">
                            <a:latin typeface="Cambria Math" panose="02040503050406030204" pitchFamily="18" charset="0"/>
                            <a:ea typeface="Cambria Math" panose="02040503050406030204" pitchFamily="18" charset="0"/>
                            <a:cs typeface="Arial" charset="0"/>
                          </a:rPr>
                        </m:ctrlPr>
                      </m:fPr>
                      <m:num>
                        <m:r>
                          <a:rPr lang="en-US" i="1">
                            <a:latin typeface="Cambria Math" panose="02040503050406030204" pitchFamily="18" charset="0"/>
                            <a:ea typeface="Cambria Math" panose="02040503050406030204" pitchFamily="18" charset="0"/>
                            <a:cs typeface="Arial" charset="0"/>
                          </a:rPr>
                          <m:t>𝜕</m:t>
                        </m:r>
                        <m:r>
                          <a:rPr lang="en-US" b="1">
                            <a:latin typeface="Cambria Math" panose="02040503050406030204" pitchFamily="18" charset="0"/>
                            <a:ea typeface="Cambria Math" panose="02040503050406030204" pitchFamily="18" charset="0"/>
                            <a:cs typeface="Arial" charset="0"/>
                          </a:rPr>
                          <m:t>𝐄</m:t>
                        </m:r>
                      </m:num>
                      <m:den>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𝑡</m:t>
                        </m:r>
                      </m:den>
                    </m:f>
                    <m:r>
                      <a:rPr lang="en-US" b="0" i="1" smtClean="0">
                        <a:latin typeface="Cambria Math" panose="02040503050406030204" pitchFamily="18" charset="0"/>
                        <a:ea typeface="Cambria Math" panose="02040503050406030204" pitchFamily="18" charset="0"/>
                        <a:cs typeface="Arial" charset="0"/>
                      </a:rPr>
                      <m:t>=</m:t>
                    </m:r>
                    <m:f>
                      <m:fPr>
                        <m:ctrlPr>
                          <a:rPr lang="en-US" b="0" i="1" smtClean="0">
                            <a:latin typeface="Cambria Math" panose="02040503050406030204" pitchFamily="18" charset="0"/>
                            <a:ea typeface="Cambria Math" panose="02040503050406030204" pitchFamily="18" charset="0"/>
                            <a:cs typeface="Arial" charset="0"/>
                          </a:rPr>
                        </m:ctrlPr>
                      </m:fPr>
                      <m:num>
                        <m:r>
                          <a:rPr lang="en-US" b="0" i="1" smtClean="0">
                            <a:latin typeface="Cambria Math" panose="02040503050406030204" pitchFamily="18" charset="0"/>
                            <a:ea typeface="Cambria Math" panose="02040503050406030204" pitchFamily="18" charset="0"/>
                            <a:cs typeface="Arial" charset="0"/>
                          </a:rPr>
                          <m:t>𝜎</m:t>
                        </m:r>
                      </m:num>
                      <m:den>
                        <m:r>
                          <a:rPr lang="en-US" b="0" i="1" smtClean="0">
                            <a:latin typeface="Cambria Math" panose="02040503050406030204" pitchFamily="18" charset="0"/>
                            <a:ea typeface="Cambria Math" panose="02040503050406030204" pitchFamily="18" charset="0"/>
                            <a:cs typeface="Arial" charset="0"/>
                          </a:rPr>
                          <m:t>𝜖</m:t>
                        </m:r>
                      </m:den>
                    </m:f>
                    <m:r>
                      <a:rPr lang="en-US" b="1" i="0" smtClean="0">
                        <a:latin typeface="Cambria Math" panose="02040503050406030204" pitchFamily="18" charset="0"/>
                        <a:ea typeface="Cambria Math" panose="02040503050406030204" pitchFamily="18" charset="0"/>
                        <a:cs typeface="Arial" charset="0"/>
                      </a:rPr>
                      <m:t>𝐄</m:t>
                    </m:r>
                    <m:r>
                      <a:rPr lang="en-US" b="0" i="1" smtClean="0">
                        <a:latin typeface="Cambria Math" panose="02040503050406030204" pitchFamily="18" charset="0"/>
                        <a:ea typeface="Cambria Math" panose="02040503050406030204" pitchFamily="18" charset="0"/>
                        <a:cs typeface="Arial" charset="0"/>
                      </a:rPr>
                      <m:t>+</m:t>
                    </m:r>
                    <m:f>
                      <m:fPr>
                        <m:ctrlPr>
                          <a:rPr lang="en-US" i="1">
                            <a:latin typeface="Cambria Math" panose="02040503050406030204" pitchFamily="18" charset="0"/>
                            <a:ea typeface="Cambria Math" panose="02040503050406030204" pitchFamily="18" charset="0"/>
                            <a:cs typeface="Arial" charset="0"/>
                          </a:rPr>
                        </m:ctrlPr>
                      </m:fPr>
                      <m:num>
                        <m:r>
                          <a:rPr lang="en-US" i="1">
                            <a:latin typeface="Cambria Math" panose="02040503050406030204" pitchFamily="18" charset="0"/>
                            <a:ea typeface="Cambria Math" panose="02040503050406030204" pitchFamily="18" charset="0"/>
                            <a:cs typeface="Arial" charset="0"/>
                          </a:rPr>
                          <m:t>𝜕</m:t>
                        </m:r>
                        <m:r>
                          <a:rPr lang="en-US" b="1">
                            <a:latin typeface="Cambria Math" panose="02040503050406030204" pitchFamily="18" charset="0"/>
                            <a:ea typeface="Cambria Math" panose="02040503050406030204" pitchFamily="18" charset="0"/>
                            <a:cs typeface="Arial" charset="0"/>
                          </a:rPr>
                          <m:t>𝐄</m:t>
                        </m:r>
                      </m:num>
                      <m:den>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𝑡</m:t>
                        </m:r>
                      </m:den>
                    </m:f>
                  </m:oMath>
                </a14:m>
                <a:endParaRPr lang="en-US" dirty="0">
                  <a:latin typeface="Arial" charset="0"/>
                  <a:ea typeface="Arial" charset="0"/>
                  <a:cs typeface="Arial" charset="0"/>
                </a:endParaRPr>
              </a:p>
              <a:p>
                <a:pPr marL="800100" lvl="1" indent="-342900" algn="l">
                  <a:buFont typeface="Arial" panose="020B0604020202020204" pitchFamily="34" charset="0"/>
                  <a:buChar char="•"/>
                </a:pPr>
                <a:r>
                  <a:rPr lang="en-US" dirty="0">
                    <a:latin typeface="Arial" charset="0"/>
                    <a:ea typeface="Arial" charset="0"/>
                    <a:cs typeface="Arial" charset="0"/>
                  </a:rPr>
                  <a:t>This becomes </a:t>
                </a:r>
                <a14:m>
                  <m:oMath xmlns:m="http://schemas.openxmlformats.org/officeDocument/2006/math">
                    <m:sSup>
                      <m:sSupPr>
                        <m:ctrlPr>
                          <a:rPr lang="en-US" i="1">
                            <a:latin typeface="Cambria Math" panose="02040503050406030204" pitchFamily="18" charset="0"/>
                            <a:cs typeface="Arial" charset="0"/>
                          </a:rPr>
                        </m:ctrlPr>
                      </m:sSupPr>
                      <m:e>
                        <m:r>
                          <a:rPr lang="en-US" i="1">
                            <a:latin typeface="Cambria Math" panose="02040503050406030204" pitchFamily="18" charset="0"/>
                            <a:cs typeface="Arial" charset="0"/>
                          </a:rPr>
                          <m:t>𝑐</m:t>
                        </m:r>
                      </m:e>
                      <m:sup>
                        <m:r>
                          <a:rPr lang="en-US" i="1">
                            <a:latin typeface="Cambria Math" panose="02040503050406030204" pitchFamily="18" charset="0"/>
                            <a:cs typeface="Arial" charset="0"/>
                          </a:rPr>
                          <m:t>2</m:t>
                        </m:r>
                      </m:sup>
                    </m:sSup>
                    <m:f>
                      <m:fPr>
                        <m:ctrlPr>
                          <a:rPr lang="en-US" i="1">
                            <a:latin typeface="Cambria Math" panose="02040503050406030204" pitchFamily="18" charset="0"/>
                            <a:cs typeface="Arial" charset="0"/>
                          </a:rPr>
                        </m:ctrlPr>
                      </m:fPr>
                      <m:num>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m:t>
                        </m:r>
                        <m:r>
                          <m:rPr>
                            <m:sty m:val="p"/>
                          </m:rP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m:t>
                        </m:r>
                        <m:r>
                          <a:rPr lang="en-US" b="1">
                            <a:latin typeface="Cambria Math" panose="02040503050406030204" pitchFamily="18" charset="0"/>
                            <a:ea typeface="Cambria Math" panose="02040503050406030204" pitchFamily="18" charset="0"/>
                            <a:cs typeface="Arial" charset="0"/>
                          </a:rPr>
                          <m:t>𝐁</m:t>
                        </m:r>
                        <m:r>
                          <a:rPr lang="en-US" i="1">
                            <a:latin typeface="Cambria Math" panose="02040503050406030204" pitchFamily="18" charset="0"/>
                            <a:ea typeface="Cambria Math" panose="02040503050406030204" pitchFamily="18" charset="0"/>
                            <a:cs typeface="Arial" charset="0"/>
                          </a:rPr>
                          <m:t>)</m:t>
                        </m:r>
                      </m:num>
                      <m:den>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𝑡</m:t>
                        </m:r>
                      </m:den>
                    </m:f>
                    <m:r>
                      <a:rPr lang="en-US" i="1">
                        <a:latin typeface="Cambria Math" panose="02040503050406030204" pitchFamily="18" charset="0"/>
                        <a:cs typeface="Arial" charset="0"/>
                      </a:rPr>
                      <m:t>= </m:t>
                    </m:r>
                    <m:f>
                      <m:fPr>
                        <m:ctrlPr>
                          <a:rPr lang="en-US" i="1">
                            <a:latin typeface="Cambria Math" panose="02040503050406030204" pitchFamily="18" charset="0"/>
                            <a:cs typeface="Arial" charset="0"/>
                          </a:rPr>
                        </m:ctrlPr>
                      </m:fPr>
                      <m:num>
                        <m:r>
                          <a:rPr lang="en-US" i="1">
                            <a:latin typeface="Cambria Math" panose="02040503050406030204" pitchFamily="18" charset="0"/>
                            <a:ea typeface="Cambria Math" panose="02040503050406030204" pitchFamily="18" charset="0"/>
                            <a:cs typeface="Arial" charset="0"/>
                          </a:rPr>
                          <m:t>𝜎</m:t>
                        </m:r>
                      </m:num>
                      <m:den>
                        <m:r>
                          <a:rPr lang="en-US" i="1">
                            <a:latin typeface="Cambria Math" panose="02040503050406030204" pitchFamily="18" charset="0"/>
                            <a:ea typeface="Cambria Math" panose="02040503050406030204" pitchFamily="18" charset="0"/>
                            <a:cs typeface="Arial" charset="0"/>
                          </a:rPr>
                          <m:t>𝜖</m:t>
                        </m:r>
                      </m:den>
                    </m:f>
                    <m:f>
                      <m:fPr>
                        <m:ctrlPr>
                          <a:rPr lang="en-US" i="1">
                            <a:latin typeface="Cambria Math" panose="02040503050406030204" pitchFamily="18" charset="0"/>
                            <a:cs typeface="Arial" charset="0"/>
                          </a:rPr>
                        </m:ctrlPr>
                      </m:fPr>
                      <m:num>
                        <m:r>
                          <a:rPr lang="en-US" i="1">
                            <a:latin typeface="Cambria Math" panose="02040503050406030204" pitchFamily="18" charset="0"/>
                            <a:ea typeface="Cambria Math" panose="02040503050406030204" pitchFamily="18" charset="0"/>
                            <a:cs typeface="Arial" charset="0"/>
                          </a:rPr>
                          <m:t>𝜕</m:t>
                        </m:r>
                        <m:r>
                          <a:rPr lang="en-US" b="1">
                            <a:latin typeface="Cambria Math" panose="02040503050406030204" pitchFamily="18" charset="0"/>
                            <a:ea typeface="Cambria Math" panose="02040503050406030204" pitchFamily="18" charset="0"/>
                            <a:cs typeface="Arial" charset="0"/>
                          </a:rPr>
                          <m:t>𝐄</m:t>
                        </m:r>
                      </m:num>
                      <m:den>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𝑡</m:t>
                        </m:r>
                      </m:den>
                    </m:f>
                    <m:r>
                      <a:rPr lang="en-US" i="1">
                        <a:latin typeface="Cambria Math" panose="02040503050406030204" pitchFamily="18" charset="0"/>
                        <a:cs typeface="Arial" charset="0"/>
                      </a:rPr>
                      <m:t>+</m:t>
                    </m:r>
                    <m:f>
                      <m:fPr>
                        <m:ctrlPr>
                          <a:rPr lang="en-US" i="1">
                            <a:latin typeface="Cambria Math" panose="02040503050406030204" pitchFamily="18" charset="0"/>
                            <a:cs typeface="Arial" charset="0"/>
                          </a:rPr>
                        </m:ctrlPr>
                      </m:fPr>
                      <m:num>
                        <m:sSup>
                          <m:sSupPr>
                            <m:ctrlPr>
                              <a:rPr lang="en-US" i="1">
                                <a:latin typeface="Cambria Math" panose="02040503050406030204" pitchFamily="18" charset="0"/>
                                <a:cs typeface="Arial" charset="0"/>
                              </a:rPr>
                            </m:ctrlPr>
                          </m:sSupPr>
                          <m:e>
                            <m:r>
                              <a:rPr lang="en-US" i="1">
                                <a:latin typeface="Cambria Math" panose="02040503050406030204" pitchFamily="18" charset="0"/>
                                <a:ea typeface="Cambria Math" panose="02040503050406030204" pitchFamily="18" charset="0"/>
                                <a:cs typeface="Arial" charset="0"/>
                              </a:rPr>
                              <m:t>𝜕</m:t>
                            </m:r>
                          </m:e>
                          <m:sup>
                            <m:r>
                              <a:rPr lang="en-US" i="1">
                                <a:latin typeface="Cambria Math" panose="02040503050406030204" pitchFamily="18" charset="0"/>
                                <a:cs typeface="Arial" charset="0"/>
                              </a:rPr>
                              <m:t>2</m:t>
                            </m:r>
                          </m:sup>
                        </m:sSup>
                        <m:r>
                          <a:rPr lang="en-US" b="1">
                            <a:latin typeface="Cambria Math" panose="02040503050406030204" pitchFamily="18" charset="0"/>
                            <a:cs typeface="Arial" charset="0"/>
                          </a:rPr>
                          <m:t>𝐄</m:t>
                        </m:r>
                      </m:num>
                      <m:den>
                        <m:sSup>
                          <m:sSupPr>
                            <m:ctrlPr>
                              <a:rPr lang="en-US" i="1">
                                <a:latin typeface="Cambria Math" panose="02040503050406030204" pitchFamily="18" charset="0"/>
                                <a:cs typeface="Arial" charset="0"/>
                              </a:rPr>
                            </m:ctrlPr>
                          </m:sSupPr>
                          <m:e>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𝑡</m:t>
                            </m:r>
                          </m:e>
                          <m:sup>
                            <m:r>
                              <a:rPr lang="en-US" i="1">
                                <a:latin typeface="Cambria Math" panose="02040503050406030204" pitchFamily="18" charset="0"/>
                                <a:cs typeface="Arial" charset="0"/>
                              </a:rPr>
                              <m:t>2</m:t>
                            </m:r>
                          </m:sup>
                        </m:sSup>
                      </m:den>
                    </m:f>
                  </m:oMath>
                </a14:m>
                <a:endParaRPr lang="en-US" dirty="0">
                  <a:latin typeface="Arial" charset="0"/>
                  <a:ea typeface="Arial" charset="0"/>
                  <a:cs typeface="Arial" charset="0"/>
                </a:endParaRPr>
              </a:p>
              <a:p>
                <a:pPr marL="800100" lvl="1" indent="-342900" algn="l">
                  <a:buFont typeface="Arial" panose="020B0604020202020204" pitchFamily="34" charset="0"/>
                  <a:buChar char="•"/>
                </a:pPr>
                <a14:m>
                  <m:oMath xmlns:m="http://schemas.openxmlformats.org/officeDocument/2006/math">
                    <m:r>
                      <m:rPr>
                        <m:sty m:val="p"/>
                      </m:rP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m:t>
                    </m:r>
                    <m:r>
                      <a:rPr lang="en-US" b="1">
                        <a:latin typeface="Cambria Math" panose="02040503050406030204" pitchFamily="18" charset="0"/>
                        <a:ea typeface="Cambria Math" panose="02040503050406030204" pitchFamily="18" charset="0"/>
                        <a:cs typeface="Arial" charset="0"/>
                      </a:rPr>
                      <m:t>𝐄</m:t>
                    </m:r>
                    <m:r>
                      <a:rPr lang="en-US" i="1">
                        <a:latin typeface="Cambria Math" panose="02040503050406030204" pitchFamily="18" charset="0"/>
                        <a:ea typeface="Cambria Math" panose="02040503050406030204" pitchFamily="18" charset="0"/>
                        <a:cs typeface="Arial" charset="0"/>
                      </a:rPr>
                      <m:t>=−</m:t>
                    </m:r>
                    <m:f>
                      <m:fPr>
                        <m:ctrlPr>
                          <a:rPr lang="en-US" i="1">
                            <a:latin typeface="Cambria Math" panose="02040503050406030204" pitchFamily="18" charset="0"/>
                            <a:ea typeface="Cambria Math" panose="02040503050406030204" pitchFamily="18" charset="0"/>
                            <a:cs typeface="Arial" charset="0"/>
                          </a:rPr>
                        </m:ctrlPr>
                      </m:fPr>
                      <m:num>
                        <m:r>
                          <a:rPr lang="en-US" i="1">
                            <a:latin typeface="Cambria Math" panose="02040503050406030204" pitchFamily="18" charset="0"/>
                            <a:ea typeface="Cambria Math" panose="02040503050406030204" pitchFamily="18" charset="0"/>
                            <a:cs typeface="Arial" charset="0"/>
                          </a:rPr>
                          <m:t>𝜕</m:t>
                        </m:r>
                        <m:r>
                          <a:rPr lang="en-US" b="1">
                            <a:latin typeface="Cambria Math" panose="02040503050406030204" pitchFamily="18" charset="0"/>
                            <a:ea typeface="Cambria Math" panose="02040503050406030204" pitchFamily="18" charset="0"/>
                            <a:cs typeface="Arial" charset="0"/>
                          </a:rPr>
                          <m:t>𝐁</m:t>
                        </m:r>
                      </m:num>
                      <m:den>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𝑡</m:t>
                        </m:r>
                      </m:den>
                    </m:f>
                  </m:oMath>
                </a14:m>
                <a:r>
                  <a:rPr lang="en-US" dirty="0">
                    <a:latin typeface="Arial" charset="0"/>
                    <a:ea typeface="Arial" charset="0"/>
                    <a:cs typeface="Arial" charset="0"/>
                  </a:rPr>
                  <a:t>, so we get </a:t>
                </a:r>
                <a14:m>
                  <m:oMath xmlns:m="http://schemas.openxmlformats.org/officeDocument/2006/math">
                    <m:sSup>
                      <m:sSupPr>
                        <m:ctrlPr>
                          <a:rPr lang="en-US" i="1" smtClean="0">
                            <a:latin typeface="Cambria Math" panose="02040503050406030204" pitchFamily="18" charset="0"/>
                            <a:cs typeface="Arial" charset="0"/>
                          </a:rPr>
                        </m:ctrlPr>
                      </m:sSupPr>
                      <m:e>
                        <m:r>
                          <a:rPr lang="en-US" b="0" i="1" smtClean="0">
                            <a:latin typeface="Cambria Math" panose="02040503050406030204" pitchFamily="18" charset="0"/>
                            <a:cs typeface="Arial" charset="0"/>
                          </a:rPr>
                          <m:t>𝑐</m:t>
                        </m:r>
                      </m:e>
                      <m:sup>
                        <m:r>
                          <a:rPr lang="en-US" b="0" i="1" smtClean="0">
                            <a:latin typeface="Cambria Math" panose="02040503050406030204" pitchFamily="18" charset="0"/>
                            <a:cs typeface="Arial" charset="0"/>
                          </a:rPr>
                          <m:t>2</m:t>
                        </m:r>
                      </m:sup>
                    </m:sSup>
                    <m:r>
                      <m:rPr>
                        <m:sty m:val="p"/>
                      </m:rPr>
                      <a:rPr lang="en-US" i="1" smtClean="0">
                        <a:latin typeface="Cambria Math" panose="02040503050406030204" pitchFamily="18" charset="0"/>
                        <a:ea typeface="Cambria Math" panose="02040503050406030204" pitchFamily="18" charset="0"/>
                        <a:cs typeface="Arial" charset="0"/>
                      </a:rPr>
                      <m:t>∇</m:t>
                    </m:r>
                    <m:r>
                      <a:rPr lang="en-US" i="1" smtClean="0">
                        <a:latin typeface="Cambria Math" panose="02040503050406030204" pitchFamily="18" charset="0"/>
                        <a:ea typeface="Cambria Math" panose="02040503050406030204" pitchFamily="18" charset="0"/>
                        <a:cs typeface="Arial" charset="0"/>
                      </a:rPr>
                      <m:t>×</m:t>
                    </m:r>
                    <m:f>
                      <m:fPr>
                        <m:ctrlPr>
                          <a:rPr lang="en-US" i="1" smtClean="0">
                            <a:latin typeface="Cambria Math" panose="02040503050406030204" pitchFamily="18" charset="0"/>
                            <a:ea typeface="Cambria Math" panose="02040503050406030204" pitchFamily="18" charset="0"/>
                            <a:cs typeface="Arial" charset="0"/>
                          </a:rPr>
                        </m:ctrlPr>
                      </m:fPr>
                      <m:num>
                        <m:r>
                          <a:rPr lang="en-US"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𝐵</m:t>
                        </m:r>
                      </m:num>
                      <m:den>
                        <m:r>
                          <a:rPr lang="en-US"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𝑡</m:t>
                        </m:r>
                      </m:den>
                    </m:f>
                    <m:r>
                      <a:rPr lang="en-US" b="0" i="0" smtClean="0">
                        <a:latin typeface="Cambria Math" panose="02040503050406030204" pitchFamily="18" charset="0"/>
                        <a:ea typeface="Cambria Math" panose="02040503050406030204" pitchFamily="18" charset="0"/>
                        <a:cs typeface="Arial" charset="0"/>
                      </a:rPr>
                      <m:t>=−</m:t>
                    </m:r>
                    <m:sSup>
                      <m:sSupPr>
                        <m:ctrlPr>
                          <a:rPr lang="en-US" b="0" i="1" smtClean="0">
                            <a:latin typeface="Cambria Math" panose="02040503050406030204" pitchFamily="18" charset="0"/>
                            <a:ea typeface="Cambria Math" panose="02040503050406030204" pitchFamily="18" charset="0"/>
                            <a:cs typeface="Arial" charset="0"/>
                          </a:rPr>
                        </m:ctrlPr>
                      </m:sSupPr>
                      <m:e>
                        <m:r>
                          <a:rPr lang="en-US" b="0" i="1" smtClean="0">
                            <a:latin typeface="Cambria Math" panose="02040503050406030204" pitchFamily="18" charset="0"/>
                            <a:ea typeface="Cambria Math" panose="02040503050406030204" pitchFamily="18" charset="0"/>
                            <a:cs typeface="Arial" charset="0"/>
                          </a:rPr>
                          <m:t>𝑐</m:t>
                        </m:r>
                      </m:e>
                      <m:sup>
                        <m:r>
                          <a:rPr lang="en-US" b="0" i="1" smtClean="0">
                            <a:latin typeface="Cambria Math" panose="02040503050406030204" pitchFamily="18" charset="0"/>
                            <a:ea typeface="Cambria Math" panose="02040503050406030204" pitchFamily="18" charset="0"/>
                            <a:cs typeface="Arial" charset="0"/>
                          </a:rPr>
                          <m:t>2</m:t>
                        </m:r>
                      </m:sup>
                    </m:sSup>
                    <m:r>
                      <m:rPr>
                        <m:sty m:val="p"/>
                      </m:rPr>
                      <a:rPr lang="en-US" b="0"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m:t>
                    </m:r>
                    <m:d>
                      <m:dPr>
                        <m:ctrlPr>
                          <a:rPr lang="en-US" b="0" i="1" smtClean="0">
                            <a:latin typeface="Cambria Math" panose="02040503050406030204" pitchFamily="18" charset="0"/>
                            <a:ea typeface="Cambria Math" panose="02040503050406030204" pitchFamily="18" charset="0"/>
                            <a:cs typeface="Arial" charset="0"/>
                          </a:rPr>
                        </m:ctrlPr>
                      </m:dPr>
                      <m:e>
                        <m:r>
                          <m:rPr>
                            <m:sty m:val="p"/>
                          </m:rPr>
                          <a:rPr lang="en-US" b="0"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𝐸</m:t>
                        </m:r>
                      </m:e>
                    </m:d>
                    <m:r>
                      <a:rPr lang="en-US" b="0" i="0" smtClean="0">
                        <a:latin typeface="Cambria Math" panose="02040503050406030204" pitchFamily="18" charset="0"/>
                        <a:ea typeface="Cambria Math" panose="02040503050406030204" pitchFamily="18" charset="0"/>
                        <a:cs typeface="Arial" charset="0"/>
                      </a:rPr>
                      <m:t>=</m:t>
                    </m:r>
                    <m:f>
                      <m:fPr>
                        <m:ctrlPr>
                          <a:rPr lang="en-US" i="1">
                            <a:latin typeface="Cambria Math" panose="02040503050406030204" pitchFamily="18" charset="0"/>
                            <a:cs typeface="Arial" charset="0"/>
                          </a:rPr>
                        </m:ctrlPr>
                      </m:fPr>
                      <m:num>
                        <m:r>
                          <a:rPr lang="en-US" i="1">
                            <a:latin typeface="Cambria Math" panose="02040503050406030204" pitchFamily="18" charset="0"/>
                            <a:ea typeface="Cambria Math" panose="02040503050406030204" pitchFamily="18" charset="0"/>
                            <a:cs typeface="Arial" charset="0"/>
                          </a:rPr>
                          <m:t>𝜎</m:t>
                        </m:r>
                      </m:num>
                      <m:den>
                        <m:r>
                          <a:rPr lang="en-US" i="1">
                            <a:latin typeface="Cambria Math" panose="02040503050406030204" pitchFamily="18" charset="0"/>
                            <a:ea typeface="Cambria Math" panose="02040503050406030204" pitchFamily="18" charset="0"/>
                            <a:cs typeface="Arial" charset="0"/>
                          </a:rPr>
                          <m:t>𝜖</m:t>
                        </m:r>
                      </m:den>
                    </m:f>
                    <m:f>
                      <m:fPr>
                        <m:ctrlPr>
                          <a:rPr lang="en-US" i="1">
                            <a:latin typeface="Cambria Math" panose="02040503050406030204" pitchFamily="18" charset="0"/>
                            <a:cs typeface="Arial" charset="0"/>
                          </a:rPr>
                        </m:ctrlPr>
                      </m:fPr>
                      <m:num>
                        <m:r>
                          <a:rPr lang="en-US" i="1">
                            <a:latin typeface="Cambria Math" panose="02040503050406030204" pitchFamily="18" charset="0"/>
                            <a:ea typeface="Cambria Math" panose="02040503050406030204" pitchFamily="18" charset="0"/>
                            <a:cs typeface="Arial" charset="0"/>
                          </a:rPr>
                          <m:t>𝜕</m:t>
                        </m:r>
                        <m:r>
                          <a:rPr lang="en-US" b="1">
                            <a:latin typeface="Cambria Math" panose="02040503050406030204" pitchFamily="18" charset="0"/>
                            <a:ea typeface="Cambria Math" panose="02040503050406030204" pitchFamily="18" charset="0"/>
                            <a:cs typeface="Arial" charset="0"/>
                          </a:rPr>
                          <m:t>𝐄</m:t>
                        </m:r>
                      </m:num>
                      <m:den>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𝑡</m:t>
                        </m:r>
                      </m:den>
                    </m:f>
                    <m:r>
                      <a:rPr lang="en-US" i="1">
                        <a:latin typeface="Cambria Math" panose="02040503050406030204" pitchFamily="18" charset="0"/>
                        <a:cs typeface="Arial" charset="0"/>
                      </a:rPr>
                      <m:t>+</m:t>
                    </m:r>
                    <m:f>
                      <m:fPr>
                        <m:ctrlPr>
                          <a:rPr lang="en-US" i="1">
                            <a:latin typeface="Cambria Math" panose="02040503050406030204" pitchFamily="18" charset="0"/>
                            <a:cs typeface="Arial" charset="0"/>
                          </a:rPr>
                        </m:ctrlPr>
                      </m:fPr>
                      <m:num>
                        <m:sSup>
                          <m:sSupPr>
                            <m:ctrlPr>
                              <a:rPr lang="en-US" i="1">
                                <a:latin typeface="Cambria Math" panose="02040503050406030204" pitchFamily="18" charset="0"/>
                                <a:cs typeface="Arial" charset="0"/>
                              </a:rPr>
                            </m:ctrlPr>
                          </m:sSupPr>
                          <m:e>
                            <m:r>
                              <a:rPr lang="en-US" i="1">
                                <a:latin typeface="Cambria Math" panose="02040503050406030204" pitchFamily="18" charset="0"/>
                                <a:ea typeface="Cambria Math" panose="02040503050406030204" pitchFamily="18" charset="0"/>
                                <a:cs typeface="Arial" charset="0"/>
                              </a:rPr>
                              <m:t>𝜕</m:t>
                            </m:r>
                          </m:e>
                          <m:sup>
                            <m:r>
                              <a:rPr lang="en-US" i="1">
                                <a:latin typeface="Cambria Math" panose="02040503050406030204" pitchFamily="18" charset="0"/>
                                <a:cs typeface="Arial" charset="0"/>
                              </a:rPr>
                              <m:t>2</m:t>
                            </m:r>
                          </m:sup>
                        </m:sSup>
                        <m:r>
                          <a:rPr lang="en-US" b="1">
                            <a:latin typeface="Cambria Math" panose="02040503050406030204" pitchFamily="18" charset="0"/>
                            <a:cs typeface="Arial" charset="0"/>
                          </a:rPr>
                          <m:t>𝐄</m:t>
                        </m:r>
                      </m:num>
                      <m:den>
                        <m:sSup>
                          <m:sSupPr>
                            <m:ctrlPr>
                              <a:rPr lang="en-US" i="1">
                                <a:latin typeface="Cambria Math" panose="02040503050406030204" pitchFamily="18" charset="0"/>
                                <a:cs typeface="Arial" charset="0"/>
                              </a:rPr>
                            </m:ctrlPr>
                          </m:sSupPr>
                          <m:e>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𝑡</m:t>
                            </m:r>
                          </m:e>
                          <m:sup>
                            <m:r>
                              <a:rPr lang="en-US" i="1">
                                <a:latin typeface="Cambria Math" panose="02040503050406030204" pitchFamily="18" charset="0"/>
                                <a:cs typeface="Arial" charset="0"/>
                              </a:rPr>
                              <m:t>2</m:t>
                            </m:r>
                          </m:sup>
                        </m:sSup>
                      </m:den>
                    </m:f>
                    <m:r>
                      <a:rPr lang="en-US" b="0" i="0" smtClean="0">
                        <a:latin typeface="Cambria Math" panose="02040503050406030204" pitchFamily="18" charset="0"/>
                        <a:cs typeface="Arial" charset="0"/>
                      </a:rPr>
                      <m:t>=−</m:t>
                    </m:r>
                    <m:sSup>
                      <m:sSupPr>
                        <m:ctrlPr>
                          <a:rPr lang="en-US" b="0" i="1" smtClean="0">
                            <a:latin typeface="Cambria Math" panose="02040503050406030204" pitchFamily="18" charset="0"/>
                            <a:cs typeface="Arial" charset="0"/>
                          </a:rPr>
                        </m:ctrlPr>
                      </m:sSupPr>
                      <m:e>
                        <m:r>
                          <a:rPr lang="en-US" b="0" i="1" smtClean="0">
                            <a:latin typeface="Cambria Math" panose="02040503050406030204" pitchFamily="18" charset="0"/>
                            <a:cs typeface="Arial" charset="0"/>
                          </a:rPr>
                          <m:t>𝑐</m:t>
                        </m:r>
                      </m:e>
                      <m:sup>
                        <m:r>
                          <a:rPr lang="en-US" b="0" i="1" smtClean="0">
                            <a:latin typeface="Cambria Math" panose="02040503050406030204" pitchFamily="18" charset="0"/>
                            <a:cs typeface="Arial" charset="0"/>
                          </a:rPr>
                          <m:t>2</m:t>
                        </m:r>
                      </m:sup>
                    </m:sSup>
                    <m:d>
                      <m:dPr>
                        <m:begChr m:val="["/>
                        <m:endChr m:val="]"/>
                        <m:ctrlPr>
                          <a:rPr lang="en-US" b="0" i="1" smtClean="0">
                            <a:latin typeface="Cambria Math" panose="02040503050406030204" pitchFamily="18" charset="0"/>
                            <a:cs typeface="Arial" charset="0"/>
                          </a:rPr>
                        </m:ctrlPr>
                      </m:dPr>
                      <m:e>
                        <m:r>
                          <m:rPr>
                            <m:sty m:val="p"/>
                          </m:rPr>
                          <a:rPr lang="en-US" i="1">
                            <a:latin typeface="Cambria Math" panose="02040503050406030204" pitchFamily="18" charset="0"/>
                            <a:ea typeface="Cambria Math" panose="02040503050406030204" pitchFamily="18" charset="0"/>
                            <a:cs typeface="Arial" charset="0"/>
                          </a:rPr>
                          <m:t>∇</m:t>
                        </m:r>
                        <m:d>
                          <m:dPr>
                            <m:ctrlPr>
                              <a:rPr lang="en-US" b="1" i="1">
                                <a:latin typeface="Cambria Math" panose="02040503050406030204" pitchFamily="18" charset="0"/>
                                <a:ea typeface="Cambria Math" panose="02040503050406030204" pitchFamily="18" charset="0"/>
                                <a:cs typeface="Arial" charset="0"/>
                              </a:rPr>
                            </m:ctrlPr>
                          </m:dPr>
                          <m:e>
                            <m:r>
                              <a:rPr lang="en-US" b="1" i="1">
                                <a:latin typeface="Cambria Math" panose="02040503050406030204" pitchFamily="18" charset="0"/>
                                <a:ea typeface="Cambria Math" panose="02040503050406030204" pitchFamily="18" charset="0"/>
                                <a:cs typeface="Arial" charset="0"/>
                              </a:rPr>
                              <m:t>𝜵</m:t>
                            </m:r>
                            <m:r>
                              <a:rPr lang="en-US" b="1" i="1">
                                <a:latin typeface="Cambria Math" panose="02040503050406030204" pitchFamily="18" charset="0"/>
                                <a:ea typeface="Cambria Math" panose="02040503050406030204" pitchFamily="18" charset="0"/>
                                <a:cs typeface="Arial" charset="0"/>
                              </a:rPr>
                              <m:t>∙</m:t>
                            </m:r>
                            <m:r>
                              <a:rPr lang="en-US" b="1">
                                <a:latin typeface="Cambria Math" panose="02040503050406030204" pitchFamily="18" charset="0"/>
                                <a:ea typeface="Cambria Math" panose="02040503050406030204" pitchFamily="18" charset="0"/>
                                <a:cs typeface="Arial" charset="0"/>
                              </a:rPr>
                              <m:t>𝐄</m:t>
                            </m:r>
                          </m:e>
                        </m:d>
                        <m:r>
                          <a:rPr lang="en-US">
                            <a:latin typeface="Cambria Math" panose="02040503050406030204" pitchFamily="18" charset="0"/>
                            <a:ea typeface="Cambria Math" panose="02040503050406030204" pitchFamily="18" charset="0"/>
                            <a:cs typeface="Arial" charset="0"/>
                          </a:rPr>
                          <m:t>−</m:t>
                        </m:r>
                        <m:sSup>
                          <m:sSupPr>
                            <m:ctrlPr>
                              <a:rPr lang="en-US" i="1">
                                <a:latin typeface="Cambria Math" panose="02040503050406030204" pitchFamily="18" charset="0"/>
                                <a:ea typeface="Cambria Math" panose="02040503050406030204" pitchFamily="18" charset="0"/>
                                <a:cs typeface="Arial" charset="0"/>
                              </a:rPr>
                            </m:ctrlPr>
                          </m:sSupPr>
                          <m:e>
                            <m:r>
                              <m:rPr>
                                <m:sty m:val="p"/>
                              </m:rPr>
                              <a:rPr lang="en-US" i="1">
                                <a:latin typeface="Cambria Math" panose="02040503050406030204" pitchFamily="18" charset="0"/>
                                <a:ea typeface="Cambria Math" panose="02040503050406030204" pitchFamily="18" charset="0"/>
                                <a:cs typeface="Arial" charset="0"/>
                              </a:rPr>
                              <m:t>∇</m:t>
                            </m:r>
                          </m:e>
                          <m:sup>
                            <m:r>
                              <a:rPr lang="en-US" i="1">
                                <a:latin typeface="Cambria Math" panose="02040503050406030204" pitchFamily="18" charset="0"/>
                                <a:ea typeface="Cambria Math" panose="02040503050406030204" pitchFamily="18" charset="0"/>
                                <a:cs typeface="Arial" charset="0"/>
                              </a:rPr>
                              <m:t>2</m:t>
                            </m:r>
                          </m:sup>
                        </m:sSup>
                        <m:r>
                          <a:rPr lang="en-US" b="1">
                            <a:latin typeface="Cambria Math" panose="02040503050406030204" pitchFamily="18" charset="0"/>
                            <a:ea typeface="Cambria Math" panose="02040503050406030204" pitchFamily="18" charset="0"/>
                            <a:cs typeface="Arial" charset="0"/>
                          </a:rPr>
                          <m:t>𝐄</m:t>
                        </m:r>
                      </m:e>
                    </m:d>
                    <m:r>
                      <a:rPr lang="en-US" b="1" i="0" smtClean="0">
                        <a:latin typeface="Cambria Math" panose="02040503050406030204" pitchFamily="18" charset="0"/>
                        <a:ea typeface="Cambria Math" panose="02040503050406030204" pitchFamily="18" charset="0"/>
                        <a:cs typeface="Arial" charset="0"/>
                      </a:rPr>
                      <m:t>=</m:t>
                    </m:r>
                    <m:sSup>
                      <m:sSupPr>
                        <m:ctrlPr>
                          <a:rPr lang="en-US" b="1" i="1" smtClean="0">
                            <a:latin typeface="Cambria Math" panose="02040503050406030204" pitchFamily="18" charset="0"/>
                            <a:ea typeface="Cambria Math" panose="02040503050406030204" pitchFamily="18" charset="0"/>
                            <a:cs typeface="Arial" charset="0"/>
                          </a:rPr>
                        </m:ctrlPr>
                      </m:sSupPr>
                      <m:e>
                        <m:r>
                          <a:rPr lang="en-US" b="0" i="1" smtClean="0">
                            <a:latin typeface="Cambria Math" panose="02040503050406030204" pitchFamily="18" charset="0"/>
                            <a:ea typeface="Cambria Math" panose="02040503050406030204" pitchFamily="18" charset="0"/>
                            <a:cs typeface="Arial" charset="0"/>
                          </a:rPr>
                          <m:t>𝑐</m:t>
                        </m:r>
                      </m:e>
                      <m:sup>
                        <m:r>
                          <a:rPr lang="en-US" b="1" i="1" smtClean="0">
                            <a:latin typeface="Cambria Math" panose="02040503050406030204" pitchFamily="18" charset="0"/>
                            <a:ea typeface="Cambria Math" panose="02040503050406030204" pitchFamily="18" charset="0"/>
                            <a:cs typeface="Arial" charset="0"/>
                          </a:rPr>
                          <m:t>𝟐</m:t>
                        </m:r>
                      </m:sup>
                    </m:sSup>
                    <m:sSup>
                      <m:sSupPr>
                        <m:ctrlPr>
                          <a:rPr lang="en-US" b="1" i="1" smtClean="0">
                            <a:latin typeface="Cambria Math" panose="02040503050406030204" pitchFamily="18" charset="0"/>
                            <a:ea typeface="Cambria Math" panose="02040503050406030204" pitchFamily="18" charset="0"/>
                            <a:cs typeface="Arial" charset="0"/>
                          </a:rPr>
                        </m:ctrlPr>
                      </m:sSupPr>
                      <m:e>
                        <m:r>
                          <a:rPr lang="en-US" b="1" i="1" smtClean="0">
                            <a:latin typeface="Cambria Math" panose="02040503050406030204" pitchFamily="18" charset="0"/>
                            <a:ea typeface="Cambria Math" panose="02040503050406030204" pitchFamily="18" charset="0"/>
                            <a:cs typeface="Arial" charset="0"/>
                          </a:rPr>
                          <m:t>𝛁</m:t>
                        </m:r>
                      </m:e>
                      <m:sup>
                        <m:r>
                          <a:rPr lang="en-US" b="1" i="1" smtClean="0">
                            <a:latin typeface="Cambria Math" panose="02040503050406030204" pitchFamily="18" charset="0"/>
                            <a:ea typeface="Cambria Math" panose="02040503050406030204" pitchFamily="18" charset="0"/>
                            <a:cs typeface="Arial" charset="0"/>
                          </a:rPr>
                          <m:t>𝟐</m:t>
                        </m:r>
                      </m:sup>
                    </m:sSup>
                    <m:r>
                      <a:rPr lang="en-US" b="1" i="0" smtClean="0">
                        <a:latin typeface="Cambria Math" panose="02040503050406030204" pitchFamily="18" charset="0"/>
                        <a:ea typeface="Cambria Math" panose="02040503050406030204" pitchFamily="18" charset="0"/>
                        <a:cs typeface="Arial" charset="0"/>
                      </a:rPr>
                      <m:t>𝐄</m:t>
                    </m:r>
                    <m:r>
                      <a:rPr lang="en-US" b="1" i="1" smtClean="0">
                        <a:latin typeface="Cambria Math" panose="02040503050406030204" pitchFamily="18" charset="0"/>
                        <a:ea typeface="Cambria Math" panose="02040503050406030204" pitchFamily="18" charset="0"/>
                        <a:cs typeface="Arial" charset="0"/>
                      </a:rPr>
                      <m:t> </m:t>
                    </m:r>
                  </m:oMath>
                </a14:m>
                <a:r>
                  <a:rPr lang="en-US" dirty="0">
                    <a:latin typeface="Arial" charset="0"/>
                    <a:ea typeface="Arial" charset="0"/>
                    <a:cs typeface="Arial" charset="0"/>
                  </a:rPr>
                  <a:t> (since </a:t>
                </a:r>
                <a14:m>
                  <m:oMath xmlns:m="http://schemas.openxmlformats.org/officeDocument/2006/math">
                    <m:r>
                      <a:rPr lang="en-US" i="1" smtClean="0">
                        <a:latin typeface="Cambria Math" panose="02040503050406030204" pitchFamily="18" charset="0"/>
                        <a:ea typeface="Cambria Math" panose="02040503050406030204" pitchFamily="18" charset="0"/>
                        <a:cs typeface="Arial" charset="0"/>
                      </a:rPr>
                      <m:t>𝜌</m:t>
                    </m:r>
                    <m:r>
                      <a:rPr lang="en-US" b="0" i="1" smtClean="0">
                        <a:latin typeface="Cambria Math" panose="02040503050406030204" pitchFamily="18" charset="0"/>
                        <a:ea typeface="Cambria Math" panose="02040503050406030204" pitchFamily="18" charset="0"/>
                        <a:cs typeface="Arial" charset="0"/>
                      </a:rPr>
                      <m:t>=0</m:t>
                    </m:r>
                  </m:oMath>
                </a14:m>
                <a:r>
                  <a:rPr lang="en-US" dirty="0">
                    <a:latin typeface="Arial" charset="0"/>
                    <a:ea typeface="Arial" charset="0"/>
                    <a:cs typeface="Arial" charset="0"/>
                  </a:rPr>
                  <a:t> in a conductor)</a:t>
                </a:r>
              </a:p>
              <a:p>
                <a:pPr marL="800100" lvl="1" indent="-342900" algn="l">
                  <a:buFont typeface="Arial" panose="020B0604020202020204" pitchFamily="34" charset="0"/>
                  <a:buChar char="•"/>
                </a:pPr>
                <a:r>
                  <a:rPr lang="en-US" dirty="0">
                    <a:latin typeface="Arial" charset="0"/>
                    <a:ea typeface="Arial" charset="0"/>
                    <a:cs typeface="Arial" charset="0"/>
                  </a:rPr>
                  <a:t>Applying the trial solution E= E</a:t>
                </a:r>
                <a:r>
                  <a:rPr lang="en-US" baseline="-25000" dirty="0">
                    <a:latin typeface="Arial" charset="0"/>
                    <a:ea typeface="Arial" charset="0"/>
                    <a:cs typeface="Arial" charset="0"/>
                  </a:rPr>
                  <a:t>0</a:t>
                </a:r>
                <a:r>
                  <a:rPr lang="en-US" dirty="0">
                    <a:latin typeface="Arial" charset="0"/>
                    <a:ea typeface="Arial" charset="0"/>
                    <a:cs typeface="Arial" charset="0"/>
                  </a:rPr>
                  <a:t> exp(𝜔t-</a:t>
                </a:r>
                <a:r>
                  <a:rPr lang="en-US" dirty="0" err="1">
                    <a:latin typeface="Arial" charset="0"/>
                    <a:ea typeface="Arial" charset="0"/>
                    <a:cs typeface="Arial" charset="0"/>
                  </a:rPr>
                  <a:t>kr</a:t>
                </a:r>
                <a:r>
                  <a:rPr lang="en-US" dirty="0">
                    <a:latin typeface="Arial" charset="0"/>
                    <a:ea typeface="Arial" charset="0"/>
                    <a:cs typeface="Arial" charset="0"/>
                  </a:rPr>
                  <a:t>), we get –k</a:t>
                </a:r>
                <a:r>
                  <a:rPr lang="en-US" baseline="30000" dirty="0">
                    <a:latin typeface="Arial" charset="0"/>
                    <a:ea typeface="Arial" charset="0"/>
                    <a:cs typeface="Arial" charset="0"/>
                  </a:rPr>
                  <a:t>2</a:t>
                </a:r>
                <a:r>
                  <a:rPr lang="en-US" dirty="0">
                    <a:latin typeface="Arial" charset="0"/>
                    <a:ea typeface="Arial" charset="0"/>
                    <a:cs typeface="Arial" charset="0"/>
                  </a:rPr>
                  <a:t>-i𝜔𝜇𝜎 + 𝜔</a:t>
                </a:r>
                <a:r>
                  <a:rPr lang="en-US" baseline="30000" dirty="0">
                    <a:latin typeface="Arial" charset="0"/>
                    <a:ea typeface="Arial" charset="0"/>
                    <a:cs typeface="Arial" charset="0"/>
                  </a:rPr>
                  <a:t>2</a:t>
                </a:r>
                <a:r>
                  <a:rPr lang="en-US" dirty="0">
                    <a:latin typeface="Arial" charset="0"/>
                    <a:ea typeface="Arial" charset="0"/>
                    <a:cs typeface="Arial" charset="0"/>
                  </a:rPr>
                  <a:t>𝜇𝜖 = 0.</a:t>
                </a:r>
              </a:p>
              <a:p>
                <a:pPr marL="800100" lvl="1" indent="-342900" algn="l">
                  <a:buFont typeface="Arial" panose="020B0604020202020204" pitchFamily="34" charset="0"/>
                  <a:buChar char="•"/>
                </a:pPr>
                <a:r>
                  <a:rPr lang="en-US" dirty="0">
                    <a:latin typeface="Arial" charset="0"/>
                    <a:ea typeface="Arial" charset="0"/>
                    <a:cs typeface="Arial" charset="0"/>
                  </a:rPr>
                  <a:t>Putting k = 𝛼-𝛽i, </a:t>
                </a:r>
                <a14:m>
                  <m:oMath xmlns:m="http://schemas.openxmlformats.org/officeDocument/2006/math">
                    <m:r>
                      <a:rPr lang="en-US" i="1" smtClean="0">
                        <a:latin typeface="Cambria Math" panose="02040503050406030204" pitchFamily="18" charset="0"/>
                        <a:ea typeface="Cambria Math" panose="02040503050406030204" pitchFamily="18" charset="0"/>
                        <a:cs typeface="Arial" charset="0"/>
                      </a:rPr>
                      <m:t>𝛼</m:t>
                    </m:r>
                    <m:r>
                      <a:rPr lang="en-US" b="0" i="1" smtClean="0">
                        <a:latin typeface="Cambria Math" panose="02040503050406030204" pitchFamily="18" charset="0"/>
                        <a:ea typeface="Cambria Math" panose="02040503050406030204" pitchFamily="18" charset="0"/>
                        <a:cs typeface="Arial" charset="0"/>
                      </a:rPr>
                      <m:t>= </m:t>
                    </m:r>
                    <m:f>
                      <m:fPr>
                        <m:ctrlPr>
                          <a:rPr lang="en-US" b="0" i="1" smtClean="0">
                            <a:latin typeface="Cambria Math" panose="02040503050406030204" pitchFamily="18" charset="0"/>
                            <a:ea typeface="Cambria Math" panose="02040503050406030204" pitchFamily="18" charset="0"/>
                            <a:cs typeface="Arial" charset="0"/>
                          </a:rPr>
                        </m:ctrlPr>
                      </m:fPr>
                      <m:num>
                        <m:r>
                          <a:rPr lang="en-US" b="0" i="1" smtClean="0">
                            <a:latin typeface="Cambria Math" panose="02040503050406030204" pitchFamily="18" charset="0"/>
                            <a:ea typeface="Cambria Math" panose="02040503050406030204" pitchFamily="18" charset="0"/>
                            <a:cs typeface="Arial" charset="0"/>
                          </a:rPr>
                          <m:t>𝜔</m:t>
                        </m:r>
                      </m:num>
                      <m:den>
                        <m:r>
                          <a:rPr lang="en-US" b="0" i="1" smtClean="0">
                            <a:latin typeface="Cambria Math" panose="02040503050406030204" pitchFamily="18" charset="0"/>
                            <a:ea typeface="Cambria Math" panose="02040503050406030204" pitchFamily="18" charset="0"/>
                            <a:cs typeface="Arial" charset="0"/>
                          </a:rPr>
                          <m:t>2</m:t>
                        </m:r>
                      </m:den>
                    </m:f>
                    <m:rad>
                      <m:radPr>
                        <m:degHide m:val="on"/>
                        <m:ctrlPr>
                          <a:rPr lang="en-US" b="0" i="1" smtClean="0">
                            <a:latin typeface="Cambria Math" panose="02040503050406030204" pitchFamily="18" charset="0"/>
                            <a:ea typeface="Cambria Math" panose="02040503050406030204" pitchFamily="18" charset="0"/>
                            <a:cs typeface="Arial" charset="0"/>
                          </a:rPr>
                        </m:ctrlPr>
                      </m:radPr>
                      <m:deg/>
                      <m:e>
                        <m:r>
                          <a:rPr lang="en-US" b="0" i="1" smtClean="0">
                            <a:latin typeface="Cambria Math" panose="02040503050406030204" pitchFamily="18" charset="0"/>
                            <a:ea typeface="Cambria Math" panose="02040503050406030204" pitchFamily="18" charset="0"/>
                            <a:cs typeface="Arial" charset="0"/>
                          </a:rPr>
                          <m:t>𝜇𝜖</m:t>
                        </m:r>
                      </m:e>
                    </m:rad>
                    <m:r>
                      <a:rPr lang="en-US" b="0" i="0" smtClean="0">
                        <a:latin typeface="Cambria Math" panose="02040503050406030204" pitchFamily="18" charset="0"/>
                        <a:ea typeface="Cambria Math" panose="02040503050406030204" pitchFamily="18" charset="0"/>
                        <a:cs typeface="Arial" charset="0"/>
                      </a:rPr>
                      <m:t> (1+</m:t>
                    </m:r>
                    <m:rad>
                      <m:radPr>
                        <m:degHide m:val="on"/>
                        <m:ctrlPr>
                          <a:rPr lang="en-US" b="0" i="1" smtClean="0">
                            <a:latin typeface="Cambria Math" panose="02040503050406030204" pitchFamily="18" charset="0"/>
                            <a:ea typeface="Cambria Math" panose="02040503050406030204" pitchFamily="18" charset="0"/>
                            <a:cs typeface="Arial" charset="0"/>
                          </a:rPr>
                        </m:ctrlPr>
                      </m:radPr>
                      <m:deg/>
                      <m:e>
                        <m:r>
                          <a:rPr lang="en-US" b="0" i="1" smtClean="0">
                            <a:latin typeface="Cambria Math" panose="02040503050406030204" pitchFamily="18" charset="0"/>
                            <a:ea typeface="Cambria Math" panose="02040503050406030204" pitchFamily="18" charset="0"/>
                            <a:cs typeface="Arial" charset="0"/>
                          </a:rPr>
                          <m:t>1+</m:t>
                        </m:r>
                        <m:f>
                          <m:fPr>
                            <m:ctrlPr>
                              <a:rPr lang="en-US" b="0" i="1" smtClean="0">
                                <a:latin typeface="Cambria Math" panose="02040503050406030204" pitchFamily="18" charset="0"/>
                                <a:ea typeface="Cambria Math" panose="02040503050406030204" pitchFamily="18" charset="0"/>
                                <a:cs typeface="Arial" charset="0"/>
                              </a:rPr>
                            </m:ctrlPr>
                          </m:fPr>
                          <m:num>
                            <m:sSup>
                              <m:sSupPr>
                                <m:ctrlPr>
                                  <a:rPr lang="en-US" b="0" i="1" smtClean="0">
                                    <a:latin typeface="Cambria Math" panose="02040503050406030204" pitchFamily="18" charset="0"/>
                                    <a:ea typeface="Cambria Math" panose="02040503050406030204" pitchFamily="18" charset="0"/>
                                    <a:cs typeface="Arial" charset="0"/>
                                  </a:rPr>
                                </m:ctrlPr>
                              </m:sSupPr>
                              <m:e>
                                <m:r>
                                  <a:rPr lang="en-US" b="0" i="1" smtClean="0">
                                    <a:latin typeface="Cambria Math" panose="02040503050406030204" pitchFamily="18" charset="0"/>
                                    <a:ea typeface="Cambria Math" panose="02040503050406030204" pitchFamily="18" charset="0"/>
                                    <a:cs typeface="Arial" charset="0"/>
                                  </a:rPr>
                                  <m:t>𝜎</m:t>
                                </m:r>
                              </m:e>
                              <m:sup>
                                <m:r>
                                  <a:rPr lang="en-US" b="0" i="1" smtClean="0">
                                    <a:latin typeface="Cambria Math" panose="02040503050406030204" pitchFamily="18" charset="0"/>
                                    <a:ea typeface="Cambria Math" panose="02040503050406030204" pitchFamily="18" charset="0"/>
                                    <a:cs typeface="Arial" charset="0"/>
                                  </a:rPr>
                                  <m:t>2</m:t>
                                </m:r>
                              </m:sup>
                            </m:sSup>
                          </m:num>
                          <m:den>
                            <m:sSup>
                              <m:sSupPr>
                                <m:ctrlPr>
                                  <a:rPr lang="en-US" b="0" i="1" smtClean="0">
                                    <a:latin typeface="Cambria Math" panose="02040503050406030204" pitchFamily="18" charset="0"/>
                                    <a:ea typeface="Cambria Math" panose="02040503050406030204" pitchFamily="18" charset="0"/>
                                    <a:cs typeface="Arial" charset="0"/>
                                  </a:rPr>
                                </m:ctrlPr>
                              </m:sSupPr>
                              <m:e>
                                <m:r>
                                  <a:rPr lang="en-US" b="0" i="1" smtClean="0">
                                    <a:latin typeface="Cambria Math" panose="02040503050406030204" pitchFamily="18" charset="0"/>
                                    <a:ea typeface="Cambria Math" panose="02040503050406030204" pitchFamily="18" charset="0"/>
                                    <a:cs typeface="Arial" charset="0"/>
                                  </a:rPr>
                                  <m:t>𝜔</m:t>
                                </m:r>
                              </m:e>
                              <m:sup>
                                <m:r>
                                  <a:rPr lang="en-US" b="0" i="1" smtClean="0">
                                    <a:latin typeface="Cambria Math" panose="02040503050406030204" pitchFamily="18" charset="0"/>
                                    <a:ea typeface="Cambria Math" panose="02040503050406030204" pitchFamily="18" charset="0"/>
                                    <a:cs typeface="Arial" charset="0"/>
                                  </a:rPr>
                                  <m:t>2</m:t>
                                </m:r>
                              </m:sup>
                            </m:sSup>
                            <m:sSup>
                              <m:sSupPr>
                                <m:ctrlPr>
                                  <a:rPr lang="en-US" b="0" i="1" smtClean="0">
                                    <a:latin typeface="Cambria Math" panose="02040503050406030204" pitchFamily="18" charset="0"/>
                                    <a:ea typeface="Cambria Math" panose="02040503050406030204" pitchFamily="18" charset="0"/>
                                    <a:cs typeface="Arial" charset="0"/>
                                  </a:rPr>
                                </m:ctrlPr>
                              </m:sSupPr>
                              <m:e>
                                <m:r>
                                  <a:rPr lang="en-US" b="0" i="1" smtClean="0">
                                    <a:latin typeface="Cambria Math" panose="02040503050406030204" pitchFamily="18" charset="0"/>
                                    <a:ea typeface="Cambria Math" panose="02040503050406030204" pitchFamily="18" charset="0"/>
                                    <a:cs typeface="Arial" charset="0"/>
                                  </a:rPr>
                                  <m:t>𝜖</m:t>
                                </m:r>
                              </m:e>
                              <m:sup>
                                <m:r>
                                  <a:rPr lang="en-US" b="0" i="1" smtClean="0">
                                    <a:latin typeface="Cambria Math" panose="02040503050406030204" pitchFamily="18" charset="0"/>
                                    <a:ea typeface="Cambria Math" panose="02040503050406030204" pitchFamily="18" charset="0"/>
                                    <a:cs typeface="Arial" charset="0"/>
                                  </a:rPr>
                                  <m:t>2</m:t>
                                </m:r>
                              </m:sup>
                            </m:sSup>
                          </m:den>
                        </m:f>
                      </m:e>
                    </m:rad>
                    <m:r>
                      <a:rPr lang="en-US" b="0" i="1" smtClean="0">
                        <a:latin typeface="Cambria Math" panose="02040503050406030204" pitchFamily="18" charset="0"/>
                        <a:ea typeface="Cambria Math" panose="02040503050406030204" pitchFamily="18" charset="0"/>
                        <a:cs typeface="Arial" charset="0"/>
                      </a:rPr>
                      <m:t> )</m:t>
                    </m:r>
                  </m:oMath>
                </a14:m>
                <a:r>
                  <a:rPr lang="en-US" dirty="0">
                    <a:latin typeface="Arial" charset="0"/>
                    <a:ea typeface="Arial" charset="0"/>
                    <a:cs typeface="Arial" charset="0"/>
                  </a:rPr>
                  <a:t> and </a:t>
                </a:r>
                <a14:m>
                  <m:oMath xmlns:m="http://schemas.openxmlformats.org/officeDocument/2006/math">
                    <m:r>
                      <a:rPr lang="en-US" i="1" smtClean="0">
                        <a:latin typeface="Cambria Math" panose="02040503050406030204" pitchFamily="18" charset="0"/>
                        <a:ea typeface="Cambria Math" panose="02040503050406030204" pitchFamily="18" charset="0"/>
                        <a:cs typeface="Arial" charset="0"/>
                      </a:rPr>
                      <m:t>𝛽</m:t>
                    </m:r>
                    <m:r>
                      <a:rPr lang="en-US" b="0" i="1" smtClean="0">
                        <a:latin typeface="Cambria Math" panose="02040503050406030204" pitchFamily="18" charset="0"/>
                        <a:ea typeface="Cambria Math" panose="02040503050406030204" pitchFamily="18" charset="0"/>
                        <a:cs typeface="Arial" charset="0"/>
                      </a:rPr>
                      <m:t>= </m:t>
                    </m:r>
                    <m:f>
                      <m:fPr>
                        <m:ctrlPr>
                          <a:rPr lang="en-US" b="0" i="1" smtClean="0">
                            <a:latin typeface="Cambria Math" panose="02040503050406030204" pitchFamily="18" charset="0"/>
                            <a:ea typeface="Cambria Math" panose="02040503050406030204" pitchFamily="18" charset="0"/>
                            <a:cs typeface="Arial" charset="0"/>
                          </a:rPr>
                        </m:ctrlPr>
                      </m:fPr>
                      <m:num>
                        <m:r>
                          <a:rPr lang="en-US" b="0" i="1" smtClean="0">
                            <a:latin typeface="Cambria Math" panose="02040503050406030204" pitchFamily="18" charset="0"/>
                            <a:ea typeface="Cambria Math" panose="02040503050406030204" pitchFamily="18" charset="0"/>
                            <a:cs typeface="Arial" charset="0"/>
                          </a:rPr>
                          <m:t>𝜔𝜇𝜎</m:t>
                        </m:r>
                      </m:num>
                      <m:den>
                        <m:r>
                          <a:rPr lang="en-US" b="0" i="1" smtClean="0">
                            <a:latin typeface="Cambria Math" panose="02040503050406030204" pitchFamily="18" charset="0"/>
                            <a:ea typeface="Cambria Math" panose="02040503050406030204" pitchFamily="18" charset="0"/>
                            <a:cs typeface="Arial" charset="0"/>
                          </a:rPr>
                          <m:t>2</m:t>
                        </m:r>
                        <m:r>
                          <a:rPr lang="en-US" b="0" i="1" smtClean="0">
                            <a:latin typeface="Cambria Math" panose="02040503050406030204" pitchFamily="18" charset="0"/>
                            <a:ea typeface="Cambria Math" panose="02040503050406030204" pitchFamily="18" charset="0"/>
                            <a:cs typeface="Arial" charset="0"/>
                          </a:rPr>
                          <m:t>𝛼</m:t>
                        </m:r>
                      </m:den>
                    </m:f>
                  </m:oMath>
                </a14:m>
                <a:r>
                  <a:rPr lang="en-US" dirty="0">
                    <a:latin typeface="Arial" charset="0"/>
                    <a:ea typeface="Arial" charset="0"/>
                    <a:cs typeface="Arial" charset="0"/>
                  </a:rPr>
                  <a:t>.</a:t>
                </a:r>
              </a:p>
              <a:p>
                <a:pPr marL="800100" lvl="1" indent="-342900" algn="l">
                  <a:buFont typeface="Arial" panose="020B0604020202020204" pitchFamily="34" charset="0"/>
                  <a:buChar char="•"/>
                </a:pPr>
                <a:r>
                  <a:rPr lang="en-US" dirty="0">
                    <a:latin typeface="Arial" charset="0"/>
                    <a:ea typeface="Arial" charset="0"/>
                    <a:cs typeface="Arial" charset="0"/>
                  </a:rPr>
                  <a:t>For copper, 𝜎 = 5.78 × 107 𝞨-m.  This explains the “skin effect” in conductors.</a:t>
                </a:r>
              </a:p>
              <a:p>
                <a:pPr marL="342900" indent="-342900" algn="l">
                  <a:buFont typeface="Arial" panose="020B0604020202020204" pitchFamily="34" charset="0"/>
                  <a:buChar char="•"/>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238" y="1706505"/>
                <a:ext cx="11111524" cy="4649846"/>
              </a:xfrm>
              <a:blipFill>
                <a:blip r:embed="rId3"/>
                <a:stretch>
                  <a:fillRect l="-686" t="-163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46</a:t>
            </a:fld>
            <a:endParaRPr lang="en-US"/>
          </a:p>
        </p:txBody>
      </p:sp>
    </p:spTree>
    <p:extLst>
      <p:ext uri="{BB962C8B-B14F-4D97-AF65-F5344CB8AC3E}">
        <p14:creationId xmlns:p14="http://schemas.microsoft.com/office/powerpoint/2010/main" val="346454495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566" y="56979"/>
            <a:ext cx="11978640" cy="868362"/>
          </a:xfrm>
        </p:spPr>
        <p:txBody>
          <a:bodyPr anchor="ctr">
            <a:normAutofit/>
          </a:bodyPr>
          <a:lstStyle/>
          <a:p>
            <a:pPr algn="ctr"/>
            <a:r>
              <a:rPr lang="en-US" sz="4400">
                <a:latin typeface="Arial" panose="020B0604020202020204" pitchFamily="34" charset="0"/>
                <a:cs typeface="Arial" panose="020B0604020202020204" pitchFamily="34" charset="0"/>
              </a:rPr>
              <a:t>Radiation, antennas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48614" y="1286877"/>
                <a:ext cx="11294772" cy="5144910"/>
              </a:xfrm>
            </p:spPr>
            <p:txBody>
              <a:bodyPr>
                <a:noAutofit/>
              </a:bodyPr>
              <a:lstStyle/>
              <a:p>
                <a:pPr marL="342900" indent="-342900" algn="l">
                  <a:buFont typeface="Arial" panose="020B0604020202020204" pitchFamily="34" charset="0"/>
                  <a:buChar char="•"/>
                </a:pPr>
                <a:r>
                  <a:rPr lang="en-US" sz="2000" dirty="0">
                    <a:latin typeface="Arial" charset="0"/>
                    <a:ea typeface="Arial" charset="0"/>
                    <a:cs typeface="Arial" charset="0"/>
                  </a:rPr>
                  <a:t>Accelerating charges radiate energy in the form of electromagnetic waves (companion E and B fields).</a:t>
                </a:r>
              </a:p>
              <a:p>
                <a:pPr marL="342900" indent="-342900" algn="l">
                  <a:buFont typeface="Arial" panose="020B0604020202020204" pitchFamily="34" charset="0"/>
                  <a:buChar char="•"/>
                </a:pPr>
                <a:r>
                  <a:rPr lang="en-US" sz="2000" dirty="0">
                    <a:latin typeface="Arial" charset="0"/>
                    <a:ea typeface="Arial" charset="0"/>
                    <a:cs typeface="Arial" charset="0"/>
                  </a:rPr>
                  <a:t>The radiation from accelerating charge q is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1" i="0" smtClean="0">
                            <a:latin typeface="Cambria Math" panose="02040503050406030204" pitchFamily="18" charset="0"/>
                            <a:cs typeface="Arial" charset="0"/>
                          </a:rPr>
                          <m:t>𝐄</m:t>
                        </m:r>
                      </m:e>
                      <m:sub>
                        <m:r>
                          <a:rPr lang="en-US" sz="2000" b="0" i="1" smtClean="0">
                            <a:latin typeface="Cambria Math" panose="02040503050406030204" pitchFamily="18" charset="0"/>
                            <a:cs typeface="Arial" charset="0"/>
                          </a:rPr>
                          <m:t>𝑟𝑎𝑑</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r>
                          <a:rPr lang="en-US" sz="2000" b="0" i="1" smtClean="0">
                            <a:latin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𝑞</m:t>
                        </m:r>
                      </m:num>
                      <m:den>
                        <m:r>
                          <a:rPr lang="en-US" sz="2000" b="0" i="1" smtClean="0">
                            <a:latin typeface="Cambria Math" panose="02040503050406030204" pitchFamily="18" charset="0"/>
                            <a:cs typeface="Arial" charset="0"/>
                          </a:rPr>
                          <m:t>𝑟</m:t>
                        </m:r>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1" i="1" smtClean="0">
                            <a:latin typeface="Cambria Math" panose="02040503050406030204" pitchFamily="18" charset="0"/>
                            <a:cs typeface="Arial" charset="0"/>
                          </a:rPr>
                          <m:t>𝒂</m:t>
                        </m:r>
                      </m:e>
                      <m:sub>
                        <m:r>
                          <a:rPr lang="en-US" sz="2000" b="0" i="1" smtClean="0">
                            <a:latin typeface="Cambria Math" panose="02040503050406030204" pitchFamily="18" charset="0"/>
                            <a:ea typeface="Cambria Math" panose="02040503050406030204" pitchFamily="18" charset="0"/>
                            <a:cs typeface="Arial" charset="0"/>
                          </a:rPr>
                          <m:t>⊥</m:t>
                        </m:r>
                      </m:sub>
                    </m:sSub>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𝑡</m:t>
                    </m:r>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12</m:t>
                            </m:r>
                          </m:sub>
                        </m:sSub>
                      </m:num>
                      <m:den>
                        <m:r>
                          <a:rPr lang="en-US" sz="2000" b="0" i="1" smtClean="0">
                            <a:latin typeface="Cambria Math" panose="02040503050406030204" pitchFamily="18" charset="0"/>
                            <a:cs typeface="Arial" charset="0"/>
                          </a:rPr>
                          <m:t>𝑐</m:t>
                        </m:r>
                      </m:den>
                    </m:f>
                    <m:r>
                      <a:rPr lang="en-US" sz="2000" b="0" i="1" smtClean="0">
                        <a:latin typeface="Cambria Math" panose="02040503050406030204" pitchFamily="18" charset="0"/>
                        <a:cs typeface="Arial" charset="0"/>
                      </a:rPr>
                      <m:t>)</m:t>
                    </m:r>
                  </m:oMath>
                </a14:m>
                <a:r>
                  <a:rPr lang="en-US" sz="2000" dirty="0">
                    <a:latin typeface="Arial" charset="0"/>
                    <a:ea typeface="Arial" charset="0"/>
                    <a:cs typeface="Arial" charset="0"/>
                  </a:rPr>
                  <a:t>.</a:t>
                </a:r>
              </a:p>
              <a:p>
                <a:pPr marL="342900" indent="-342900" algn="l">
                  <a:buFont typeface="Arial" panose="020B0604020202020204" pitchFamily="34" charset="0"/>
                  <a:buChar char="•"/>
                </a:pPr>
                <a:r>
                  <a:rPr lang="en-US" sz="2000" dirty="0">
                    <a:latin typeface="Arial" charset="0"/>
                    <a:ea typeface="Arial" charset="0"/>
                    <a:cs typeface="Arial" charset="0"/>
                  </a:rPr>
                  <a:t>Here, </a:t>
                </a:r>
                <a:r>
                  <a:rPr lang="en-US" sz="2000" b="1" dirty="0">
                    <a:latin typeface="Arial" charset="0"/>
                    <a:ea typeface="Arial" charset="0"/>
                    <a:cs typeface="Arial" charset="0"/>
                  </a:rPr>
                  <a:t>a</a:t>
                </a:r>
                <a:r>
                  <a:rPr lang="en-US" sz="2000" baseline="-25000" dirty="0">
                    <a:latin typeface="Arial" charset="0"/>
                    <a:ea typeface="Arial" charset="0"/>
                    <a:cs typeface="Arial" charset="0"/>
                  </a:rPr>
                  <a:t>⊥ </a:t>
                </a:r>
                <a:r>
                  <a:rPr lang="en-US" sz="2000" dirty="0">
                    <a:latin typeface="Arial" charset="0"/>
                    <a:ea typeface="Arial" charset="0"/>
                    <a:cs typeface="Arial" charset="0"/>
                  </a:rPr>
                  <a:t>is the acceleration ⊥ to the line from r</a:t>
                </a:r>
                <a:r>
                  <a:rPr lang="en-US" sz="2000" baseline="-25000" dirty="0">
                    <a:latin typeface="Arial" charset="0"/>
                    <a:ea typeface="Arial" charset="0"/>
                    <a:cs typeface="Arial" charset="0"/>
                  </a:rPr>
                  <a:t>1</a:t>
                </a:r>
                <a:r>
                  <a:rPr lang="en-US" sz="2000" dirty="0">
                    <a:latin typeface="Arial" charset="0"/>
                    <a:ea typeface="Arial" charset="0"/>
                    <a:cs typeface="Arial" charset="0"/>
                  </a:rPr>
                  <a:t> to r</a:t>
                </a:r>
                <a:r>
                  <a:rPr lang="en-US" sz="2000" baseline="-25000" dirty="0">
                    <a:latin typeface="Arial" charset="0"/>
                    <a:ea typeface="Arial" charset="0"/>
                    <a:cs typeface="Arial" charset="0"/>
                  </a:rPr>
                  <a:t>2</a:t>
                </a:r>
                <a:r>
                  <a:rPr lang="en-US" sz="2000" dirty="0">
                    <a:latin typeface="Arial" charset="0"/>
                    <a:ea typeface="Arial" charset="0"/>
                    <a:cs typeface="Arial" charset="0"/>
                  </a:rPr>
                  <a:t>.</a:t>
                </a:r>
              </a:p>
              <a:p>
                <a:pPr marL="342900" indent="-342900" algn="l">
                  <a:buFont typeface="Arial" panose="020B0604020202020204" pitchFamily="34" charset="0"/>
                  <a:buChar char="•"/>
                </a:pPr>
                <a:r>
                  <a:rPr lang="en-US" sz="2000" dirty="0">
                    <a:latin typeface="Arial" charset="0"/>
                    <a:ea typeface="Arial" charset="0"/>
                    <a:cs typeface="Arial" charset="0"/>
                  </a:rPr>
                  <a:t>For example, applying a time varying potential V</a:t>
                </a:r>
                <a:r>
                  <a:rPr lang="en-US" sz="2000" baseline="-25000" dirty="0">
                    <a:latin typeface="Arial" charset="0"/>
                    <a:ea typeface="Arial" charset="0"/>
                    <a:cs typeface="Arial" charset="0"/>
                  </a:rPr>
                  <a:t>0</a:t>
                </a:r>
                <a:r>
                  <a:rPr lang="en-US" sz="2000" dirty="0">
                    <a:latin typeface="Arial" charset="0"/>
                    <a:ea typeface="Arial" charset="0"/>
                    <a:cs typeface="Arial" charset="0"/>
                  </a:rPr>
                  <a:t>sin(𝜔t) to an antenna will cause the antenna to radiate power since the voltage and hence charges affected accelerate within the antenna, that is, their positions have a non-zero second derivative.  That’s how a transmitter “couples” to the antenna of a receiver.  In the receiver, the radiated wave accelerates charges in the antenna replicating the original wave (at much reduced power).</a:t>
                </a:r>
              </a:p>
              <a:p>
                <a:pPr marL="342900" indent="-342900" algn="l">
                  <a:buFont typeface="Arial" panose="020B0604020202020204" pitchFamily="34" charset="0"/>
                  <a:buChar char="•"/>
                </a:pPr>
                <a:r>
                  <a:rPr lang="en-US" sz="2000" dirty="0">
                    <a:latin typeface="Arial" charset="0"/>
                    <a:ea typeface="Arial" charset="0"/>
                    <a:cs typeface="Arial" charset="0"/>
                  </a:rPr>
                  <a:t>These simple radio waves are carrier waves of frequency </a:t>
                </a:r>
                <a14:m>
                  <m:oMath xmlns:m="http://schemas.openxmlformats.org/officeDocument/2006/math">
                    <m:f>
                      <m:fPr>
                        <m:ctrlPr>
                          <a:rPr lang="en-US" sz="2000" i="1" smtClean="0">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𝜔</m:t>
                        </m:r>
                      </m:num>
                      <m:den>
                        <m:r>
                          <a:rPr lang="en-US" sz="2000" b="0" i="1" smtClean="0">
                            <a:latin typeface="Cambria Math" panose="02040503050406030204" pitchFamily="18" charset="0"/>
                            <a:ea typeface="Cambria Math" panose="02040503050406030204" pitchFamily="18" charset="0"/>
                            <a:cs typeface="Arial" charset="0"/>
                          </a:rPr>
                          <m:t>2</m:t>
                        </m:r>
                        <m:r>
                          <a:rPr lang="en-US" sz="2000" i="1" smtClean="0">
                            <a:latin typeface="Cambria Math" panose="02040503050406030204" pitchFamily="18" charset="0"/>
                            <a:ea typeface="Cambria Math" panose="02040503050406030204" pitchFamily="18" charset="0"/>
                            <a:cs typeface="Arial" charset="0"/>
                          </a:rPr>
                          <m:t>𝜋</m:t>
                        </m:r>
                      </m:den>
                    </m:f>
                  </m:oMath>
                </a14:m>
                <a:r>
                  <a:rPr lang="en-US" sz="2000" dirty="0">
                    <a:latin typeface="Arial" charset="0"/>
                    <a:ea typeface="Arial" charset="0"/>
                    <a:cs typeface="Arial" charset="0"/>
                  </a:rPr>
                  <a:t>.  To transfer information (voice, images, binary data), we modulate carrier waves combining them with an “information source” signal.  Receivers demodulate the incoming wave and recreate the original “information source” signal.   </a:t>
                </a:r>
              </a:p>
              <a:p>
                <a:pPr marL="342900" indent="-342900" algn="l">
                  <a:buFont typeface="Arial" panose="020B0604020202020204" pitchFamily="34" charset="0"/>
                  <a:buChar char="•"/>
                </a:pPr>
                <a:r>
                  <a:rPr lang="en-US" sz="2000" dirty="0">
                    <a:latin typeface="Arial" charset="0"/>
                    <a:ea typeface="Arial" charset="0"/>
                    <a:cs typeface="Arial" charset="0"/>
                  </a:rPr>
                  <a:t>We’ll talk about modulation in the section on software defined radios.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48614" y="1286877"/>
                <a:ext cx="11294772" cy="5144910"/>
              </a:xfrm>
              <a:blipFill>
                <a:blip r:embed="rId3"/>
                <a:stretch>
                  <a:fillRect l="-449" t="-1232" r="-101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47</a:t>
            </a:fld>
            <a:endParaRPr lang="en-US"/>
          </a:p>
        </p:txBody>
      </p:sp>
    </p:spTree>
    <p:extLst>
      <p:ext uri="{BB962C8B-B14F-4D97-AF65-F5344CB8AC3E}">
        <p14:creationId xmlns:p14="http://schemas.microsoft.com/office/powerpoint/2010/main" val="237832136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35605"/>
            <a:ext cx="10778785" cy="868362"/>
          </a:xfrm>
        </p:spPr>
        <p:txBody>
          <a:bodyPr anchor="ctr">
            <a:normAutofit/>
          </a:bodyPr>
          <a:lstStyle/>
          <a:p>
            <a:pPr algn="ctr"/>
            <a:r>
              <a:rPr lang="en-US" sz="4400">
                <a:latin typeface="Arial" panose="020B0604020202020204" pitchFamily="34" charset="0"/>
                <a:cs typeface="Arial" panose="020B0604020202020204" pitchFamily="34" charset="0"/>
              </a:rPr>
              <a:t>Travelling waves and reflections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19314" y="2165789"/>
                <a:ext cx="11582400" cy="3932703"/>
              </a:xfrm>
            </p:spPr>
            <p:txBody>
              <a:bodyPr>
                <a:noAutofit/>
              </a:bodyPr>
              <a:lstStyle/>
              <a:p>
                <a:pPr marL="342900" indent="-342900" algn="l">
                  <a:buFont typeface="Arial" panose="020B0604020202020204" pitchFamily="34" charset="0"/>
                  <a:buChar char="•"/>
                </a:pPr>
                <a:r>
                  <a:rPr lang="en-US" sz="2000" dirty="0">
                    <a:latin typeface="Arial" charset="0"/>
                    <a:ea typeface="Arial" charset="0"/>
                    <a:cs typeface="Arial" charset="0"/>
                  </a:rPr>
                  <a:t>V</a:t>
                </a:r>
                <a:r>
                  <a:rPr lang="en-US" sz="2000" baseline="-25000" dirty="0">
                    <a:latin typeface="Arial" charset="0"/>
                    <a:ea typeface="Arial" charset="0"/>
                    <a:cs typeface="Arial" charset="0"/>
                  </a:rPr>
                  <a:t>n+1</a:t>
                </a:r>
                <a:r>
                  <a:rPr lang="en-US" sz="2000" dirty="0">
                    <a:latin typeface="Arial" charset="0"/>
                    <a:ea typeface="Arial" charset="0"/>
                    <a:cs typeface="Arial" charset="0"/>
                  </a:rPr>
                  <a:t>-V</a:t>
                </a:r>
                <a:r>
                  <a:rPr lang="en-US" sz="2000" baseline="-25000" dirty="0">
                    <a:latin typeface="Arial" charset="0"/>
                    <a:ea typeface="Arial" charset="0"/>
                    <a:cs typeface="Arial" charset="0"/>
                  </a:rPr>
                  <a:t>n</a:t>
                </a:r>
                <a:r>
                  <a:rPr lang="en-US" sz="2000" dirty="0">
                    <a:latin typeface="Arial" charset="0"/>
                    <a:ea typeface="Arial" charset="0"/>
                    <a:cs typeface="Arial" charset="0"/>
                  </a:rPr>
                  <a:t> = -</a:t>
                </a:r>
                <a:r>
                  <a:rPr lang="en-US" sz="2000" dirty="0" err="1">
                    <a:latin typeface="Arial" charset="0"/>
                    <a:ea typeface="Arial" charset="0"/>
                    <a:cs typeface="Arial" charset="0"/>
                  </a:rPr>
                  <a:t>L</a:t>
                </a:r>
                <a:r>
                  <a:rPr lang="en-US" sz="2000" baseline="-25000" dirty="0" err="1">
                    <a:latin typeface="Arial" charset="0"/>
                    <a:ea typeface="Arial" charset="0"/>
                    <a:cs typeface="Arial" charset="0"/>
                  </a:rPr>
                  <a:t>l</a:t>
                </a:r>
                <a:r>
                  <a:rPr lang="en-US" sz="2000" dirty="0">
                    <a:latin typeface="Arial" charset="0"/>
                    <a:ea typeface="Arial" charset="0"/>
                    <a:cs typeface="Arial" charset="0"/>
                  </a:rPr>
                  <a:t> </a:t>
                </a:r>
                <a14:m>
                  <m:oMath xmlns:m="http://schemas.openxmlformats.org/officeDocument/2006/math">
                    <m:f>
                      <m:fPr>
                        <m:ctrlPr>
                          <a:rPr lang="en-US" sz="200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𝑑𝐼</m:t>
                        </m:r>
                        <m:r>
                          <a:rPr lang="en-US" sz="2000" b="0" i="1" baseline="-25000" smtClean="0">
                            <a:latin typeface="Cambria Math" panose="02040503050406030204" pitchFamily="18" charset="0"/>
                            <a:cs typeface="Arial" charset="0"/>
                          </a:rPr>
                          <m:t>𝑛</m:t>
                        </m:r>
                        <m:r>
                          <a:rPr lang="en-US" sz="2000" b="0" i="1" baseline="-25000" smtClean="0">
                            <a:latin typeface="Cambria Math" panose="02040503050406030204" pitchFamily="18" charset="0"/>
                            <a:cs typeface="Arial" charset="0"/>
                          </a:rPr>
                          <m:t>+1</m:t>
                        </m:r>
                      </m:num>
                      <m:den>
                        <m:r>
                          <a:rPr lang="en-US" sz="2000" b="0" i="1" smtClean="0">
                            <a:latin typeface="Cambria Math" panose="02040503050406030204" pitchFamily="18" charset="0"/>
                            <a:cs typeface="Arial" charset="0"/>
                          </a:rPr>
                          <m:t>𝑑𝑡</m:t>
                        </m:r>
                      </m:den>
                    </m:f>
                    <m:r>
                      <a:rPr lang="en-US" sz="2000" b="0" i="0" smtClean="0">
                        <a:latin typeface="Cambria Math" panose="02040503050406030204" pitchFamily="18" charset="0"/>
                        <a:cs typeface="Arial" charset="0"/>
                      </a:rPr>
                      <m:t> ,  </m:t>
                    </m:r>
                  </m:oMath>
                </a14:m>
                <a:r>
                  <a:rPr lang="en-US" sz="2000" dirty="0">
                    <a:latin typeface="Arial" charset="0"/>
                    <a:ea typeface="Arial" charset="0"/>
                    <a:cs typeface="Arial" charset="0"/>
                  </a:rPr>
                  <a:t>I</a:t>
                </a:r>
                <a:r>
                  <a:rPr lang="en-US" sz="2000" baseline="-25000" dirty="0">
                    <a:latin typeface="Arial" charset="0"/>
                    <a:ea typeface="Arial" charset="0"/>
                    <a:cs typeface="Arial" charset="0"/>
                  </a:rPr>
                  <a:t>n+1</a:t>
                </a:r>
                <a:r>
                  <a:rPr lang="en-US" sz="2000" dirty="0">
                    <a:latin typeface="Arial" charset="0"/>
                    <a:ea typeface="Arial" charset="0"/>
                    <a:cs typeface="Arial" charset="0"/>
                  </a:rPr>
                  <a:t>-I</a:t>
                </a:r>
                <a:r>
                  <a:rPr lang="en-US" sz="2000" baseline="-25000" dirty="0">
                    <a:latin typeface="Arial" charset="0"/>
                    <a:ea typeface="Arial" charset="0"/>
                    <a:cs typeface="Arial" charset="0"/>
                  </a:rPr>
                  <a:t>n</a:t>
                </a:r>
                <a:r>
                  <a:rPr lang="en-US" sz="2000" dirty="0">
                    <a:latin typeface="Arial" charset="0"/>
                    <a:ea typeface="Arial" charset="0"/>
                    <a:cs typeface="Arial" charset="0"/>
                  </a:rPr>
                  <a:t> = -C</a:t>
                </a:r>
                <a:r>
                  <a:rPr lang="en-US" sz="2000" baseline="-25000" dirty="0">
                    <a:latin typeface="Arial" charset="0"/>
                    <a:ea typeface="Arial" charset="0"/>
                    <a:cs typeface="Arial" charset="0"/>
                  </a:rPr>
                  <a:t>l</a:t>
                </a:r>
                <a:r>
                  <a:rPr lang="en-US" sz="2000" dirty="0">
                    <a:latin typeface="Arial" charset="0"/>
                    <a:ea typeface="Arial" charset="0"/>
                    <a:cs typeface="Arial" charset="0"/>
                  </a:rPr>
                  <a:t>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𝑑</m:t>
                        </m:r>
                        <m:r>
                          <a:rPr lang="en-US" sz="2000" b="0" i="1" smtClean="0">
                            <a:latin typeface="Cambria Math" panose="02040503050406030204" pitchFamily="18" charset="0"/>
                            <a:cs typeface="Arial" charset="0"/>
                          </a:rPr>
                          <m:t>𝑉</m:t>
                        </m:r>
                        <m:r>
                          <a:rPr lang="en-US" sz="2000" i="1" baseline="-25000">
                            <a:latin typeface="Cambria Math" panose="02040503050406030204" pitchFamily="18" charset="0"/>
                            <a:cs typeface="Arial" charset="0"/>
                          </a:rPr>
                          <m:t>𝑛</m:t>
                        </m:r>
                      </m:num>
                      <m:den>
                        <m:r>
                          <a:rPr lang="en-US" sz="2000" i="1">
                            <a:latin typeface="Cambria Math" panose="02040503050406030204" pitchFamily="18" charset="0"/>
                            <a:cs typeface="Arial" charset="0"/>
                          </a:rPr>
                          <m:t>𝑑𝑡</m:t>
                        </m:r>
                      </m:den>
                    </m:f>
                  </m:oMath>
                </a14:m>
                <a:r>
                  <a:rPr lang="en-US" sz="2000" dirty="0">
                    <a:latin typeface="Arial" panose="020B0604020202020204" pitchFamily="34" charset="0"/>
                    <a:ea typeface="Arial" charset="0"/>
                    <a:cs typeface="Arial" panose="020B0604020202020204" pitchFamily="34" charset="0"/>
                  </a:rPr>
                  <a:t>, L =</a:t>
                </a:r>
                <a:r>
                  <a:rPr lang="en-US" sz="2000" dirty="0" err="1">
                    <a:latin typeface="Arial" panose="020B0604020202020204" pitchFamily="34" charset="0"/>
                    <a:ea typeface="Arial" charset="0"/>
                    <a:cs typeface="Arial" panose="020B0604020202020204" pitchFamily="34" charset="0"/>
                  </a:rPr>
                  <a:t>L</a:t>
                </a:r>
                <a:r>
                  <a:rPr lang="en-US" sz="2000" baseline="-25000" dirty="0" err="1">
                    <a:latin typeface="Arial" panose="020B0604020202020204" pitchFamily="34" charset="0"/>
                    <a:ea typeface="Arial" charset="0"/>
                    <a:cs typeface="Arial" panose="020B0604020202020204" pitchFamily="34" charset="0"/>
                  </a:rPr>
                  <a:t>l</a:t>
                </a:r>
                <a:r>
                  <a:rPr lang="en-US" sz="2000" dirty="0">
                    <a:latin typeface="Arial" panose="020B0604020202020204" pitchFamily="34" charset="0"/>
                    <a:ea typeface="Arial" charset="0"/>
                    <a:cs typeface="Arial" panose="020B0604020202020204" pitchFamily="34" charset="0"/>
                  </a:rPr>
                  <a:t>/l and C =C</a:t>
                </a:r>
                <a:r>
                  <a:rPr lang="en-US" sz="2000" baseline="-25000" dirty="0">
                    <a:latin typeface="Arial" panose="020B0604020202020204" pitchFamily="34" charset="0"/>
                    <a:ea typeface="Arial" charset="0"/>
                    <a:cs typeface="Arial" panose="020B0604020202020204" pitchFamily="34" charset="0"/>
                  </a:rPr>
                  <a:t>l</a:t>
                </a:r>
                <a:r>
                  <a:rPr lang="en-US" sz="2000" dirty="0">
                    <a:latin typeface="Arial" panose="020B0604020202020204" pitchFamily="34" charset="0"/>
                    <a:ea typeface="Arial" charset="0"/>
                    <a:cs typeface="Arial" panose="020B0604020202020204" pitchFamily="34" charset="0"/>
                  </a:rPr>
                  <a:t>/l</a:t>
                </a:r>
              </a:p>
              <a:p>
                <a:pPr marL="342900" indent="-342900" algn="l">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cs typeface="Arial" panose="020B0604020202020204" pitchFamily="34" charset="0"/>
                          </a:rPr>
                        </m:ctrlPr>
                      </m:fPr>
                      <m:num>
                        <m: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𝑉</m:t>
                        </m:r>
                      </m:num>
                      <m:den>
                        <m: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den>
                    </m:f>
                  </m:oMath>
                </a14:m>
                <a:r>
                  <a:rPr lang="en-US" sz="2000" dirty="0">
                    <a:latin typeface="Arial" panose="020B0604020202020204" pitchFamily="34" charset="0"/>
                    <a:ea typeface="Arial" charset="0"/>
                    <a:cs typeface="Arial" panose="020B0604020202020204" pitchFamily="34" charset="0"/>
                  </a:rPr>
                  <a:t>= -L </a:t>
                </a: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𝐼</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latin typeface="Arial" panose="020B0604020202020204" pitchFamily="34" charset="0"/>
                    <a:ea typeface="Arial"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𝐼</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𝑧</m:t>
                        </m:r>
                      </m:den>
                    </m:f>
                  </m:oMath>
                </a14:m>
                <a:r>
                  <a:rPr lang="en-US" sz="2000" dirty="0">
                    <a:latin typeface="Arial" panose="020B0604020202020204" pitchFamily="34" charset="0"/>
                    <a:ea typeface="Arial" charset="0"/>
                    <a:cs typeface="Arial" panose="020B0604020202020204" pitchFamily="34" charset="0"/>
                  </a:rPr>
                  <a:t>= -C </a:t>
                </a: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𝑉</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latin typeface="Arial" panose="020B0604020202020204" pitchFamily="34" charset="0"/>
                    <a:ea typeface="Arial" charset="0"/>
                    <a:cs typeface="Arial" panose="020B0604020202020204" pitchFamily="34" charset="0"/>
                  </a:rPr>
                  <a:t> , so </a:t>
                </a: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baseline="30000" smtClean="0">
                            <a:latin typeface="Cambria Math" panose="02040503050406030204" pitchFamily="18" charset="0"/>
                            <a:ea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𝑉</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𝑧</m:t>
                        </m:r>
                        <m:r>
                          <a:rPr lang="en-US" sz="2000" b="0" i="1" baseline="30000" smtClean="0">
                            <a:latin typeface="Cambria Math" panose="02040503050406030204" pitchFamily="18" charset="0"/>
                            <a:ea typeface="Cambria Math" panose="02040503050406030204" pitchFamily="18" charset="0"/>
                            <a:cs typeface="Arial" panose="020B0604020202020204" pitchFamily="34" charset="0"/>
                          </a:rPr>
                          <m:t>2</m:t>
                        </m:r>
                      </m:den>
                    </m:f>
                  </m:oMath>
                </a14:m>
                <a:r>
                  <a:rPr lang="en-US" sz="2000" dirty="0">
                    <a:latin typeface="Arial" panose="020B0604020202020204" pitchFamily="34" charset="0"/>
                    <a:ea typeface="Arial" charset="0"/>
                    <a:cs typeface="Arial" panose="020B0604020202020204" pitchFamily="34" charset="0"/>
                  </a:rPr>
                  <a:t>= LC </a:t>
                </a: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baseline="30000" smtClean="0">
                            <a:latin typeface="Cambria Math" panose="02040503050406030204" pitchFamily="18" charset="0"/>
                            <a:ea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𝑉</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r>
                          <a:rPr lang="en-US" sz="2000" b="0" i="1" baseline="30000" smtClean="0">
                            <a:latin typeface="Cambria Math" panose="02040503050406030204" pitchFamily="18" charset="0"/>
                            <a:ea typeface="Cambria Math" panose="02040503050406030204" pitchFamily="18" charset="0"/>
                            <a:cs typeface="Arial" panose="020B0604020202020204" pitchFamily="34" charset="0"/>
                          </a:rPr>
                          <m:t>2</m:t>
                        </m:r>
                      </m:den>
                    </m:f>
                  </m:oMath>
                </a14:m>
                <a:r>
                  <a:rPr lang="en-US" sz="2000" dirty="0">
                    <a:latin typeface="Arial" panose="020B0604020202020204" pitchFamily="34" charset="0"/>
                    <a:ea typeface="Arial" charset="0"/>
                    <a:cs typeface="Arial" panose="020B0604020202020204" pitchFamily="34" charset="0"/>
                  </a:rPr>
                  <a:t> and </a:t>
                </a: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baseline="30000">
                            <a:latin typeface="Cambria Math" panose="02040503050406030204" pitchFamily="18" charset="0"/>
                            <a:ea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𝐼</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𝑧</m:t>
                        </m:r>
                        <m:r>
                          <a:rPr lang="en-US" sz="2000" i="1" baseline="30000">
                            <a:latin typeface="Cambria Math" panose="02040503050406030204" pitchFamily="18" charset="0"/>
                            <a:ea typeface="Cambria Math" panose="02040503050406030204" pitchFamily="18" charset="0"/>
                            <a:cs typeface="Arial" panose="020B0604020202020204" pitchFamily="34" charset="0"/>
                          </a:rPr>
                          <m:t>2</m:t>
                        </m:r>
                      </m:den>
                    </m:f>
                  </m:oMath>
                </a14:m>
                <a:r>
                  <a:rPr lang="en-US" sz="2000" dirty="0">
                    <a:latin typeface="Arial" panose="020B0604020202020204" pitchFamily="34" charset="0"/>
                    <a:ea typeface="Arial" charset="0"/>
                    <a:cs typeface="Arial" panose="020B0604020202020204" pitchFamily="34" charset="0"/>
                  </a:rPr>
                  <a:t>= LC </a:t>
                </a: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baseline="30000">
                            <a:latin typeface="Cambria Math" panose="02040503050406030204" pitchFamily="18" charset="0"/>
                            <a:ea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𝐼</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r>
                          <a:rPr lang="en-US" sz="2000" i="1" baseline="30000">
                            <a:latin typeface="Cambria Math" panose="02040503050406030204" pitchFamily="18" charset="0"/>
                            <a:ea typeface="Cambria Math" panose="02040503050406030204" pitchFamily="18" charset="0"/>
                            <a:cs typeface="Arial" panose="020B0604020202020204" pitchFamily="34" charset="0"/>
                          </a:rPr>
                          <m:t>2</m:t>
                        </m:r>
                      </m:den>
                    </m:f>
                  </m:oMath>
                </a14:m>
                <a:r>
                  <a:rPr lang="en-US" sz="2000" dirty="0">
                    <a:latin typeface="Arial" panose="020B0604020202020204" pitchFamily="34" charset="0"/>
                    <a:ea typeface="Arial" charset="0"/>
                    <a:cs typeface="Arial" panose="020B0604020202020204" pitchFamily="34" charset="0"/>
                  </a:rPr>
                  <a:t>.</a:t>
                </a:r>
              </a:p>
              <a:p>
                <a:pPr marL="342900" indent="-342900" algn="l">
                  <a:buFont typeface="Arial" panose="020B0604020202020204" pitchFamily="34" charset="0"/>
                  <a:buChar char="•"/>
                </a:pPr>
                <a:r>
                  <a:rPr lang="en-US" sz="2000" dirty="0">
                    <a:latin typeface="Arial" panose="020B0604020202020204" pitchFamily="34" charset="0"/>
                    <a:ea typeface="Arial" charset="0"/>
                    <a:cs typeface="Arial" panose="020B0604020202020204" pitchFamily="34" charset="0"/>
                  </a:rPr>
                  <a:t>V= V</a:t>
                </a:r>
                <a:r>
                  <a:rPr lang="en-US" sz="2000" baseline="-25000" dirty="0">
                    <a:latin typeface="Arial" panose="020B0604020202020204" pitchFamily="34" charset="0"/>
                    <a:ea typeface="Arial" charset="0"/>
                    <a:cs typeface="Arial" panose="020B0604020202020204" pitchFamily="34" charset="0"/>
                  </a:rPr>
                  <a:t>+</a:t>
                </a:r>
                <a:r>
                  <a:rPr lang="en-US" sz="2000" dirty="0">
                    <a:latin typeface="Arial" panose="020B0604020202020204" pitchFamily="34" charset="0"/>
                    <a:ea typeface="Arial" charset="0"/>
                    <a:cs typeface="Arial" panose="020B0604020202020204" pitchFamily="34" charset="0"/>
                  </a:rPr>
                  <a:t>(z-</a:t>
                </a:r>
                <a:r>
                  <a:rPr lang="en-US" sz="2000" dirty="0" err="1">
                    <a:latin typeface="Arial" panose="020B0604020202020204" pitchFamily="34" charset="0"/>
                    <a:ea typeface="Arial" charset="0"/>
                    <a:cs typeface="Arial" panose="020B0604020202020204" pitchFamily="34" charset="0"/>
                  </a:rPr>
                  <a:t>vt</a:t>
                </a:r>
                <a:r>
                  <a:rPr lang="en-US" sz="2000" dirty="0">
                    <a:latin typeface="Arial" panose="020B0604020202020204" pitchFamily="34" charset="0"/>
                    <a:ea typeface="Arial" charset="0"/>
                    <a:cs typeface="Arial" panose="020B0604020202020204" pitchFamily="34" charset="0"/>
                  </a:rPr>
                  <a:t>) + V</a:t>
                </a:r>
                <a:r>
                  <a:rPr lang="en-US" sz="2000" baseline="-25000" dirty="0">
                    <a:latin typeface="Arial" panose="020B0604020202020204" pitchFamily="34" charset="0"/>
                    <a:ea typeface="Arial" charset="0"/>
                    <a:cs typeface="Arial" panose="020B0604020202020204" pitchFamily="34" charset="0"/>
                  </a:rPr>
                  <a:t>-</a:t>
                </a:r>
                <a:r>
                  <a:rPr lang="en-US" sz="2000" dirty="0">
                    <a:latin typeface="Arial" panose="020B0604020202020204" pitchFamily="34" charset="0"/>
                    <a:ea typeface="Arial" charset="0"/>
                    <a:cs typeface="Arial" panose="020B0604020202020204" pitchFamily="34" charset="0"/>
                  </a:rPr>
                  <a:t>(</a:t>
                </a:r>
                <a:r>
                  <a:rPr lang="en-US" sz="2000" dirty="0" err="1">
                    <a:latin typeface="Arial" panose="020B0604020202020204" pitchFamily="34" charset="0"/>
                    <a:ea typeface="Arial" charset="0"/>
                    <a:cs typeface="Arial" panose="020B0604020202020204" pitchFamily="34" charset="0"/>
                  </a:rPr>
                  <a:t>z+vt</a:t>
                </a:r>
                <a:r>
                  <a:rPr lang="en-US" sz="2000" dirty="0">
                    <a:latin typeface="Arial" panose="020B0604020202020204" pitchFamily="34" charset="0"/>
                    <a:ea typeface="Arial" charset="0"/>
                    <a:cs typeface="Arial" panose="020B0604020202020204" pitchFamily="34" charset="0"/>
                  </a:rPr>
                  <a:t>). </a:t>
                </a: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baseline="30000">
                            <a:latin typeface="Cambria Math" panose="02040503050406030204" pitchFamily="18" charset="0"/>
                            <a:ea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𝑉</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r>
                          <a:rPr lang="en-US" sz="2000" i="1" baseline="30000">
                            <a:latin typeface="Cambria Math" panose="02040503050406030204" pitchFamily="18" charset="0"/>
                            <a:ea typeface="Cambria Math" panose="02040503050406030204" pitchFamily="18" charset="0"/>
                            <a:cs typeface="Arial" panose="020B0604020202020204" pitchFamily="34" charset="0"/>
                          </a:rPr>
                          <m:t>2</m:t>
                        </m:r>
                      </m:den>
                    </m:f>
                  </m:oMath>
                </a14:m>
                <a:r>
                  <a:rPr lang="en-US" sz="2000" dirty="0">
                    <a:latin typeface="Arial" panose="020B0604020202020204" pitchFamily="34" charset="0"/>
                    <a:ea typeface="Arial" charset="0"/>
                    <a:cs typeface="Arial" panose="020B0604020202020204" pitchFamily="34" charset="0"/>
                  </a:rPr>
                  <a:t> = v</a:t>
                </a:r>
                <a:r>
                  <a:rPr lang="en-US" sz="2000" baseline="30000" dirty="0">
                    <a:latin typeface="Arial" panose="020B0604020202020204" pitchFamily="34" charset="0"/>
                    <a:ea typeface="Arial" charset="0"/>
                    <a:cs typeface="Arial" panose="020B0604020202020204" pitchFamily="34" charset="0"/>
                  </a:rPr>
                  <a:t>2 </a:t>
                </a:r>
                <a:r>
                  <a:rPr lang="en-US" sz="2000" dirty="0">
                    <a:latin typeface="Arial" panose="020B0604020202020204" pitchFamily="34" charset="0"/>
                    <a:ea typeface="Arial" charset="0"/>
                    <a:cs typeface="Arial" panose="020B0604020202020204" pitchFamily="34" charset="0"/>
                  </a:rPr>
                  <a:t>LC V.  </a:t>
                </a:r>
                <a14:m>
                  <m:oMath xmlns:m="http://schemas.openxmlformats.org/officeDocument/2006/math">
                    <m:r>
                      <a:rPr lang="en-US" sz="2000" b="0" i="1" smtClean="0">
                        <a:latin typeface="Cambria Math" panose="02040503050406030204" pitchFamily="18" charset="0"/>
                        <a:ea typeface="Arial" charset="0"/>
                        <a:cs typeface="Arial" panose="020B0604020202020204" pitchFamily="34" charset="0"/>
                      </a:rPr>
                      <m:t>𝑣</m:t>
                    </m:r>
                    <m:r>
                      <a:rPr lang="en-US" sz="2000" b="0" i="1" smtClean="0">
                        <a:latin typeface="Cambria Math" panose="02040503050406030204" pitchFamily="18" charset="0"/>
                        <a:ea typeface="Arial" charset="0"/>
                        <a:cs typeface="Arial" panose="020B0604020202020204" pitchFamily="34" charset="0"/>
                      </a:rPr>
                      <m:t>= </m:t>
                    </m:r>
                    <m:rad>
                      <m:radPr>
                        <m:degHide m:val="on"/>
                        <m:ctrlPr>
                          <a:rPr lang="en-US" sz="2000" b="0" i="1" smtClean="0">
                            <a:latin typeface="Cambria Math" panose="02040503050406030204" pitchFamily="18" charset="0"/>
                            <a:cs typeface="Arial" panose="020B0604020202020204" pitchFamily="34" charset="0"/>
                          </a:rPr>
                        </m:ctrlPr>
                      </m:radPr>
                      <m:deg/>
                      <m:e>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𝐿𝐶</m:t>
                            </m:r>
                          </m:den>
                        </m:f>
                      </m:e>
                    </m:rad>
                  </m:oMath>
                </a14:m>
                <a:endParaRPr lang="en-US" sz="2000" dirty="0">
                  <a:latin typeface="Arial" panose="020B0604020202020204" pitchFamily="34" charset="0"/>
                  <a:ea typeface="Arial" charset="0"/>
                  <a:cs typeface="Arial" panose="020B0604020202020204" pitchFamily="34" charset="0"/>
                </a:endParaRPr>
              </a:p>
              <a:p>
                <a:pPr marL="342900" indent="-342900" algn="l">
                  <a:buFont typeface="Arial" panose="020B0604020202020204" pitchFamily="34" charset="0"/>
                  <a:buChar char="•"/>
                </a:pPr>
                <a:r>
                  <a:rPr lang="en-US" sz="2000" dirty="0">
                    <a:latin typeface="Arial" panose="020B0604020202020204" pitchFamily="34" charset="0"/>
                    <a:ea typeface="Arial" charset="0"/>
                    <a:cs typeface="Arial" panose="020B0604020202020204" pitchFamily="34" charset="0"/>
                  </a:rPr>
                  <a:t>V’= </a:t>
                </a:r>
                <a:r>
                  <a:rPr lang="en-US" sz="2000" dirty="0" err="1">
                    <a:latin typeface="Arial" panose="020B0604020202020204" pitchFamily="34" charset="0"/>
                    <a:ea typeface="Arial" charset="0"/>
                    <a:cs typeface="Arial" panose="020B0604020202020204" pitchFamily="34" charset="0"/>
                  </a:rPr>
                  <a:t>vLI</a:t>
                </a:r>
                <a:r>
                  <a:rPr lang="en-US" sz="2000" dirty="0">
                    <a:latin typeface="Arial" panose="020B0604020202020204" pitchFamily="34" charset="0"/>
                    <a:ea typeface="Arial" charset="0"/>
                    <a:cs typeface="Arial" panose="020B0604020202020204" pitchFamily="34" charset="0"/>
                  </a:rPr>
                  <a:t>’; integrating, </a:t>
                </a:r>
                <a14:m>
                  <m:oMath xmlns:m="http://schemas.openxmlformats.org/officeDocument/2006/math">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𝑉</m:t>
                        </m:r>
                      </m:num>
                      <m:den>
                        <m:r>
                          <a:rPr lang="en-US" sz="2000" b="0" i="1" smtClean="0">
                            <a:latin typeface="Cambria Math" panose="02040503050406030204" pitchFamily="18" charset="0"/>
                            <a:cs typeface="Arial" panose="020B0604020202020204" pitchFamily="34" charset="0"/>
                          </a:rPr>
                          <m:t>𝐼</m:t>
                        </m:r>
                      </m:den>
                    </m:f>
                    <m:r>
                      <a:rPr lang="en-US" sz="2000" b="0" i="1" smtClean="0">
                        <a:latin typeface="Cambria Math" panose="02040503050406030204" pitchFamily="18" charset="0"/>
                        <a:cs typeface="Arial" panose="020B0604020202020204" pitchFamily="34" charset="0"/>
                      </a:rPr>
                      <m:t>=</m:t>
                    </m:r>
                    <m:rad>
                      <m:radPr>
                        <m:degHide m:val="on"/>
                        <m:ctrlPr>
                          <a:rPr lang="en-US" sz="2000" b="0" i="1" smtClean="0">
                            <a:latin typeface="Cambria Math" panose="02040503050406030204" pitchFamily="18" charset="0"/>
                            <a:cs typeface="Arial" panose="020B0604020202020204" pitchFamily="34" charset="0"/>
                          </a:rPr>
                        </m:ctrlPr>
                      </m:radPr>
                      <m:deg/>
                      <m:e>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𝐿</m:t>
                            </m:r>
                          </m:num>
                          <m:den>
                            <m:r>
                              <a:rPr lang="en-US" sz="2000" b="0" i="1" smtClean="0">
                                <a:latin typeface="Cambria Math" panose="02040503050406030204" pitchFamily="18" charset="0"/>
                                <a:cs typeface="Arial" panose="020B0604020202020204" pitchFamily="34" charset="0"/>
                              </a:rPr>
                              <m:t>𝐶</m:t>
                            </m:r>
                          </m:den>
                        </m:f>
                      </m:e>
                    </m:rad>
                  </m:oMath>
                </a14:m>
                <a:r>
                  <a:rPr lang="en-US" sz="2000" dirty="0">
                    <a:latin typeface="Arial" panose="020B0604020202020204" pitchFamily="34" charset="0"/>
                    <a:ea typeface="Arial" charset="0"/>
                    <a:cs typeface="Arial" panose="020B0604020202020204" pitchFamily="34" charset="0"/>
                  </a:rPr>
                  <a:t> . So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𝑍</m:t>
                        </m:r>
                      </m:e>
                      <m:sub>
                        <m:r>
                          <a:rPr lang="en-US" sz="2000" b="0" i="1" smtClean="0">
                            <a:latin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cs typeface="Arial" panose="020B0604020202020204" pitchFamily="34" charset="0"/>
                      </a:rPr>
                      <m:t>=</m:t>
                    </m:r>
                    <m:rad>
                      <m:radPr>
                        <m:degHide m:val="on"/>
                        <m:ctrlPr>
                          <a:rPr lang="en-US" sz="2000" b="0" i="1" smtClean="0">
                            <a:latin typeface="Cambria Math" panose="02040503050406030204" pitchFamily="18" charset="0"/>
                            <a:cs typeface="Arial" panose="020B0604020202020204" pitchFamily="34" charset="0"/>
                          </a:rPr>
                        </m:ctrlPr>
                      </m:radPr>
                      <m:deg/>
                      <m:e>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𝐿</m:t>
                            </m:r>
                          </m:num>
                          <m:den>
                            <m:r>
                              <a:rPr lang="en-US" sz="2000" b="0" i="1" smtClean="0">
                                <a:latin typeface="Cambria Math" panose="02040503050406030204" pitchFamily="18" charset="0"/>
                                <a:cs typeface="Arial" panose="020B0604020202020204" pitchFamily="34" charset="0"/>
                              </a:rPr>
                              <m:t>𝐶</m:t>
                            </m:r>
                          </m:den>
                        </m:f>
                      </m:e>
                    </m:rad>
                  </m:oMath>
                </a14:m>
                <a:r>
                  <a:rPr lang="en-US" sz="2000" dirty="0">
                    <a:latin typeface="Arial" panose="020B0604020202020204" pitchFamily="34" charset="0"/>
                    <a:ea typeface="Arial" charset="0"/>
                    <a:cs typeface="Arial" panose="020B0604020202020204" pitchFamily="34" charset="0"/>
                  </a:rPr>
                  <a:t> .</a:t>
                </a:r>
              </a:p>
              <a:p>
                <a:pPr marL="342900" indent="-342900" algn="l">
                  <a:buFont typeface="Arial" panose="020B0604020202020204" pitchFamily="34" charset="0"/>
                  <a:buChar char="•"/>
                </a:pPr>
                <a:r>
                  <a:rPr lang="en-US" sz="2000" dirty="0">
                    <a:latin typeface="Arial" panose="020B0604020202020204" pitchFamily="34" charset="0"/>
                    <a:ea typeface="Arial" charset="0"/>
                    <a:cs typeface="Arial" panose="020B0604020202020204" pitchFamily="34" charset="0"/>
                  </a:rPr>
                  <a:t>V</a:t>
                </a:r>
                <a:r>
                  <a:rPr lang="en-US" sz="2000" baseline="-25000" dirty="0">
                    <a:latin typeface="Arial" panose="020B0604020202020204" pitchFamily="34" charset="0"/>
                    <a:ea typeface="Arial" charset="0"/>
                    <a:cs typeface="Arial" panose="020B0604020202020204" pitchFamily="34" charset="0"/>
                  </a:rPr>
                  <a:t>+</a:t>
                </a:r>
                <a:r>
                  <a:rPr lang="en-US" sz="2000" dirty="0">
                    <a:latin typeface="Arial" panose="020B0604020202020204" pitchFamily="34" charset="0"/>
                    <a:ea typeface="Arial" charset="0"/>
                    <a:cs typeface="Arial" panose="020B0604020202020204" pitchFamily="34" charset="0"/>
                  </a:rPr>
                  <a:t>/I</a:t>
                </a:r>
                <a:r>
                  <a:rPr lang="en-US" sz="2000" baseline="-25000" dirty="0">
                    <a:latin typeface="Arial" panose="020B0604020202020204" pitchFamily="34" charset="0"/>
                    <a:ea typeface="Arial" charset="0"/>
                    <a:cs typeface="Arial" panose="020B0604020202020204" pitchFamily="34" charset="0"/>
                  </a:rPr>
                  <a:t>+</a:t>
                </a:r>
                <a:r>
                  <a:rPr lang="en-US" sz="2000" dirty="0">
                    <a:latin typeface="Arial" panose="020B0604020202020204" pitchFamily="34" charset="0"/>
                    <a:ea typeface="Arial" charset="0"/>
                    <a:cs typeface="Arial" panose="020B0604020202020204" pitchFamily="34" charset="0"/>
                  </a:rPr>
                  <a:t>= Z</a:t>
                </a:r>
                <a:r>
                  <a:rPr lang="en-US" sz="2000" baseline="-25000" dirty="0">
                    <a:latin typeface="Arial" panose="020B0604020202020204" pitchFamily="34" charset="0"/>
                    <a:ea typeface="Arial" charset="0"/>
                    <a:cs typeface="Arial" panose="020B0604020202020204" pitchFamily="34" charset="0"/>
                  </a:rPr>
                  <a:t>0</a:t>
                </a:r>
                <a:r>
                  <a:rPr lang="en-US" sz="2000" dirty="0">
                    <a:latin typeface="Arial" panose="020B0604020202020204" pitchFamily="34" charset="0"/>
                    <a:ea typeface="Arial" charset="0"/>
                    <a:cs typeface="Arial" panose="020B0604020202020204" pitchFamily="34" charset="0"/>
                  </a:rPr>
                  <a:t>, V</a:t>
                </a:r>
                <a:r>
                  <a:rPr lang="en-US" sz="2000" baseline="-25000" dirty="0">
                    <a:latin typeface="Arial" panose="020B0604020202020204" pitchFamily="34" charset="0"/>
                    <a:ea typeface="Arial" charset="0"/>
                    <a:cs typeface="Arial" panose="020B0604020202020204" pitchFamily="34" charset="0"/>
                  </a:rPr>
                  <a:t>-</a:t>
                </a:r>
                <a:r>
                  <a:rPr lang="en-US" sz="2000" dirty="0">
                    <a:latin typeface="Arial" panose="020B0604020202020204" pitchFamily="34" charset="0"/>
                    <a:ea typeface="Arial" charset="0"/>
                    <a:cs typeface="Arial" panose="020B0604020202020204" pitchFamily="34" charset="0"/>
                  </a:rPr>
                  <a:t>/I</a:t>
                </a:r>
                <a:r>
                  <a:rPr lang="en-US" sz="2000" baseline="-25000" dirty="0">
                    <a:latin typeface="Arial" panose="020B0604020202020204" pitchFamily="34" charset="0"/>
                    <a:ea typeface="Arial" charset="0"/>
                    <a:cs typeface="Arial" panose="020B0604020202020204" pitchFamily="34" charset="0"/>
                  </a:rPr>
                  <a:t>-</a:t>
                </a:r>
                <a:r>
                  <a:rPr lang="en-US" sz="2000" dirty="0">
                    <a:latin typeface="Arial" panose="020B0604020202020204" pitchFamily="34" charset="0"/>
                    <a:ea typeface="Arial" charset="0"/>
                    <a:cs typeface="Arial" panose="020B0604020202020204" pitchFamily="34" charset="0"/>
                  </a:rPr>
                  <a:t> = -Z</a:t>
                </a:r>
                <a:r>
                  <a:rPr lang="en-US" sz="2000" baseline="-25000" dirty="0">
                    <a:latin typeface="Arial" panose="020B0604020202020204" pitchFamily="34" charset="0"/>
                    <a:ea typeface="Arial" charset="0"/>
                    <a:cs typeface="Arial" panose="020B0604020202020204" pitchFamily="34" charset="0"/>
                  </a:rPr>
                  <a:t>0</a:t>
                </a:r>
                <a:r>
                  <a:rPr lang="en-US" sz="2000" dirty="0">
                    <a:latin typeface="Arial" panose="020B0604020202020204" pitchFamily="34" charset="0"/>
                    <a:ea typeface="Arial" charset="0"/>
                    <a:cs typeface="Arial" panose="020B0604020202020204" pitchFamily="34" charset="0"/>
                  </a:rPr>
                  <a:t>.</a:t>
                </a:r>
              </a:p>
              <a:p>
                <a:pPr marL="342900" indent="-342900" algn="l">
                  <a:buFont typeface="Arial" panose="020B0604020202020204" pitchFamily="34" charset="0"/>
                  <a:buChar char="•"/>
                </a:pPr>
                <a:r>
                  <a:rPr lang="en-US" sz="2000" dirty="0">
                    <a:latin typeface="Arial" panose="020B0604020202020204" pitchFamily="34" charset="0"/>
                    <a:ea typeface="Arial" charset="0"/>
                    <a:cs typeface="Arial" panose="020B0604020202020204" pitchFamily="34" charset="0"/>
                  </a:rPr>
                  <a:t>P</a:t>
                </a:r>
                <a:r>
                  <a:rPr lang="en-US" sz="2000" baseline="-25000" dirty="0">
                    <a:latin typeface="Arial" panose="020B0604020202020204" pitchFamily="34" charset="0"/>
                    <a:ea typeface="Arial" charset="0"/>
                    <a:cs typeface="Arial" panose="020B0604020202020204" pitchFamily="34" charset="0"/>
                  </a:rPr>
                  <a:t>+</a:t>
                </a:r>
                <a:r>
                  <a:rPr lang="en-US" sz="2000" dirty="0">
                    <a:latin typeface="Arial" panose="020B0604020202020204" pitchFamily="34" charset="0"/>
                    <a:ea typeface="Arial" charset="0"/>
                    <a:cs typeface="Arial" panose="020B0604020202020204" pitchFamily="34" charset="0"/>
                  </a:rPr>
                  <a:t>(t)= V</a:t>
                </a:r>
                <a:r>
                  <a:rPr lang="en-US" sz="2000" baseline="-25000" dirty="0">
                    <a:latin typeface="Arial" panose="020B0604020202020204" pitchFamily="34" charset="0"/>
                    <a:ea typeface="Arial" charset="0"/>
                    <a:cs typeface="Arial" panose="020B0604020202020204" pitchFamily="34" charset="0"/>
                  </a:rPr>
                  <a:t>+</a:t>
                </a:r>
                <a:r>
                  <a:rPr lang="en-US" sz="2000" dirty="0">
                    <a:latin typeface="Arial" panose="020B0604020202020204" pitchFamily="34" charset="0"/>
                    <a:ea typeface="Arial" charset="0"/>
                    <a:cs typeface="Arial" panose="020B0604020202020204" pitchFamily="34" charset="0"/>
                  </a:rPr>
                  <a:t>(t)/I</a:t>
                </a:r>
                <a:r>
                  <a:rPr lang="en-US" sz="2000" baseline="-25000" dirty="0">
                    <a:latin typeface="Arial" panose="020B0604020202020204" pitchFamily="34" charset="0"/>
                    <a:ea typeface="Arial" charset="0"/>
                    <a:cs typeface="Arial" panose="020B0604020202020204" pitchFamily="34" charset="0"/>
                  </a:rPr>
                  <a:t>+</a:t>
                </a:r>
                <a:r>
                  <a:rPr lang="en-US" sz="2000" dirty="0">
                    <a:latin typeface="Arial" panose="020B0604020202020204" pitchFamily="34" charset="0"/>
                    <a:ea typeface="Arial" charset="0"/>
                    <a:cs typeface="Arial" panose="020B0604020202020204" pitchFamily="34" charset="0"/>
                  </a:rPr>
                  <a:t>(t)= V</a:t>
                </a:r>
                <a:r>
                  <a:rPr lang="en-US" sz="2000" baseline="-25000" dirty="0">
                    <a:latin typeface="Arial" panose="020B0604020202020204" pitchFamily="34" charset="0"/>
                    <a:ea typeface="Arial" charset="0"/>
                    <a:cs typeface="Arial" panose="020B0604020202020204" pitchFamily="34" charset="0"/>
                  </a:rPr>
                  <a:t>+</a:t>
                </a:r>
                <a:r>
                  <a:rPr lang="en-US" sz="2000" dirty="0">
                    <a:latin typeface="Arial" panose="020B0604020202020204" pitchFamily="34" charset="0"/>
                    <a:ea typeface="Arial" charset="0"/>
                    <a:cs typeface="Arial" panose="020B0604020202020204" pitchFamily="34" charset="0"/>
                  </a:rPr>
                  <a:t>(t)</a:t>
                </a:r>
                <a:r>
                  <a:rPr lang="en-US" sz="2000" baseline="30000" dirty="0">
                    <a:latin typeface="Arial" panose="020B0604020202020204" pitchFamily="34" charset="0"/>
                    <a:ea typeface="Arial" charset="0"/>
                    <a:cs typeface="Arial" panose="020B0604020202020204" pitchFamily="34" charset="0"/>
                  </a:rPr>
                  <a:t>2</a:t>
                </a:r>
                <a:r>
                  <a:rPr lang="en-US" sz="2000" dirty="0">
                    <a:latin typeface="Arial" panose="020B0604020202020204" pitchFamily="34" charset="0"/>
                    <a:ea typeface="Arial" charset="0"/>
                    <a:cs typeface="Arial" panose="020B0604020202020204" pitchFamily="34" charset="0"/>
                  </a:rPr>
                  <a:t>/Z</a:t>
                </a:r>
                <a:r>
                  <a:rPr lang="en-US" sz="2000" baseline="-25000" dirty="0">
                    <a:latin typeface="Arial" panose="020B0604020202020204" pitchFamily="34" charset="0"/>
                    <a:ea typeface="Arial" charset="0"/>
                    <a:cs typeface="Arial" panose="020B0604020202020204" pitchFamily="34" charset="0"/>
                  </a:rPr>
                  <a:t>0</a:t>
                </a:r>
                <a:r>
                  <a:rPr lang="en-US" sz="2000" dirty="0">
                    <a:latin typeface="Arial" panose="020B0604020202020204" pitchFamily="34" charset="0"/>
                    <a:ea typeface="Arial" charset="0"/>
                    <a:cs typeface="Arial" panose="020B0604020202020204" pitchFamily="34" charset="0"/>
                  </a:rPr>
                  <a:t> and P</a:t>
                </a:r>
                <a:r>
                  <a:rPr lang="en-US" sz="2000" baseline="-25000" dirty="0">
                    <a:latin typeface="Arial" panose="020B0604020202020204" pitchFamily="34" charset="0"/>
                    <a:ea typeface="Arial" charset="0"/>
                    <a:cs typeface="Arial" panose="020B0604020202020204" pitchFamily="34" charset="0"/>
                  </a:rPr>
                  <a:t>-</a:t>
                </a:r>
                <a:r>
                  <a:rPr lang="en-US" sz="2000" dirty="0">
                    <a:latin typeface="Arial" panose="020B0604020202020204" pitchFamily="34" charset="0"/>
                    <a:ea typeface="Arial" charset="0"/>
                    <a:cs typeface="Arial" panose="020B0604020202020204" pitchFamily="34" charset="0"/>
                  </a:rPr>
                  <a:t>(t)= V</a:t>
                </a:r>
                <a:r>
                  <a:rPr lang="en-US" sz="2000" baseline="-25000" dirty="0">
                    <a:latin typeface="Arial" panose="020B0604020202020204" pitchFamily="34" charset="0"/>
                    <a:ea typeface="Arial" charset="0"/>
                    <a:cs typeface="Arial" panose="020B0604020202020204" pitchFamily="34" charset="0"/>
                  </a:rPr>
                  <a:t>-</a:t>
                </a:r>
                <a:r>
                  <a:rPr lang="en-US" sz="2000" dirty="0">
                    <a:latin typeface="Arial" panose="020B0604020202020204" pitchFamily="34" charset="0"/>
                    <a:ea typeface="Arial" charset="0"/>
                    <a:cs typeface="Arial" panose="020B0604020202020204" pitchFamily="34" charset="0"/>
                  </a:rPr>
                  <a:t>(t)/I</a:t>
                </a:r>
                <a:r>
                  <a:rPr lang="en-US" sz="2000" baseline="-25000" dirty="0">
                    <a:latin typeface="Arial" panose="020B0604020202020204" pitchFamily="34" charset="0"/>
                    <a:ea typeface="Arial" charset="0"/>
                    <a:cs typeface="Arial" panose="020B0604020202020204" pitchFamily="34" charset="0"/>
                  </a:rPr>
                  <a:t>-</a:t>
                </a:r>
                <a:r>
                  <a:rPr lang="en-US" sz="2000" dirty="0">
                    <a:latin typeface="Arial" panose="020B0604020202020204" pitchFamily="34" charset="0"/>
                    <a:ea typeface="Arial" charset="0"/>
                    <a:cs typeface="Arial" panose="020B0604020202020204" pitchFamily="34" charset="0"/>
                  </a:rPr>
                  <a:t>(t)= V</a:t>
                </a:r>
                <a:r>
                  <a:rPr lang="en-US" sz="2000" baseline="-25000" dirty="0">
                    <a:latin typeface="Arial" panose="020B0604020202020204" pitchFamily="34" charset="0"/>
                    <a:ea typeface="Arial" charset="0"/>
                    <a:cs typeface="Arial" panose="020B0604020202020204" pitchFamily="34" charset="0"/>
                  </a:rPr>
                  <a:t>-</a:t>
                </a:r>
                <a:r>
                  <a:rPr lang="en-US" sz="2000" dirty="0">
                    <a:latin typeface="Arial" panose="020B0604020202020204" pitchFamily="34" charset="0"/>
                    <a:ea typeface="Arial" charset="0"/>
                    <a:cs typeface="Arial" panose="020B0604020202020204" pitchFamily="34" charset="0"/>
                  </a:rPr>
                  <a:t>(t)</a:t>
                </a:r>
                <a:r>
                  <a:rPr lang="en-US" sz="2000" baseline="30000" dirty="0">
                    <a:latin typeface="Arial" panose="020B0604020202020204" pitchFamily="34" charset="0"/>
                    <a:ea typeface="Arial" charset="0"/>
                    <a:cs typeface="Arial" panose="020B0604020202020204" pitchFamily="34" charset="0"/>
                  </a:rPr>
                  <a:t>2</a:t>
                </a:r>
                <a:r>
                  <a:rPr lang="en-US" sz="2000" dirty="0">
                    <a:latin typeface="Arial" panose="020B0604020202020204" pitchFamily="34" charset="0"/>
                    <a:ea typeface="Arial" charset="0"/>
                    <a:cs typeface="Arial" panose="020B0604020202020204" pitchFamily="34" charset="0"/>
                  </a:rPr>
                  <a:t>/Z</a:t>
                </a:r>
                <a:r>
                  <a:rPr lang="en-US" sz="2000" baseline="-25000" dirty="0">
                    <a:latin typeface="Arial" panose="020B0604020202020204" pitchFamily="34" charset="0"/>
                    <a:ea typeface="Arial" charset="0"/>
                    <a:cs typeface="Arial" panose="020B0604020202020204" pitchFamily="34" charset="0"/>
                  </a:rPr>
                  <a:t>0</a:t>
                </a:r>
                <a:r>
                  <a:rPr lang="en-US" sz="2000" dirty="0">
                    <a:latin typeface="Arial" panose="020B0604020202020204" pitchFamily="34" charset="0"/>
                    <a:ea typeface="Arial" charset="0"/>
                    <a:cs typeface="Arial" panose="020B0604020202020204" pitchFamily="34" charset="0"/>
                  </a:rPr>
                  <a:t> .</a:t>
                </a:r>
              </a:p>
              <a:p>
                <a:pPr marL="342900" indent="-342900" algn="l">
                  <a:buFont typeface="Arial" panose="020B0604020202020204" pitchFamily="34" charset="0"/>
                  <a:buChar char="•"/>
                </a:pPr>
                <a:r>
                  <a:rPr lang="en-US" sz="2000" dirty="0">
                    <a:cs typeface="Arial" panose="020B0604020202020204" pitchFamily="34" charset="0"/>
                  </a:rPr>
                  <a:t>Z= </a:t>
                </a:r>
                <a14:m>
                  <m:oMath xmlns:m="http://schemas.openxmlformats.org/officeDocument/2006/math">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𝑉</m:t>
                        </m:r>
                      </m:num>
                      <m:den>
                        <m:r>
                          <a:rPr lang="en-US" sz="2000" b="0" i="1" smtClean="0">
                            <a:latin typeface="Cambria Math" panose="02040503050406030204" pitchFamily="18" charset="0"/>
                            <a:cs typeface="Arial" panose="020B0604020202020204" pitchFamily="34" charset="0"/>
                          </a:rPr>
                          <m:t>𝐼</m:t>
                        </m:r>
                      </m:den>
                    </m:f>
                  </m:oMath>
                </a14:m>
                <a:r>
                  <a:rPr lang="en-US" sz="2000" dirty="0">
                    <a:latin typeface="Arial" panose="020B0604020202020204" pitchFamily="34" charset="0"/>
                    <a:ea typeface="Arial" charset="0"/>
                    <a:cs typeface="Arial" panose="020B0604020202020204" pitchFamily="34" charset="0"/>
                  </a:rPr>
                  <a:t> = </a:t>
                </a:r>
                <a14:m>
                  <m:oMath xmlns:m="http://schemas.openxmlformats.org/officeDocument/2006/math">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𝑉</m:t>
                        </m:r>
                        <m:r>
                          <a:rPr lang="en-US" sz="2000" b="0" i="1" baseline="-25000"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 + </m:t>
                        </m:r>
                        <m:r>
                          <a:rPr lang="en-US" sz="2000" b="0" i="1" smtClean="0">
                            <a:latin typeface="Cambria Math" panose="02040503050406030204" pitchFamily="18" charset="0"/>
                            <a:cs typeface="Arial" panose="020B0604020202020204" pitchFamily="34" charset="0"/>
                          </a:rPr>
                          <m:t>𝑉</m:t>
                        </m:r>
                        <m:r>
                          <a:rPr lang="en-US" sz="2000" b="0" i="1" baseline="-25000"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𝐼</m:t>
                        </m:r>
                        <m:r>
                          <a:rPr lang="en-US" sz="2000" b="0" i="1" baseline="-25000"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 + </m:t>
                        </m:r>
                        <m:r>
                          <a:rPr lang="en-US" sz="2000" b="0" i="1" smtClean="0">
                            <a:latin typeface="Cambria Math" panose="02040503050406030204" pitchFamily="18" charset="0"/>
                            <a:cs typeface="Arial" panose="020B0604020202020204" pitchFamily="34" charset="0"/>
                          </a:rPr>
                          <m:t>𝐼</m:t>
                        </m:r>
                        <m:r>
                          <a:rPr lang="en-US" sz="2000" b="0" i="1" baseline="-25000" smtClean="0">
                            <a:latin typeface="Cambria Math" panose="02040503050406030204" pitchFamily="18" charset="0"/>
                            <a:cs typeface="Arial" panose="020B0604020202020204" pitchFamily="34" charset="0"/>
                          </a:rPr>
                          <m:t>−</m:t>
                        </m:r>
                      </m:den>
                    </m:f>
                  </m:oMath>
                </a14:m>
                <a:r>
                  <a:rPr lang="en-US" sz="2000" dirty="0">
                    <a:latin typeface="Arial" panose="020B0604020202020204" pitchFamily="34" charset="0"/>
                    <a:ea typeface="Arial" charset="0"/>
                    <a:cs typeface="Arial" panose="020B0604020202020204" pitchFamily="34" charset="0"/>
                  </a:rPr>
                  <a:t> = </a:t>
                </a:r>
                <a:r>
                  <a:rPr lang="en-US" sz="2000" dirty="0">
                    <a:cs typeface="Arial" panose="020B0604020202020204" pitchFamily="34" charset="0"/>
                  </a:rPr>
                  <a:t> </a:t>
                </a: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𝑉</m:t>
                        </m:r>
                        <m:r>
                          <a:rPr lang="en-US" sz="2000" b="0" i="1" baseline="-25000" smtClean="0">
                            <a:latin typeface="Cambria Math" panose="02040503050406030204" pitchFamily="18" charset="0"/>
                            <a:cs typeface="Arial" panose="020B0604020202020204" pitchFamily="34" charset="0"/>
                          </a:rPr>
                          <m:t>+</m:t>
                        </m:r>
                      </m:num>
                      <m:den>
                        <m:r>
                          <a:rPr lang="en-US" sz="2000" i="1">
                            <a:latin typeface="Cambria Math" panose="02040503050406030204" pitchFamily="18" charset="0"/>
                            <a:cs typeface="Arial" panose="020B0604020202020204" pitchFamily="34" charset="0"/>
                          </a:rPr>
                          <m:t>𝐼</m:t>
                        </m:r>
                        <m:r>
                          <a:rPr lang="en-US" sz="2000" b="0" i="1" baseline="-25000" smtClean="0">
                            <a:latin typeface="Cambria Math" panose="02040503050406030204" pitchFamily="18" charset="0"/>
                            <a:cs typeface="Arial" panose="020B0604020202020204" pitchFamily="34" charset="0"/>
                          </a:rPr>
                          <m:t>+</m:t>
                        </m:r>
                      </m:den>
                    </m:f>
                  </m:oMath>
                </a14:m>
                <a:r>
                  <a:rPr lang="en-US" sz="2000" dirty="0">
                    <a:latin typeface="Arial" panose="020B0604020202020204" pitchFamily="34" charset="0"/>
                    <a:ea typeface="Arial" charset="0"/>
                    <a:cs typeface="Arial" panose="020B0604020202020204" pitchFamily="34" charset="0"/>
                  </a:rPr>
                  <a:t> (</a:t>
                </a:r>
                <a14:m>
                  <m:oMath xmlns:m="http://schemas.openxmlformats.org/officeDocument/2006/math">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r>
                          <a:rPr lang="en-US" sz="2000" b="0" i="1" smtClean="0">
                            <a:latin typeface="Cambria Math" panose="02040503050406030204" pitchFamily="18" charset="0"/>
                            <a:ea typeface="Cambria Math" panose="02040503050406030204" pitchFamily="18" charset="0"/>
                            <a:cs typeface="Arial" panose="020B0604020202020204" pitchFamily="34" charset="0"/>
                          </a:rPr>
                          <m:t>𝜌</m:t>
                        </m:r>
                      </m:num>
                      <m:den>
                        <m:r>
                          <a:rPr lang="en-US" sz="2000" b="0" i="1" smtClean="0">
                            <a:latin typeface="Cambria Math" panose="02040503050406030204" pitchFamily="18" charset="0"/>
                            <a:cs typeface="Arial" panose="020B0604020202020204" pitchFamily="34" charset="0"/>
                          </a:rPr>
                          <m:t>1−</m:t>
                        </m:r>
                        <m:r>
                          <a:rPr lang="en-US" sz="2000" b="0" i="1" smtClean="0">
                            <a:latin typeface="Cambria Math" panose="02040503050406030204" pitchFamily="18" charset="0"/>
                            <a:ea typeface="Cambria Math" panose="02040503050406030204" pitchFamily="18" charset="0"/>
                            <a:cs typeface="Arial" panose="020B0604020202020204" pitchFamily="34" charset="0"/>
                          </a:rPr>
                          <m:t>𝜌</m:t>
                        </m:r>
                      </m:den>
                    </m:f>
                  </m:oMath>
                </a14:m>
                <a:r>
                  <a:rPr lang="en-US" sz="2000" dirty="0">
                    <a:latin typeface="Arial" panose="020B0604020202020204" pitchFamily="34" charset="0"/>
                    <a:ea typeface="Arial" charset="0"/>
                    <a:cs typeface="Arial" panose="020B0604020202020204" pitchFamily="34" charset="0"/>
                  </a:rPr>
                  <a:t>) = Z</a:t>
                </a:r>
                <a:r>
                  <a:rPr lang="en-US" sz="2000" baseline="-25000" dirty="0">
                    <a:latin typeface="Arial" panose="020B0604020202020204" pitchFamily="34" charset="0"/>
                    <a:ea typeface="Arial" charset="0"/>
                    <a:cs typeface="Arial" panose="020B0604020202020204" pitchFamily="34" charset="0"/>
                  </a:rPr>
                  <a:t>0</a:t>
                </a:r>
                <a:r>
                  <a:rPr lang="en-US" sz="2000" dirty="0">
                    <a:latin typeface="Arial" panose="020B0604020202020204" pitchFamily="34" charset="0"/>
                    <a:ea typeface="Arial" charset="0"/>
                    <a:cs typeface="Arial" panose="020B0604020202020204" pitchFamily="34" charset="0"/>
                  </a:rPr>
                  <a:t>(</a:t>
                </a: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r>
                          <a:rPr lang="en-US" sz="2000" i="1">
                            <a:latin typeface="Cambria Math" panose="02040503050406030204" pitchFamily="18" charset="0"/>
                            <a:ea typeface="Cambria Math" panose="02040503050406030204" pitchFamily="18" charset="0"/>
                            <a:cs typeface="Arial" panose="020B0604020202020204" pitchFamily="34" charset="0"/>
                          </a:rPr>
                          <m:t>𝜌</m:t>
                        </m:r>
                      </m:num>
                      <m:den>
                        <m:r>
                          <a:rPr lang="en-US" sz="2000" i="1">
                            <a:latin typeface="Cambria Math" panose="02040503050406030204" pitchFamily="18" charset="0"/>
                            <a:cs typeface="Arial" panose="020B0604020202020204" pitchFamily="34" charset="0"/>
                          </a:rPr>
                          <m:t>1−</m:t>
                        </m:r>
                        <m:r>
                          <a:rPr lang="en-US" sz="2000" i="1">
                            <a:latin typeface="Cambria Math" panose="02040503050406030204" pitchFamily="18" charset="0"/>
                            <a:ea typeface="Cambria Math" panose="02040503050406030204" pitchFamily="18" charset="0"/>
                            <a:cs typeface="Arial" panose="020B0604020202020204" pitchFamily="34" charset="0"/>
                          </a:rPr>
                          <m:t>𝜌</m:t>
                        </m:r>
                      </m:den>
                    </m:f>
                  </m:oMath>
                </a14:m>
                <a:r>
                  <a:rPr lang="en-US" sz="2000" dirty="0">
                    <a:latin typeface="Arial" panose="020B0604020202020204" pitchFamily="34" charset="0"/>
                    <a:ea typeface="Arial" charset="0"/>
                    <a:cs typeface="Arial" panose="020B0604020202020204" pitchFamily="34" charset="0"/>
                  </a:rPr>
                  <a:t>).  𝜌 =</a:t>
                </a:r>
                <a:r>
                  <a:rPr lang="en-US" sz="2000" dirty="0">
                    <a:cs typeface="Arial" panose="020B0604020202020204" pitchFamily="34" charset="0"/>
                  </a:rPr>
                  <a:t> </a:t>
                </a: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𝑉</m:t>
                        </m:r>
                        <m:r>
                          <a:rPr lang="en-US" sz="2000" i="1" baseline="-2500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𝑉</m:t>
                        </m:r>
                        <m:r>
                          <a:rPr lang="en-US" sz="2000" i="1" baseline="-25000">
                            <a:latin typeface="Cambria Math" panose="02040503050406030204" pitchFamily="18" charset="0"/>
                            <a:cs typeface="Arial" panose="020B0604020202020204" pitchFamily="34" charset="0"/>
                          </a:rPr>
                          <m:t>−</m:t>
                        </m:r>
                      </m:den>
                    </m:f>
                  </m:oMath>
                </a14:m>
                <a:r>
                  <a:rPr lang="en-US" sz="2000" dirty="0">
                    <a:latin typeface="Arial" panose="020B0604020202020204" pitchFamily="34" charset="0"/>
                    <a:ea typeface="Arial" charset="0"/>
                    <a:cs typeface="Arial" panose="020B0604020202020204" pitchFamily="34" charset="0"/>
                  </a:rPr>
                  <a:t> = - </a:t>
                </a:r>
                <a14:m>
                  <m:oMath xmlns:m="http://schemas.openxmlformats.org/officeDocument/2006/math">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𝐼</m:t>
                        </m:r>
                        <m:r>
                          <a:rPr lang="en-US" sz="2000" b="0" i="1" baseline="-25000"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𝐼</m:t>
                        </m:r>
                        <m:r>
                          <a:rPr lang="en-US" sz="2000" b="0" i="1" baseline="-25000" smtClean="0">
                            <a:latin typeface="Cambria Math" panose="02040503050406030204" pitchFamily="18" charset="0"/>
                            <a:cs typeface="Arial" panose="020B0604020202020204" pitchFamily="34" charset="0"/>
                          </a:rPr>
                          <m:t>−</m:t>
                        </m:r>
                      </m:den>
                    </m:f>
                  </m:oMath>
                </a14:m>
                <a:r>
                  <a:rPr lang="en-US" sz="2000" dirty="0">
                    <a:latin typeface="Arial" panose="020B0604020202020204" pitchFamily="34" charset="0"/>
                    <a:ea typeface="Arial" charset="0"/>
                    <a:cs typeface="Arial" panose="020B0604020202020204" pitchFamily="34" charset="0"/>
                  </a:rPr>
                  <a:t>. 𝜌 = </a:t>
                </a:r>
                <a14:m>
                  <m:oMath xmlns:m="http://schemas.openxmlformats.org/officeDocument/2006/math">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𝑍</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𝑍</m:t>
                        </m:r>
                        <m:r>
                          <a:rPr lang="en-US" sz="2000" b="0" i="1" baseline="-25000" smtClean="0">
                            <a:latin typeface="Cambria Math" panose="02040503050406030204" pitchFamily="18" charset="0"/>
                            <a:cs typeface="Arial" panose="020B0604020202020204" pitchFamily="34" charset="0"/>
                          </a:rPr>
                          <m:t>0</m:t>
                        </m:r>
                      </m:num>
                      <m:den>
                        <m:r>
                          <a:rPr lang="en-US" sz="2000" b="0" i="1" smtClean="0">
                            <a:latin typeface="Cambria Math" panose="02040503050406030204" pitchFamily="18" charset="0"/>
                            <a:cs typeface="Arial" panose="020B0604020202020204" pitchFamily="34" charset="0"/>
                          </a:rPr>
                          <m:t>𝑍</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𝑍</m:t>
                        </m:r>
                        <m:r>
                          <a:rPr lang="en-US" sz="2000" b="0" i="1" baseline="-25000" smtClean="0">
                            <a:latin typeface="Cambria Math" panose="02040503050406030204" pitchFamily="18" charset="0"/>
                            <a:cs typeface="Arial" panose="020B0604020202020204" pitchFamily="34" charset="0"/>
                          </a:rPr>
                          <m:t>0</m:t>
                        </m:r>
                      </m:den>
                    </m:f>
                  </m:oMath>
                </a14:m>
                <a:r>
                  <a:rPr lang="en-US" sz="2000" dirty="0">
                    <a:latin typeface="Arial" panose="020B0604020202020204" pitchFamily="34" charset="0"/>
                    <a:ea typeface="Arial" charset="0"/>
                    <a:cs typeface="Arial" panose="020B0604020202020204" pitchFamily="34" charset="0"/>
                  </a:rPr>
                  <a:t>.</a:t>
                </a:r>
              </a:p>
              <a:p>
                <a:pPr marL="342900" indent="-342900" algn="l">
                  <a:buFont typeface="Arial" panose="020B0604020202020204" pitchFamily="34" charset="0"/>
                  <a:buChar char="•"/>
                </a:pPr>
                <a:r>
                  <a:rPr lang="en-US" sz="2000" dirty="0">
                    <a:latin typeface="Arial" panose="020B0604020202020204" pitchFamily="34" charset="0"/>
                    <a:ea typeface="Arial" charset="0"/>
                    <a:cs typeface="Arial" panose="020B0604020202020204" pitchFamily="34" charset="0"/>
                  </a:rPr>
                  <a:t>Note that P</a:t>
                </a:r>
                <a:r>
                  <a:rPr lang="en-US" sz="2000" baseline="-25000" dirty="0">
                    <a:latin typeface="Arial" panose="020B0604020202020204" pitchFamily="34" charset="0"/>
                    <a:ea typeface="Arial" charset="0"/>
                    <a:cs typeface="Arial" panose="020B0604020202020204" pitchFamily="34" charset="0"/>
                  </a:rPr>
                  <a:t>-</a:t>
                </a:r>
                <a:r>
                  <a:rPr lang="en-US" sz="2000" dirty="0">
                    <a:latin typeface="Arial" panose="020B0604020202020204" pitchFamily="34" charset="0"/>
                    <a:ea typeface="Arial" charset="0"/>
                    <a:cs typeface="Arial" panose="020B0604020202020204" pitchFamily="34" charset="0"/>
                  </a:rPr>
                  <a:t>(t)/P</a:t>
                </a:r>
                <a:r>
                  <a:rPr lang="en-US" sz="2000" baseline="-25000" dirty="0">
                    <a:latin typeface="Arial" panose="020B0604020202020204" pitchFamily="34" charset="0"/>
                    <a:ea typeface="Arial" charset="0"/>
                    <a:cs typeface="Arial" panose="020B0604020202020204" pitchFamily="34" charset="0"/>
                  </a:rPr>
                  <a:t>+</a:t>
                </a:r>
                <a:r>
                  <a:rPr lang="en-US" sz="2000" dirty="0">
                    <a:latin typeface="Arial" panose="020B0604020202020204" pitchFamily="34" charset="0"/>
                    <a:ea typeface="Arial" charset="0"/>
                    <a:cs typeface="Arial" panose="020B0604020202020204" pitchFamily="34" charset="0"/>
                  </a:rPr>
                  <a:t>(t)= 𝜌</a:t>
                </a:r>
                <a:r>
                  <a:rPr lang="en-US" sz="2000" baseline="30000" dirty="0">
                    <a:latin typeface="Arial" panose="020B0604020202020204" pitchFamily="34" charset="0"/>
                    <a:ea typeface="Arial" charset="0"/>
                    <a:cs typeface="Arial" panose="020B0604020202020204" pitchFamily="34" charset="0"/>
                  </a:rPr>
                  <a:t>2</a:t>
                </a:r>
                <a:r>
                  <a:rPr lang="en-US" sz="2000" dirty="0">
                    <a:latin typeface="Arial" panose="020B0604020202020204" pitchFamily="34" charset="0"/>
                    <a:ea typeface="Arial" charset="0"/>
                    <a:cs typeface="Arial" panose="020B0604020202020204" pitchFamily="34" charset="0"/>
                  </a:rPr>
                  <a:t> so when 𝜌=1 all the power is transmitted and none reflected.</a:t>
                </a:r>
                <a:endParaRPr lang="en-US" sz="2000" baseline="30000" dirty="0">
                  <a:latin typeface="Arial" panose="020B0604020202020204" pitchFamily="34" charset="0"/>
                  <a:ea typeface="Arial" charset="0"/>
                  <a:cs typeface="Arial" panose="020B0604020202020204" pitchFamily="34" charset="0"/>
                </a:endParaRPr>
              </a:p>
              <a:p>
                <a:pPr marL="342900" indent="-342900" algn="l">
                  <a:buFont typeface="Arial" panose="020B0604020202020204" pitchFamily="34" charset="0"/>
                  <a:buChar char="•"/>
                </a:pPr>
                <a:endParaRPr lang="en-US" sz="2000" dirty="0">
                  <a:latin typeface="Arial" panose="020B0604020202020204" pitchFamily="34" charset="0"/>
                  <a:ea typeface="Arial" charset="0"/>
                  <a:cs typeface="Arial" panose="020B0604020202020204" pitchFamily="34" charset="0"/>
                </a:endParaRPr>
              </a:p>
              <a:p>
                <a:pPr marL="342900" indent="-342900" algn="l">
                  <a:buFont typeface="Arial" panose="020B0604020202020204" pitchFamily="34" charset="0"/>
                  <a:buChar char="•"/>
                </a:pPr>
                <a:endParaRPr lang="en-US" sz="2000" dirty="0">
                  <a:latin typeface="Arial" panose="020B0604020202020204" pitchFamily="34" charset="0"/>
                  <a:ea typeface="Arial" charset="0"/>
                  <a:cs typeface="Arial" panose="020B0604020202020204" pitchFamily="34" charset="0"/>
                </a:endParaRPr>
              </a:p>
              <a:p>
                <a:pPr marL="342900" indent="-342900" algn="l">
                  <a:buFont typeface="Arial" panose="020B0604020202020204" pitchFamily="34" charset="0"/>
                  <a:buChar char="•"/>
                </a:pPr>
                <a:endParaRPr lang="en-US" sz="2000" dirty="0">
                  <a:latin typeface="Arial" panose="020B0604020202020204" pitchFamily="34" charset="0"/>
                  <a:ea typeface="Arial" charset="0"/>
                  <a:cs typeface="Arial" panose="020B0604020202020204" pitchFamily="34" charset="0"/>
                </a:endParaRPr>
              </a:p>
              <a:p>
                <a:pPr marL="342900" indent="-342900" algn="l">
                  <a:buFont typeface="Arial" panose="020B0604020202020204" pitchFamily="34" charset="0"/>
                  <a:buChar char="•"/>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19314" y="2165789"/>
                <a:ext cx="11582400" cy="3932703"/>
              </a:xfrm>
              <a:blipFill>
                <a:blip r:embed="rId3"/>
                <a:stretch>
                  <a:fillRect l="-329" b="-806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48</a:t>
            </a:fld>
            <a:endParaRPr lang="en-US"/>
          </a:p>
        </p:txBody>
      </p:sp>
      <p:sp>
        <p:nvSpPr>
          <p:cNvPr id="4" name="Can 3">
            <a:extLst>
              <a:ext uri="{FF2B5EF4-FFF2-40B4-BE49-F238E27FC236}">
                <a16:creationId xmlns:a16="http://schemas.microsoft.com/office/drawing/2014/main" id="{7FA66190-ED7A-E942-B1ED-B840244F4500}"/>
              </a:ext>
            </a:extLst>
          </p:cNvPr>
          <p:cNvSpPr/>
          <p:nvPr/>
        </p:nvSpPr>
        <p:spPr>
          <a:xfrm rot="5400000">
            <a:off x="3552092" y="-720271"/>
            <a:ext cx="410308" cy="4677508"/>
          </a:xfrm>
          <a:prstGeom prst="can">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hape 223">
            <a:extLst>
              <a:ext uri="{FF2B5EF4-FFF2-40B4-BE49-F238E27FC236}">
                <a16:creationId xmlns:a16="http://schemas.microsoft.com/office/drawing/2014/main" id="{CF2B4575-4718-674F-987F-B2E2CE0DBDD2}"/>
              </a:ext>
            </a:extLst>
          </p:cNvPr>
          <p:cNvSpPr/>
          <p:nvPr/>
        </p:nvSpPr>
        <p:spPr>
          <a:xfrm>
            <a:off x="5995071" y="1581636"/>
            <a:ext cx="115443" cy="971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ln>
            <a:solidFill/>
          </a:ln>
          <a:effectLst>
            <a:outerShdw blurRad="38100" dist="23000" dir="5400000" rotWithShape="0">
              <a:srgbClr val="000000">
                <a:alpha val="35000"/>
              </a:srgbClr>
            </a:outerShdw>
          </a:effectLst>
        </p:spPr>
        <p:txBody>
          <a:bodyPr lIns="0" tIns="0" rIns="0" bIns="0" anchor="ctr"/>
          <a:lstStyle/>
          <a:p>
            <a:pPr lvl="0" algn="ctr">
              <a:defRPr>
                <a:solidFill>
                  <a:srgbClr val="FFFFFF"/>
                </a:solidFill>
              </a:defRPr>
            </a:pPr>
            <a:endParaRPr/>
          </a:p>
        </p:txBody>
      </p:sp>
      <p:sp>
        <p:nvSpPr>
          <p:cNvPr id="7" name="Shape 223">
            <a:extLst>
              <a:ext uri="{FF2B5EF4-FFF2-40B4-BE49-F238E27FC236}">
                <a16:creationId xmlns:a16="http://schemas.microsoft.com/office/drawing/2014/main" id="{3063BBF4-D7CE-744F-9717-9BA5164C47BD}"/>
              </a:ext>
            </a:extLst>
          </p:cNvPr>
          <p:cNvSpPr/>
          <p:nvPr/>
        </p:nvSpPr>
        <p:spPr>
          <a:xfrm>
            <a:off x="1360770" y="1566152"/>
            <a:ext cx="115443" cy="971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ln>
            <a:solidFill/>
          </a:ln>
          <a:effectLst>
            <a:outerShdw blurRad="38100" dist="23000" dir="5400000" rotWithShape="0">
              <a:srgbClr val="000000">
                <a:alpha val="35000"/>
              </a:srgbClr>
            </a:outerShdw>
          </a:effectLst>
        </p:spPr>
        <p:txBody>
          <a:bodyPr lIns="0" tIns="0" rIns="0" bIns="0" anchor="ctr"/>
          <a:lstStyle/>
          <a:p>
            <a:pPr lvl="0" algn="ctr">
              <a:defRPr>
                <a:solidFill>
                  <a:srgbClr val="FFFFFF"/>
                </a:solidFill>
              </a:defRPr>
            </a:pPr>
            <a:endParaRPr/>
          </a:p>
        </p:txBody>
      </p:sp>
      <p:cxnSp>
        <p:nvCxnSpPr>
          <p:cNvPr id="9" name="Straight Connector 8">
            <a:extLst>
              <a:ext uri="{FF2B5EF4-FFF2-40B4-BE49-F238E27FC236}">
                <a16:creationId xmlns:a16="http://schemas.microsoft.com/office/drawing/2014/main" id="{9D1FA7E7-59E7-0F45-B286-7F55D3DF5147}"/>
              </a:ext>
            </a:extLst>
          </p:cNvPr>
          <p:cNvCxnSpPr>
            <a:cxnSpLocks/>
          </p:cNvCxnSpPr>
          <p:nvPr/>
        </p:nvCxnSpPr>
        <p:spPr>
          <a:xfrm>
            <a:off x="1476213" y="1613207"/>
            <a:ext cx="4619787" cy="1934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F1EDEB72-AEE0-9141-84D6-FAFB565BC606}"/>
              </a:ext>
            </a:extLst>
          </p:cNvPr>
          <p:cNvSpPr txBox="1"/>
          <p:nvPr/>
        </p:nvSpPr>
        <p:spPr>
          <a:xfrm>
            <a:off x="6250380" y="1413329"/>
            <a:ext cx="846707" cy="338554"/>
          </a:xfrm>
          <a:prstGeom prst="rect">
            <a:avLst/>
          </a:prstGeom>
          <a:noFill/>
        </p:spPr>
        <p:txBody>
          <a:bodyPr wrap="none" rtlCol="0">
            <a:spAutoFit/>
          </a:bodyPr>
          <a:lstStyle/>
          <a:p>
            <a:r>
              <a:rPr lang="en-US" sz="1600"/>
              <a:t>output</a:t>
            </a:r>
            <a:endParaRPr lang="en-US"/>
          </a:p>
        </p:txBody>
      </p:sp>
      <p:sp>
        <p:nvSpPr>
          <p:cNvPr id="12" name="TextBox 11">
            <a:extLst>
              <a:ext uri="{FF2B5EF4-FFF2-40B4-BE49-F238E27FC236}">
                <a16:creationId xmlns:a16="http://schemas.microsoft.com/office/drawing/2014/main" id="{A2562AC8-0E96-924E-85F2-2EE03A65AF70}"/>
              </a:ext>
            </a:extLst>
          </p:cNvPr>
          <p:cNvSpPr txBox="1"/>
          <p:nvPr/>
        </p:nvSpPr>
        <p:spPr>
          <a:xfrm>
            <a:off x="498815" y="1413329"/>
            <a:ext cx="684803" cy="338554"/>
          </a:xfrm>
          <a:prstGeom prst="rect">
            <a:avLst/>
          </a:prstGeom>
          <a:noFill/>
        </p:spPr>
        <p:txBody>
          <a:bodyPr wrap="none" rtlCol="0">
            <a:spAutoFit/>
          </a:bodyPr>
          <a:lstStyle/>
          <a:p>
            <a:r>
              <a:rPr lang="en-US" sz="1600"/>
              <a:t>input</a:t>
            </a:r>
            <a:endParaRPr lang="en-US"/>
          </a:p>
        </p:txBody>
      </p:sp>
      <p:sp>
        <p:nvSpPr>
          <p:cNvPr id="13" name="TextBox 12">
            <a:extLst>
              <a:ext uri="{FF2B5EF4-FFF2-40B4-BE49-F238E27FC236}">
                <a16:creationId xmlns:a16="http://schemas.microsoft.com/office/drawing/2014/main" id="{B5D00194-5984-A147-AB85-51F3B1181BE6}"/>
              </a:ext>
            </a:extLst>
          </p:cNvPr>
          <p:cNvSpPr txBox="1"/>
          <p:nvPr/>
        </p:nvSpPr>
        <p:spPr>
          <a:xfrm>
            <a:off x="7634208" y="1288257"/>
            <a:ext cx="4141038" cy="646331"/>
          </a:xfrm>
          <a:prstGeom prst="rect">
            <a:avLst/>
          </a:prstGeom>
          <a:noFill/>
        </p:spPr>
        <p:txBody>
          <a:bodyPr wrap="square" rtlCol="0">
            <a:spAutoFit/>
          </a:bodyPr>
          <a:lstStyle/>
          <a:p>
            <a:pPr marL="285750" indent="-285750">
              <a:buFont typeface="Arial" panose="020B0604020202020204" pitchFamily="34" charset="0"/>
              <a:buChar char="•"/>
            </a:pPr>
            <a:r>
              <a:rPr lang="en-US">
                <a:latin typeface="Arial" panose="020B0604020202020204" pitchFamily="34" charset="0"/>
                <a:cs typeface="Arial" panose="020B0604020202020204" pitchFamily="34" charset="0"/>
              </a:rPr>
              <a:t>Impedance of output device is Z</a:t>
            </a:r>
          </a:p>
          <a:p>
            <a:pPr marL="285750" indent="-285750">
              <a:buFont typeface="Arial" panose="020B0604020202020204" pitchFamily="34" charset="0"/>
              <a:buChar char="•"/>
            </a:pPr>
            <a:r>
              <a:rPr lang="en-US">
                <a:latin typeface="Arial" panose="020B0604020202020204" pitchFamily="34" charset="0"/>
                <a:cs typeface="Arial" panose="020B0604020202020204" pitchFamily="34" charset="0"/>
              </a:rPr>
              <a:t>“Lookback” impedance is Z</a:t>
            </a:r>
            <a:r>
              <a:rPr lang="en-US" baseline="-25000">
                <a:latin typeface="Arial" panose="020B0604020202020204" pitchFamily="34" charset="0"/>
                <a:cs typeface="Arial" panose="020B0604020202020204" pitchFamily="34" charset="0"/>
              </a:rPr>
              <a:t>0</a:t>
            </a:r>
          </a:p>
        </p:txBody>
      </p:sp>
    </p:spTree>
    <p:extLst>
      <p:ext uri="{BB962C8B-B14F-4D97-AF65-F5344CB8AC3E}">
        <p14:creationId xmlns:p14="http://schemas.microsoft.com/office/powerpoint/2010/main" val="187914151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0219" y="365126"/>
            <a:ext cx="11759381" cy="982810"/>
          </a:xfrm>
        </p:spPr>
        <p:txBody>
          <a:bodyPr>
            <a:normAutofit/>
          </a:bodyPr>
          <a:lstStyle/>
          <a:p>
            <a:pPr algn="ctr"/>
            <a:r>
              <a:rPr lang="en-US" sz="4400">
                <a:latin typeface="Arial" panose="020B0604020202020204" pitchFamily="34" charset="0"/>
                <a:cs typeface="Arial" panose="020B0604020202020204" pitchFamily="34" charset="0"/>
              </a:rPr>
              <a:t>Maxwell’s equations in a non-dispersive media</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816099"/>
                <a:ext cx="11375388" cy="4905375"/>
              </a:xfrm>
            </p:spPr>
            <p:txBody>
              <a:bodyPr>
                <a:normAutofit/>
              </a:bodyPr>
              <a:lstStyle/>
              <a:p>
                <a:pPr marL="342900" indent="-342900" algn="l">
                  <a:lnSpc>
                    <a:spcPct val="100000"/>
                  </a:lnSpc>
                  <a:spcBef>
                    <a:spcPts val="400"/>
                  </a:spcBef>
                  <a:buFont typeface="Arial" panose="020B0604020202020204" pitchFamily="34" charset="0"/>
                  <a:buChar char="•"/>
                </a:pPr>
                <a14:m>
                  <m:oMath xmlns:m="http://schemas.openxmlformats.org/officeDocument/2006/math">
                    <m:r>
                      <a:rPr lang="en-US" b="1" i="0" smtClean="0">
                        <a:latin typeface="Cambria Math" panose="02040503050406030204" pitchFamily="18" charset="0"/>
                        <a:cs typeface="Arial" panose="020B0604020202020204" pitchFamily="34" charset="0"/>
                      </a:rPr>
                      <m:t>𝐁</m:t>
                    </m:r>
                    <m:r>
                      <a:rPr lang="en-US" b="0" i="0" smtClean="0">
                        <a:latin typeface="Cambria Math" panose="02040503050406030204" pitchFamily="18" charset="0"/>
                        <a:cs typeface="Arial" panose="020B0604020202020204" pitchFamily="34" charset="0"/>
                      </a:rPr>
                      <m:t>=</m:t>
                    </m:r>
                    <m:r>
                      <m:rPr>
                        <m:sty m:val="p"/>
                      </m:rPr>
                      <a:rPr lang="en-US" b="0" i="0" smtClean="0">
                        <a:latin typeface="Cambria Math" panose="02040503050406030204" pitchFamily="18" charset="0"/>
                        <a:ea typeface="Cambria Math" panose="02040503050406030204" pitchFamily="18" charset="0"/>
                        <a:cs typeface="Arial" panose="020B0604020202020204" pitchFamily="34" charset="0"/>
                      </a:rPr>
                      <m:t>μ</m:t>
                    </m:r>
                    <m:r>
                      <a:rPr lang="en-US" b="1" i="0" smtClean="0">
                        <a:latin typeface="Cambria Math" panose="02040503050406030204" pitchFamily="18" charset="0"/>
                        <a:ea typeface="Cambria Math" panose="02040503050406030204" pitchFamily="18" charset="0"/>
                        <a:cs typeface="Arial" panose="020B0604020202020204" pitchFamily="34" charset="0"/>
                      </a:rPr>
                      <m:t>𝐇</m:t>
                    </m:r>
                  </m:oMath>
                </a14:m>
                <a:r>
                  <a:rPr lang="en-US" b="1">
                    <a:latin typeface="Arial" panose="020B0604020202020204" pitchFamily="34" charset="0"/>
                    <a:cs typeface="Arial" panose="020B0604020202020204" pitchFamily="34" charset="0"/>
                  </a:rPr>
                  <a:t>, </a:t>
                </a:r>
                <a14:m>
                  <m:oMath xmlns:m="http://schemas.openxmlformats.org/officeDocument/2006/math">
                    <m:r>
                      <a:rPr lang="en-US" b="1" i="0" smtClean="0">
                        <a:latin typeface="Cambria Math" panose="02040503050406030204" pitchFamily="18" charset="0"/>
                        <a:cs typeface="Arial" panose="020B0604020202020204" pitchFamily="34" charset="0"/>
                      </a:rPr>
                      <m:t>𝐃</m:t>
                    </m:r>
                    <m:r>
                      <a:rPr lang="en-US" b="0" i="0" smtClean="0">
                        <a:latin typeface="Cambria Math" panose="02040503050406030204" pitchFamily="18" charset="0"/>
                        <a:cs typeface="Arial" panose="020B0604020202020204" pitchFamily="34" charset="0"/>
                      </a:rPr>
                      <m:t>= </m:t>
                    </m:r>
                    <m:r>
                      <m:rPr>
                        <m:sty m:val="p"/>
                      </m:rPr>
                      <a:rPr lang="en-US" b="0" i="0" smtClean="0">
                        <a:latin typeface="Cambria Math" panose="02040503050406030204" pitchFamily="18" charset="0"/>
                        <a:ea typeface="Cambria Math" panose="02040503050406030204" pitchFamily="18" charset="0"/>
                        <a:cs typeface="Arial" panose="020B0604020202020204" pitchFamily="34" charset="0"/>
                      </a:rPr>
                      <m:t>ϵ</m:t>
                    </m:r>
                    <m:r>
                      <a:rPr lang="en-US" b="1" i="0" smtClean="0">
                        <a:latin typeface="Cambria Math" panose="02040503050406030204" pitchFamily="18" charset="0"/>
                        <a:ea typeface="Cambria Math" panose="02040503050406030204" pitchFamily="18" charset="0"/>
                        <a:cs typeface="Arial" panose="020B0604020202020204" pitchFamily="34" charset="0"/>
                      </a:rPr>
                      <m:t>𝐄</m:t>
                    </m:r>
                  </m:oMath>
                </a14:m>
                <a:endParaRPr lang="en-US" b="1">
                  <a:latin typeface="Arial" panose="020B0604020202020204" pitchFamily="34" charset="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b="1" i="1" smtClean="0">
                        <a:latin typeface="Cambria Math" panose="02040503050406030204" pitchFamily="18" charset="0"/>
                        <a:ea typeface="Cambria Math" panose="02040503050406030204" pitchFamily="18" charset="0"/>
                        <a:cs typeface="Arial" panose="020B0604020202020204" pitchFamily="34" charset="0"/>
                      </a:rPr>
                      <m:t>𝛁</m:t>
                    </m:r>
                    <m:r>
                      <a:rPr lang="en-US" b="1" i="1" smtClean="0">
                        <a:latin typeface="Cambria Math" panose="02040503050406030204" pitchFamily="18" charset="0"/>
                        <a:ea typeface="Cambria Math" panose="02040503050406030204" pitchFamily="18" charset="0"/>
                        <a:cs typeface="Arial" panose="020B0604020202020204" pitchFamily="34" charset="0"/>
                      </a:rPr>
                      <m:t>∙</m:t>
                    </m:r>
                    <m:r>
                      <a:rPr lang="en-US" b="1" i="1" smtClean="0">
                        <a:latin typeface="Cambria Math" panose="02040503050406030204" pitchFamily="18" charset="0"/>
                        <a:ea typeface="Cambria Math" panose="02040503050406030204" pitchFamily="18" charset="0"/>
                        <a:cs typeface="Arial" panose="020B0604020202020204" pitchFamily="34" charset="0"/>
                      </a:rPr>
                      <m:t>𝑫</m:t>
                    </m:r>
                    <m:r>
                      <a:rPr lang="en-US" b="1" i="1" smtClean="0">
                        <a:latin typeface="Cambria Math" panose="02040503050406030204" pitchFamily="18" charset="0"/>
                        <a:ea typeface="Cambria Math" panose="02040503050406030204" pitchFamily="18" charset="0"/>
                        <a:cs typeface="Arial" panose="020B0604020202020204" pitchFamily="34" charset="0"/>
                      </a:rPr>
                      <m:t>=</m:t>
                    </m:r>
                    <m:r>
                      <a:rPr lang="en-US" b="0" i="1" smtClean="0">
                        <a:latin typeface="Cambria Math" panose="02040503050406030204" pitchFamily="18" charset="0"/>
                        <a:ea typeface="Cambria Math" panose="02040503050406030204" pitchFamily="18" charset="0"/>
                        <a:cs typeface="Arial" panose="020B0604020202020204" pitchFamily="34" charset="0"/>
                      </a:rPr>
                      <m:t>𝜌</m:t>
                    </m:r>
                  </m:oMath>
                </a14:m>
                <a:endParaRPr lang="en-US">
                  <a:latin typeface="Arial" panose="020B0604020202020204" pitchFamily="34" charset="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b="1" i="1">
                        <a:latin typeface="Cambria Math" panose="02040503050406030204" pitchFamily="18" charset="0"/>
                        <a:ea typeface="Cambria Math" panose="02040503050406030204" pitchFamily="18" charset="0"/>
                        <a:cs typeface="Arial" panose="020B0604020202020204" pitchFamily="34" charset="0"/>
                      </a:rPr>
                      <m:t>𝛁</m:t>
                    </m:r>
                    <m:r>
                      <a:rPr lang="en-US" b="1" i="1">
                        <a:latin typeface="Cambria Math" panose="02040503050406030204" pitchFamily="18" charset="0"/>
                        <a:ea typeface="Cambria Math" panose="02040503050406030204" pitchFamily="18" charset="0"/>
                        <a:cs typeface="Arial" panose="020B0604020202020204" pitchFamily="34" charset="0"/>
                      </a:rPr>
                      <m:t>∙</m:t>
                    </m:r>
                    <m:r>
                      <a:rPr lang="en-US" b="1" i="1" smtClean="0">
                        <a:latin typeface="Cambria Math" panose="02040503050406030204" pitchFamily="18" charset="0"/>
                        <a:ea typeface="Cambria Math" panose="02040503050406030204" pitchFamily="18" charset="0"/>
                        <a:cs typeface="Arial" panose="020B0604020202020204" pitchFamily="34" charset="0"/>
                      </a:rPr>
                      <m:t>𝑩</m:t>
                    </m:r>
                    <m:r>
                      <a:rPr lang="en-US" b="1" i="1">
                        <a:latin typeface="Cambria Math" panose="02040503050406030204" pitchFamily="18" charset="0"/>
                        <a:ea typeface="Cambria Math" panose="02040503050406030204" pitchFamily="18" charset="0"/>
                        <a:cs typeface="Arial" panose="020B0604020202020204" pitchFamily="34" charset="0"/>
                      </a:rPr>
                      <m:t>=</m:t>
                    </m:r>
                    <m:r>
                      <a:rPr lang="en-US"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a:latin typeface="Arial" panose="020B0604020202020204" pitchFamily="34" charset="0"/>
                  <a:cs typeface="Arial" panose="020B0604020202020204" pitchFamily="34" charset="0"/>
                </a:endParaRPr>
              </a:p>
              <a:p>
                <a:pPr marL="342900" indent="-342900" algn="l">
                  <a:lnSpc>
                    <a:spcPct val="100000"/>
                  </a:lnSpc>
                  <a:buFont typeface="Arial" panose="020B0604020202020204" pitchFamily="34" charset="0"/>
                  <a:buChar char="•"/>
                </a:pPr>
                <a14:m>
                  <m:oMath xmlns:m="http://schemas.openxmlformats.org/officeDocument/2006/math">
                    <m:r>
                      <a:rPr lang="en-US" b="1" i="1">
                        <a:latin typeface="Cambria Math" panose="02040503050406030204" pitchFamily="18" charset="0"/>
                        <a:ea typeface="Cambria Math" panose="02040503050406030204" pitchFamily="18" charset="0"/>
                        <a:cs typeface="Arial" panose="020B0604020202020204" pitchFamily="34" charset="0"/>
                      </a:rPr>
                      <m:t>𝛁</m:t>
                    </m:r>
                    <m:r>
                      <a:rPr lang="en-US" b="1" i="1" smtClean="0">
                        <a:latin typeface="Cambria Math" panose="02040503050406030204" pitchFamily="18" charset="0"/>
                        <a:ea typeface="Cambria Math" panose="02040503050406030204" pitchFamily="18" charset="0"/>
                        <a:cs typeface="Arial" panose="020B0604020202020204" pitchFamily="34" charset="0"/>
                      </a:rPr>
                      <m:t>×</m:t>
                    </m:r>
                    <m:r>
                      <a:rPr lang="en-US" b="1" i="0" smtClean="0">
                        <a:latin typeface="Cambria Math" panose="02040503050406030204" pitchFamily="18" charset="0"/>
                        <a:ea typeface="Cambria Math" panose="02040503050406030204" pitchFamily="18" charset="0"/>
                        <a:cs typeface="Arial" panose="020B0604020202020204" pitchFamily="34" charset="0"/>
                      </a:rPr>
                      <m:t>𝐄</m:t>
                    </m:r>
                    <m:r>
                      <a:rPr lang="en-US" b="1" i="0">
                        <a:latin typeface="Cambria Math" panose="02040503050406030204" pitchFamily="18" charset="0"/>
                        <a:ea typeface="Cambria Math" panose="02040503050406030204" pitchFamily="18" charset="0"/>
                        <a:cs typeface="Arial" panose="020B0604020202020204" pitchFamily="34" charset="0"/>
                      </a:rPr>
                      <m:t>=</m:t>
                    </m:r>
                    <m:r>
                      <a:rPr lang="en-US" b="1" i="0" smtClean="0">
                        <a:latin typeface="Cambria Math" panose="02040503050406030204" pitchFamily="18" charset="0"/>
                        <a:ea typeface="Cambria Math" panose="02040503050406030204" pitchFamily="18" charset="0"/>
                        <a:cs typeface="Arial" panose="020B0604020202020204" pitchFamily="34" charset="0"/>
                      </a:rPr>
                      <m:t>−</m:t>
                    </m:r>
                    <m:f>
                      <m:fPr>
                        <m:ctrlPr>
                          <a:rPr lang="en-US" b="1" i="1" smtClean="0">
                            <a:latin typeface="Cambria Math" panose="02040503050406030204" pitchFamily="18" charset="0"/>
                            <a:ea typeface="Cambria Math" panose="02040503050406030204" pitchFamily="18" charset="0"/>
                            <a:cs typeface="Arial" panose="020B0604020202020204" pitchFamily="34" charset="0"/>
                          </a:rPr>
                        </m:ctrlPr>
                      </m:fPr>
                      <m:num>
                        <m:r>
                          <a:rPr lang="en-US" b="1" i="0" smtClean="0">
                            <a:latin typeface="Cambria Math" panose="02040503050406030204" pitchFamily="18" charset="0"/>
                            <a:ea typeface="Cambria Math" panose="02040503050406030204" pitchFamily="18" charset="0"/>
                            <a:cs typeface="Arial" panose="020B0604020202020204" pitchFamily="34" charset="0"/>
                          </a:rPr>
                          <m:t>𝛛</m:t>
                        </m:r>
                        <m:r>
                          <a:rPr lang="en-US" b="1" i="0" smtClean="0">
                            <a:latin typeface="Cambria Math" panose="02040503050406030204" pitchFamily="18" charset="0"/>
                            <a:ea typeface="Cambria Math" panose="02040503050406030204" pitchFamily="18" charset="0"/>
                            <a:cs typeface="Arial" panose="020B0604020202020204" pitchFamily="34" charset="0"/>
                          </a:rPr>
                          <m:t>𝐁</m:t>
                        </m:r>
                      </m:num>
                      <m:den>
                        <m:r>
                          <a:rPr lang="en-US" b="1" i="0" smtClean="0">
                            <a:latin typeface="Cambria Math" panose="02040503050406030204" pitchFamily="18" charset="0"/>
                            <a:ea typeface="Cambria Math" panose="02040503050406030204" pitchFamily="18" charset="0"/>
                            <a:cs typeface="Arial" panose="020B0604020202020204" pitchFamily="34" charset="0"/>
                          </a:rPr>
                          <m:t>𝛛</m:t>
                        </m:r>
                        <m:r>
                          <a:rPr lang="en-US" b="1" i="0" smtClean="0">
                            <a:latin typeface="Cambria Math" panose="02040503050406030204" pitchFamily="18" charset="0"/>
                            <a:ea typeface="Cambria Math" panose="02040503050406030204" pitchFamily="18" charset="0"/>
                            <a:cs typeface="Arial" panose="020B0604020202020204" pitchFamily="34" charset="0"/>
                          </a:rPr>
                          <m:t>𝐭</m:t>
                        </m:r>
                      </m:den>
                    </m:f>
                  </m:oMath>
                </a14:m>
                <a:endParaRPr lang="en-US">
                  <a:latin typeface="Arial" panose="020B0604020202020204" pitchFamily="34" charset="0"/>
                  <a:cs typeface="Arial" panose="020B0604020202020204" pitchFamily="34" charset="0"/>
                </a:endParaRPr>
              </a:p>
              <a:p>
                <a:pPr marL="342900" indent="-342900" algn="l">
                  <a:lnSpc>
                    <a:spcPct val="100000"/>
                  </a:lnSpc>
                  <a:buFont typeface="Arial" panose="020B0604020202020204" pitchFamily="34" charset="0"/>
                  <a:buChar char="•"/>
                </a:pPr>
                <a14:m>
                  <m:oMath xmlns:m="http://schemas.openxmlformats.org/officeDocument/2006/math">
                    <m:r>
                      <a:rPr lang="en-US" b="1" i="1">
                        <a:latin typeface="Cambria Math" panose="02040503050406030204" pitchFamily="18" charset="0"/>
                        <a:ea typeface="Cambria Math" panose="02040503050406030204" pitchFamily="18" charset="0"/>
                        <a:cs typeface="Arial" panose="020B0604020202020204" pitchFamily="34" charset="0"/>
                      </a:rPr>
                      <m:t>𝛁</m:t>
                    </m:r>
                    <m:r>
                      <a:rPr lang="en-US" b="1" i="1" smtClean="0">
                        <a:latin typeface="Cambria Math" panose="02040503050406030204" pitchFamily="18" charset="0"/>
                        <a:ea typeface="Cambria Math" panose="02040503050406030204" pitchFamily="18" charset="0"/>
                        <a:cs typeface="Arial" panose="020B0604020202020204" pitchFamily="34" charset="0"/>
                      </a:rPr>
                      <m:t>×</m:t>
                    </m:r>
                    <m:r>
                      <a:rPr lang="en-US" b="1" i="0" smtClean="0">
                        <a:latin typeface="Cambria Math" panose="02040503050406030204" pitchFamily="18" charset="0"/>
                        <a:ea typeface="Cambria Math" panose="02040503050406030204" pitchFamily="18" charset="0"/>
                        <a:cs typeface="Arial" panose="020B0604020202020204" pitchFamily="34" charset="0"/>
                      </a:rPr>
                      <m:t>𝐇</m:t>
                    </m:r>
                    <m:r>
                      <a:rPr lang="en-US" b="1" i="0">
                        <a:latin typeface="Cambria Math" panose="02040503050406030204" pitchFamily="18" charset="0"/>
                        <a:ea typeface="Cambria Math" panose="02040503050406030204" pitchFamily="18" charset="0"/>
                        <a:cs typeface="Arial" panose="020B0604020202020204" pitchFamily="34" charset="0"/>
                      </a:rPr>
                      <m:t>=</m:t>
                    </m:r>
                    <m:r>
                      <a:rPr lang="en-US" b="1" i="0" smtClean="0">
                        <a:latin typeface="Cambria Math" panose="02040503050406030204" pitchFamily="18" charset="0"/>
                        <a:ea typeface="Cambria Math" panose="02040503050406030204" pitchFamily="18" charset="0"/>
                        <a:cs typeface="Arial" panose="020B0604020202020204" pitchFamily="34" charset="0"/>
                      </a:rPr>
                      <m:t>𝐣</m:t>
                    </m:r>
                    <m:r>
                      <a:rPr lang="en-US"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b="0" i="1" smtClean="0">
                            <a:latin typeface="Cambria Math" panose="02040503050406030204" pitchFamily="18" charset="0"/>
                            <a:ea typeface="Cambria Math" panose="02040503050406030204" pitchFamily="18" charset="0"/>
                            <a:cs typeface="Arial" panose="020B0604020202020204" pitchFamily="34" charset="0"/>
                          </a:rPr>
                        </m:ctrlPr>
                      </m:fPr>
                      <m:num>
                        <m:r>
                          <a:rPr lang="en-US" b="0" i="0" smtClean="0">
                            <a:latin typeface="Cambria Math" panose="02040503050406030204" pitchFamily="18" charset="0"/>
                            <a:ea typeface="Cambria Math" panose="02040503050406030204" pitchFamily="18" charset="0"/>
                            <a:cs typeface="Arial" panose="020B0604020202020204" pitchFamily="34" charset="0"/>
                          </a:rPr>
                          <m:t>𝜕</m:t>
                        </m:r>
                        <m:r>
                          <a:rPr lang="en-US" b="1" i="0" smtClean="0">
                            <a:latin typeface="Cambria Math" panose="02040503050406030204" pitchFamily="18" charset="0"/>
                            <a:ea typeface="Cambria Math" panose="02040503050406030204" pitchFamily="18" charset="0"/>
                            <a:cs typeface="Arial" panose="020B0604020202020204" pitchFamily="34" charset="0"/>
                          </a:rPr>
                          <m:t>𝐄</m:t>
                        </m:r>
                      </m:num>
                      <m:den>
                        <m:r>
                          <a:rPr lang="en-US"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b="0" i="0" smtClean="0">
                            <a:latin typeface="Cambria Math" panose="02040503050406030204" pitchFamily="18" charset="0"/>
                            <a:ea typeface="Cambria Math" panose="02040503050406030204" pitchFamily="18" charset="0"/>
                            <a:cs typeface="Arial" panose="020B0604020202020204" pitchFamily="34" charset="0"/>
                          </a:rPr>
                          <m:t>t</m:t>
                        </m:r>
                      </m:den>
                    </m:f>
                  </m:oMath>
                </a14:m>
                <a:endParaRPr lang="en-US">
                  <a:latin typeface="Arial" panose="020B0604020202020204" pitchFamily="34" charset="0"/>
                  <a:cs typeface="Arial" panose="020B0604020202020204" pitchFamily="34" charset="0"/>
                </a:endParaRPr>
              </a:p>
              <a:p>
                <a:pPr marL="342900" indent="-342900" algn="l">
                  <a:lnSpc>
                    <a:spcPct val="100000"/>
                  </a:lnSpc>
                  <a:buFont typeface="Arial" panose="020B0604020202020204" pitchFamily="34" charset="0"/>
                  <a:buChar char="•"/>
                </a:pPr>
                <a14:m>
                  <m:oMath xmlns:m="http://schemas.openxmlformats.org/officeDocument/2006/math">
                    <m:r>
                      <a:rPr lang="en-US" b="1" i="1">
                        <a:latin typeface="Cambria Math" panose="02040503050406030204" pitchFamily="18" charset="0"/>
                        <a:ea typeface="Cambria Math" panose="02040503050406030204" pitchFamily="18" charset="0"/>
                        <a:cs typeface="Arial" panose="020B0604020202020204" pitchFamily="34" charset="0"/>
                      </a:rPr>
                      <m:t>𝛁</m:t>
                    </m:r>
                    <m:r>
                      <a:rPr lang="en-US" b="1" i="1">
                        <a:latin typeface="Cambria Math" panose="02040503050406030204" pitchFamily="18" charset="0"/>
                        <a:ea typeface="Cambria Math" panose="02040503050406030204" pitchFamily="18" charset="0"/>
                        <a:cs typeface="Arial" panose="020B0604020202020204" pitchFamily="34" charset="0"/>
                      </a:rPr>
                      <m:t>∙</m:t>
                    </m:r>
                    <m:r>
                      <a:rPr lang="en-US" b="1" i="1" smtClean="0">
                        <a:latin typeface="Cambria Math" panose="02040503050406030204" pitchFamily="18" charset="0"/>
                        <a:ea typeface="Cambria Math" panose="02040503050406030204" pitchFamily="18" charset="0"/>
                        <a:cs typeface="Arial" panose="020B0604020202020204" pitchFamily="34" charset="0"/>
                      </a:rPr>
                      <m:t>𝒋</m:t>
                    </m:r>
                    <m:r>
                      <a:rPr lang="en-US" b="1" i="1">
                        <a:latin typeface="Cambria Math" panose="02040503050406030204" pitchFamily="18" charset="0"/>
                        <a:ea typeface="Cambria Math" panose="02040503050406030204" pitchFamily="18" charset="0"/>
                        <a:cs typeface="Arial" panose="020B0604020202020204" pitchFamily="34" charset="0"/>
                      </a:rPr>
                      <m:t>=</m:t>
                    </m:r>
                    <m:r>
                      <a:rPr lang="en-US"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b="0" i="1" smtClean="0">
                            <a:latin typeface="Cambria Math" panose="02040503050406030204" pitchFamily="18" charset="0"/>
                            <a:ea typeface="Cambria Math" panose="02040503050406030204" pitchFamily="18" charset="0"/>
                            <a:cs typeface="Arial" panose="020B0604020202020204" pitchFamily="34" charset="0"/>
                          </a:rPr>
                        </m:ctrlPr>
                      </m:fPr>
                      <m:num>
                        <m:r>
                          <a:rPr lang="en-US" b="0" i="1" smtClean="0">
                            <a:latin typeface="Cambria Math" panose="02040503050406030204" pitchFamily="18" charset="0"/>
                            <a:ea typeface="Cambria Math" panose="02040503050406030204" pitchFamily="18" charset="0"/>
                            <a:cs typeface="Arial" panose="020B0604020202020204" pitchFamily="34" charset="0"/>
                          </a:rPr>
                          <m:t>𝜕𝜌</m:t>
                        </m:r>
                      </m:num>
                      <m:den>
                        <m:r>
                          <a:rPr lang="en-US" b="0" i="1" smtClean="0">
                            <a:latin typeface="Cambria Math" panose="02040503050406030204" pitchFamily="18" charset="0"/>
                            <a:ea typeface="Cambria Math" panose="02040503050406030204" pitchFamily="18" charset="0"/>
                            <a:cs typeface="Arial" panose="020B0604020202020204" pitchFamily="34" charset="0"/>
                          </a:rPr>
                          <m:t>𝜕</m:t>
                        </m:r>
                        <m:r>
                          <a:rPr lang="en-US" b="0" i="1" smtClean="0">
                            <a:latin typeface="Cambria Math" panose="02040503050406030204" pitchFamily="18" charset="0"/>
                            <a:ea typeface="Cambria Math" panose="02040503050406030204" pitchFamily="18" charset="0"/>
                            <a:cs typeface="Arial" panose="020B0604020202020204" pitchFamily="34" charset="0"/>
                          </a:rPr>
                          <m:t>𝑡</m:t>
                        </m:r>
                      </m:den>
                    </m:f>
                  </m:oMath>
                </a14:m>
                <a:endParaRPr lang="en-US">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endParaRPr lang="en-US">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816099"/>
                <a:ext cx="11375388" cy="4905375"/>
              </a:xfrm>
              <a:blipFill>
                <a:blip r:embed="rId2"/>
                <a:stretch>
                  <a:fillRect l="-670" t="-77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49</a:t>
            </a:fld>
            <a:endParaRPr lang="en-US" altLang="en-US"/>
          </a:p>
        </p:txBody>
      </p:sp>
    </p:spTree>
    <p:extLst>
      <p:ext uri="{BB962C8B-B14F-4D97-AF65-F5344CB8AC3E}">
        <p14:creationId xmlns:p14="http://schemas.microsoft.com/office/powerpoint/2010/main" val="5067009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0677" y="63184"/>
            <a:ext cx="11887200" cy="935884"/>
          </a:xfrm>
        </p:spPr>
        <p:txBody>
          <a:bodyPr anchor="ctr">
            <a:normAutofit/>
          </a:bodyPr>
          <a:lstStyle/>
          <a:p>
            <a:pPr algn="ctr"/>
            <a:r>
              <a:rPr lang="en-US" sz="4400">
                <a:latin typeface="Arial" panose="020B0604020202020204" pitchFamily="34" charset="0"/>
                <a:cs typeface="Arial" panose="020B0604020202020204" pitchFamily="34" charset="0"/>
              </a:rPr>
              <a:t>Current and potential (continued)</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40677" y="1383957"/>
                <a:ext cx="11636213" cy="5315020"/>
              </a:xfrm>
            </p:spPr>
            <p:txBody>
              <a:bodyPr>
                <a:noAutofit/>
              </a:bodyPr>
              <a:lstStyle/>
              <a:p>
                <a:pPr marL="342900" indent="-342900" algn="l">
                  <a:buFont typeface="Arial" panose="020B0604020202020204" pitchFamily="34" charset="0"/>
                  <a:buChar char="•"/>
                </a:pPr>
                <a:r>
                  <a:rPr lang="en-US" sz="2000" dirty="0">
                    <a:latin typeface="Arial" charset="0"/>
                    <a:ea typeface="Arial" charset="0"/>
                    <a:cs typeface="Arial" charset="0"/>
                  </a:rPr>
                  <a:t>Current is the measure of charge flow through a a surface per unit time.  One amp of current through a surface means one coulomb flows through the surface per second.</a:t>
                </a:r>
              </a:p>
              <a:p>
                <a:pPr marL="342900" indent="-342900" algn="l">
                  <a:buFont typeface="Arial" panose="020B0604020202020204" pitchFamily="34" charset="0"/>
                  <a:buChar char="•"/>
                </a:pPr>
                <a:r>
                  <a:rPr lang="en-US" sz="2000" dirty="0">
                    <a:latin typeface="Arial" charset="0"/>
                    <a:ea typeface="Arial" charset="0"/>
                    <a:cs typeface="Arial" charset="0"/>
                  </a:rPr>
                  <a:t>Electric potential (V) represents the work done per unit charge when a particle accelerates in an electric field.  It corresponds to the gravitation potential for the work done accelerating a particle with mass in a gravitational field except that voltage, like charge, can be positive or negative.  The unit of potential is a volt.  One volt is 1 kg-m</a:t>
                </a:r>
                <a:r>
                  <a:rPr lang="en-US" sz="2000" baseline="30000" dirty="0">
                    <a:latin typeface="Arial" charset="0"/>
                    <a:ea typeface="Arial" charset="0"/>
                    <a:cs typeface="Arial" charset="0"/>
                  </a:rPr>
                  <a:t>2</a:t>
                </a:r>
                <a:r>
                  <a:rPr lang="en-US" sz="2000" dirty="0">
                    <a:latin typeface="Arial" charset="0"/>
                    <a:ea typeface="Arial" charset="0"/>
                    <a:cs typeface="Arial" charset="0"/>
                  </a:rPr>
                  <a:t>/amp-sec</a:t>
                </a:r>
                <a:r>
                  <a:rPr lang="en-US" sz="2000" baseline="30000" dirty="0">
                    <a:latin typeface="Arial" charset="0"/>
                    <a:ea typeface="Arial" charset="0"/>
                    <a:cs typeface="Arial" charset="0"/>
                  </a:rPr>
                  <a:t>3</a:t>
                </a:r>
                <a:r>
                  <a:rPr lang="en-US" sz="2000" dirty="0">
                    <a:latin typeface="Arial" charset="0"/>
                    <a:ea typeface="Arial" charset="0"/>
                    <a:cs typeface="Arial" charset="0"/>
                  </a:rPr>
                  <a:t>.</a:t>
                </a:r>
              </a:p>
              <a:p>
                <a:pPr marL="342900" indent="-342900" algn="l">
                  <a:buFont typeface="Arial" panose="020B0604020202020204" pitchFamily="34" charset="0"/>
                  <a:buChar char="•"/>
                </a:pPr>
                <a:r>
                  <a:rPr lang="en-US" sz="2000" dirty="0">
                    <a:latin typeface="Arial" charset="0"/>
                    <a:ea typeface="Arial" charset="0"/>
                    <a:cs typeface="Arial" charset="0"/>
                  </a:rPr>
                  <a:t>You can measure current or voltage with a volt-ohm meter.</a:t>
                </a:r>
              </a:p>
              <a:p>
                <a:pPr marL="342900" indent="-342900" algn="l">
                  <a:buFont typeface="Arial" panose="020B0604020202020204" pitchFamily="34" charset="0"/>
                  <a:buChar char="•"/>
                </a:pPr>
                <a:r>
                  <a:rPr lang="en-US" sz="2000" dirty="0">
                    <a:latin typeface="Arial" charset="0"/>
                    <a:ea typeface="Arial" charset="0"/>
                    <a:cs typeface="Arial" charset="0"/>
                  </a:rPr>
                  <a:t>The potential between two points is not, in general, a constant and can vary with time.  A simple potential source is an ideal battery which </a:t>
                </a:r>
                <a:r>
                  <a:rPr lang="en-US" sz="2000" i="1" dirty="0">
                    <a:latin typeface="Arial" charset="0"/>
                    <a:ea typeface="Arial" charset="0"/>
                    <a:cs typeface="Arial" charset="0"/>
                  </a:rPr>
                  <a:t>does</a:t>
                </a:r>
                <a:r>
                  <a:rPr lang="en-US" sz="2000" dirty="0">
                    <a:latin typeface="Arial" charset="0"/>
                    <a:ea typeface="Arial" charset="0"/>
                    <a:cs typeface="Arial" charset="0"/>
                  </a:rPr>
                  <a:t> have constant potential between its two “terminals.”</a:t>
                </a:r>
              </a:p>
              <a:p>
                <a:pPr marL="342900" indent="-342900" algn="l">
                  <a:buFont typeface="Arial" panose="020B0604020202020204" pitchFamily="34" charset="0"/>
                  <a:buChar char="•"/>
                </a:pPr>
                <a:r>
                  <a:rPr lang="en-US" sz="2000" dirty="0">
                    <a:latin typeface="Arial" charset="0"/>
                    <a:ea typeface="Arial" charset="0"/>
                    <a:cs typeface="Arial" charset="0"/>
                  </a:rPr>
                  <a:t>One basic law in electronics is ohm’s law which says</a:t>
                </a:r>
              </a:p>
              <a:p>
                <a:pPr marL="742950" lvl="1" indent="-285750" algn="l">
                  <a:buFont typeface="Arial" panose="020B0604020202020204" pitchFamily="34" charset="0"/>
                  <a:buChar char="•"/>
                </a:pPr>
                <a14:m>
                  <m:oMath xmlns:m="http://schemas.openxmlformats.org/officeDocument/2006/math">
                    <m:r>
                      <a:rPr lang="en-US" b="0" i="1" smtClean="0">
                        <a:latin typeface="Cambria Math" panose="02040503050406030204" pitchFamily="18" charset="0"/>
                        <a:ea typeface="Arial" charset="0"/>
                        <a:cs typeface="Arial" charset="0"/>
                      </a:rPr>
                      <m:t>𝐼</m:t>
                    </m:r>
                    <m:r>
                      <a:rPr lang="en-US" b="0" i="1" smtClean="0">
                        <a:latin typeface="Cambria Math" panose="02040503050406030204" pitchFamily="18" charset="0"/>
                        <a:ea typeface="Arial" charset="0"/>
                        <a:cs typeface="Arial" charset="0"/>
                      </a:rPr>
                      <m:t>=</m:t>
                    </m:r>
                    <m:f>
                      <m:fPr>
                        <m:ctrlPr>
                          <a:rPr lang="en-US" b="0" i="1" smtClean="0">
                            <a:latin typeface="Cambria Math" panose="02040503050406030204" pitchFamily="18" charset="0"/>
                            <a:cs typeface="Arial" charset="0"/>
                          </a:rPr>
                        </m:ctrlPr>
                      </m:fPr>
                      <m:num>
                        <m:r>
                          <a:rPr lang="en-US" b="0" i="1" smtClean="0">
                            <a:latin typeface="Cambria Math" panose="02040503050406030204" pitchFamily="18" charset="0"/>
                            <a:cs typeface="Arial" charset="0"/>
                          </a:rPr>
                          <m:t>𝑉</m:t>
                        </m:r>
                      </m:num>
                      <m:den>
                        <m:r>
                          <a:rPr lang="en-US" b="0" i="1" smtClean="0">
                            <a:latin typeface="Cambria Math" panose="02040503050406030204" pitchFamily="18" charset="0"/>
                            <a:cs typeface="Arial" charset="0"/>
                          </a:rPr>
                          <m:t>𝑅</m:t>
                        </m:r>
                      </m:den>
                    </m:f>
                  </m:oMath>
                </a14:m>
                <a:r>
                  <a:rPr lang="en-US" sz="1800" dirty="0">
                    <a:latin typeface="Arial" charset="0"/>
                    <a:ea typeface="Arial" charset="0"/>
                    <a:cs typeface="Arial" charset="0"/>
                  </a:rPr>
                  <a:t>, or more generally, </a:t>
                </a:r>
                <a14:m>
                  <m:oMath xmlns:m="http://schemas.openxmlformats.org/officeDocument/2006/math">
                    <m:r>
                      <a:rPr lang="en-US" b="0" i="1" smtClean="0">
                        <a:latin typeface="Cambria Math" panose="02040503050406030204" pitchFamily="18" charset="0"/>
                        <a:ea typeface="Arial" charset="0"/>
                        <a:cs typeface="Arial" charset="0"/>
                      </a:rPr>
                      <m:t>𝐼</m:t>
                    </m:r>
                    <m:r>
                      <a:rPr lang="en-US" b="0" i="1" smtClean="0">
                        <a:latin typeface="Cambria Math" panose="02040503050406030204" pitchFamily="18" charset="0"/>
                        <a:ea typeface="Arial" charset="0"/>
                        <a:cs typeface="Arial" charset="0"/>
                      </a:rPr>
                      <m:t>=</m:t>
                    </m:r>
                    <m:f>
                      <m:fPr>
                        <m:ctrlPr>
                          <a:rPr lang="en-US" b="0" i="1" smtClean="0">
                            <a:latin typeface="Cambria Math" panose="02040503050406030204" pitchFamily="18" charset="0"/>
                            <a:cs typeface="Arial" charset="0"/>
                          </a:rPr>
                        </m:ctrlPr>
                      </m:fPr>
                      <m:num>
                        <m:r>
                          <a:rPr lang="en-US" b="0" i="1" smtClean="0">
                            <a:latin typeface="Cambria Math" panose="02040503050406030204" pitchFamily="18" charset="0"/>
                            <a:cs typeface="Arial" charset="0"/>
                          </a:rPr>
                          <m:t>𝑉</m:t>
                        </m:r>
                      </m:num>
                      <m:den>
                        <m:r>
                          <a:rPr lang="en-US" b="0" i="1" smtClean="0">
                            <a:latin typeface="Cambria Math" panose="02040503050406030204" pitchFamily="18" charset="0"/>
                            <a:cs typeface="Arial" charset="0"/>
                          </a:rPr>
                          <m:t>𝑍</m:t>
                        </m:r>
                      </m:den>
                    </m:f>
                    <m:r>
                      <a:rPr lang="en-US" b="0" i="1" smtClean="0">
                        <a:latin typeface="Cambria Math" panose="02040503050406030204" pitchFamily="18" charset="0"/>
                        <a:cs typeface="Arial" charset="0"/>
                      </a:rPr>
                      <m:t> </m:t>
                    </m:r>
                  </m:oMath>
                </a14:m>
                <a:r>
                  <a:rPr lang="en-US" sz="1800" dirty="0">
                    <a:latin typeface="Arial" charset="0"/>
                    <a:ea typeface="Arial" charset="0"/>
                    <a:cs typeface="Arial" charset="0"/>
                  </a:rPr>
                  <a:t> where R stands for resistance and Z stands for impedance.</a:t>
                </a:r>
              </a:p>
              <a:p>
                <a:pPr marL="285750" indent="-285750" algn="l">
                  <a:buFont typeface="Arial" panose="020B0604020202020204" pitchFamily="34" charset="0"/>
                  <a:buChar char="•"/>
                </a:pPr>
                <a:r>
                  <a:rPr lang="en-US" sz="2000" dirty="0">
                    <a:latin typeface="Arial" charset="0"/>
                    <a:ea typeface="Arial" charset="0"/>
                    <a:cs typeface="Arial" charset="0"/>
                  </a:rPr>
                  <a:t>The power consumed by a current, I travelling between a potential difference of V is </a:t>
                </a:r>
                <a14:m>
                  <m:oMath xmlns:m="http://schemas.openxmlformats.org/officeDocument/2006/math">
                    <m:r>
                      <a:rPr lang="en-US" sz="2000" b="0" i="1" smtClean="0">
                        <a:latin typeface="Cambria Math" panose="02040503050406030204" pitchFamily="18" charset="0"/>
                        <a:ea typeface="Arial" charset="0"/>
                        <a:cs typeface="Arial" charset="0"/>
                      </a:rPr>
                      <m:t>𝑊</m:t>
                    </m:r>
                    <m:r>
                      <a:rPr lang="en-US" sz="2000" b="0"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Arial" charset="0"/>
                        <a:cs typeface="Arial" charset="0"/>
                      </a:rPr>
                      <m:t>𝐼𝑉</m:t>
                    </m:r>
                  </m:oMath>
                </a14:m>
                <a:r>
                  <a:rPr lang="en-US" sz="2000" dirty="0">
                    <a:latin typeface="Arial" charset="0"/>
                    <a:ea typeface="Arial" charset="0"/>
                    <a:cs typeface="Arial" charset="0"/>
                  </a:rPr>
                  <a:t>.</a:t>
                </a:r>
              </a:p>
              <a:p>
                <a:pPr marL="285750" indent="-285750" algn="l">
                  <a:buFont typeface="Arial" panose="020B0604020202020204" pitchFamily="34" charset="0"/>
                  <a:buChar char="•"/>
                </a:pPr>
                <a:r>
                  <a:rPr lang="en-US" sz="2000" dirty="0">
                    <a:latin typeface="Arial" charset="0"/>
                    <a:ea typeface="Arial" charset="0"/>
                    <a:cs typeface="Arial" charset="0"/>
                  </a:rPr>
                  <a:t>Until we talk about radiation (radios), most electronic ideas can be phrased in terms of I, V and Z.</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40677" y="1383957"/>
                <a:ext cx="11636213" cy="5315020"/>
              </a:xfrm>
              <a:blipFill>
                <a:blip r:embed="rId3"/>
                <a:stretch>
                  <a:fillRect l="-327" t="-95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a:t>
            </a:fld>
            <a:endParaRPr lang="en-US"/>
          </a:p>
        </p:txBody>
      </p:sp>
    </p:spTree>
    <p:extLst>
      <p:ext uri="{BB962C8B-B14F-4D97-AF65-F5344CB8AC3E}">
        <p14:creationId xmlns:p14="http://schemas.microsoft.com/office/powerpoint/2010/main" val="331935849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7809" y="33821"/>
            <a:ext cx="11681791" cy="982810"/>
          </a:xfrm>
        </p:spPr>
        <p:txBody>
          <a:bodyPr>
            <a:normAutofit/>
          </a:bodyPr>
          <a:lstStyle/>
          <a:p>
            <a:pPr algn="ctr"/>
            <a:r>
              <a:rPr lang="en-US" sz="4400">
                <a:latin typeface="Arial" panose="020B0604020202020204" pitchFamily="34" charset="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00209" y="1417996"/>
                <a:ext cx="11375388" cy="4905375"/>
              </a:xfrm>
            </p:spPr>
            <p:txBody>
              <a:bodyPr>
                <a:normAutofit/>
              </a:bodyPr>
              <a:lstStyle/>
              <a:p>
                <a:pPr marL="342900" indent="-342900" algn="l">
                  <a:lnSpc>
                    <a:spcPct val="120000"/>
                  </a:lnSpc>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𝑧</m:t>
                        </m:r>
                      </m:sub>
                    </m:sSub>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m:t>
                        </m:r>
                      </m:sub>
                    </m:sSub>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𝐼</m:t>
                        </m:r>
                        <m:r>
                          <a:rPr lang="en-US" sz="2000" b="0" i="1" smtClean="0">
                            <a:latin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𝑧</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𝑡</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𝑧</m:t>
                                </m:r>
                              </m:e>
                              <m:sup>
                                <m:r>
                                  <a:rPr lang="en-US" sz="2000" b="0" i="1" smtClean="0">
                                    <a:latin typeface="Cambria Math" panose="02040503050406030204" pitchFamily="18" charset="0"/>
                                    <a:cs typeface="Arial" panose="020B0604020202020204" pitchFamily="34" charset="0"/>
                                  </a:rPr>
                                  <m:t>′</m:t>
                                </m:r>
                              </m:sup>
                            </m:sSup>
                          </m:num>
                          <m:den>
                            <m:r>
                              <a:rPr lang="en-US" sz="2000" b="0" i="1" smtClean="0">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𝑘</m:t>
                        </m:r>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𝑧</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cs typeface="Arial" panose="020B0604020202020204" pitchFamily="34" charset="0"/>
                          </a:rPr>
                          <m:t>𝑘</m:t>
                        </m:r>
                        <m:r>
                          <a:rPr lang="en-US" sz="2000" b="0" i="1" smtClean="0">
                            <a:latin typeface="Cambria Math" panose="02040503050406030204" pitchFamily="18" charset="0"/>
                            <a:cs typeface="Arial" panose="020B0604020202020204" pitchFamily="34" charset="0"/>
                          </a:rPr>
                          <m:t>|</m:t>
                        </m:r>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𝑑𝑧</m:t>
                    </m:r>
                    <m:r>
                      <a:rPr lang="en-US" sz="2000" b="0" i="1" smtClean="0">
                        <a:latin typeface="Cambria Math" panose="02040503050406030204" pitchFamily="18" charset="0"/>
                        <a:cs typeface="Arial" panose="020B0604020202020204" pitchFamily="34" charset="0"/>
                      </a:rPr>
                      <m:t>′</m:t>
                    </m:r>
                  </m:oMath>
                </a14:m>
                <a:endParaRPr lang="en-US" sz="2000">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r>
                  <a:rPr lang="en-US" sz="2000">
                    <a:latin typeface="Arial" panose="020B0604020202020204" pitchFamily="34" charset="0"/>
                    <a:cs typeface="Arial" panose="020B0604020202020204" pitchFamily="34" charset="0"/>
                  </a:rPr>
                  <a:t>If </a:t>
                </a:r>
                <a14:m>
                  <m:oMath xmlns:m="http://schemas.openxmlformats.org/officeDocument/2006/math">
                    <m:r>
                      <a:rPr lang="en-US" sz="2000" b="0" i="1" smtClean="0">
                        <a:latin typeface="Cambria Math" panose="02040503050406030204" pitchFamily="18" charset="0"/>
                        <a:cs typeface="Arial" panose="020B0604020202020204" pitchFamily="34" charset="0"/>
                      </a:rPr>
                      <m:t>𝑙</m:t>
                    </m:r>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𝑐𝑇</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oMath>
                </a14:m>
                <a:endParaRPr lang="en-US" sz="2000">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a:latin typeface="Cambria Math" panose="02040503050406030204" pitchFamily="18" charset="0"/>
                            <a:cs typeface="Arial" panose="020B0604020202020204" pitchFamily="34" charset="0"/>
                          </a:rPr>
                          <m:t>𝑧</m:t>
                        </m:r>
                      </m:sub>
                    </m:sSub>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e>
                    </m:d>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r>
                      <a:rPr lang="en-US" sz="2000" i="1">
                        <a:latin typeface="Cambria Math" panose="02040503050406030204" pitchFamily="18" charset="0"/>
                        <a:cs typeface="Arial" panose="020B0604020202020204" pitchFamily="34" charset="0"/>
                      </a:rPr>
                      <m:t> </m:t>
                    </m:r>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𝐼</m:t>
                    </m:r>
                    <m:r>
                      <a:rPr lang="en-US" sz="2000" i="1">
                        <a:latin typeface="Cambria Math" panose="02040503050406030204" pitchFamily="18" charset="0"/>
                        <a:cs typeface="Arial" panose="020B0604020202020204" pitchFamily="34" charset="0"/>
                      </a:rPr>
                      <m:t>(</m:t>
                    </m:r>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𝑧</m:t>
                        </m:r>
                      </m:e>
                      <m:sup>
                        <m:r>
                          <a:rPr lang="en-US" sz="2000" i="1">
                            <a:latin typeface="Cambria Math" panose="02040503050406030204" pitchFamily="18" charset="0"/>
                            <a:cs typeface="Arial" panose="020B0604020202020204" pitchFamily="34" charset="0"/>
                          </a:rPr>
                          <m:t>′</m:t>
                        </m:r>
                      </m:sup>
                    </m:sSup>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m:t>
                    </m:r>
                  </m:oMath>
                </a14:m>
                <a:endParaRPr lang="en-US" sz="2000">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r>
                  <a:rPr lang="en-US" sz="2000">
                    <a:latin typeface="Arial" panose="020B0604020202020204" pitchFamily="34" charset="0"/>
                    <a:cs typeface="Arial" panose="020B0604020202020204" pitchFamily="34" charset="0"/>
                  </a:rPr>
                  <a:t>Choosing gauge,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A</m:t>
                    </m:r>
                    <m:r>
                      <a:rPr lang="en-US" sz="200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𝜕𝜑</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=0</m:t>
                    </m:r>
                  </m:oMath>
                </a14:m>
                <a:endParaRPr lang="en-US" sz="2000">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𝜕𝜑</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𝑧</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𝑧</m:t>
                        </m:r>
                      </m:num>
                      <m:den>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i="1">
                                <a:latin typeface="Cambria Math" panose="02040503050406030204" pitchFamily="18" charset="0"/>
                                <a:cs typeface="Arial" panose="020B0604020202020204" pitchFamily="34" charset="0"/>
                              </a:rPr>
                              <m:t>2</m:t>
                            </m:r>
                          </m:sup>
                        </m:sSup>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𝑞</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𝐼</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oMath>
                </a14:m>
                <a:endParaRPr lang="en-US" sz="2000">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14:m>
                  <m:oMath xmlns:m="http://schemas.openxmlformats.org/officeDocument/2006/math">
                    <m:r>
                      <a:rPr lang="en-US" sz="2000" i="1">
                        <a:latin typeface="Cambria Math" panose="02040503050406030204" pitchFamily="18" charset="0"/>
                        <a:cs typeface="Arial" panose="020B0604020202020204" pitchFamily="34" charset="0"/>
                      </a:rPr>
                      <m:t>𝑞</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𝑞</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r>
                      <m:rPr>
                        <m:sty m:val="p"/>
                      </m:rPr>
                      <a:rPr lang="en-US" sz="2000">
                        <a:latin typeface="Cambria Math" panose="02040503050406030204" pitchFamily="18" charset="0"/>
                        <a:cs typeface="Arial" panose="020B0604020202020204" pitchFamily="34" charset="0"/>
                      </a:rPr>
                      <m:t>sin</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ea typeface="Cambria Math" panose="02040503050406030204" pitchFamily="18" charset="0"/>
                        <a:cs typeface="Arial" panose="020B0604020202020204" pitchFamily="34" charset="0"/>
                      </a:rPr>
                      <m:t>)</m:t>
                    </m:r>
                  </m:oMath>
                </a14:m>
                <a:endParaRPr lang="en-US" sz="200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00209" y="1417996"/>
                <a:ext cx="11375388" cy="4905375"/>
              </a:xfrm>
              <a:blipFill>
                <a:blip r:embed="rId2"/>
                <a:stretch>
                  <a:fillRect l="-334"/>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50</a:t>
            </a:fld>
            <a:endParaRPr lang="en-US" altLang="en-US"/>
          </a:p>
        </p:txBody>
      </p:sp>
      <p:cxnSp>
        <p:nvCxnSpPr>
          <p:cNvPr id="6" name="Straight Connector 5">
            <a:extLst>
              <a:ext uri="{FF2B5EF4-FFF2-40B4-BE49-F238E27FC236}">
                <a16:creationId xmlns:a16="http://schemas.microsoft.com/office/drawing/2014/main" id="{857B0FD0-46FC-3C48-A999-82BF7C426FB1}"/>
              </a:ext>
            </a:extLst>
          </p:cNvPr>
          <p:cNvCxnSpPr/>
          <p:nvPr/>
        </p:nvCxnSpPr>
        <p:spPr>
          <a:xfrm>
            <a:off x="9289774" y="1241919"/>
            <a:ext cx="0" cy="18288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F2FF5F4-92D6-BD46-B984-B02BD470CBE4}"/>
              </a:ext>
            </a:extLst>
          </p:cNvPr>
          <p:cNvCxnSpPr>
            <a:cxnSpLocks/>
          </p:cNvCxnSpPr>
          <p:nvPr/>
        </p:nvCxnSpPr>
        <p:spPr>
          <a:xfrm>
            <a:off x="9289774" y="2109937"/>
            <a:ext cx="262610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4F766531-77BC-E54A-87DB-2A91DFE6E23B}"/>
              </a:ext>
            </a:extLst>
          </p:cNvPr>
          <p:cNvSpPr/>
          <p:nvPr/>
        </p:nvSpPr>
        <p:spPr>
          <a:xfrm>
            <a:off x="9183757" y="1241918"/>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2798139-76BF-AC40-A776-0FA508BBC1AA}"/>
              </a:ext>
            </a:extLst>
          </p:cNvPr>
          <p:cNvSpPr/>
          <p:nvPr/>
        </p:nvSpPr>
        <p:spPr>
          <a:xfrm>
            <a:off x="9203637" y="2918312"/>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C54D346-3271-0D4C-84A7-398CE4742EE3}"/>
              </a:ext>
            </a:extLst>
          </p:cNvPr>
          <p:cNvSpPr txBox="1"/>
          <p:nvPr/>
        </p:nvSpPr>
        <p:spPr>
          <a:xfrm>
            <a:off x="8905461" y="2279375"/>
            <a:ext cx="282450" cy="369332"/>
          </a:xfrm>
          <a:prstGeom prst="rect">
            <a:avLst/>
          </a:prstGeom>
          <a:noFill/>
        </p:spPr>
        <p:txBody>
          <a:bodyPr wrap="none" rtlCol="0">
            <a:spAutoFit/>
          </a:bodyPr>
          <a:lstStyle/>
          <a:p>
            <a:r>
              <a:rPr lang="en-US"/>
              <a:t>z</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E9F73C9-824C-134A-8C40-B873A4834670}"/>
                  </a:ext>
                </a:extLst>
              </p:cNvPr>
              <p:cNvSpPr txBox="1"/>
              <p:nvPr/>
            </p:nvSpPr>
            <p:spPr>
              <a:xfrm>
                <a:off x="9269897" y="225949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3" name="TextBox 12">
                <a:extLst>
                  <a:ext uri="{FF2B5EF4-FFF2-40B4-BE49-F238E27FC236}">
                    <a16:creationId xmlns:a16="http://schemas.microsoft.com/office/drawing/2014/main" id="{AE9F73C9-824C-134A-8C40-B873A4834670}"/>
                  </a:ext>
                </a:extLst>
              </p:cNvPr>
              <p:cNvSpPr txBox="1">
                <a:spLocks noRot="1" noChangeAspect="1" noMove="1" noResize="1" noEditPoints="1" noAdjustHandles="1" noChangeArrowheads="1" noChangeShapeType="1" noTextEdit="1"/>
              </p:cNvSpPr>
              <p:nvPr/>
            </p:nvSpPr>
            <p:spPr>
              <a:xfrm>
                <a:off x="9269897" y="2259496"/>
                <a:ext cx="377026" cy="615874"/>
              </a:xfrm>
              <a:prstGeom prst="rect">
                <a:avLst/>
              </a:prstGeom>
              <a:blipFill>
                <a:blip r:embed="rId3"/>
                <a:stretch>
                  <a:fillRect b="-40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5F11FB5-9877-E545-9FEB-8647EFD26654}"/>
                  </a:ext>
                </a:extLst>
              </p:cNvPr>
              <p:cNvSpPr txBox="1"/>
              <p:nvPr/>
            </p:nvSpPr>
            <p:spPr>
              <a:xfrm>
                <a:off x="9276526" y="141799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4" name="TextBox 13">
                <a:extLst>
                  <a:ext uri="{FF2B5EF4-FFF2-40B4-BE49-F238E27FC236}">
                    <a16:creationId xmlns:a16="http://schemas.microsoft.com/office/drawing/2014/main" id="{75F11FB5-9877-E545-9FEB-8647EFD26654}"/>
                  </a:ext>
                </a:extLst>
              </p:cNvPr>
              <p:cNvSpPr txBox="1">
                <a:spLocks noRot="1" noChangeAspect="1" noMove="1" noResize="1" noEditPoints="1" noAdjustHandles="1" noChangeArrowheads="1" noChangeShapeType="1" noTextEdit="1"/>
              </p:cNvSpPr>
              <p:nvPr/>
            </p:nvSpPr>
            <p:spPr>
              <a:xfrm>
                <a:off x="9276526" y="1417996"/>
                <a:ext cx="377026" cy="615874"/>
              </a:xfrm>
              <a:prstGeom prst="rect">
                <a:avLst/>
              </a:prstGeom>
              <a:blipFill>
                <a:blip r:embed="rId4"/>
                <a:stretch>
                  <a:fillRect b="-4082"/>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CBFEF16F-BAFC-594B-AE20-8981B595BDCE}"/>
              </a:ext>
            </a:extLst>
          </p:cNvPr>
          <p:cNvSpPr txBox="1"/>
          <p:nvPr/>
        </p:nvSpPr>
        <p:spPr>
          <a:xfrm>
            <a:off x="11721548" y="2126975"/>
            <a:ext cx="308098" cy="369332"/>
          </a:xfrm>
          <a:prstGeom prst="rect">
            <a:avLst/>
          </a:prstGeom>
          <a:noFill/>
        </p:spPr>
        <p:txBody>
          <a:bodyPr wrap="none" rtlCol="0">
            <a:spAutoFit/>
          </a:bodyPr>
          <a:lstStyle/>
          <a:p>
            <a:r>
              <a:rPr lang="en-US"/>
              <a:t>y</a:t>
            </a:r>
          </a:p>
        </p:txBody>
      </p:sp>
      <p:sp>
        <p:nvSpPr>
          <p:cNvPr id="16" name="TextBox 15">
            <a:extLst>
              <a:ext uri="{FF2B5EF4-FFF2-40B4-BE49-F238E27FC236}">
                <a16:creationId xmlns:a16="http://schemas.microsoft.com/office/drawing/2014/main" id="{07A6B91C-7B47-C246-8594-C1DAF529A58D}"/>
              </a:ext>
            </a:extLst>
          </p:cNvPr>
          <p:cNvSpPr txBox="1"/>
          <p:nvPr/>
        </p:nvSpPr>
        <p:spPr>
          <a:xfrm>
            <a:off x="8643019" y="1184730"/>
            <a:ext cx="590226" cy="369332"/>
          </a:xfrm>
          <a:prstGeom prst="rect">
            <a:avLst/>
          </a:prstGeom>
          <a:noFill/>
        </p:spPr>
        <p:txBody>
          <a:bodyPr wrap="none" rtlCol="0">
            <a:spAutoFit/>
          </a:bodyPr>
          <a:lstStyle/>
          <a:p>
            <a:r>
              <a:rPr lang="en-US"/>
              <a:t>q(t)</a:t>
            </a:r>
          </a:p>
        </p:txBody>
      </p:sp>
      <p:sp>
        <p:nvSpPr>
          <p:cNvPr id="17" name="TextBox 16">
            <a:extLst>
              <a:ext uri="{FF2B5EF4-FFF2-40B4-BE49-F238E27FC236}">
                <a16:creationId xmlns:a16="http://schemas.microsoft.com/office/drawing/2014/main" id="{DBA385B6-ED3E-814C-8DB8-A57D3C2E32D1}"/>
              </a:ext>
            </a:extLst>
          </p:cNvPr>
          <p:cNvSpPr txBox="1"/>
          <p:nvPr/>
        </p:nvSpPr>
        <p:spPr>
          <a:xfrm>
            <a:off x="8651780" y="2786044"/>
            <a:ext cx="667170" cy="369332"/>
          </a:xfrm>
          <a:prstGeom prst="rect">
            <a:avLst/>
          </a:prstGeom>
          <a:noFill/>
        </p:spPr>
        <p:txBody>
          <a:bodyPr wrap="none" rtlCol="0">
            <a:spAutoFit/>
          </a:bodyPr>
          <a:lstStyle/>
          <a:p>
            <a:r>
              <a:rPr lang="en-US"/>
              <a:t>-q(t)</a:t>
            </a:r>
          </a:p>
        </p:txBody>
      </p:sp>
    </p:spTree>
    <p:extLst>
      <p:ext uri="{BB962C8B-B14F-4D97-AF65-F5344CB8AC3E}">
        <p14:creationId xmlns:p14="http://schemas.microsoft.com/office/powerpoint/2010/main" val="301003341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6124" y="191524"/>
            <a:ext cx="11763476" cy="982810"/>
          </a:xfrm>
        </p:spPr>
        <p:txBody>
          <a:bodyPr>
            <a:normAutofit/>
          </a:bodyPr>
          <a:lstStyle/>
          <a:p>
            <a:pPr algn="ctr"/>
            <a:r>
              <a:rPr lang="en-US" sz="4400">
                <a:latin typeface="Arial" panose="020B0604020202020204" pitchFamily="34" charset="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76124" y="1506555"/>
                <a:ext cx="11599473" cy="5332728"/>
              </a:xfrm>
            </p:spPr>
            <p:txBody>
              <a:bodyPr>
                <a:normAutofit/>
              </a:bodyPr>
              <a:lstStyle/>
              <a:p>
                <a:pPr marL="342900" indent="-342900" algn="l">
                  <a:lnSpc>
                    <a:spcPct val="120000"/>
                  </a:lnSpc>
                  <a:spcBef>
                    <a:spcPts val="0"/>
                  </a:spcBef>
                  <a:buFont typeface="Arial" panose="020B0604020202020204" pitchFamily="34" charset="0"/>
                  <a:buChar char="•"/>
                </a:pPr>
                <a14:m>
                  <m:oMath xmlns:m="http://schemas.openxmlformats.org/officeDocument/2006/math">
                    <m:sSup>
                      <m:sSupPr>
                        <m:ctrlPr>
                          <a:rPr lang="en-US" sz="2000" i="1" smtClean="0">
                            <a:latin typeface="Cambria Math" panose="02040503050406030204" pitchFamily="18" charset="0"/>
                            <a:cs typeface="Arial" panose="020B0604020202020204" pitchFamily="34" charset="0"/>
                          </a:rPr>
                        </m:ctrlPr>
                      </m:sSupPr>
                      <m:e>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𝐻</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𝜖𝜇</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𝐻</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𝜎𝜇</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𝐻</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𝐸</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𝜖𝜇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𝜎𝜇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=0</m:t>
                    </m:r>
                  </m:oMath>
                </a14:m>
                <a:endParaRPr lang="en-US" sz="200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𝑟</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𝑟</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e>
                    </m:func>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oMath>
                </a14:m>
                <a:r>
                  <a:rPr lang="en-US" sz="2000">
                    <a:latin typeface="Arial" panose="020B0604020202020204" pitchFamily="34" charset="0"/>
                    <a:cs typeface="Arial" panose="020B0604020202020204" pitchFamily="34" charset="0"/>
                  </a:rPr>
                  <a:t>)</a:t>
                </a: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0,  </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𝑟</m:t>
                        </m:r>
                      </m:den>
                    </m:f>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r>
                      <m:rPr>
                        <m:sty m:val="p"/>
                      </m:rPr>
                      <a:rPr lang="en-US" sz="2000">
                        <a:latin typeface="Cambria Math" panose="02040503050406030204" pitchFamily="18" charset="0"/>
                        <a:ea typeface="Cambria Math" panose="02040503050406030204" pitchFamily="18" charset="0"/>
                        <a:cs typeface="Arial" panose="020B0604020202020204" pitchFamily="34" charset="0"/>
                      </a:rPr>
                      <m:t>sin</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m:rPr>
                        <m:nor/>
                      </m:rPr>
                      <a:rPr lang="en-US" sz="2000">
                        <a:latin typeface="Arial" panose="020B0604020202020204" pitchFamily="34" charset="0"/>
                        <a:cs typeface="Arial" panose="020B0604020202020204" pitchFamily="34" charset="0"/>
                      </a:rPr>
                      <m:t>)</m:t>
                    </m:r>
                  </m:oMath>
                </a14:m>
                <a:endParaRPr lang="en-US" sz="200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𝐵</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𝑟</m:t>
                        </m:r>
                      </m:den>
                    </m:f>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e>
                    </m:d>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𝐴</m:t>
                            </m:r>
                          </m:e>
                          <m:sub>
                            <m:r>
                              <a:rPr lang="en-US" sz="2000" i="1">
                                <a:latin typeface="Cambria Math" panose="02040503050406030204" pitchFamily="18" charset="0"/>
                                <a:ea typeface="Cambria Math" panose="02040503050406030204" pitchFamily="18" charset="0"/>
                                <a:cs typeface="Arial" panose="020B0604020202020204" pitchFamily="34" charset="0"/>
                              </a:rPr>
                              <m:t>𝑟</m:t>
                            </m:r>
                          </m:sub>
                        </m:sSub>
                      </m:num>
                      <m:den>
                        <m:r>
                          <a:rPr lang="en-US" sz="2000" i="1">
                            <a:latin typeface="Cambria Math" panose="02040503050406030204" pitchFamily="18" charset="0"/>
                            <a:ea typeface="Cambria Math" panose="02040503050406030204" pitchFamily="18" charset="0"/>
                            <a:cs typeface="Arial" panose="020B0604020202020204" pitchFamily="34" charset="0"/>
                          </a:rPr>
                          <m:t>𝜕𝜃</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m:rPr>
                        <m:sty m:val="p"/>
                      </m:rPr>
                      <a:rPr lang="en-US" sz="2000">
                        <a:latin typeface="Cambria Math" panose="02040503050406030204" pitchFamily="18" charset="0"/>
                        <a:cs typeface="Arial" panose="020B0604020202020204" pitchFamily="34" charset="0"/>
                      </a:rPr>
                      <m:t>sin</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r>
                      <a:rPr lang="en-US" sz="200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𝜔</m:t>
                        </m:r>
                      </m:num>
                      <m:den>
                        <m:r>
                          <a:rPr lang="en-US" sz="2000" i="1">
                            <a:latin typeface="Cambria Math" panose="02040503050406030204" pitchFamily="18" charset="0"/>
                            <a:ea typeface="Cambria Math" panose="02040503050406030204" pitchFamily="18" charset="0"/>
                            <a:cs typeface="Arial" panose="020B0604020202020204" pitchFamily="34" charset="0"/>
                          </a:rPr>
                          <m:t>𝑟</m:t>
                        </m:r>
                      </m:den>
                    </m:f>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𝑟</m:t>
                        </m:r>
                      </m:den>
                    </m:f>
                    <m:r>
                      <m:rPr>
                        <m:sty m:val="p"/>
                      </m:rPr>
                      <a:rPr lang="en-US" sz="2000">
                        <a:latin typeface="Cambria Math" panose="02040503050406030204" pitchFamily="18" charset="0"/>
                        <a:ea typeface="Cambria Math" panose="02040503050406030204" pitchFamily="18" charset="0"/>
                        <a:cs typeface="Arial" panose="020B0604020202020204" pitchFamily="34" charset="0"/>
                      </a:rPr>
                      <m:t>sin</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a:latin typeface="Cambria Math" panose="02040503050406030204" pitchFamily="18" charset="0"/>
                        <a:ea typeface="Cambria Math" panose="02040503050406030204" pitchFamily="18" charset="0"/>
                        <a:cs typeface="Arial" panose="020B0604020202020204" pitchFamily="34" charset="0"/>
                      </a:rPr>
                      <m:t>]</m:t>
                    </m:r>
                  </m:oMath>
                </a14:m>
                <a:endParaRPr lang="en-US" sz="200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cs typeface="Arial" panose="020B0604020202020204" pitchFamily="34" charset="0"/>
                          </a:rPr>
                          <m:t>𝑙</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sin</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cs typeface="Arial" panose="020B0604020202020204" pitchFamily="34" charset="0"/>
                      </a:rPr>
                      <m:t>]</m:t>
                    </m:r>
                  </m:oMath>
                </a14:m>
                <a:endParaRPr lang="en-US" sz="200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i="0">
                                <a:latin typeface="Cambria Math" panose="02040503050406030204" pitchFamily="18" charset="0"/>
                                <a:cs typeface="Arial" panose="020B0604020202020204" pitchFamily="34" charset="0"/>
                              </a:rPr>
                              <m:t>lsin</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
                      <m:dPr>
                        <m:begChr m:val="["/>
                        <m:endChr m:val="]"/>
                        <m:ctrlPr>
                          <a:rPr lang="en-US" sz="2000" i="1" smtClean="0">
                            <a:latin typeface="Cambria Math" panose="02040503050406030204" pitchFamily="18" charset="0"/>
                            <a:cs typeface="Arial" panose="020B0604020202020204" pitchFamily="34" charset="0"/>
                          </a:rPr>
                        </m:ctrlPr>
                      </m:dPr>
                      <m:e>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3</m:t>
                                </m:r>
                              </m:sup>
                            </m:sSup>
                            <m:r>
                              <a:rPr lang="en-US" sz="2000" i="1" smtClean="0">
                                <a:latin typeface="Cambria Math" panose="02040503050406030204" pitchFamily="18" charset="0"/>
                                <a:ea typeface="Cambria Math" panose="02040503050406030204" pitchFamily="18" charset="0"/>
                                <a:cs typeface="Arial" panose="020B0604020202020204" pitchFamily="34" charset="0"/>
                              </a:rPr>
                              <m:t>𝜔</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smtClean="0">
                                <a:latin typeface="Cambria Math" panose="02040503050406030204" pitchFamily="18" charset="0"/>
                                <a:ea typeface="Cambria Math" panose="02040503050406030204" pitchFamily="18" charset="0"/>
                                <a:cs typeface="Arial" panose="020B0604020202020204" pitchFamily="34" charset="0"/>
                              </a:rPr>
                              <m:t>𝜔</m:t>
                            </m:r>
                          </m:num>
                          <m:den>
                            <m:r>
                              <a:rPr lang="en-US" sz="2000" b="0" i="1" smtClean="0">
                                <a:latin typeface="Cambria Math" panose="02040503050406030204" pitchFamily="18" charset="0"/>
                                <a:cs typeface="Arial" panose="020B0604020202020204" pitchFamily="34" charset="0"/>
                              </a:rPr>
                              <m:t>𝑟</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cs typeface="Arial" panose="020B0604020202020204" pitchFamily="34" charset="0"/>
                                  </a:rPr>
                                  <m:t>2</m:t>
                                </m:r>
                              </m:sup>
                            </m:sSup>
                          </m:den>
                        </m:f>
                      </m:e>
                    </m:d>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𝑟𝑠𝑖𝑛</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cs typeface="Arial" panose="020B0604020202020204" pitchFamily="34" charset="0"/>
                          </a:rPr>
                          <m:t>)</m:t>
                        </m:r>
                      </m:den>
                    </m:f>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a:latin typeface="Arial" panose="020B0604020202020204" pitchFamily="34" charset="0"/>
                    <a:cs typeface="Arial" panose="020B0604020202020204" pitchFamily="34" charset="0"/>
                  </a:rPr>
                  <a:t>=0</a:t>
                </a:r>
              </a:p>
              <a:p>
                <a:pPr marL="342900" indent="-342900" algn="l">
                  <a:lnSpc>
                    <a:spcPct val="120000"/>
                  </a:lnSpc>
                  <a:spcBef>
                    <a:spcPts val="0"/>
                  </a:spcBef>
                  <a:buFont typeface="Arial" panose="020B0604020202020204" pitchFamily="34" charset="0"/>
                  <a:buChar char="•"/>
                </a:pPr>
                <a:endParaRPr lang="en-US" sz="200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a:latin typeface="Arial" panose="020B0604020202020204" pitchFamily="34" charset="0"/>
                  <a:cs typeface="Arial" panose="020B0604020202020204" pitchFamily="34" charset="0"/>
                </a:endParaRPr>
              </a:p>
              <a:p>
                <a:pPr marL="342900" indent="-342900" algn="r">
                  <a:lnSpc>
                    <a:spcPct val="120000"/>
                  </a:lnSpc>
                  <a:spcBef>
                    <a:spcPts val="0"/>
                  </a:spcBef>
                  <a:buFont typeface="Arial" panose="020B0604020202020204" pitchFamily="34" charset="0"/>
                  <a:buChar char="•"/>
                </a:pPr>
                <a:endParaRPr lang="en-US" sz="2000" i="1">
                  <a:latin typeface="Cambria Math" panose="02040503050406030204" pitchFamily="18" charset="0"/>
                  <a:cs typeface="Arial" panose="020B0604020202020204" pitchFamily="34" charset="0"/>
                </a:endParaRPr>
              </a:p>
              <a:p>
                <a:pPr algn="r">
                  <a:lnSpc>
                    <a:spcPct val="120000"/>
                  </a:lnSpc>
                  <a:spcBef>
                    <a:spcPts val="0"/>
                  </a:spcBef>
                </a:pPr>
                <a:endParaRPr lang="en-US" sz="200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76124" y="1506555"/>
                <a:ext cx="11599473" cy="5332728"/>
              </a:xfrm>
              <a:blipFill>
                <a:blip r:embed="rId2"/>
                <a:stretch>
                  <a:fillRect l="-438"/>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51</a:t>
            </a:fld>
            <a:endParaRPr lang="en-US" altLang="en-US"/>
          </a:p>
        </p:txBody>
      </p:sp>
      <p:cxnSp>
        <p:nvCxnSpPr>
          <p:cNvPr id="6" name="Straight Connector 5">
            <a:extLst>
              <a:ext uri="{FF2B5EF4-FFF2-40B4-BE49-F238E27FC236}">
                <a16:creationId xmlns:a16="http://schemas.microsoft.com/office/drawing/2014/main" id="{857B0FD0-46FC-3C48-A999-82BF7C426FB1}"/>
              </a:ext>
            </a:extLst>
          </p:cNvPr>
          <p:cNvCxnSpPr/>
          <p:nvPr/>
        </p:nvCxnSpPr>
        <p:spPr>
          <a:xfrm>
            <a:off x="9289774" y="1241919"/>
            <a:ext cx="0" cy="18288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F2FF5F4-92D6-BD46-B984-B02BD470CBE4}"/>
              </a:ext>
            </a:extLst>
          </p:cNvPr>
          <p:cNvCxnSpPr>
            <a:cxnSpLocks/>
          </p:cNvCxnSpPr>
          <p:nvPr/>
        </p:nvCxnSpPr>
        <p:spPr>
          <a:xfrm>
            <a:off x="9289774" y="2109937"/>
            <a:ext cx="262610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4F766531-77BC-E54A-87DB-2A91DFE6E23B}"/>
              </a:ext>
            </a:extLst>
          </p:cNvPr>
          <p:cNvSpPr/>
          <p:nvPr/>
        </p:nvSpPr>
        <p:spPr>
          <a:xfrm>
            <a:off x="9183757" y="1241918"/>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2798139-76BF-AC40-A776-0FA508BBC1AA}"/>
              </a:ext>
            </a:extLst>
          </p:cNvPr>
          <p:cNvSpPr/>
          <p:nvPr/>
        </p:nvSpPr>
        <p:spPr>
          <a:xfrm>
            <a:off x="9203637" y="2918312"/>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C54D346-3271-0D4C-84A7-398CE4742EE3}"/>
              </a:ext>
            </a:extLst>
          </p:cNvPr>
          <p:cNvSpPr txBox="1"/>
          <p:nvPr/>
        </p:nvSpPr>
        <p:spPr>
          <a:xfrm>
            <a:off x="8905461" y="2279375"/>
            <a:ext cx="282450" cy="369332"/>
          </a:xfrm>
          <a:prstGeom prst="rect">
            <a:avLst/>
          </a:prstGeom>
          <a:noFill/>
        </p:spPr>
        <p:txBody>
          <a:bodyPr wrap="none" rtlCol="0">
            <a:spAutoFit/>
          </a:bodyPr>
          <a:lstStyle/>
          <a:p>
            <a:r>
              <a:rPr lang="en-US"/>
              <a:t>z</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E9F73C9-824C-134A-8C40-B873A4834670}"/>
                  </a:ext>
                </a:extLst>
              </p:cNvPr>
              <p:cNvSpPr txBox="1"/>
              <p:nvPr/>
            </p:nvSpPr>
            <p:spPr>
              <a:xfrm>
                <a:off x="9269897" y="225949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3" name="TextBox 12">
                <a:extLst>
                  <a:ext uri="{FF2B5EF4-FFF2-40B4-BE49-F238E27FC236}">
                    <a16:creationId xmlns:a16="http://schemas.microsoft.com/office/drawing/2014/main" id="{AE9F73C9-824C-134A-8C40-B873A4834670}"/>
                  </a:ext>
                </a:extLst>
              </p:cNvPr>
              <p:cNvSpPr txBox="1">
                <a:spLocks noRot="1" noChangeAspect="1" noMove="1" noResize="1" noEditPoints="1" noAdjustHandles="1" noChangeArrowheads="1" noChangeShapeType="1" noTextEdit="1"/>
              </p:cNvSpPr>
              <p:nvPr/>
            </p:nvSpPr>
            <p:spPr>
              <a:xfrm>
                <a:off x="9269897" y="2259496"/>
                <a:ext cx="377026" cy="615874"/>
              </a:xfrm>
              <a:prstGeom prst="rect">
                <a:avLst/>
              </a:prstGeom>
              <a:blipFill>
                <a:blip r:embed="rId3"/>
                <a:stretch>
                  <a:fillRect b="-40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5F11FB5-9877-E545-9FEB-8647EFD26654}"/>
                  </a:ext>
                </a:extLst>
              </p:cNvPr>
              <p:cNvSpPr txBox="1"/>
              <p:nvPr/>
            </p:nvSpPr>
            <p:spPr>
              <a:xfrm>
                <a:off x="9276526" y="141799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4" name="TextBox 13">
                <a:extLst>
                  <a:ext uri="{FF2B5EF4-FFF2-40B4-BE49-F238E27FC236}">
                    <a16:creationId xmlns:a16="http://schemas.microsoft.com/office/drawing/2014/main" id="{75F11FB5-9877-E545-9FEB-8647EFD26654}"/>
                  </a:ext>
                </a:extLst>
              </p:cNvPr>
              <p:cNvSpPr txBox="1">
                <a:spLocks noRot="1" noChangeAspect="1" noMove="1" noResize="1" noEditPoints="1" noAdjustHandles="1" noChangeArrowheads="1" noChangeShapeType="1" noTextEdit="1"/>
              </p:cNvSpPr>
              <p:nvPr/>
            </p:nvSpPr>
            <p:spPr>
              <a:xfrm>
                <a:off x="9276526" y="1417996"/>
                <a:ext cx="377026" cy="615874"/>
              </a:xfrm>
              <a:prstGeom prst="rect">
                <a:avLst/>
              </a:prstGeom>
              <a:blipFill>
                <a:blip r:embed="rId4"/>
                <a:stretch>
                  <a:fillRect b="-4082"/>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CBFEF16F-BAFC-594B-AE20-8981B595BDCE}"/>
              </a:ext>
            </a:extLst>
          </p:cNvPr>
          <p:cNvSpPr txBox="1"/>
          <p:nvPr/>
        </p:nvSpPr>
        <p:spPr>
          <a:xfrm>
            <a:off x="11721548" y="2126975"/>
            <a:ext cx="308098" cy="369332"/>
          </a:xfrm>
          <a:prstGeom prst="rect">
            <a:avLst/>
          </a:prstGeom>
          <a:noFill/>
        </p:spPr>
        <p:txBody>
          <a:bodyPr wrap="none" rtlCol="0">
            <a:spAutoFit/>
          </a:bodyPr>
          <a:lstStyle/>
          <a:p>
            <a:r>
              <a:rPr lang="en-US"/>
              <a:t>y</a:t>
            </a:r>
          </a:p>
        </p:txBody>
      </p:sp>
      <p:sp>
        <p:nvSpPr>
          <p:cNvPr id="16" name="TextBox 15">
            <a:extLst>
              <a:ext uri="{FF2B5EF4-FFF2-40B4-BE49-F238E27FC236}">
                <a16:creationId xmlns:a16="http://schemas.microsoft.com/office/drawing/2014/main" id="{07A6B91C-7B47-C246-8594-C1DAF529A58D}"/>
              </a:ext>
            </a:extLst>
          </p:cNvPr>
          <p:cNvSpPr txBox="1"/>
          <p:nvPr/>
        </p:nvSpPr>
        <p:spPr>
          <a:xfrm>
            <a:off x="8643019" y="1184730"/>
            <a:ext cx="590226" cy="369332"/>
          </a:xfrm>
          <a:prstGeom prst="rect">
            <a:avLst/>
          </a:prstGeom>
          <a:noFill/>
        </p:spPr>
        <p:txBody>
          <a:bodyPr wrap="none" rtlCol="0">
            <a:spAutoFit/>
          </a:bodyPr>
          <a:lstStyle/>
          <a:p>
            <a:r>
              <a:rPr lang="en-US"/>
              <a:t>q(t)</a:t>
            </a:r>
          </a:p>
        </p:txBody>
      </p:sp>
      <p:sp>
        <p:nvSpPr>
          <p:cNvPr id="17" name="TextBox 16">
            <a:extLst>
              <a:ext uri="{FF2B5EF4-FFF2-40B4-BE49-F238E27FC236}">
                <a16:creationId xmlns:a16="http://schemas.microsoft.com/office/drawing/2014/main" id="{DBA385B6-ED3E-814C-8DB8-A57D3C2E32D1}"/>
              </a:ext>
            </a:extLst>
          </p:cNvPr>
          <p:cNvSpPr txBox="1"/>
          <p:nvPr/>
        </p:nvSpPr>
        <p:spPr>
          <a:xfrm>
            <a:off x="8651780" y="2786044"/>
            <a:ext cx="667170" cy="369332"/>
          </a:xfrm>
          <a:prstGeom prst="rect">
            <a:avLst/>
          </a:prstGeom>
          <a:noFill/>
        </p:spPr>
        <p:txBody>
          <a:bodyPr wrap="none" rtlCol="0">
            <a:spAutoFit/>
          </a:bodyPr>
          <a:lstStyle/>
          <a:p>
            <a:r>
              <a:rPr lang="en-US"/>
              <a:t>-q(t)</a:t>
            </a:r>
          </a:p>
        </p:txBody>
      </p:sp>
    </p:spTree>
    <p:extLst>
      <p:ext uri="{BB962C8B-B14F-4D97-AF65-F5344CB8AC3E}">
        <p14:creationId xmlns:p14="http://schemas.microsoft.com/office/powerpoint/2010/main" val="399315060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6124" y="186819"/>
            <a:ext cx="11763476" cy="982810"/>
          </a:xfrm>
        </p:spPr>
        <p:txBody>
          <a:bodyPr>
            <a:normAutofit/>
          </a:bodyPr>
          <a:lstStyle/>
          <a:p>
            <a:pPr algn="ctr"/>
            <a:r>
              <a:rPr lang="en-US" sz="4400">
                <a:latin typeface="Arial" panose="020B0604020202020204" pitchFamily="34" charset="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76124" y="1676565"/>
                <a:ext cx="11599473" cy="5345600"/>
              </a:xfrm>
            </p:spPr>
            <p:txBody>
              <a:bodyPr>
                <a:normAutofit/>
              </a:bodyPr>
              <a:lstStyle/>
              <a:p>
                <a:pPr marL="342900" indent="-342900" algn="l">
                  <a:lnSpc>
                    <a:spcPct val="100000"/>
                  </a:lnSpc>
                  <a:spcBef>
                    <a:spcPts val="0"/>
                  </a:spcBef>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𝐇</m:t>
                        </m:r>
                      </m:e>
                    </m:d>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𝐁</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𝐄</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𝐃</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𝐣</m:t>
                    </m:r>
                  </m:oMath>
                </a14:m>
                <a:r>
                  <a:rPr lang="en-US" sz="2000" b="1">
                    <a:latin typeface="Arial" panose="020B0604020202020204" pitchFamily="34" charset="0"/>
                    <a:cs typeface="Arial" panose="020B0604020202020204" pitchFamily="34" charset="0"/>
                  </a:rPr>
                  <a:t>, </a:t>
                </a:r>
                <a14:m>
                  <m:oMath xmlns:m="http://schemas.openxmlformats.org/officeDocument/2006/math">
                    <m:r>
                      <a:rPr lang="en-US" sz="2000" b="1">
                        <a:latin typeface="Cambria Math" panose="02040503050406030204" pitchFamily="18" charset="0"/>
                        <a:cs typeface="Arial" panose="020B0604020202020204" pitchFamily="34" charset="0"/>
                      </a:rPr>
                      <m:t>𝐒</m:t>
                    </m:r>
                    <m:r>
                      <a:rPr lang="en-US" sz="2000" b="1">
                        <a:latin typeface="Cambria Math" panose="02040503050406030204" pitchFamily="18" charset="0"/>
                        <a:cs typeface="Arial" panose="020B0604020202020204" pitchFamily="34" charset="0"/>
                      </a:rPr>
                      <m:t>=</m:t>
                    </m:r>
                    <m:r>
                      <a:rPr lang="en-US" sz="2000" b="1">
                        <a:latin typeface="Cambria Math" panose="02040503050406030204" pitchFamily="18" charset="0"/>
                        <a:cs typeface="Arial" panose="020B0604020202020204" pitchFamily="34" charset="0"/>
                      </a:rPr>
                      <m:t>𝐄</m:t>
                    </m:r>
                    <m:r>
                      <a:rPr lang="en-US" sz="2000" b="1" i="1">
                        <a:latin typeface="Cambria Math" panose="02040503050406030204" pitchFamily="18" charset="0"/>
                        <a:ea typeface="Cambria Math" panose="02040503050406030204" pitchFamily="18" charset="0"/>
                        <a:cs typeface="Arial" panose="020B0604020202020204" pitchFamily="34" charset="0"/>
                      </a:rPr>
                      <m:t>×</m:t>
                    </m:r>
                    <m:r>
                      <a:rPr lang="en-US" sz="2000" b="1" i="1">
                        <a:latin typeface="Cambria Math" panose="02040503050406030204" pitchFamily="18" charset="0"/>
                        <a:ea typeface="Cambria Math" panose="02040503050406030204" pitchFamily="18" charset="0"/>
                        <a:cs typeface="Arial" panose="020B0604020202020204" pitchFamily="34" charset="0"/>
                      </a:rPr>
                      <m:t>𝑯</m:t>
                    </m:r>
                  </m:oMath>
                </a14:m>
                <a:r>
                  <a:rPr lang="en-US" sz="2000">
                    <a:latin typeface="Arial" panose="020B0604020202020204" pitchFamily="34" charset="0"/>
                    <a:cs typeface="Arial" panose="020B0604020202020204" pitchFamily="34" charset="0"/>
                  </a:rPr>
                  <a: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𝐒</m:t>
                    </m:r>
                    <m:r>
                      <a:rPr lang="en-US" sz="200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𝑢</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b="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𝐣</m:t>
                    </m:r>
                  </m:oMath>
                </a14:m>
                <a:r>
                  <a:rPr lang="en-US" sz="2000" b="1">
                    <a:latin typeface="Arial" panose="020B0604020202020204" pitchFamily="34" charset="0"/>
                    <a:cs typeface="Arial" panose="020B0604020202020204" pitchFamily="34" charset="0"/>
                  </a:rPr>
                  <a:t>  </a:t>
                </a:r>
                <a:r>
                  <a:rPr lang="en-US" sz="2000">
                    <a:latin typeface="Arial" panose="020B0604020202020204" pitchFamily="34" charset="0"/>
                    <a:cs typeface="Arial" panose="020B0604020202020204" pitchFamily="34" charset="0"/>
                  </a:rPr>
                  <a:t>(u is energy density)</a:t>
                </a:r>
                <a:endParaRPr lang="en-US" sz="2000" b="1">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nary>
                      <m:naryPr>
                        <m:subHide m:val="on"/>
                        <m:supHide m:val="on"/>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naryPr>
                      <m:sub/>
                      <m:sup/>
                      <m:e>
                        <m:r>
                          <a:rPr lang="en-US" sz="2000" b="0" i="1" smtClean="0">
                            <a:latin typeface="Cambria Math" panose="02040503050406030204" pitchFamily="18" charset="0"/>
                            <a:ea typeface="Cambria Math" panose="02040503050406030204" pitchFamily="18" charset="0"/>
                            <a:cs typeface="Arial" panose="020B0604020202020204" pitchFamily="34" charset="0"/>
                          </a:rPr>
                          <m:t>𝑆</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unc>
                          <m:funcPr>
                            <m:ctrlPr>
                              <a:rPr lang="en-US" sz="2000" i="1" smtClean="0">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𝑙</m:t>
                                    </m:r>
                                    <m:r>
                                      <a:rPr lang="en-US" sz="2000" i="1">
                                        <a:latin typeface="Cambria Math" panose="02040503050406030204" pitchFamily="18" charset="0"/>
                                        <a:cs typeface="Arial" panose="020B0604020202020204" pitchFamily="34" charset="0"/>
                                      </a:rPr>
                                      <m:t> </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6</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fName>
                          <m:e>
                            <m:sSup>
                              <m:sSupPr>
                                <m:ctrlPr>
                                  <a:rPr lang="en-US" sz="2000" i="1" smtClean="0">
                                    <a:latin typeface="Cambria Math" panose="02040503050406030204" pitchFamily="18" charset="0"/>
                                    <a:cs typeface="Arial" panose="020B0604020202020204" pitchFamily="34" charset="0"/>
                                  </a:rPr>
                                </m:ctrlPr>
                              </m:sSupPr>
                              <m:e>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e>
                        </m:func>
                      </m:e>
                    </m:nary>
                  </m:oMath>
                </a14:m>
                <a:endParaRPr lang="en-US" sz="200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𝑎𝑣</m:t>
                        </m:r>
                      </m:sub>
                    </m:sSub>
                    <m:r>
                      <a:rPr lang="en-US" sz="2000" b="0" i="1" smtClean="0">
                        <a:latin typeface="Cambria Math" panose="02040503050406030204" pitchFamily="18" charset="0"/>
                        <a:cs typeface="Arial" panose="020B0604020202020204" pitchFamily="34" charset="0"/>
                      </a:rPr>
                      <m:t>=</m:t>
                    </m:r>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𝑙</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6</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3</m:t>
                                </m:r>
                              </m:sup>
                            </m:sSup>
                          </m:den>
                        </m:f>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2</m:t>
                            </m:r>
                          </m:den>
                        </m:f>
                      </m:fName>
                      <m:e>
                        <m:r>
                          <a:rPr lang="en-US" sz="2000" b="0" i="1" smtClean="0">
                            <a:latin typeface="Cambria Math" panose="02040503050406030204" pitchFamily="18" charset="0"/>
                            <a:cs typeface="Arial" panose="020B0604020202020204" pitchFamily="34" charset="0"/>
                          </a:rPr>
                          <m:t>=</m:t>
                        </m:r>
                      </m:e>
                    </m:func>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3</m:t>
                        </m:r>
                      </m:den>
                    </m:f>
                    <m:r>
                      <a:rPr lang="en-US" sz="2000" b="0" i="1" smtClean="0">
                        <a:latin typeface="Cambria Math" panose="02040503050406030204" pitchFamily="18" charset="0"/>
                        <a:cs typeface="Arial" panose="020B0604020202020204" pitchFamily="34" charset="0"/>
                      </a:rPr>
                      <m:t> </m:t>
                    </m:r>
                    <m:rad>
                      <m:radPr>
                        <m:degHide m:val="on"/>
                        <m:ctrlPr>
                          <a:rPr lang="en-US" sz="2000" b="0" i="1" smtClean="0">
                            <a:latin typeface="Cambria Math" panose="02040503050406030204" pitchFamily="18" charset="0"/>
                            <a:cs typeface="Arial" panose="020B0604020202020204" pitchFamily="34" charset="0"/>
                          </a:rPr>
                        </m:ctrlPr>
                      </m:radPr>
                      <m:deg/>
                      <m:e>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cs typeface="Arial" panose="020B0604020202020204" pitchFamily="34" charset="0"/>
                                  </a:rPr>
                                  <m:t>0</m:t>
                                </m:r>
                              </m:sub>
                            </m:sSub>
                          </m:den>
                        </m:f>
                      </m:e>
                    </m:rad>
                    <m:r>
                      <a:rPr lang="en-US" sz="2000" b="0" i="1" smtClean="0">
                        <a:latin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2</m:t>
                        </m:r>
                      </m:den>
                    </m:f>
                  </m:oMath>
                </a14:m>
                <a:endParaRPr lang="en-US" sz="200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𝑅</m:t>
                        </m:r>
                      </m:e>
                      <m:sub>
                        <m:r>
                          <a:rPr lang="en-US" sz="2000" b="0" i="1" smtClean="0">
                            <a:latin typeface="Cambria Math" panose="02040503050406030204" pitchFamily="18" charset="0"/>
                            <a:cs typeface="Arial" panose="020B0604020202020204" pitchFamily="34" charset="0"/>
                          </a:rPr>
                          <m:t>𝑟</m:t>
                        </m:r>
                      </m:sub>
                    </m:sSub>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3</m:t>
                        </m:r>
                      </m:den>
                    </m:f>
                    <m:r>
                      <a:rPr lang="en-US" sz="2000" i="1">
                        <a:latin typeface="Cambria Math" panose="02040503050406030204" pitchFamily="18" charset="0"/>
                        <a:cs typeface="Arial" panose="020B0604020202020204" pitchFamily="34" charset="0"/>
                      </a:rPr>
                      <m:t> </m:t>
                    </m:r>
                    <m:rad>
                      <m:radPr>
                        <m:degHide m:val="on"/>
                        <m:ctrlPr>
                          <a:rPr lang="en-US" sz="2000" i="1">
                            <a:latin typeface="Cambria Math" panose="02040503050406030204" pitchFamily="18" charset="0"/>
                            <a:cs typeface="Arial" panose="020B0604020202020204" pitchFamily="34" charset="0"/>
                          </a:rPr>
                        </m:ctrlPr>
                      </m:radPr>
                      <m:deg/>
                      <m:e>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cs typeface="Arial" panose="020B0604020202020204" pitchFamily="34" charset="0"/>
                                  </a:rPr>
                                  <m:t>0</m:t>
                                </m:r>
                              </m:sub>
                            </m:sSub>
                          </m:den>
                        </m:f>
                      </m:e>
                    </m:rad>
                    <m:r>
                      <a:rPr lang="en-US" sz="2000" i="1">
                        <a:latin typeface="Cambria Math" panose="02040503050406030204" pitchFamily="18" charset="0"/>
                        <a:cs typeface="Arial" panose="020B0604020202020204" pitchFamily="34" charset="0"/>
                      </a:rPr>
                      <m:t> </m:t>
                    </m:r>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ea typeface="Cambria Math" panose="02040503050406030204" pitchFamily="18" charset="0"/>
                                <a:cs typeface="Arial" panose="020B0604020202020204" pitchFamily="34" charset="0"/>
                              </a:rPr>
                              <m:t>𝜆</m:t>
                            </m:r>
                          </m:den>
                        </m:f>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oMath>
                </a14:m>
                <a:endParaRPr lang="en-US" sz="2000">
                  <a:latin typeface="Arial" panose="020B0604020202020204" pitchFamily="34" charset="0"/>
                  <a:cs typeface="Arial" panose="020B0604020202020204" pitchFamily="34" charset="0"/>
                </a:endParaRPr>
              </a:p>
              <a:p>
                <a:pPr marL="342900" indent="-342900" algn="r">
                  <a:lnSpc>
                    <a:spcPct val="120000"/>
                  </a:lnSpc>
                  <a:spcBef>
                    <a:spcPts val="0"/>
                  </a:spcBef>
                  <a:buFont typeface="Arial" panose="020B0604020202020204" pitchFamily="34" charset="0"/>
                  <a:buChar char="•"/>
                </a:pPr>
                <a:endParaRPr lang="en-US" sz="2000" i="1">
                  <a:latin typeface="Cambria Math" panose="02040503050406030204" pitchFamily="18" charset="0"/>
                  <a:cs typeface="Arial" panose="020B0604020202020204" pitchFamily="34" charset="0"/>
                </a:endParaRPr>
              </a:p>
              <a:p>
                <a:pPr algn="r">
                  <a:lnSpc>
                    <a:spcPct val="120000"/>
                  </a:lnSpc>
                  <a:spcBef>
                    <a:spcPts val="0"/>
                  </a:spcBef>
                </a:pPr>
                <a:endParaRPr lang="en-US" sz="200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76124" y="1676565"/>
                <a:ext cx="11599473" cy="5345600"/>
              </a:xfrm>
              <a:blipFill>
                <a:blip r:embed="rId2"/>
                <a:stretch>
                  <a:fillRect l="-1094" t="-142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52</a:t>
            </a:fld>
            <a:endParaRPr lang="en-US" altLang="en-US"/>
          </a:p>
        </p:txBody>
      </p:sp>
      <p:cxnSp>
        <p:nvCxnSpPr>
          <p:cNvPr id="6" name="Straight Connector 5">
            <a:extLst>
              <a:ext uri="{FF2B5EF4-FFF2-40B4-BE49-F238E27FC236}">
                <a16:creationId xmlns:a16="http://schemas.microsoft.com/office/drawing/2014/main" id="{857B0FD0-46FC-3C48-A999-82BF7C426FB1}"/>
              </a:ext>
            </a:extLst>
          </p:cNvPr>
          <p:cNvCxnSpPr/>
          <p:nvPr/>
        </p:nvCxnSpPr>
        <p:spPr>
          <a:xfrm>
            <a:off x="9211396" y="3018469"/>
            <a:ext cx="0" cy="18288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F2FF5F4-92D6-BD46-B984-B02BD470CBE4}"/>
              </a:ext>
            </a:extLst>
          </p:cNvPr>
          <p:cNvCxnSpPr>
            <a:cxnSpLocks/>
          </p:cNvCxnSpPr>
          <p:nvPr/>
        </p:nvCxnSpPr>
        <p:spPr>
          <a:xfrm>
            <a:off x="9211396" y="3886487"/>
            <a:ext cx="262610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4F766531-77BC-E54A-87DB-2A91DFE6E23B}"/>
              </a:ext>
            </a:extLst>
          </p:cNvPr>
          <p:cNvSpPr/>
          <p:nvPr/>
        </p:nvSpPr>
        <p:spPr>
          <a:xfrm>
            <a:off x="9105379" y="3018468"/>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2798139-76BF-AC40-A776-0FA508BBC1AA}"/>
              </a:ext>
            </a:extLst>
          </p:cNvPr>
          <p:cNvSpPr/>
          <p:nvPr/>
        </p:nvSpPr>
        <p:spPr>
          <a:xfrm>
            <a:off x="9125259" y="4694862"/>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C54D346-3271-0D4C-84A7-398CE4742EE3}"/>
              </a:ext>
            </a:extLst>
          </p:cNvPr>
          <p:cNvSpPr txBox="1"/>
          <p:nvPr/>
        </p:nvSpPr>
        <p:spPr>
          <a:xfrm>
            <a:off x="8827083" y="4055925"/>
            <a:ext cx="282450" cy="369332"/>
          </a:xfrm>
          <a:prstGeom prst="rect">
            <a:avLst/>
          </a:prstGeom>
          <a:noFill/>
        </p:spPr>
        <p:txBody>
          <a:bodyPr wrap="none" rtlCol="0">
            <a:spAutoFit/>
          </a:bodyPr>
          <a:lstStyle/>
          <a:p>
            <a:r>
              <a:rPr lang="en-US"/>
              <a:t>z</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E9F73C9-824C-134A-8C40-B873A4834670}"/>
                  </a:ext>
                </a:extLst>
              </p:cNvPr>
              <p:cNvSpPr txBox="1"/>
              <p:nvPr/>
            </p:nvSpPr>
            <p:spPr>
              <a:xfrm>
                <a:off x="9191519" y="403604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3" name="TextBox 12">
                <a:extLst>
                  <a:ext uri="{FF2B5EF4-FFF2-40B4-BE49-F238E27FC236}">
                    <a16:creationId xmlns:a16="http://schemas.microsoft.com/office/drawing/2014/main" id="{AE9F73C9-824C-134A-8C40-B873A4834670}"/>
                  </a:ext>
                </a:extLst>
              </p:cNvPr>
              <p:cNvSpPr txBox="1">
                <a:spLocks noRot="1" noChangeAspect="1" noMove="1" noResize="1" noEditPoints="1" noAdjustHandles="1" noChangeArrowheads="1" noChangeShapeType="1" noTextEdit="1"/>
              </p:cNvSpPr>
              <p:nvPr/>
            </p:nvSpPr>
            <p:spPr>
              <a:xfrm>
                <a:off x="9191519" y="4036046"/>
                <a:ext cx="377026" cy="615874"/>
              </a:xfrm>
              <a:prstGeom prst="rect">
                <a:avLst/>
              </a:prstGeom>
              <a:blipFill>
                <a:blip r:embed="rId3"/>
                <a:stretch>
                  <a:fillRect b="-40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5F11FB5-9877-E545-9FEB-8647EFD26654}"/>
                  </a:ext>
                </a:extLst>
              </p:cNvPr>
              <p:cNvSpPr txBox="1"/>
              <p:nvPr/>
            </p:nvSpPr>
            <p:spPr>
              <a:xfrm>
                <a:off x="9198148" y="319454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4" name="TextBox 13">
                <a:extLst>
                  <a:ext uri="{FF2B5EF4-FFF2-40B4-BE49-F238E27FC236}">
                    <a16:creationId xmlns:a16="http://schemas.microsoft.com/office/drawing/2014/main" id="{75F11FB5-9877-E545-9FEB-8647EFD26654}"/>
                  </a:ext>
                </a:extLst>
              </p:cNvPr>
              <p:cNvSpPr txBox="1">
                <a:spLocks noRot="1" noChangeAspect="1" noMove="1" noResize="1" noEditPoints="1" noAdjustHandles="1" noChangeArrowheads="1" noChangeShapeType="1" noTextEdit="1"/>
              </p:cNvSpPr>
              <p:nvPr/>
            </p:nvSpPr>
            <p:spPr>
              <a:xfrm>
                <a:off x="9198148" y="3194546"/>
                <a:ext cx="377026" cy="615874"/>
              </a:xfrm>
              <a:prstGeom prst="rect">
                <a:avLst/>
              </a:prstGeom>
              <a:blipFill>
                <a:blip r:embed="rId4"/>
                <a:stretch>
                  <a:fillRect b="-4167"/>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CBFEF16F-BAFC-594B-AE20-8981B595BDCE}"/>
              </a:ext>
            </a:extLst>
          </p:cNvPr>
          <p:cNvSpPr txBox="1"/>
          <p:nvPr/>
        </p:nvSpPr>
        <p:spPr>
          <a:xfrm>
            <a:off x="11643170" y="3903525"/>
            <a:ext cx="308098" cy="369332"/>
          </a:xfrm>
          <a:prstGeom prst="rect">
            <a:avLst/>
          </a:prstGeom>
          <a:noFill/>
        </p:spPr>
        <p:txBody>
          <a:bodyPr wrap="none" rtlCol="0">
            <a:spAutoFit/>
          </a:bodyPr>
          <a:lstStyle/>
          <a:p>
            <a:r>
              <a:rPr lang="en-US"/>
              <a:t>y</a:t>
            </a:r>
          </a:p>
        </p:txBody>
      </p:sp>
      <p:sp>
        <p:nvSpPr>
          <p:cNvPr id="16" name="TextBox 15">
            <a:extLst>
              <a:ext uri="{FF2B5EF4-FFF2-40B4-BE49-F238E27FC236}">
                <a16:creationId xmlns:a16="http://schemas.microsoft.com/office/drawing/2014/main" id="{07A6B91C-7B47-C246-8594-C1DAF529A58D}"/>
              </a:ext>
            </a:extLst>
          </p:cNvPr>
          <p:cNvSpPr txBox="1"/>
          <p:nvPr/>
        </p:nvSpPr>
        <p:spPr>
          <a:xfrm>
            <a:off x="8564641" y="2961280"/>
            <a:ext cx="590226" cy="369332"/>
          </a:xfrm>
          <a:prstGeom prst="rect">
            <a:avLst/>
          </a:prstGeom>
          <a:noFill/>
        </p:spPr>
        <p:txBody>
          <a:bodyPr wrap="none" rtlCol="0">
            <a:spAutoFit/>
          </a:bodyPr>
          <a:lstStyle/>
          <a:p>
            <a:r>
              <a:rPr lang="en-US"/>
              <a:t>q(t)</a:t>
            </a:r>
          </a:p>
        </p:txBody>
      </p:sp>
      <p:sp>
        <p:nvSpPr>
          <p:cNvPr id="17" name="TextBox 16">
            <a:extLst>
              <a:ext uri="{FF2B5EF4-FFF2-40B4-BE49-F238E27FC236}">
                <a16:creationId xmlns:a16="http://schemas.microsoft.com/office/drawing/2014/main" id="{DBA385B6-ED3E-814C-8DB8-A57D3C2E32D1}"/>
              </a:ext>
            </a:extLst>
          </p:cNvPr>
          <p:cNvSpPr txBox="1"/>
          <p:nvPr/>
        </p:nvSpPr>
        <p:spPr>
          <a:xfrm>
            <a:off x="8573402" y="4562594"/>
            <a:ext cx="667170" cy="369332"/>
          </a:xfrm>
          <a:prstGeom prst="rect">
            <a:avLst/>
          </a:prstGeom>
          <a:noFill/>
        </p:spPr>
        <p:txBody>
          <a:bodyPr wrap="none" rtlCol="0">
            <a:spAutoFit/>
          </a:bodyPr>
          <a:lstStyle/>
          <a:p>
            <a:r>
              <a:rPr lang="en-US"/>
              <a:t>-q(t)</a:t>
            </a:r>
          </a:p>
        </p:txBody>
      </p:sp>
    </p:spTree>
    <p:extLst>
      <p:ext uri="{BB962C8B-B14F-4D97-AF65-F5344CB8AC3E}">
        <p14:creationId xmlns:p14="http://schemas.microsoft.com/office/powerpoint/2010/main" val="134055737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0629" y="148400"/>
            <a:ext cx="11908971" cy="982810"/>
          </a:xfrm>
        </p:spPr>
        <p:txBody>
          <a:bodyPr>
            <a:normAutofit/>
          </a:bodyPr>
          <a:lstStyle/>
          <a:p>
            <a:pPr algn="ctr"/>
            <a:r>
              <a:rPr lang="en-US" sz="4400">
                <a:latin typeface="Arial" panose="020B0604020202020204" pitchFamily="34" charset="0"/>
                <a:cs typeface="Arial" panose="020B0604020202020204" pitchFamily="34" charset="0"/>
              </a:rPr>
              <a:t>Large half wave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40127" y="1562968"/>
                <a:ext cx="11599473" cy="3732064"/>
              </a:xfrm>
            </p:spPr>
            <p:txBody>
              <a:bodyPr>
                <a:normAutofit fontScale="92500" lnSpcReduction="10000"/>
              </a:bodyPr>
              <a:lstStyle/>
              <a:p>
                <a:pPr marL="342900" indent="-342900" algn="l">
                  <a:lnSpc>
                    <a:spcPct val="100000"/>
                  </a:lnSpc>
                  <a:spcBef>
                    <a:spcPts val="0"/>
                  </a:spcBef>
                  <a:buFont typeface="Arial" panose="020B0604020202020204" pitchFamily="34" charset="0"/>
                  <a:buChar char="•"/>
                </a:pPr>
                <a:r>
                  <a:rPr lang="en-US" sz="2000">
                    <a:latin typeface="Arial" panose="020B0604020202020204" pitchFamily="34" charset="0"/>
                    <a:cs typeface="Arial" panose="020B0604020202020204" pitchFamily="34" charset="0"/>
                  </a:rPr>
                  <a:t>For large half wave, add small dipoles to produce half wave antenna.</a:t>
                </a:r>
              </a:p>
              <a:p>
                <a:pPr algn="l">
                  <a:lnSpc>
                    <a:spcPct val="100000"/>
                  </a:lnSpc>
                  <a:spcBef>
                    <a:spcPts val="0"/>
                  </a:spcBef>
                </a:pPr>
                <a:endParaRPr lang="en-US" sz="200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𝑑</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sub>
                    </m:sSub>
                    <m:r>
                      <a:rPr lang="en-US" sz="2000" b="0" i="1" smtClean="0">
                        <a:latin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sin</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e>
                        </m:d>
                      </m:e>
                    </m:func>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i="1">
                        <a:latin typeface="Cambria Math" panose="02040503050406030204" pitchFamily="18" charset="0"/>
                        <a:cs typeface="Arial" panose="020B0604020202020204" pitchFamily="34" charset="0"/>
                      </a:rPr>
                      <m:t>𝑑</m:t>
                    </m:r>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smtClean="0">
                                <a:latin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r>
                          <a:rPr lang="en-US" sz="2000" i="1" smtClean="0">
                            <a:latin typeface="Cambria Math" panose="02040503050406030204" pitchFamily="18" charset="0"/>
                            <a:ea typeface="Cambria Math" panose="02040503050406030204" pitchFamily="18" charset="0"/>
                            <a:cs typeface="Arial" panose="020B0604020202020204" pitchFamily="34" charset="0"/>
                          </a:rPr>
                          <m:t>𝜔</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i="1">
                            <a:latin typeface="Cambria Math" panose="02040503050406030204" pitchFamily="18" charset="0"/>
                            <a:ea typeface="Cambria Math" panose="02040503050406030204" pitchFamily="18" charset="0"/>
                            <a:cs typeface="Arial" panose="020B0604020202020204" pitchFamily="34" charset="0"/>
                          </a:rPr>
                          <m:t>𝑅𝑐</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smtClean="0">
                                    <a:latin typeface="Cambria Math" panose="02040503050406030204" pitchFamily="18" charset="0"/>
                                    <a:ea typeface="Cambria Math" panose="02040503050406030204" pitchFamily="18" charset="0"/>
                                    <a:cs typeface="Arial" panose="020B0604020202020204" pitchFamily="34" charset="0"/>
                                  </a:rPr>
                                </m:ctrlPr>
                              </m:dPr>
                              <m:e>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d>
                      </m:e>
                    </m:func>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i="1">
                                    <a:latin typeface="Cambria Math" panose="02040503050406030204" pitchFamily="18" charset="0"/>
                                    <a:ea typeface="Cambria Math" panose="02040503050406030204" pitchFamily="18" charset="0"/>
                                    <a:cs typeface="Arial" panose="020B0604020202020204" pitchFamily="34" charset="0"/>
                                  </a:rPr>
                                  <m:t>𝑧</m:t>
                                </m:r>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𝜆</m:t>
                                </m:r>
                              </m:den>
                            </m:f>
                          </m:e>
                        </m:d>
                      </m:e>
                    </m:func>
                    <m:r>
                      <a:rPr lang="en-US" sz="2000" i="1">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𝑑𝑧</m:t>
                    </m:r>
                    <m:r>
                      <a:rPr lang="en-US" sz="2000" i="1">
                        <a:latin typeface="Cambria Math" panose="02040503050406030204" pitchFamily="18" charset="0"/>
                        <a:ea typeface="Cambria Math" panose="02040503050406030204" pitchFamily="18" charset="0"/>
                        <a:cs typeface="Arial" panose="020B0604020202020204" pitchFamily="34" charset="0"/>
                      </a:rPr>
                      <m:t>′</m:t>
                    </m:r>
                  </m:oMath>
                </a14:m>
                <a:endParaRPr lang="en-US" sz="200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𝐾</m:t>
                    </m:r>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𝑅</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𝑡</m:t>
                            </m:r>
                            <m:r>
                              <a:rPr lang="en-US" sz="2000" b="0" i="1" smtClean="0">
                                <a:latin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𝑅</m:t>
                                </m:r>
                              </m:num>
                              <m:den>
                                <m:r>
                                  <a:rPr lang="en-US" sz="2000" b="0" i="1" smtClean="0">
                                    <a:latin typeface="Cambria Math" panose="02040503050406030204" pitchFamily="18" charset="0"/>
                                    <a:cs typeface="Arial" panose="020B0604020202020204" pitchFamily="34" charset="0"/>
                                  </a:rPr>
                                  <m:t>𝑐</m:t>
                                </m:r>
                              </m:den>
                            </m:f>
                          </m:e>
                        </m:d>
                      </m:e>
                    </m:func>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𝑢</m:t>
                            </m:r>
                          </m:e>
                        </m:d>
                      </m:e>
                    </m:func>
                    <m:r>
                      <a:rPr lang="en-US" sz="2000" b="0" i="1" smtClean="0">
                        <a:latin typeface="Cambria Math" panose="02040503050406030204" pitchFamily="18" charset="0"/>
                        <a:cs typeface="Arial" panose="020B0604020202020204" pitchFamily="34" charset="0"/>
                      </a:rPr>
                      <m:t>𝑑𝑢</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𝑟𝑐</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f>
                      <m:fPr>
                        <m:ctrlPr>
                          <a:rPr lang="en-US" sz="2000" b="0" i="1" smtClean="0">
                            <a:latin typeface="Cambria Math" panose="02040503050406030204" pitchFamily="18" charset="0"/>
                            <a:cs typeface="Arial" panose="020B0604020202020204" pitchFamily="34" charset="0"/>
                          </a:rPr>
                        </m:ctrlPr>
                      </m:fPr>
                      <m:num>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func>
                                  <m:funcPr>
                                    <m:ctrlPr>
                                      <a:rPr lang="en-US" sz="2000" b="0" i="1" smtClean="0">
                                        <a:latin typeface="Cambria Math" panose="02040503050406030204" pitchFamily="18" charset="0"/>
                                        <a:cs typeface="Arial" panose="020B0604020202020204" pitchFamily="34" charset="0"/>
                                      </a:rPr>
                                    </m:ctrlPr>
                                  </m:funcPr>
                                  <m:fName>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2</m:t>
                                        </m:r>
                                      </m:den>
                                    </m:f>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𝑠𝑖𝑛</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1" smtClean="0">
                        <a:latin typeface="Cambria Math" panose="02040503050406030204" pitchFamily="18" charset="0"/>
                        <a:cs typeface="Arial" panose="020B0604020202020204" pitchFamily="34" charset="0"/>
                      </a:rPr>
                      <m:t>  , </m:t>
                    </m:r>
                    <m:r>
                      <a:rPr lang="en-US" sz="2000" b="0" i="1" smtClean="0">
                        <a:latin typeface="Cambria Math" panose="02040503050406030204" pitchFamily="18" charset="0"/>
                        <a:cs typeface="Arial" panose="020B0604020202020204" pitchFamily="34" charset="0"/>
                      </a:rPr>
                      <m:t>𝑢</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oMath>
                </a14:m>
                <a:endParaRPr lang="en-US" sz="200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𝑟𝑐</m:t>
                        </m:r>
                      </m:den>
                    </m:f>
                    <m:r>
                      <a:rPr lang="en-US" sz="2000" i="1">
                        <a:latin typeface="Cambria Math" panose="02040503050406030204" pitchFamily="18" charset="0"/>
                        <a:cs typeface="Arial" panose="020B0604020202020204" pitchFamily="34" charset="0"/>
                      </a:rPr>
                      <m:t> </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oMath>
                </a14:m>
                <a:r>
                  <a:rPr lang="en-US" sz="2000">
                    <a:cs typeface="Arial" panose="020B0604020202020204" pitchFamily="34" charset="0"/>
                  </a:rPr>
                  <a:t> </a:t>
                </a: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𝑠𝑖𝑛</m:t>
                        </m:r>
                        <m:r>
                          <a:rPr lang="en-US" sz="2000" i="1" smtClean="0">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i="1">
                            <a:latin typeface="Cambria Math" panose="02040503050406030204" pitchFamily="18" charset="0"/>
                            <a:ea typeface="Cambria Math" panose="02040503050406030204" pitchFamily="18" charset="0"/>
                            <a:cs typeface="Arial" panose="020B0604020202020204" pitchFamily="34" charset="0"/>
                          </a:rPr>
                          <m:t>)</m:t>
                        </m:r>
                      </m:den>
                    </m:f>
                    <m:r>
                      <a:rPr lang="en-US" sz="2000" i="1">
                        <a:latin typeface="Cambria Math" panose="02040503050406030204" pitchFamily="18" charset="0"/>
                        <a:cs typeface="Arial" panose="020B0604020202020204" pitchFamily="34" charset="0"/>
                      </a:rPr>
                      <m:t> </m:t>
                    </m:r>
                  </m:oMath>
                </a14:m>
                <a:endParaRPr lang="en-US" sz="2000" i="1">
                  <a:latin typeface="Cambria Math" panose="02040503050406030204" pitchFamily="18" charset="0"/>
                  <a:ea typeface="Cambria Math" panose="02040503050406030204" pitchFamily="18"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𝐵</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d>
                        <m:f>
                          <m:fPr>
                            <m:ctrlPr>
                              <a:rPr lang="en-US" sz="2000" i="1">
                                <a:latin typeface="Cambria Math" panose="02040503050406030204" pitchFamily="18" charset="0"/>
                                <a:cs typeface="Arial" panose="020B0604020202020204" pitchFamily="34" charset="0"/>
                              </a:rPr>
                            </m:ctrlPr>
                          </m:fPr>
                          <m:num>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r>
                              <a:rPr lang="en-US" sz="2000" i="1">
                                <a:latin typeface="Cambria Math" panose="02040503050406030204" pitchFamily="18" charset="0"/>
                                <a:ea typeface="Cambria Math" panose="02040503050406030204" pitchFamily="18" charset="0"/>
                                <a:cs typeface="Arial" panose="020B0604020202020204" pitchFamily="34" charset="0"/>
                              </a:rPr>
                              <m:t>𝑠𝑖𝑛</m:t>
                            </m:r>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i="1">
                                <a:latin typeface="Cambria Math" panose="02040503050406030204" pitchFamily="18" charset="0"/>
                                <a:ea typeface="Cambria Math" panose="02040503050406030204" pitchFamily="18" charset="0"/>
                                <a:cs typeface="Arial" panose="020B0604020202020204" pitchFamily="34" charset="0"/>
                              </a:rPr>
                              <m:t>)</m:t>
                            </m:r>
                          </m:den>
                        </m:f>
                      </m:e>
                    </m:func>
                  </m:oMath>
                </a14:m>
                <a:endParaRPr lang="en-US" sz="200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𝑎𝑣</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rad>
                      <m:radPr>
                        <m:degHide m:val="on"/>
                        <m:ctrlPr>
                          <a:rPr lang="en-US" sz="2000" b="0" i="1" smtClean="0">
                            <a:latin typeface="Cambria Math" panose="02040503050406030204" pitchFamily="18" charset="0"/>
                            <a:cs typeface="Arial" panose="020B0604020202020204" pitchFamily="34" charset="0"/>
                          </a:rPr>
                        </m:ctrlPr>
                      </m:radPr>
                      <m:deg/>
                      <m:e>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cs typeface="Arial" panose="020B0604020202020204" pitchFamily="34" charset="0"/>
                                  </a:rPr>
                                  <m:t>0</m:t>
                                </m:r>
                              </m:sub>
                            </m:sSub>
                          </m:den>
                        </m:f>
                      </m:e>
                    </m:rad>
                    <m:r>
                      <a:rPr lang="en-US" sz="2000" b="0" i="1" smtClean="0">
                        <a:latin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cs typeface="Arial" panose="020B0604020202020204" pitchFamily="34" charset="0"/>
                          </a:rPr>
                        </m:ctrlPr>
                      </m:sSupPr>
                      <m:e>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e>
                      <m:sup>
                        <m:r>
                          <a:rPr lang="en-US" sz="2000" b="0" i="1" smtClean="0">
                            <a:latin typeface="Cambria Math" panose="02040503050406030204" pitchFamily="18" charset="0"/>
                            <a:cs typeface="Arial" panose="020B0604020202020204" pitchFamily="34" charset="0"/>
                          </a:rPr>
                          <m:t>2</m:t>
                        </m:r>
                      </m:sup>
                    </m:sSup>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cs typeface="Arial" panose="020B0604020202020204" pitchFamily="34" charset="0"/>
                          </a:rPr>
                          <m:t>[0, </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ub>
                    </m:sSub>
                    <m:f>
                      <m:fPr>
                        <m:ctrlPr>
                          <a:rPr lang="en-US" sz="2000" i="1">
                            <a:latin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𝑐𝑜𝑠</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m:t>
                        </m:r>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r>
                          <a:rPr lang="en-US" sz="2000" b="0" i="1" smtClean="0">
                            <a:latin typeface="Cambria Math" panose="02040503050406030204" pitchFamily="18" charset="0"/>
                            <a:cs typeface="Arial" panose="020B0604020202020204" pitchFamily="34" charset="0"/>
                          </a:rPr>
                          <m:t>)</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𝑠𝑖𝑛</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0"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θ</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=73.1</m:t>
                    </m:r>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Ω</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den>
                    </m:f>
                  </m:oMath>
                </a14:m>
                <a:r>
                  <a:rPr lang="en-US" sz="2000">
                    <a:latin typeface="Arial" panose="020B0604020202020204" pitchFamily="34" charset="0"/>
                    <a:cs typeface="Arial" panose="020B0604020202020204" pitchFamily="34" charset="0"/>
                  </a:rPr>
                  <a:t>  </a:t>
                </a:r>
              </a:p>
              <a:p>
                <a:pPr marL="342900" indent="-342900" algn="l">
                  <a:lnSpc>
                    <a:spcPct val="100000"/>
                  </a:lnSpc>
                  <a:spcBef>
                    <a:spcPts val="0"/>
                  </a:spcBef>
                  <a:buFont typeface="Arial" panose="020B0604020202020204" pitchFamily="34" charset="0"/>
                  <a:buChar char="•"/>
                </a:pPr>
                <a:endParaRPr lang="en-US" sz="200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endParaRPr lang="en-US" sz="2000">
                  <a:latin typeface="Arial" panose="020B0604020202020204" pitchFamily="34" charset="0"/>
                  <a:cs typeface="Arial" panose="020B0604020202020204" pitchFamily="34" charset="0"/>
                </a:endParaRPr>
              </a:p>
              <a:p>
                <a:pPr marL="342900" indent="-342900" algn="r">
                  <a:lnSpc>
                    <a:spcPct val="120000"/>
                  </a:lnSpc>
                  <a:spcBef>
                    <a:spcPts val="0"/>
                  </a:spcBef>
                  <a:buFont typeface="Arial" panose="020B0604020202020204" pitchFamily="34" charset="0"/>
                  <a:buChar char="•"/>
                </a:pPr>
                <a:endParaRPr lang="en-US" sz="2000" i="1">
                  <a:latin typeface="Cambria Math" panose="02040503050406030204" pitchFamily="18" charset="0"/>
                  <a:cs typeface="Arial" panose="020B0604020202020204" pitchFamily="34" charset="0"/>
                </a:endParaRPr>
              </a:p>
              <a:p>
                <a:pPr algn="r">
                  <a:lnSpc>
                    <a:spcPct val="120000"/>
                  </a:lnSpc>
                  <a:spcBef>
                    <a:spcPts val="0"/>
                  </a:spcBef>
                </a:pPr>
                <a:endParaRPr lang="en-US" sz="200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40127" y="1562968"/>
                <a:ext cx="11599473" cy="3732064"/>
              </a:xfrm>
              <a:blipFill>
                <a:blip r:embed="rId2"/>
                <a:stretch>
                  <a:fillRect l="-328" t="-135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53</a:t>
            </a:fld>
            <a:endParaRPr lang="en-US" altLang="en-US"/>
          </a:p>
        </p:txBody>
      </p:sp>
    </p:spTree>
    <p:extLst>
      <p:ext uri="{BB962C8B-B14F-4D97-AF65-F5344CB8AC3E}">
        <p14:creationId xmlns:p14="http://schemas.microsoft.com/office/powerpoint/2010/main" val="275418312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783" y="177084"/>
            <a:ext cx="11840817" cy="982810"/>
          </a:xfrm>
        </p:spPr>
        <p:txBody>
          <a:bodyPr>
            <a:normAutofit/>
          </a:bodyPr>
          <a:lstStyle/>
          <a:p>
            <a:pPr algn="ctr"/>
            <a:r>
              <a:rPr lang="en-US" sz="4400">
                <a:latin typeface="Arial" panose="020B0604020202020204" pitchFamily="34" charset="0"/>
                <a:cs typeface="Arial" panose="020B0604020202020204" pitchFamily="34" charset="0"/>
              </a:rPr>
              <a:t>Radiation from an accelerating charge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596571"/>
                <a:ext cx="11375388" cy="5124903"/>
              </a:xfrm>
            </p:spPr>
            <p:txBody>
              <a:bodyPr>
                <a:normAutofit/>
              </a:bodyPr>
              <a:lstStyle/>
              <a:p>
                <a:pPr marL="342900" indent="-342900" algn="l">
                  <a:lnSpc>
                    <a:spcPct val="100000"/>
                  </a:lnSpc>
                  <a:spcBef>
                    <a:spcPts val="0"/>
                  </a:spcBef>
                  <a:buFont typeface="Arial" panose="020B0604020202020204" pitchFamily="34" charset="0"/>
                  <a:buChar char="•"/>
                </a:pP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r</m:t>
                        </m:r>
                      </m:e>
                      <m:sup>
                        <m:r>
                          <a:rPr lang="en-US" sz="2000" b="0" i="0"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R</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r</m:t>
                    </m:r>
                  </m:oMath>
                </a14:m>
                <a:r>
                  <a:rPr lang="en-US" sz="2000">
                    <a:latin typeface="Cambria Math" panose="02040503050406030204" pitchFamily="18" charset="0"/>
                    <a:ea typeface="Cambria Math" panose="02040503050406030204" pitchFamily="18" charset="0"/>
                    <a:cs typeface="Arial" panose="020B0604020202020204" pitchFamily="34" charset="0"/>
                  </a:rPr>
                  <a:t>, R= |r-r’|</a:t>
                </a: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𝜑</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m:t>
                        </m:r>
                      </m:e>
                      <m:sub>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𝑉</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1</m:t>
                            </m:r>
                          </m:sub>
                        </m:sSub>
                      </m:sub>
                    </m:sSub>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i="1" smtClean="0">
                            <a:latin typeface="Cambria Math" panose="02040503050406030204" pitchFamily="18" charset="0"/>
                            <a:ea typeface="Cambria Math" panose="02040503050406030204" pitchFamily="18" charset="0"/>
                            <a:cs typeface="Arial" panose="020B0604020202020204" pitchFamily="34" charset="0"/>
                          </a:rPr>
                          <m:t>𝜌</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𝑄</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𝑝</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𝑑𝑝</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e>
                    </m:d>
                  </m:oMath>
                </a14:m>
                <a:endParaRPr lang="en-US" sz="2000" b="0">
                  <a:latin typeface="Arial" panose="020B0604020202020204" pitchFamily="34" charset="0"/>
                  <a:ea typeface="Cambria Math" panose="02040503050406030204" pitchFamily="18"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1" i="1" smtClean="0">
                        <a:latin typeface="Cambria Math" panose="02040503050406030204" pitchFamily="18" charset="0"/>
                        <a:cs typeface="Arial" panose="020B0604020202020204" pitchFamily="34" charset="0"/>
                      </a:rPr>
                      <m:t>𝑨</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oMath>
                </a14:m>
                <a:r>
                  <a:rPr lang="en-US" sz="2000" b="0" i="1">
                    <a:latin typeface="Cambria Math" panose="02040503050406030204" pitchFamily="18" charset="0"/>
                    <a:cs typeface="Arial" panose="020B0604020202020204" pitchFamily="34" charset="0"/>
                  </a:rPr>
                  <a:t>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m:t>
                        </m:r>
                      </m:e>
                      <m:sub>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𝑉</m:t>
                            </m:r>
                          </m:e>
                          <m:sub>
                            <m:r>
                              <a:rPr lang="en-US" sz="2000" i="1">
                                <a:latin typeface="Cambria Math" panose="02040503050406030204" pitchFamily="18" charset="0"/>
                                <a:ea typeface="Cambria Math" panose="02040503050406030204" pitchFamily="18" charset="0"/>
                                <a:cs typeface="Arial" panose="020B0604020202020204" pitchFamily="34" charset="0"/>
                              </a:rPr>
                              <m:t>1</m:t>
                            </m:r>
                          </m:sub>
                        </m:sSub>
                      </m:sub>
                    </m:sSub>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b="1" i="1" smtClean="0">
                            <a:latin typeface="Cambria Math" panose="02040503050406030204" pitchFamily="18" charset="0"/>
                            <a:ea typeface="Cambria Math" panose="02040503050406030204" pitchFamily="18" charset="0"/>
                            <a:cs typeface="Arial" panose="020B0604020202020204" pitchFamily="34" charset="0"/>
                          </a:rPr>
                          <m:t>𝒋</m:t>
                        </m:r>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𝑟</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𝑡</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𝑅</m:t>
                            </m:r>
                          </m:num>
                          <m:den>
                            <m:r>
                              <a:rPr lang="en-US" sz="2000" i="1">
                                <a:latin typeface="Cambria Math" panose="02040503050406030204" pitchFamily="18" charset="0"/>
                                <a:ea typeface="Cambria Math" panose="02040503050406030204" pitchFamily="18" charset="0"/>
                                <a:cs typeface="Arial" panose="020B0604020202020204" pitchFamily="34" charset="0"/>
                              </a:rPr>
                              <m:t>𝑐</m:t>
                            </m:r>
                          </m:den>
                        </m:f>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𝑟</m:t>
                        </m:r>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𝑟</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den>
                    </m:f>
                    <m:r>
                      <a:rPr lang="en-US" sz="2000" i="1">
                        <a:latin typeface="Cambria Math" panose="02040503050406030204" pitchFamily="18" charset="0"/>
                        <a:ea typeface="Cambria Math" panose="02040503050406030204" pitchFamily="18" charset="0"/>
                        <a:cs typeface="Arial" panose="020B0604020202020204" pitchFamily="34" charset="0"/>
                      </a:rPr>
                      <m:t>𝑑</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𝑣</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m:t>
                        </m:r>
                      </m:num>
                      <m:den>
                        <m:r>
                          <a:rPr lang="en-US" sz="2000" b="0" i="1" smtClean="0">
                            <a:latin typeface="Cambria Math" panose="02040503050406030204" pitchFamily="18" charset="0"/>
                            <a:cs typeface="Arial" panose="020B0604020202020204" pitchFamily="34" charset="0"/>
                          </a:rPr>
                          <m:t>𝑑𝑡</m:t>
                        </m:r>
                      </m:den>
                    </m:f>
                    <m:r>
                      <a:rPr lang="en-US" sz="2000" b="1" i="1" smtClean="0">
                        <a:latin typeface="Cambria Math" panose="02040503050406030204" pitchFamily="18" charset="0"/>
                        <a:cs typeface="Arial" panose="020B0604020202020204" pitchFamily="34" charset="0"/>
                      </a:rPr>
                      <m:t>𝒑</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oMath>
                </a14:m>
                <a:endParaRPr lang="en-US" sz="200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1" i="1" smtClean="0">
                        <a:latin typeface="Cambria Math" panose="02040503050406030204" pitchFamily="18" charset="0"/>
                        <a:cs typeface="Arial" panose="020B0604020202020204" pitchFamily="34" charset="0"/>
                      </a:rPr>
                      <m:t>𝑬</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1" i="1" smtClean="0">
                            <a:latin typeface="Cambria Math" panose="02040503050406030204" pitchFamily="18" charset="0"/>
                            <a:ea typeface="Cambria Math" panose="02040503050406030204" pitchFamily="18" charset="0"/>
                            <a:cs typeface="Arial" panose="020B0604020202020204" pitchFamily="34" charset="0"/>
                          </a:rPr>
                          <m:t>𝑨</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oMath>
                </a14:m>
                <a:endParaRPr lang="en-US" sz="200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1" i="1" smtClean="0">
                        <a:latin typeface="Cambria Math" panose="02040503050406030204" pitchFamily="18" charset="0"/>
                        <a:cs typeface="Arial" panose="020B0604020202020204" pitchFamily="34" charset="0"/>
                      </a:rPr>
                      <m:t>𝑩</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e>
                    </m:d>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1" i="1" smtClean="0">
                        <a:latin typeface="Cambria Math" panose="02040503050406030204" pitchFamily="18" charset="0"/>
                        <a:ea typeface="Cambria Math" panose="02040503050406030204" pitchFamily="18" charset="0"/>
                        <a:cs typeface="Arial" panose="020B0604020202020204" pitchFamily="34" charset="0"/>
                      </a:rPr>
                      <m:t>𝒓</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𝑑</m:t>
                            </m:r>
                          </m:e>
                          <m:sup>
                            <m:r>
                              <a:rPr lang="en-US" sz="2000" b="0" i="1" smtClean="0">
                                <a:latin typeface="Cambria Math" panose="02040503050406030204" pitchFamily="18" charset="0"/>
                                <a:cs typeface="Arial" panose="020B0604020202020204" pitchFamily="34" charset="0"/>
                              </a:rPr>
                              <m:t>2</m:t>
                            </m:r>
                          </m:sup>
                        </m:sSup>
                      </m:num>
                      <m:den>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𝑑𝑡</m:t>
                            </m:r>
                          </m:e>
                          <m:sup>
                            <m:r>
                              <a:rPr lang="en-US" sz="2000" b="0" i="1" smtClean="0">
                                <a:latin typeface="Cambria Math" panose="02040503050406030204" pitchFamily="18" charset="0"/>
                                <a:cs typeface="Arial" panose="020B0604020202020204" pitchFamily="34" charset="0"/>
                              </a:rPr>
                              <m:t>2</m:t>
                            </m:r>
                          </m:sup>
                        </m:sSup>
                      </m:den>
                    </m:f>
                    <m:r>
                      <a:rPr lang="en-US" sz="2000" b="1" i="1" smtClean="0">
                        <a:latin typeface="Cambria Math" panose="02040503050406030204" pitchFamily="18" charset="0"/>
                        <a:cs typeface="Arial" panose="020B0604020202020204" pitchFamily="34" charset="0"/>
                      </a:rPr>
                      <m:t>𝒑</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oMath>
                </a14:m>
                <a:endParaRPr lang="en-US" sz="200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1" i="1" smtClean="0">
                        <a:latin typeface="Cambria Math" panose="02040503050406030204" pitchFamily="18" charset="0"/>
                        <a:cs typeface="Arial" panose="020B0604020202020204" pitchFamily="34" charset="0"/>
                      </a:rPr>
                      <m:t>𝑬</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𝑐</m:t>
                        </m:r>
                      </m:num>
                      <m:den>
                        <m:r>
                          <a:rPr lang="en-US" sz="2000" b="0" i="1" smtClean="0">
                            <a:latin typeface="Cambria Math" panose="02040503050406030204" pitchFamily="18" charset="0"/>
                            <a:cs typeface="Arial" panose="020B0604020202020204" pitchFamily="34" charset="0"/>
                          </a:rPr>
                          <m:t>𝑟</m:t>
                        </m:r>
                      </m:den>
                    </m:f>
                    <m:r>
                      <a:rPr lang="en-US" sz="2000" b="1" i="1" smtClean="0">
                        <a:latin typeface="Cambria Math" panose="02040503050406030204" pitchFamily="18" charset="0"/>
                        <a:cs typeface="Arial" panose="020B0604020202020204" pitchFamily="34" charset="0"/>
                      </a:rPr>
                      <m:t>𝒓</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1" i="1">
                        <a:latin typeface="Cambria Math" panose="02040503050406030204" pitchFamily="18" charset="0"/>
                        <a:cs typeface="Arial" panose="020B0604020202020204" pitchFamily="34" charset="0"/>
                      </a:rPr>
                      <m:t>𝑩</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e>
                    </m:d>
                  </m:oMath>
                </a14:m>
                <a:endParaRPr lang="en-US" sz="200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m:t>
                        </m:r>
                        <m:r>
                          <a:rPr lang="en-US" sz="2000" b="1" i="1" smtClean="0">
                            <a:latin typeface="Cambria Math" panose="02040503050406030204" pitchFamily="18" charset="0"/>
                            <a:cs typeface="Arial" panose="020B0604020202020204" pitchFamily="34" charset="0"/>
                          </a:rPr>
                          <m:t>𝒑</m:t>
                        </m:r>
                      </m:num>
                      <m:den>
                        <m:r>
                          <a:rPr lang="en-US" sz="2000" b="0" i="1" smtClean="0">
                            <a:latin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𝑞</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𝑑𝑟</m:t>
                        </m:r>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𝑞𝑣</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𝑑</m:t>
                            </m:r>
                          </m:e>
                          <m:sup>
                            <m:r>
                              <a:rPr lang="en-US" sz="2000" b="0" i="1" smtClean="0">
                                <a:latin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𝑑𝑡</m:t>
                            </m:r>
                          </m:e>
                          <m:sup>
                            <m:r>
                              <a:rPr lang="en-US" sz="2000" b="0" i="1" smtClean="0">
                                <a:latin typeface="Cambria Math" panose="02040503050406030204" pitchFamily="18" charset="0"/>
                                <a:cs typeface="Arial" panose="020B0604020202020204" pitchFamily="34" charset="0"/>
                              </a:rPr>
                              <m:t>2</m:t>
                            </m:r>
                          </m:sup>
                        </m:sSup>
                      </m:den>
                    </m:f>
                    <m:r>
                      <a:rPr lang="en-US" sz="2000" b="1" i="1" smtClean="0">
                        <a:latin typeface="Cambria Math" panose="02040503050406030204" pitchFamily="18" charset="0"/>
                        <a:cs typeface="Arial" panose="020B0604020202020204" pitchFamily="34" charset="0"/>
                      </a:rPr>
                      <m:t>𝒑</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𝑞</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𝑑𝑣</m:t>
                        </m:r>
                      </m:num>
                      <m:den>
                        <m:r>
                          <a:rPr lang="en-US" sz="2000" b="0" i="1" smtClean="0">
                            <a:latin typeface="Cambria Math" panose="02040503050406030204" pitchFamily="18" charset="0"/>
                            <a:cs typeface="Arial" panose="020B0604020202020204" pitchFamily="34" charset="0"/>
                          </a:rPr>
                          <m:t>𝑑𝑡</m:t>
                        </m:r>
                      </m:den>
                    </m:f>
                  </m:oMath>
                </a14:m>
                <a:endParaRPr lang="en-US" sz="200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𝑑𝑊</m:t>
                        </m:r>
                      </m:num>
                      <m:den>
                        <m:r>
                          <a:rPr lang="en-US" sz="2000" b="0" i="1" smtClean="0">
                            <a:latin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num>
                      <m:den>
                        <m:r>
                          <a:rPr lang="en-US" sz="2000" b="0" i="1" smtClean="0">
                            <a:latin typeface="Cambria Math" panose="02040503050406030204" pitchFamily="18" charset="0"/>
                            <a:cs typeface="Arial" panose="020B0604020202020204" pitchFamily="34" charset="0"/>
                          </a:rPr>
                          <m:t>3</m:t>
                        </m:r>
                      </m:den>
                    </m:f>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𝑞</m:t>
                            </m:r>
                          </m:e>
                          <m:sup>
                            <m:r>
                              <a:rPr lang="en-US" sz="2000" b="0" i="1" smtClean="0">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𝑑𝑣</m:t>
                            </m:r>
                          </m:num>
                          <m:den>
                            <m:r>
                              <a:rPr lang="en-US" sz="2000" b="0" i="1" smtClean="0">
                                <a:latin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oMath>
                </a14:m>
                <a:endParaRPr lang="en-US" sz="2000">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endParaRPr lang="en-US">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endParaRPr lang="en-US">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596571"/>
                <a:ext cx="11375388" cy="5124903"/>
              </a:xfrm>
              <a:blipFill>
                <a:blip r:embed="rId2"/>
                <a:stretch>
                  <a:fillRect l="-446" t="-743"/>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54</a:t>
            </a:fld>
            <a:endParaRPr lang="en-US" altLang="en-US"/>
          </a:p>
        </p:txBody>
      </p:sp>
    </p:spTree>
    <p:extLst>
      <p:ext uri="{BB962C8B-B14F-4D97-AF65-F5344CB8AC3E}">
        <p14:creationId xmlns:p14="http://schemas.microsoft.com/office/powerpoint/2010/main" val="98982083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1201400" cy="982810"/>
          </a:xfrm>
        </p:spPr>
        <p:txBody>
          <a:bodyPr>
            <a:normAutofit/>
          </a:bodyPr>
          <a:lstStyle/>
          <a:p>
            <a:pPr algn="ctr"/>
            <a:r>
              <a:rPr lang="en-US" sz="4400">
                <a:latin typeface="Arial" panose="020B0604020202020204" pitchFamily="34" charset="0"/>
                <a:cs typeface="Arial" panose="020B0604020202020204" pitchFamily="34" charset="0"/>
              </a:rPr>
              <a:t>Radiation from a single accelerating charge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596571"/>
                <a:ext cx="11375388" cy="5124903"/>
              </a:xfrm>
            </p:spPr>
            <p:txBody>
              <a:bodyPr>
                <a:normAutofit/>
              </a:bodyPr>
              <a:lstStyle/>
              <a:p>
                <a:pPr marL="342900" indent="-342900" algn="l">
                  <a:lnSpc>
                    <a:spcPct val="100000"/>
                  </a:lnSpc>
                  <a:spcBef>
                    <a:spcPts val="0"/>
                  </a:spcBef>
                  <a:buFont typeface="Arial" panose="020B0604020202020204" pitchFamily="34" charset="0"/>
                  <a:buChar char="•"/>
                </a:pPr>
                <a:r>
                  <a:rPr lang="en-US">
                    <a:latin typeface="Arial" panose="020B0604020202020204" pitchFamily="34" charset="0"/>
                    <a:ea typeface="Cambria Math" panose="02040503050406030204" pitchFamily="18" charset="0"/>
                    <a:cs typeface="Arial" panose="020B0604020202020204" pitchFamily="34" charset="0"/>
                  </a:rPr>
                  <a:t>Near zone</a:t>
                </a: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i="1" smtClean="0">
                        <a:latin typeface="Cambria Math" panose="02040503050406030204" pitchFamily="18" charset="0"/>
                        <a:ea typeface="Cambria Math" panose="02040503050406030204" pitchFamily="18" charset="0"/>
                        <a:cs typeface="Arial" panose="020B0604020202020204" pitchFamily="34" charset="0"/>
                      </a:rPr>
                      <m:t>𝜑</m:t>
                    </m:r>
                    <m:d>
                      <m:dPr>
                        <m:ctrlPr>
                          <a:rPr lang="en-US" b="0" i="1" smtClean="0">
                            <a:latin typeface="Cambria Math" panose="02040503050406030204" pitchFamily="18" charset="0"/>
                            <a:ea typeface="Cambria Math" panose="02040503050406030204" pitchFamily="18" charset="0"/>
                            <a:cs typeface="Arial" panose="020B0604020202020204" pitchFamily="34" charset="0"/>
                          </a:rPr>
                        </m:ctrlPr>
                      </m:dPr>
                      <m:e>
                        <m:r>
                          <a:rPr lang="en-US" b="0" i="1" smtClean="0">
                            <a:latin typeface="Cambria Math" panose="02040503050406030204" pitchFamily="18" charset="0"/>
                            <a:ea typeface="Cambria Math" panose="02040503050406030204" pitchFamily="18" charset="0"/>
                            <a:cs typeface="Arial" panose="020B0604020202020204" pitchFamily="34" charset="0"/>
                          </a:rPr>
                          <m:t>𝑟</m:t>
                        </m:r>
                        <m:r>
                          <a:rPr lang="en-US" b="0" i="1" smtClean="0">
                            <a:latin typeface="Cambria Math" panose="02040503050406030204" pitchFamily="18" charset="0"/>
                            <a:ea typeface="Cambria Math" panose="02040503050406030204" pitchFamily="18" charset="0"/>
                            <a:cs typeface="Arial" panose="020B0604020202020204" pitchFamily="34" charset="0"/>
                          </a:rPr>
                          <m:t>,</m:t>
                        </m:r>
                        <m:r>
                          <a:rPr lang="en-US" b="0" i="1" smtClean="0">
                            <a:latin typeface="Cambria Math" panose="02040503050406030204" pitchFamily="18" charset="0"/>
                            <a:ea typeface="Cambria Math" panose="02040503050406030204" pitchFamily="18" charset="0"/>
                            <a:cs typeface="Arial" panose="020B0604020202020204" pitchFamily="34" charset="0"/>
                          </a:rPr>
                          <m:t>𝑡</m:t>
                        </m:r>
                      </m:e>
                    </m:d>
                    <m:r>
                      <a:rPr lang="en-US"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i="1">
                            <a:latin typeface="Cambria Math" panose="02040503050406030204" pitchFamily="18" charset="0"/>
                            <a:ea typeface="Cambria Math" panose="02040503050406030204" pitchFamily="18" charset="0"/>
                            <a:cs typeface="Arial" panose="020B0604020202020204" pitchFamily="34" charset="0"/>
                          </a:rPr>
                        </m:ctrlPr>
                      </m:fPr>
                      <m:num>
                        <m:r>
                          <a:rPr lang="en-US" b="0" i="1" smtClean="0">
                            <a:latin typeface="Cambria Math" panose="02040503050406030204" pitchFamily="18" charset="0"/>
                            <a:ea typeface="Cambria Math" panose="02040503050406030204" pitchFamily="18" charset="0"/>
                            <a:cs typeface="Arial" panose="020B0604020202020204" pitchFamily="34" charset="0"/>
                          </a:rPr>
                          <m:t>𝑞</m:t>
                        </m:r>
                      </m:num>
                      <m:den>
                        <m:r>
                          <a:rPr lang="en-US" i="1">
                            <a:latin typeface="Cambria Math" panose="02040503050406030204" pitchFamily="18" charset="0"/>
                            <a:ea typeface="Cambria Math" panose="02040503050406030204" pitchFamily="18" charset="0"/>
                            <a:cs typeface="Arial" panose="020B0604020202020204" pitchFamily="34" charset="0"/>
                          </a:rPr>
                          <m:t>4</m:t>
                        </m:r>
                        <m:r>
                          <a:rPr lang="en-US" i="1">
                            <a:latin typeface="Cambria Math" panose="02040503050406030204" pitchFamily="18" charset="0"/>
                            <a:ea typeface="Cambria Math" panose="02040503050406030204" pitchFamily="18" charset="0"/>
                            <a:cs typeface="Arial" panose="020B0604020202020204" pitchFamily="34" charset="0"/>
                          </a:rPr>
                          <m:t>𝜋</m:t>
                        </m:r>
                        <m:sSub>
                          <m:sSubPr>
                            <m:ctrlPr>
                              <a:rPr lang="en-US" i="1">
                                <a:latin typeface="Cambria Math" panose="02040503050406030204" pitchFamily="18" charset="0"/>
                                <a:ea typeface="Cambria Math" panose="02040503050406030204" pitchFamily="18" charset="0"/>
                                <a:cs typeface="Arial" panose="020B0604020202020204" pitchFamily="34" charset="0"/>
                              </a:rPr>
                            </m:ctrlPr>
                          </m:sSubPr>
                          <m:e>
                            <m:r>
                              <a:rPr lang="en-US" i="1">
                                <a:latin typeface="Cambria Math" panose="02040503050406030204" pitchFamily="18" charset="0"/>
                                <a:ea typeface="Cambria Math" panose="02040503050406030204" pitchFamily="18" charset="0"/>
                                <a:cs typeface="Arial" panose="020B0604020202020204" pitchFamily="34" charset="0"/>
                              </a:rPr>
                              <m:t>𝜖</m:t>
                            </m:r>
                          </m:e>
                          <m:sub>
                            <m:r>
                              <a:rPr lang="en-US" i="1">
                                <a:latin typeface="Cambria Math" panose="02040503050406030204" pitchFamily="18" charset="0"/>
                                <a:ea typeface="Cambria Math" panose="02040503050406030204" pitchFamily="18" charset="0"/>
                                <a:cs typeface="Arial" panose="020B0604020202020204" pitchFamily="34" charset="0"/>
                              </a:rPr>
                              <m:t>0</m:t>
                            </m:r>
                          </m:sub>
                        </m:sSub>
                      </m:den>
                    </m:f>
                    <m:d>
                      <m:dPr>
                        <m:begChr m:val="["/>
                        <m:endChr m:val="]"/>
                        <m:ctrlPr>
                          <a:rPr lang="en-US"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b="0" i="1" smtClean="0">
                                <a:latin typeface="Cambria Math" panose="02040503050406030204" pitchFamily="18" charset="0"/>
                                <a:ea typeface="Cambria Math" panose="02040503050406030204" pitchFamily="18" charset="0"/>
                                <a:cs typeface="Arial" panose="020B0604020202020204" pitchFamily="34" charset="0"/>
                              </a:rPr>
                            </m:ctrlPr>
                          </m:fPr>
                          <m:num>
                            <m:r>
                              <a:rPr lang="en-US" b="0" i="1" smtClean="0">
                                <a:latin typeface="Cambria Math" panose="02040503050406030204" pitchFamily="18" charset="0"/>
                                <a:ea typeface="Cambria Math" panose="02040503050406030204" pitchFamily="18" charset="0"/>
                                <a:cs typeface="Arial" panose="020B0604020202020204" pitchFamily="34" charset="0"/>
                              </a:rPr>
                              <m:t>1</m:t>
                            </m:r>
                          </m:num>
                          <m:den>
                            <m:r>
                              <a:rPr lang="en-US" b="0" i="1" smtClean="0">
                                <a:latin typeface="Cambria Math" panose="02040503050406030204" pitchFamily="18" charset="0"/>
                                <a:ea typeface="Cambria Math" panose="02040503050406030204" pitchFamily="18" charset="0"/>
                                <a:cs typeface="Arial" panose="020B0604020202020204" pitchFamily="34" charset="0"/>
                              </a:rPr>
                              <m:t>𝑅</m:t>
                            </m:r>
                            <m:r>
                              <a:rPr lang="en-US" b="0" i="1" smtClean="0">
                                <a:latin typeface="Cambria Math" panose="02040503050406030204" pitchFamily="18" charset="0"/>
                                <a:ea typeface="Cambria Math" panose="02040503050406030204" pitchFamily="18" charset="0"/>
                                <a:cs typeface="Arial" panose="020B0604020202020204" pitchFamily="34" charset="0"/>
                              </a:rPr>
                              <m:t>′(1+</m:t>
                            </m:r>
                            <m:f>
                              <m:fPr>
                                <m:ctrlPr>
                                  <a:rPr lang="en-US" b="0" i="1" smtClean="0">
                                    <a:latin typeface="Cambria Math" panose="02040503050406030204" pitchFamily="18" charset="0"/>
                                    <a:ea typeface="Cambria Math" panose="02040503050406030204" pitchFamily="18" charset="0"/>
                                    <a:cs typeface="Arial" panose="020B0604020202020204" pitchFamily="34" charset="0"/>
                                  </a:rPr>
                                </m:ctrlPr>
                              </m:fPr>
                              <m:num>
                                <m:r>
                                  <a:rPr lang="en-US" b="0" i="1" smtClean="0">
                                    <a:latin typeface="Cambria Math" panose="02040503050406030204" pitchFamily="18" charset="0"/>
                                    <a:ea typeface="Cambria Math" panose="02040503050406030204" pitchFamily="18" charset="0"/>
                                    <a:cs typeface="Arial" panose="020B0604020202020204" pitchFamily="34" charset="0"/>
                                  </a:rPr>
                                  <m:t>𝑣</m:t>
                                </m:r>
                                <m:r>
                                  <a:rPr lang="en-US" b="0" i="1" smtClean="0">
                                    <a:latin typeface="Cambria Math" panose="02040503050406030204" pitchFamily="18" charset="0"/>
                                    <a:ea typeface="Cambria Math" panose="02040503050406030204" pitchFamily="18" charset="0"/>
                                    <a:cs typeface="Arial" panose="020B0604020202020204" pitchFamily="34" charset="0"/>
                                  </a:rPr>
                                  <m:t>∙</m:t>
                                </m:r>
                                <m:r>
                                  <a:rPr lang="en-US" b="0" i="1" smtClean="0">
                                    <a:latin typeface="Cambria Math" panose="02040503050406030204" pitchFamily="18" charset="0"/>
                                    <a:ea typeface="Cambria Math" panose="02040503050406030204" pitchFamily="18" charset="0"/>
                                    <a:cs typeface="Arial" panose="020B0604020202020204" pitchFamily="34" charset="0"/>
                                  </a:rPr>
                                  <m:t>𝑛</m:t>
                                </m:r>
                                <m:r>
                                  <a:rPr lang="en-US" b="0" i="1" smtClean="0">
                                    <a:latin typeface="Cambria Math" panose="02040503050406030204" pitchFamily="18" charset="0"/>
                                    <a:ea typeface="Cambria Math" panose="02040503050406030204" pitchFamily="18" charset="0"/>
                                    <a:cs typeface="Arial" panose="020B0604020202020204" pitchFamily="34" charset="0"/>
                                  </a:rPr>
                                  <m:t>′</m:t>
                                </m:r>
                              </m:num>
                              <m:den>
                                <m:r>
                                  <a:rPr lang="en-US"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b="0" i="1" smtClean="0">
                                <a:latin typeface="Cambria Math" panose="02040503050406030204" pitchFamily="18" charset="0"/>
                                <a:ea typeface="Cambria Math" panose="02040503050406030204" pitchFamily="18" charset="0"/>
                                <a:cs typeface="Arial" panose="020B0604020202020204" pitchFamily="34" charset="0"/>
                              </a:rPr>
                              <m:t>)</m:t>
                            </m:r>
                          </m:den>
                        </m:f>
                      </m:e>
                    </m:d>
                  </m:oMath>
                </a14:m>
                <a:endParaRPr lang="en-US" b="0">
                  <a:latin typeface="Arial" panose="020B0604020202020204" pitchFamily="34" charset="0"/>
                  <a:ea typeface="Cambria Math" panose="02040503050406030204" pitchFamily="18" charset="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sSup>
                      <m:sSupPr>
                        <m:ctrlPr>
                          <a:rPr lang="en-US" b="0" i="1" smtClean="0">
                            <a:latin typeface="Cambria Math" panose="02040503050406030204" pitchFamily="18" charset="0"/>
                            <a:ea typeface="Cambria Math" panose="02040503050406030204" pitchFamily="18" charset="0"/>
                            <a:cs typeface="Arial" panose="020B0604020202020204" pitchFamily="34" charset="0"/>
                          </a:rPr>
                        </m:ctrlPr>
                      </m:sSupPr>
                      <m:e>
                        <m:r>
                          <a:rPr lang="en-US"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b="0" i="1" smtClean="0">
                            <a:latin typeface="Cambria Math" panose="02040503050406030204" pitchFamily="18" charset="0"/>
                            <a:ea typeface="Cambria Math" panose="02040503050406030204" pitchFamily="18" charset="0"/>
                            <a:cs typeface="Arial" panose="020B0604020202020204" pitchFamily="34" charset="0"/>
                          </a:rPr>
                          <m:t>∗</m:t>
                        </m:r>
                      </m:sup>
                    </m:sSup>
                    <m:r>
                      <a:rPr lang="en-US"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b="0" i="1" smtClean="0">
                            <a:latin typeface="Cambria Math" panose="02040503050406030204" pitchFamily="18" charset="0"/>
                            <a:ea typeface="Cambria Math" panose="02040503050406030204" pitchFamily="18" charset="0"/>
                            <a:cs typeface="Arial" panose="020B0604020202020204" pitchFamily="34" charset="0"/>
                          </a:rPr>
                        </m:ctrlPr>
                      </m:sSupPr>
                      <m:e>
                        <m:r>
                          <a:rPr lang="en-US"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b="0" i="1" smtClean="0">
                            <a:latin typeface="Cambria Math" panose="02040503050406030204" pitchFamily="18" charset="0"/>
                            <a:ea typeface="Cambria Math" panose="02040503050406030204" pitchFamily="18" charset="0"/>
                            <a:cs typeface="Arial" panose="020B0604020202020204" pitchFamily="34" charset="0"/>
                          </a:rPr>
                          <m:t>′</m:t>
                        </m:r>
                      </m:sup>
                    </m:sSup>
                    <m:r>
                      <a:rPr lang="en-US"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b="0" i="1" smtClean="0">
                            <a:latin typeface="Cambria Math" panose="02040503050406030204" pitchFamily="18" charset="0"/>
                            <a:ea typeface="Cambria Math" panose="02040503050406030204" pitchFamily="18" charset="0"/>
                            <a:cs typeface="Arial" panose="020B0604020202020204" pitchFamily="34" charset="0"/>
                          </a:rPr>
                        </m:ctrlPr>
                      </m:fPr>
                      <m:num>
                        <m:r>
                          <a:rPr lang="en-US" b="0" i="1" smtClean="0">
                            <a:latin typeface="Cambria Math" panose="02040503050406030204" pitchFamily="18" charset="0"/>
                            <a:ea typeface="Cambria Math" panose="02040503050406030204" pitchFamily="18" charset="0"/>
                            <a:cs typeface="Arial" panose="020B0604020202020204" pitchFamily="34" charset="0"/>
                          </a:rPr>
                          <m:t>𝑣</m:t>
                        </m:r>
                      </m:num>
                      <m:den>
                        <m:r>
                          <a:rPr lang="en-US"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b="0" i="1" smtClean="0">
                            <a:latin typeface="Cambria Math" panose="02040503050406030204" pitchFamily="18" charset="0"/>
                            <a:ea typeface="Cambria Math" panose="02040503050406030204" pitchFamily="18" charset="0"/>
                            <a:cs typeface="Arial" panose="020B0604020202020204" pitchFamily="34" charset="0"/>
                          </a:rPr>
                        </m:ctrlPr>
                      </m:sSubPr>
                      <m:e>
                        <m:r>
                          <a:rPr lang="en-US" b="0" i="1" smtClean="0">
                            <a:latin typeface="Cambria Math" panose="02040503050406030204" pitchFamily="18" charset="0"/>
                            <a:ea typeface="Cambria Math" panose="02040503050406030204" pitchFamily="18" charset="0"/>
                            <a:cs typeface="Arial" panose="020B0604020202020204" pitchFamily="34" charset="0"/>
                          </a:rPr>
                          <m:t>𝑥</m:t>
                        </m:r>
                      </m:e>
                      <m:sub>
                        <m:r>
                          <a:rPr lang="en-US"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b="0" i="1" smtClean="0">
                            <a:latin typeface="Cambria Math" panose="02040503050406030204" pitchFamily="18" charset="0"/>
                            <a:ea typeface="Cambria Math" panose="02040503050406030204" pitchFamily="18" charset="0"/>
                            <a:cs typeface="Arial" panose="020B0604020202020204" pitchFamily="34" charset="0"/>
                          </a:rPr>
                        </m:ctrlPr>
                      </m:sSubPr>
                      <m:e>
                        <m:r>
                          <a:rPr lang="en-US" b="0" i="1" smtClean="0">
                            <a:latin typeface="Cambria Math" panose="02040503050406030204" pitchFamily="18" charset="0"/>
                            <a:ea typeface="Cambria Math" panose="02040503050406030204" pitchFamily="18" charset="0"/>
                            <a:cs typeface="Arial" panose="020B0604020202020204" pitchFamily="34" charset="0"/>
                          </a:rPr>
                          <m:t>𝑥</m:t>
                        </m:r>
                        <m:r>
                          <a:rPr lang="en-US" b="0" i="1" smtClean="0">
                            <a:latin typeface="Cambria Math" panose="02040503050406030204" pitchFamily="18" charset="0"/>
                            <a:ea typeface="Cambria Math" panose="02040503050406030204" pitchFamily="18" charset="0"/>
                            <a:cs typeface="Arial" panose="020B0604020202020204" pitchFamily="34" charset="0"/>
                          </a:rPr>
                          <m:t>′</m:t>
                        </m:r>
                      </m:e>
                      <m:sub>
                        <m:r>
                          <a:rPr lang="en-US" b="0" i="1" smtClean="0">
                            <a:latin typeface="Cambria Math" panose="02040503050406030204" pitchFamily="18" charset="0"/>
                            <a:ea typeface="Cambria Math" panose="02040503050406030204" pitchFamily="18" charset="0"/>
                            <a:cs typeface="Arial" panose="020B0604020202020204" pitchFamily="34" charset="0"/>
                          </a:rPr>
                          <m:t>1</m:t>
                        </m:r>
                      </m:sub>
                    </m:sSub>
                    <m:r>
                      <a:rPr lang="en-US"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b="0">
                  <a:latin typeface="Arial" panose="020B0604020202020204" pitchFamily="34" charset="0"/>
                  <a:ea typeface="Cambria Math" panose="02040503050406030204" pitchFamily="18" charset="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b="0" i="1" smtClean="0">
                        <a:latin typeface="Cambria Math" panose="02040503050406030204" pitchFamily="18" charset="0"/>
                        <a:cs typeface="Arial" panose="020B0604020202020204" pitchFamily="34" charset="0"/>
                      </a:rPr>
                      <m:t>𝐸</m:t>
                    </m:r>
                    <m:d>
                      <m:dPr>
                        <m:ctrlPr>
                          <a:rPr lang="en-US" b="0" i="1" smtClean="0">
                            <a:latin typeface="Cambria Math" panose="02040503050406030204" pitchFamily="18" charset="0"/>
                            <a:cs typeface="Arial" panose="020B0604020202020204" pitchFamily="34" charset="0"/>
                          </a:rPr>
                        </m:ctrlPr>
                      </m:dPr>
                      <m:e>
                        <m:r>
                          <a:rPr lang="en-US" b="0" i="1" smtClean="0">
                            <a:latin typeface="Cambria Math" panose="02040503050406030204" pitchFamily="18" charset="0"/>
                            <a:cs typeface="Arial" panose="020B0604020202020204" pitchFamily="34" charset="0"/>
                          </a:rPr>
                          <m:t>𝑟</m:t>
                        </m:r>
                        <m:r>
                          <a:rPr lang="en-US" b="0" i="1" smtClean="0">
                            <a:latin typeface="Cambria Math" panose="02040503050406030204" pitchFamily="18" charset="0"/>
                            <a:cs typeface="Arial" panose="020B0604020202020204" pitchFamily="34" charset="0"/>
                          </a:rPr>
                          <m:t>,</m:t>
                        </m:r>
                        <m:r>
                          <a:rPr lang="en-US" b="0" i="1" smtClean="0">
                            <a:latin typeface="Cambria Math" panose="02040503050406030204" pitchFamily="18" charset="0"/>
                            <a:cs typeface="Arial" panose="020B0604020202020204" pitchFamily="34" charset="0"/>
                          </a:rPr>
                          <m:t>𝑡</m:t>
                        </m:r>
                      </m:e>
                    </m:d>
                    <m:r>
                      <a:rPr lang="en-US" b="0" i="1" smtClean="0">
                        <a:latin typeface="Cambria Math" panose="02040503050406030204" pitchFamily="18" charset="0"/>
                        <a:cs typeface="Arial" panose="020B0604020202020204" pitchFamily="34" charset="0"/>
                      </a:rPr>
                      <m:t>=</m:t>
                    </m:r>
                    <m:f>
                      <m:fPr>
                        <m:ctrlPr>
                          <a:rPr lang="en-US" i="1">
                            <a:latin typeface="Cambria Math" panose="02040503050406030204" pitchFamily="18" charset="0"/>
                            <a:ea typeface="Cambria Math" panose="02040503050406030204" pitchFamily="18" charset="0"/>
                            <a:cs typeface="Arial" panose="020B0604020202020204" pitchFamily="34" charset="0"/>
                          </a:rPr>
                        </m:ctrlPr>
                      </m:fPr>
                      <m:num>
                        <m:r>
                          <a:rPr lang="en-US" i="1">
                            <a:latin typeface="Cambria Math" panose="02040503050406030204" pitchFamily="18" charset="0"/>
                            <a:ea typeface="Cambria Math" panose="02040503050406030204" pitchFamily="18" charset="0"/>
                            <a:cs typeface="Arial" panose="020B0604020202020204" pitchFamily="34" charset="0"/>
                          </a:rPr>
                          <m:t>1</m:t>
                        </m:r>
                      </m:num>
                      <m:den>
                        <m:r>
                          <a:rPr lang="en-US" i="1">
                            <a:latin typeface="Cambria Math" panose="02040503050406030204" pitchFamily="18" charset="0"/>
                            <a:ea typeface="Cambria Math" panose="02040503050406030204" pitchFamily="18" charset="0"/>
                            <a:cs typeface="Arial" panose="020B0604020202020204" pitchFamily="34" charset="0"/>
                          </a:rPr>
                          <m:t>4</m:t>
                        </m:r>
                        <m:r>
                          <a:rPr lang="en-US" i="1">
                            <a:latin typeface="Cambria Math" panose="02040503050406030204" pitchFamily="18" charset="0"/>
                            <a:ea typeface="Cambria Math" panose="02040503050406030204" pitchFamily="18" charset="0"/>
                            <a:cs typeface="Arial" panose="020B0604020202020204" pitchFamily="34" charset="0"/>
                          </a:rPr>
                          <m:t>𝜋</m:t>
                        </m:r>
                        <m:sSub>
                          <m:sSubPr>
                            <m:ctrlPr>
                              <a:rPr lang="en-US" i="1">
                                <a:latin typeface="Cambria Math" panose="02040503050406030204" pitchFamily="18" charset="0"/>
                                <a:ea typeface="Cambria Math" panose="02040503050406030204" pitchFamily="18" charset="0"/>
                                <a:cs typeface="Arial" panose="020B0604020202020204" pitchFamily="34" charset="0"/>
                              </a:rPr>
                            </m:ctrlPr>
                          </m:sSubPr>
                          <m:e>
                            <m:r>
                              <a:rPr lang="en-US" i="1">
                                <a:latin typeface="Cambria Math" panose="02040503050406030204" pitchFamily="18" charset="0"/>
                                <a:ea typeface="Cambria Math" panose="02040503050406030204" pitchFamily="18" charset="0"/>
                                <a:cs typeface="Arial" panose="020B0604020202020204" pitchFamily="34" charset="0"/>
                              </a:rPr>
                              <m:t>𝜖</m:t>
                            </m:r>
                          </m:e>
                          <m:sub>
                            <m:r>
                              <a:rPr lang="en-US" i="1">
                                <a:latin typeface="Cambria Math" panose="02040503050406030204" pitchFamily="18" charset="0"/>
                                <a:ea typeface="Cambria Math" panose="02040503050406030204" pitchFamily="18" charset="0"/>
                                <a:cs typeface="Arial" panose="020B0604020202020204" pitchFamily="34" charset="0"/>
                              </a:rPr>
                              <m:t>0</m:t>
                            </m:r>
                          </m:sub>
                        </m:sSub>
                      </m:den>
                    </m:f>
                    <m:f>
                      <m:fPr>
                        <m:ctrlPr>
                          <a:rPr lang="en-US" b="0" i="1" smtClean="0">
                            <a:latin typeface="Cambria Math" panose="02040503050406030204" pitchFamily="18" charset="0"/>
                            <a:ea typeface="Cambria Math" panose="02040503050406030204" pitchFamily="18" charset="0"/>
                            <a:cs typeface="Arial" panose="020B0604020202020204" pitchFamily="34" charset="0"/>
                          </a:rPr>
                        </m:ctrlPr>
                      </m:fPr>
                      <m:num>
                        <m:r>
                          <a:rPr lang="en-US"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b="0" i="1" smtClean="0">
                                <a:latin typeface="Cambria Math" panose="02040503050406030204" pitchFamily="18" charset="0"/>
                                <a:ea typeface="Cambria Math" panose="02040503050406030204" pitchFamily="18" charset="0"/>
                                <a:cs typeface="Arial" panose="020B0604020202020204" pitchFamily="34" charset="0"/>
                              </a:rPr>
                            </m:ctrlPr>
                          </m:sSupPr>
                          <m:e>
                            <m:r>
                              <a:rPr lang="en-US"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b="0" i="1" smtClean="0">
                        <a:latin typeface="Cambria Math" panose="02040503050406030204" pitchFamily="18" charset="0"/>
                        <a:ea typeface="Cambria Math" panose="02040503050406030204" pitchFamily="18" charset="0"/>
                        <a:cs typeface="Arial" panose="020B0604020202020204" pitchFamily="34" charset="0"/>
                      </a:rPr>
                      <m:t>[</m:t>
                    </m:r>
                    <m:d>
                      <m:dPr>
                        <m:ctrlPr>
                          <a:rPr lang="en-US" b="0" i="1" smtClean="0">
                            <a:latin typeface="Cambria Math" panose="02040503050406030204" pitchFamily="18" charset="0"/>
                            <a:ea typeface="Cambria Math" panose="02040503050406030204" pitchFamily="18" charset="0"/>
                            <a:cs typeface="Arial" panose="020B0604020202020204" pitchFamily="34" charset="0"/>
                          </a:rPr>
                        </m:ctrlPr>
                      </m:dPr>
                      <m:e>
                        <m:sSup>
                          <m:sSupPr>
                            <m:ctrlPr>
                              <a:rPr lang="en-US" b="0" i="1" smtClean="0">
                                <a:latin typeface="Cambria Math" panose="02040503050406030204" pitchFamily="18" charset="0"/>
                                <a:ea typeface="Cambria Math" panose="02040503050406030204" pitchFamily="18" charset="0"/>
                                <a:cs typeface="Arial" panose="020B0604020202020204" pitchFamily="34" charset="0"/>
                              </a:rPr>
                            </m:ctrlPr>
                          </m:sSupPr>
                          <m:e>
                            <m:r>
                              <a:rPr lang="en-US"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b="0" i="1" smtClean="0">
                                <a:latin typeface="Cambria Math" panose="02040503050406030204" pitchFamily="18" charset="0"/>
                                <a:ea typeface="Cambria Math" panose="02040503050406030204" pitchFamily="18" charset="0"/>
                                <a:cs typeface="Arial" panose="020B0604020202020204" pitchFamily="34" charset="0"/>
                              </a:rPr>
                              <m:t>′</m:t>
                            </m:r>
                          </m:sup>
                        </m:sSup>
                        <m:r>
                          <a:rPr lang="en-US"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b="0" i="1" smtClean="0">
                                    <a:latin typeface="Cambria Math" panose="02040503050406030204" pitchFamily="18" charset="0"/>
                                    <a:ea typeface="Cambria Math" panose="02040503050406030204" pitchFamily="18" charset="0"/>
                                    <a:cs typeface="Arial" panose="020B0604020202020204" pitchFamily="34" charset="0"/>
                                  </a:rPr>
                                </m:ctrlPr>
                              </m:sSupPr>
                              <m:e>
                                <m:r>
                                  <a:rPr lang="en-US"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b="0" i="1" smtClean="0">
                                    <a:latin typeface="Cambria Math" panose="02040503050406030204" pitchFamily="18" charset="0"/>
                                    <a:ea typeface="Cambria Math" panose="02040503050406030204" pitchFamily="18" charset="0"/>
                                    <a:cs typeface="Arial" panose="020B0604020202020204" pitchFamily="34" charset="0"/>
                                  </a:rPr>
                                  <m:t>′</m:t>
                                </m:r>
                              </m:sup>
                            </m:sSup>
                            <m:r>
                              <a:rPr lang="en-US" b="0" i="1" smtClean="0">
                                <a:latin typeface="Cambria Math" panose="02040503050406030204" pitchFamily="18" charset="0"/>
                                <a:ea typeface="Cambria Math" panose="02040503050406030204" pitchFamily="18" charset="0"/>
                                <a:cs typeface="Arial" panose="020B0604020202020204" pitchFamily="34" charset="0"/>
                              </a:rPr>
                              <m:t> </m:t>
                            </m:r>
                            <m:r>
                              <a:rPr lang="en-US" b="0" i="1" smtClean="0">
                                <a:latin typeface="Cambria Math" panose="02040503050406030204" pitchFamily="18" charset="0"/>
                                <a:ea typeface="Cambria Math" panose="02040503050406030204" pitchFamily="18" charset="0"/>
                                <a:cs typeface="Arial" panose="020B0604020202020204" pitchFamily="34" charset="0"/>
                              </a:rPr>
                              <m:t>𝑣</m:t>
                            </m:r>
                            <m:r>
                              <a:rPr lang="en-US" b="0" i="1" smtClean="0">
                                <a:latin typeface="Cambria Math" panose="02040503050406030204" pitchFamily="18" charset="0"/>
                                <a:ea typeface="Cambria Math" panose="02040503050406030204" pitchFamily="18" charset="0"/>
                                <a:cs typeface="Arial" panose="020B0604020202020204" pitchFamily="34" charset="0"/>
                              </a:rPr>
                              <m:t>′</m:t>
                            </m:r>
                          </m:num>
                          <m:den>
                            <m:r>
                              <a:rPr lang="en-US" b="0" i="1" smtClean="0">
                                <a:latin typeface="Cambria Math" panose="02040503050406030204" pitchFamily="18" charset="0"/>
                                <a:ea typeface="Cambria Math" panose="02040503050406030204" pitchFamily="18" charset="0"/>
                                <a:cs typeface="Arial" panose="020B0604020202020204" pitchFamily="34" charset="0"/>
                              </a:rPr>
                              <m:t>𝑐</m:t>
                            </m:r>
                          </m:den>
                        </m:f>
                      </m:e>
                    </m:d>
                    <m:d>
                      <m:dPr>
                        <m:ctrlPr>
                          <a:rPr lang="en-US" b="0" i="1" smtClean="0">
                            <a:latin typeface="Cambria Math" panose="02040503050406030204" pitchFamily="18" charset="0"/>
                            <a:ea typeface="Cambria Math" panose="02040503050406030204" pitchFamily="18" charset="0"/>
                            <a:cs typeface="Arial" panose="020B0604020202020204" pitchFamily="34" charset="0"/>
                          </a:rPr>
                        </m:ctrlPr>
                      </m:dPr>
                      <m:e>
                        <m:r>
                          <a:rPr lang="en-US" b="0" i="1" smtClean="0">
                            <a:latin typeface="Cambria Math" panose="02040503050406030204" pitchFamily="18" charset="0"/>
                            <a:ea typeface="Cambria Math" panose="02040503050406030204" pitchFamily="18" charset="0"/>
                            <a:cs typeface="Arial" panose="020B0604020202020204" pitchFamily="34" charset="0"/>
                          </a:rPr>
                          <m:t>1− </m:t>
                        </m:r>
                        <m:f>
                          <m:fPr>
                            <m:ctrlPr>
                              <a:rPr lang="en-US"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b="0" i="1" smtClean="0">
                                    <a:latin typeface="Cambria Math" panose="02040503050406030204" pitchFamily="18" charset="0"/>
                                    <a:ea typeface="Cambria Math" panose="02040503050406030204" pitchFamily="18" charset="0"/>
                                    <a:cs typeface="Arial" panose="020B0604020202020204" pitchFamily="34" charset="0"/>
                                  </a:rPr>
                                </m:ctrlPr>
                              </m:sSupPr>
                              <m:e>
                                <m:r>
                                  <a:rPr lang="en-US" b="0" i="1" smtClean="0">
                                    <a:latin typeface="Cambria Math" panose="02040503050406030204" pitchFamily="18" charset="0"/>
                                    <a:ea typeface="Cambria Math" panose="02040503050406030204" pitchFamily="18" charset="0"/>
                                    <a:cs typeface="Arial" panose="020B0604020202020204" pitchFamily="34" charset="0"/>
                                  </a:rPr>
                                  <m:t>𝑣</m:t>
                                </m:r>
                              </m:e>
                              <m:sup>
                                <m:r>
                                  <a:rPr lang="en-US" b="0" i="1" smtClean="0">
                                    <a:latin typeface="Cambria Math" panose="02040503050406030204" pitchFamily="18" charset="0"/>
                                    <a:ea typeface="Cambria Math" panose="02040503050406030204" pitchFamily="18" charset="0"/>
                                    <a:cs typeface="Arial" panose="020B0604020202020204" pitchFamily="34" charset="0"/>
                                  </a:rPr>
                                  <m:t>2</m:t>
                                </m:r>
                              </m:sup>
                            </m:sSup>
                          </m:num>
                          <m:den>
                            <m:sSup>
                              <m:sSupPr>
                                <m:ctrlPr>
                                  <a:rPr lang="en-US" b="0" i="1" smtClean="0">
                                    <a:latin typeface="Cambria Math" panose="02040503050406030204" pitchFamily="18" charset="0"/>
                                    <a:ea typeface="Cambria Math" panose="02040503050406030204" pitchFamily="18" charset="0"/>
                                    <a:cs typeface="Arial" panose="020B0604020202020204" pitchFamily="34" charset="0"/>
                                  </a:rPr>
                                </m:ctrlPr>
                              </m:sSupPr>
                              <m:e>
                                <m:r>
                                  <a:rPr lang="en-US"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b="0" i="1" smtClean="0">
                                    <a:latin typeface="Cambria Math" panose="02040503050406030204" pitchFamily="18" charset="0"/>
                                    <a:ea typeface="Cambria Math" panose="02040503050406030204" pitchFamily="18" charset="0"/>
                                    <a:cs typeface="Arial" panose="020B0604020202020204" pitchFamily="34" charset="0"/>
                                  </a:rPr>
                                  <m:t>2</m:t>
                                </m:r>
                              </m:sup>
                            </m:sSup>
                          </m:den>
                        </m:f>
                      </m:e>
                    </m:d>
                    <m:r>
                      <a:rPr lang="en-US"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b="0" i="1" smtClean="0">
                            <a:latin typeface="Cambria Math" panose="02040503050406030204" pitchFamily="18" charset="0"/>
                            <a:ea typeface="Cambria Math" panose="02040503050406030204" pitchFamily="18" charset="0"/>
                            <a:cs typeface="Arial" panose="020B0604020202020204" pitchFamily="34" charset="0"/>
                          </a:rPr>
                        </m:ctrlPr>
                      </m:fPr>
                      <m:num>
                        <m:r>
                          <a:rPr lang="en-US" b="0" i="1" smtClean="0">
                            <a:latin typeface="Cambria Math" panose="02040503050406030204" pitchFamily="18" charset="0"/>
                            <a:ea typeface="Cambria Math" panose="02040503050406030204" pitchFamily="18" charset="0"/>
                            <a:cs typeface="Arial" panose="020B0604020202020204" pitchFamily="34" charset="0"/>
                          </a:rPr>
                          <m:t>𝑅</m:t>
                        </m:r>
                        <m:r>
                          <a:rPr lang="en-US"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b="0" i="1" smtClean="0">
                                <a:latin typeface="Cambria Math" panose="02040503050406030204" pitchFamily="18" charset="0"/>
                                <a:ea typeface="Cambria Math" panose="02040503050406030204" pitchFamily="18" charset="0"/>
                                <a:cs typeface="Arial" panose="020B0604020202020204" pitchFamily="34" charset="0"/>
                              </a:rPr>
                            </m:ctrlPr>
                          </m:sSupPr>
                          <m:e>
                            <m:r>
                              <a:rPr lang="en-US"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b="0" i="1" smtClean="0">
                                <a:latin typeface="Cambria Math" panose="02040503050406030204" pitchFamily="18" charset="0"/>
                                <a:ea typeface="Cambria Math" panose="02040503050406030204" pitchFamily="18" charset="0"/>
                                <a:cs typeface="Arial" panose="020B0604020202020204" pitchFamily="34" charset="0"/>
                              </a:rPr>
                              <m:t>2</m:t>
                            </m:r>
                          </m:sup>
                        </m:sSup>
                      </m:den>
                    </m:f>
                    <m:d>
                      <m:dPr>
                        <m:ctrlPr>
                          <a:rPr lang="en-US" b="0" i="1" smtClean="0">
                            <a:latin typeface="Cambria Math" panose="02040503050406030204" pitchFamily="18" charset="0"/>
                            <a:ea typeface="Cambria Math" panose="02040503050406030204" pitchFamily="18" charset="0"/>
                            <a:cs typeface="Arial" panose="020B0604020202020204" pitchFamily="34" charset="0"/>
                          </a:rPr>
                        </m:ctrlPr>
                      </m:dPr>
                      <m:e>
                        <m:r>
                          <a:rPr lang="en-US" b="0" i="1" smtClean="0">
                            <a:latin typeface="Cambria Math" panose="02040503050406030204" pitchFamily="18" charset="0"/>
                            <a:ea typeface="Cambria Math" panose="02040503050406030204" pitchFamily="18" charset="0"/>
                            <a:cs typeface="Arial" panose="020B0604020202020204" pitchFamily="34" charset="0"/>
                          </a:rPr>
                          <m:t>𝑅</m:t>
                        </m:r>
                        <m:r>
                          <a:rPr lang="en-US" b="0" i="1" smtClean="0">
                            <a:latin typeface="Cambria Math" panose="02040503050406030204" pitchFamily="18" charset="0"/>
                            <a:ea typeface="Cambria Math" panose="02040503050406030204" pitchFamily="18" charset="0"/>
                            <a:cs typeface="Arial" panose="020B0604020202020204" pitchFamily="34" charset="0"/>
                          </a:rPr>
                          <m:t>′ − </m:t>
                        </m:r>
                        <m:f>
                          <m:fPr>
                            <m:ctrlPr>
                              <a:rPr lang="en-US"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b="0" i="1" smtClean="0">
                                    <a:latin typeface="Cambria Math" panose="02040503050406030204" pitchFamily="18" charset="0"/>
                                    <a:ea typeface="Cambria Math" panose="02040503050406030204" pitchFamily="18" charset="0"/>
                                    <a:cs typeface="Arial" panose="020B0604020202020204" pitchFamily="34" charset="0"/>
                                  </a:rPr>
                                </m:ctrlPr>
                              </m:sSupPr>
                              <m:e>
                                <m:r>
                                  <a:rPr lang="en-US"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b="0" i="1" smtClean="0">
                                    <a:latin typeface="Cambria Math" panose="02040503050406030204" pitchFamily="18" charset="0"/>
                                    <a:ea typeface="Cambria Math" panose="02040503050406030204" pitchFamily="18" charset="0"/>
                                    <a:cs typeface="Arial" panose="020B0604020202020204" pitchFamily="34" charset="0"/>
                                  </a:rPr>
                                  <m:t>′</m:t>
                                </m:r>
                              </m:sup>
                            </m:sSup>
                            <m:r>
                              <a:rPr lang="en-US" b="0" i="1" smtClean="0">
                                <a:latin typeface="Cambria Math" panose="02040503050406030204" pitchFamily="18" charset="0"/>
                                <a:ea typeface="Cambria Math" panose="02040503050406030204" pitchFamily="18" charset="0"/>
                                <a:cs typeface="Arial" panose="020B0604020202020204" pitchFamily="34" charset="0"/>
                              </a:rPr>
                              <m:t>𝑣</m:t>
                            </m:r>
                            <m:r>
                              <a:rPr lang="en-US" b="0" i="1" smtClean="0">
                                <a:latin typeface="Cambria Math" panose="02040503050406030204" pitchFamily="18" charset="0"/>
                                <a:ea typeface="Cambria Math" panose="02040503050406030204" pitchFamily="18" charset="0"/>
                                <a:cs typeface="Arial" panose="020B0604020202020204" pitchFamily="34" charset="0"/>
                              </a:rPr>
                              <m:t>′</m:t>
                            </m:r>
                          </m:num>
                          <m:den>
                            <m:r>
                              <a:rPr lang="en-US" b="0" i="1" smtClean="0">
                                <a:latin typeface="Cambria Math" panose="02040503050406030204" pitchFamily="18" charset="0"/>
                                <a:ea typeface="Cambria Math" panose="02040503050406030204" pitchFamily="18" charset="0"/>
                                <a:cs typeface="Arial" panose="020B0604020202020204" pitchFamily="34" charset="0"/>
                              </a:rPr>
                              <m:t>𝑐</m:t>
                            </m:r>
                          </m:den>
                        </m:f>
                      </m:e>
                    </m:d>
                    <m:r>
                      <a:rPr lang="en-US"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b="0" i="1" smtClean="0">
                            <a:latin typeface="Cambria Math" panose="02040503050406030204" pitchFamily="18" charset="0"/>
                            <a:ea typeface="Cambria Math" panose="02040503050406030204" pitchFamily="18" charset="0"/>
                            <a:cs typeface="Arial" panose="020B0604020202020204" pitchFamily="34" charset="0"/>
                          </a:rPr>
                        </m:ctrlPr>
                      </m:fPr>
                      <m:num>
                        <m:r>
                          <a:rPr lang="en-US" b="0" i="1" smtClean="0">
                            <a:latin typeface="Cambria Math" panose="02040503050406030204" pitchFamily="18" charset="0"/>
                            <a:ea typeface="Cambria Math" panose="02040503050406030204" pitchFamily="18" charset="0"/>
                            <a:cs typeface="Arial" panose="020B0604020202020204" pitchFamily="34" charset="0"/>
                          </a:rPr>
                          <m:t>𝑑𝑣</m:t>
                        </m:r>
                        <m:r>
                          <a:rPr lang="en-US" b="0" i="1" smtClean="0">
                            <a:latin typeface="Cambria Math" panose="02040503050406030204" pitchFamily="18" charset="0"/>
                            <a:ea typeface="Cambria Math" panose="02040503050406030204" pitchFamily="18" charset="0"/>
                            <a:cs typeface="Arial" panose="020B0604020202020204" pitchFamily="34" charset="0"/>
                          </a:rPr>
                          <m:t>′</m:t>
                        </m:r>
                      </m:num>
                      <m:den>
                        <m:r>
                          <a:rPr lang="en-US" b="0" i="1" smtClean="0">
                            <a:latin typeface="Cambria Math" panose="02040503050406030204" pitchFamily="18" charset="0"/>
                            <a:ea typeface="Cambria Math" panose="02040503050406030204" pitchFamily="18" charset="0"/>
                            <a:cs typeface="Arial" panose="020B0604020202020204" pitchFamily="34" charset="0"/>
                          </a:rPr>
                          <m:t>𝑑𝑡</m:t>
                        </m:r>
                      </m:den>
                    </m:f>
                    <m:r>
                      <a:rPr lang="en-US"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a:latin typeface="Arial" panose="020B0604020202020204" pitchFamily="34" charset="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b="0" i="1" smtClean="0">
                        <a:latin typeface="Cambria Math" panose="02040503050406030204" pitchFamily="18" charset="0"/>
                        <a:cs typeface="Arial" panose="020B0604020202020204" pitchFamily="34" charset="0"/>
                      </a:rPr>
                      <m:t>𝐵</m:t>
                    </m:r>
                    <m:r>
                      <a:rPr lang="en-US" b="0" i="1" smtClean="0">
                        <a:latin typeface="Cambria Math" panose="02040503050406030204" pitchFamily="18" charset="0"/>
                        <a:cs typeface="Arial" panose="020B0604020202020204" pitchFamily="34" charset="0"/>
                      </a:rPr>
                      <m:t>= </m:t>
                    </m:r>
                    <m:f>
                      <m:fPr>
                        <m:ctrlPr>
                          <a:rPr lang="en-US" b="0" i="1" smtClean="0">
                            <a:latin typeface="Cambria Math" panose="02040503050406030204" pitchFamily="18" charset="0"/>
                            <a:cs typeface="Arial" panose="020B0604020202020204" pitchFamily="34" charset="0"/>
                          </a:rPr>
                        </m:ctrlPr>
                      </m:fPr>
                      <m:num>
                        <m:sSup>
                          <m:sSupPr>
                            <m:ctrlPr>
                              <a:rPr lang="en-US" b="0" i="1" smtClean="0">
                                <a:latin typeface="Cambria Math" panose="02040503050406030204" pitchFamily="18" charset="0"/>
                                <a:cs typeface="Arial" panose="020B0604020202020204" pitchFamily="34" charset="0"/>
                              </a:rPr>
                            </m:ctrlPr>
                          </m:sSupPr>
                          <m:e>
                            <m:r>
                              <a:rPr lang="en-US" b="0" i="1" smtClean="0">
                                <a:latin typeface="Cambria Math" panose="02040503050406030204" pitchFamily="18" charset="0"/>
                                <a:cs typeface="Arial" panose="020B0604020202020204" pitchFamily="34" charset="0"/>
                              </a:rPr>
                              <m:t>𝑅</m:t>
                            </m:r>
                          </m:e>
                          <m:sup>
                            <m:r>
                              <a:rPr lang="en-US" b="0" i="1" smtClean="0">
                                <a:latin typeface="Cambria Math" panose="02040503050406030204" pitchFamily="18" charset="0"/>
                                <a:cs typeface="Arial" panose="020B0604020202020204" pitchFamily="34" charset="0"/>
                              </a:rPr>
                              <m:t>′</m:t>
                            </m:r>
                          </m:sup>
                        </m:sSup>
                        <m:r>
                          <a:rPr lang="en-US" b="0" i="1" smtClean="0">
                            <a:latin typeface="Cambria Math" panose="02040503050406030204" pitchFamily="18" charset="0"/>
                            <a:ea typeface="Cambria Math" panose="02040503050406030204" pitchFamily="18" charset="0"/>
                            <a:cs typeface="Arial" panose="020B0604020202020204" pitchFamily="34" charset="0"/>
                          </a:rPr>
                          <m:t>×</m:t>
                        </m:r>
                        <m:r>
                          <a:rPr lang="en-US" b="0" i="1" smtClean="0">
                            <a:latin typeface="Cambria Math" panose="02040503050406030204" pitchFamily="18" charset="0"/>
                            <a:ea typeface="Cambria Math" panose="02040503050406030204" pitchFamily="18" charset="0"/>
                            <a:cs typeface="Arial" panose="020B0604020202020204" pitchFamily="34" charset="0"/>
                          </a:rPr>
                          <m:t>𝐸</m:t>
                        </m:r>
                      </m:num>
                      <m:den>
                        <m:sSup>
                          <m:sSupPr>
                            <m:ctrlPr>
                              <a:rPr lang="en-US" b="0" i="1" smtClean="0">
                                <a:latin typeface="Cambria Math" panose="02040503050406030204" pitchFamily="18" charset="0"/>
                                <a:cs typeface="Arial" panose="020B0604020202020204" pitchFamily="34" charset="0"/>
                              </a:rPr>
                            </m:ctrlPr>
                          </m:sSupPr>
                          <m:e>
                            <m:r>
                              <a:rPr lang="en-US" b="0" i="1" smtClean="0">
                                <a:latin typeface="Cambria Math" panose="02040503050406030204" pitchFamily="18" charset="0"/>
                                <a:cs typeface="Arial" panose="020B0604020202020204" pitchFamily="34" charset="0"/>
                              </a:rPr>
                              <m:t>𝑅</m:t>
                            </m:r>
                          </m:e>
                          <m:sup>
                            <m:r>
                              <a:rPr lang="en-US" b="0" i="1" smtClean="0">
                                <a:latin typeface="Cambria Math" panose="02040503050406030204" pitchFamily="18" charset="0"/>
                                <a:cs typeface="Arial" panose="020B0604020202020204" pitchFamily="34" charset="0"/>
                              </a:rPr>
                              <m:t>′</m:t>
                            </m:r>
                          </m:sup>
                        </m:sSup>
                        <m:r>
                          <a:rPr lang="en-US" b="0" i="1" smtClean="0">
                            <a:latin typeface="Cambria Math" panose="02040503050406030204" pitchFamily="18" charset="0"/>
                            <a:cs typeface="Arial" panose="020B0604020202020204" pitchFamily="34" charset="0"/>
                          </a:rPr>
                          <m:t>𝑐</m:t>
                        </m:r>
                      </m:den>
                    </m:f>
                  </m:oMath>
                </a14:m>
                <a:endParaRPr lang="en-US">
                  <a:latin typeface="Arial" panose="020B0604020202020204" pitchFamily="34" charset="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b="0" i="1" smtClean="0">
                        <a:latin typeface="Cambria Math" panose="02040503050406030204" pitchFamily="18" charset="0"/>
                        <a:ea typeface="Cambria Math" panose="02040503050406030204" pitchFamily="18" charset="0"/>
                        <a:cs typeface="Arial" panose="020B0604020202020204" pitchFamily="34" charset="0"/>
                      </a:rPr>
                      <m:t>𝑆</m:t>
                    </m:r>
                    <m:r>
                      <a:rPr lang="en-US"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i="1" smtClean="0">
                                <a:latin typeface="Cambria Math" panose="02040503050406030204" pitchFamily="18" charset="0"/>
                                <a:ea typeface="Cambria Math" panose="02040503050406030204" pitchFamily="18" charset="0"/>
                                <a:cs typeface="Arial" panose="020B0604020202020204" pitchFamily="34" charset="0"/>
                              </a:rPr>
                            </m:ctrlPr>
                          </m:sSupPr>
                          <m:e>
                            <m:r>
                              <a:rPr lang="en-US" b="0" i="1" smtClean="0">
                                <a:latin typeface="Cambria Math" panose="02040503050406030204" pitchFamily="18" charset="0"/>
                                <a:ea typeface="Cambria Math" panose="02040503050406030204" pitchFamily="18" charset="0"/>
                                <a:cs typeface="Arial" panose="020B0604020202020204" pitchFamily="34" charset="0"/>
                              </a:rPr>
                              <m:t>𝑞</m:t>
                            </m:r>
                          </m:e>
                          <m:sup>
                            <m:r>
                              <a:rPr lang="en-US" b="0" i="1" smtClean="0">
                                <a:latin typeface="Cambria Math" panose="02040503050406030204" pitchFamily="18" charset="0"/>
                                <a:ea typeface="Cambria Math" panose="02040503050406030204" pitchFamily="18" charset="0"/>
                                <a:cs typeface="Arial" panose="020B0604020202020204" pitchFamily="34" charset="0"/>
                              </a:rPr>
                              <m:t>2</m:t>
                            </m:r>
                          </m:sup>
                        </m:sSup>
                      </m:num>
                      <m:den>
                        <m:r>
                          <a:rPr lang="en-US" b="0" i="1" smtClean="0">
                            <a:latin typeface="Cambria Math" panose="02040503050406030204" pitchFamily="18" charset="0"/>
                            <a:ea typeface="Cambria Math" panose="02040503050406030204" pitchFamily="18" charset="0"/>
                            <a:cs typeface="Arial" panose="020B0604020202020204" pitchFamily="34" charset="0"/>
                          </a:rPr>
                          <m:t>16</m:t>
                        </m:r>
                        <m:sSup>
                          <m:sSupPr>
                            <m:ctrlPr>
                              <a:rPr lang="en-US" b="0" i="1" smtClean="0">
                                <a:latin typeface="Cambria Math" panose="02040503050406030204" pitchFamily="18" charset="0"/>
                                <a:ea typeface="Cambria Math" panose="02040503050406030204" pitchFamily="18" charset="0"/>
                                <a:cs typeface="Arial" panose="020B0604020202020204" pitchFamily="34" charset="0"/>
                              </a:rPr>
                            </m:ctrlPr>
                          </m:sSupPr>
                          <m:e>
                            <m:r>
                              <a:rPr lang="en-US" b="0" i="1" smtClean="0">
                                <a:latin typeface="Cambria Math" panose="02040503050406030204" pitchFamily="18" charset="0"/>
                                <a:ea typeface="Cambria Math" panose="02040503050406030204" pitchFamily="18" charset="0"/>
                                <a:cs typeface="Arial" panose="020B0604020202020204" pitchFamily="34" charset="0"/>
                              </a:rPr>
                              <m:t>𝜋</m:t>
                            </m:r>
                          </m:e>
                          <m:sup>
                            <m:r>
                              <a:rPr lang="en-US" b="0" i="1" smtClean="0">
                                <a:latin typeface="Cambria Math" panose="02040503050406030204" pitchFamily="18" charset="0"/>
                                <a:ea typeface="Cambria Math" panose="02040503050406030204" pitchFamily="18" charset="0"/>
                                <a:cs typeface="Arial" panose="020B0604020202020204" pitchFamily="34" charset="0"/>
                              </a:rPr>
                              <m:t>2</m:t>
                            </m:r>
                          </m:sup>
                        </m:sSup>
                        <m:sSup>
                          <m:sSupPr>
                            <m:ctrlPr>
                              <a:rPr lang="en-US" b="0" i="1" smtClean="0">
                                <a:latin typeface="Cambria Math" panose="02040503050406030204" pitchFamily="18" charset="0"/>
                                <a:ea typeface="Cambria Math" panose="02040503050406030204" pitchFamily="18" charset="0"/>
                                <a:cs typeface="Arial" panose="020B0604020202020204" pitchFamily="34" charset="0"/>
                              </a:rPr>
                            </m:ctrlPr>
                          </m:sSupPr>
                          <m:e>
                            <m:r>
                              <a:rPr lang="en-US"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b="0" i="1" smtClean="0">
                                <a:latin typeface="Cambria Math" panose="02040503050406030204" pitchFamily="18" charset="0"/>
                                <a:ea typeface="Cambria Math" panose="02040503050406030204" pitchFamily="18" charset="0"/>
                                <a:cs typeface="Arial" panose="020B0604020202020204" pitchFamily="34" charset="0"/>
                              </a:rPr>
                              <m:t>3</m:t>
                            </m:r>
                          </m:sup>
                        </m:sSup>
                        <m:sSub>
                          <m:sSubPr>
                            <m:ctrlPr>
                              <a:rPr lang="en-US" i="1">
                                <a:latin typeface="Cambria Math" panose="02040503050406030204" pitchFamily="18" charset="0"/>
                                <a:ea typeface="Cambria Math" panose="02040503050406030204" pitchFamily="18" charset="0"/>
                                <a:cs typeface="Arial" panose="020B0604020202020204" pitchFamily="34" charset="0"/>
                              </a:rPr>
                            </m:ctrlPr>
                          </m:sSubPr>
                          <m:e>
                            <m:r>
                              <a:rPr lang="en-US" i="1">
                                <a:latin typeface="Cambria Math" panose="02040503050406030204" pitchFamily="18" charset="0"/>
                                <a:ea typeface="Cambria Math" panose="02040503050406030204" pitchFamily="18" charset="0"/>
                                <a:cs typeface="Arial" panose="020B0604020202020204" pitchFamily="34" charset="0"/>
                              </a:rPr>
                              <m:t>𝜖</m:t>
                            </m:r>
                          </m:e>
                          <m:sub>
                            <m:r>
                              <a:rPr lang="en-US" i="1">
                                <a:latin typeface="Cambria Math" panose="02040503050406030204" pitchFamily="18" charset="0"/>
                                <a:ea typeface="Cambria Math" panose="02040503050406030204" pitchFamily="18" charset="0"/>
                                <a:cs typeface="Arial" panose="020B0604020202020204" pitchFamily="34" charset="0"/>
                              </a:rPr>
                              <m:t>0</m:t>
                            </m:r>
                          </m:sub>
                        </m:sSub>
                      </m:den>
                    </m:f>
                    <m:r>
                      <a:rPr lang="en-US"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b="0" i="1" smtClean="0">
                            <a:latin typeface="Cambria Math" panose="02040503050406030204" pitchFamily="18" charset="0"/>
                            <a:ea typeface="Cambria Math" panose="02040503050406030204" pitchFamily="18" charset="0"/>
                            <a:cs typeface="Arial" panose="020B0604020202020204" pitchFamily="34" charset="0"/>
                          </a:rPr>
                        </m:ctrlPr>
                      </m:fPr>
                      <m:num>
                        <m:r>
                          <a:rPr lang="en-US" b="0" i="1" smtClean="0">
                            <a:latin typeface="Cambria Math" panose="02040503050406030204" pitchFamily="18" charset="0"/>
                            <a:ea typeface="Cambria Math" panose="02040503050406030204" pitchFamily="18" charset="0"/>
                            <a:cs typeface="Arial" panose="020B0604020202020204" pitchFamily="34" charset="0"/>
                          </a:rPr>
                          <m:t>𝑅</m:t>
                        </m:r>
                        <m:r>
                          <a:rPr lang="en-US"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b="0" i="1" smtClean="0">
                                <a:latin typeface="Cambria Math" panose="02040503050406030204" pitchFamily="18" charset="0"/>
                                <a:ea typeface="Cambria Math" panose="02040503050406030204" pitchFamily="18" charset="0"/>
                                <a:cs typeface="Arial" panose="020B0604020202020204" pitchFamily="34" charset="0"/>
                              </a:rPr>
                            </m:ctrlPr>
                          </m:sSupPr>
                          <m:e>
                            <m:r>
                              <a:rPr lang="en-US" i="1">
                                <a:latin typeface="Cambria Math" panose="02040503050406030204" pitchFamily="18" charset="0"/>
                                <a:ea typeface="Cambria Math" panose="02040503050406030204" pitchFamily="18" charset="0"/>
                                <a:cs typeface="Arial" panose="020B0604020202020204" pitchFamily="34" charset="0"/>
                              </a:rPr>
                              <m:t>(</m:t>
                            </m:r>
                            <m:sSup>
                              <m:sSupPr>
                                <m:ctrlPr>
                                  <a:rPr lang="en-US" i="1">
                                    <a:latin typeface="Cambria Math" panose="02040503050406030204" pitchFamily="18" charset="0"/>
                                    <a:ea typeface="Cambria Math" panose="02040503050406030204" pitchFamily="18" charset="0"/>
                                    <a:cs typeface="Arial" panose="020B0604020202020204" pitchFamily="34" charset="0"/>
                                  </a:rPr>
                                </m:ctrlPr>
                              </m:sSupPr>
                              <m:e>
                                <m:r>
                                  <a:rPr lang="en-US" i="1">
                                    <a:latin typeface="Cambria Math" panose="02040503050406030204" pitchFamily="18" charset="0"/>
                                    <a:ea typeface="Cambria Math" panose="02040503050406030204" pitchFamily="18" charset="0"/>
                                    <a:cs typeface="Arial" panose="020B0604020202020204" pitchFamily="34" charset="0"/>
                                  </a:rPr>
                                  <m:t>𝑅</m:t>
                                </m:r>
                              </m:e>
                              <m:sup>
                                <m:r>
                                  <a:rPr lang="en-US" i="1">
                                    <a:latin typeface="Cambria Math" panose="02040503050406030204" pitchFamily="18" charset="0"/>
                                    <a:ea typeface="Cambria Math" panose="02040503050406030204" pitchFamily="18" charset="0"/>
                                    <a:cs typeface="Arial" panose="020B0604020202020204" pitchFamily="34" charset="0"/>
                                  </a:rPr>
                                  <m:t>′</m:t>
                                </m:r>
                              </m:sup>
                            </m:sSup>
                            <m:r>
                              <a:rPr lang="en-US" i="1">
                                <a:latin typeface="Cambria Math" panose="02040503050406030204" pitchFamily="18" charset="0"/>
                                <a:ea typeface="Cambria Math" panose="02040503050406030204" pitchFamily="18" charset="0"/>
                                <a:cs typeface="Arial" panose="020B0604020202020204" pitchFamily="34" charset="0"/>
                              </a:rPr>
                              <m:t>×</m:t>
                            </m:r>
                            <m:sSup>
                              <m:sSupPr>
                                <m:ctrlPr>
                                  <a:rPr lang="en-US" i="1">
                                    <a:latin typeface="Cambria Math" panose="02040503050406030204" pitchFamily="18" charset="0"/>
                                    <a:ea typeface="Cambria Math" panose="02040503050406030204" pitchFamily="18" charset="0"/>
                                    <a:cs typeface="Arial" panose="020B0604020202020204" pitchFamily="34" charset="0"/>
                                  </a:rPr>
                                </m:ctrlPr>
                              </m:sSupPr>
                              <m:e>
                                <m:r>
                                  <a:rPr lang="en-US" i="1">
                                    <a:latin typeface="Cambria Math" panose="02040503050406030204" pitchFamily="18" charset="0"/>
                                    <a:ea typeface="Cambria Math" panose="02040503050406030204" pitchFamily="18" charset="0"/>
                                    <a:cs typeface="Arial" panose="020B0604020202020204" pitchFamily="34" charset="0"/>
                                  </a:rPr>
                                  <m:t>𝑣</m:t>
                                </m:r>
                              </m:e>
                              <m:sup>
                                <m:r>
                                  <a:rPr lang="en-US" i="1">
                                    <a:latin typeface="Cambria Math" panose="02040503050406030204" pitchFamily="18" charset="0"/>
                                    <a:ea typeface="Cambria Math" panose="02040503050406030204" pitchFamily="18" charset="0"/>
                                    <a:cs typeface="Arial" panose="020B0604020202020204" pitchFamily="34" charset="0"/>
                                  </a:rPr>
                                  <m:t>′</m:t>
                                </m:r>
                              </m:sup>
                            </m:sSup>
                            <m:r>
                              <a:rPr lang="en-US" i="1">
                                <a:latin typeface="Cambria Math" panose="02040503050406030204" pitchFamily="18" charset="0"/>
                                <a:ea typeface="Cambria Math" panose="02040503050406030204" pitchFamily="18" charset="0"/>
                                <a:cs typeface="Arial" panose="020B0604020202020204" pitchFamily="34" charset="0"/>
                              </a:rPr>
                              <m:t>)</m:t>
                            </m:r>
                          </m:e>
                          <m:sup>
                            <m:r>
                              <a:rPr lang="en-US" b="0" i="1" smtClean="0">
                                <a:latin typeface="Cambria Math" panose="02040503050406030204" pitchFamily="18" charset="0"/>
                                <a:ea typeface="Cambria Math" panose="02040503050406030204" pitchFamily="18" charset="0"/>
                                <a:cs typeface="Arial" panose="020B0604020202020204" pitchFamily="34" charset="0"/>
                              </a:rPr>
                              <m:t>2</m:t>
                            </m:r>
                          </m:sup>
                        </m:sSup>
                      </m:num>
                      <m:den>
                        <m:sSup>
                          <m:sSupPr>
                            <m:ctrlPr>
                              <a:rPr lang="en-US" b="0" i="1" smtClean="0">
                                <a:latin typeface="Cambria Math" panose="02040503050406030204" pitchFamily="18" charset="0"/>
                                <a:ea typeface="Cambria Math" panose="02040503050406030204" pitchFamily="18" charset="0"/>
                                <a:cs typeface="Arial" panose="020B0604020202020204" pitchFamily="34" charset="0"/>
                              </a:rPr>
                            </m:ctrlPr>
                          </m:sSupPr>
                          <m:e>
                            <m:r>
                              <a:rPr lang="en-US" i="1">
                                <a:latin typeface="Cambria Math" panose="02040503050406030204" pitchFamily="18" charset="0"/>
                                <a:ea typeface="Cambria Math" panose="02040503050406030204" pitchFamily="18" charset="0"/>
                                <a:cs typeface="Arial" panose="020B0604020202020204" pitchFamily="34" charset="0"/>
                              </a:rPr>
                              <m:t>(</m:t>
                            </m:r>
                            <m:sSup>
                              <m:sSupPr>
                                <m:ctrlPr>
                                  <a:rPr lang="en-US" i="1">
                                    <a:latin typeface="Cambria Math" panose="02040503050406030204" pitchFamily="18" charset="0"/>
                                    <a:ea typeface="Cambria Math" panose="02040503050406030204" pitchFamily="18" charset="0"/>
                                    <a:cs typeface="Arial" panose="020B0604020202020204" pitchFamily="34" charset="0"/>
                                  </a:rPr>
                                </m:ctrlPr>
                              </m:sSupPr>
                              <m:e>
                                <m:r>
                                  <a:rPr lang="en-US" i="1">
                                    <a:latin typeface="Cambria Math" panose="02040503050406030204" pitchFamily="18" charset="0"/>
                                    <a:ea typeface="Cambria Math" panose="02040503050406030204" pitchFamily="18" charset="0"/>
                                    <a:cs typeface="Arial" panose="020B0604020202020204" pitchFamily="34" charset="0"/>
                                  </a:rPr>
                                  <m:t>𝑅</m:t>
                                </m:r>
                              </m:e>
                              <m:sup>
                                <m:r>
                                  <a:rPr lang="en-US" i="1">
                                    <a:latin typeface="Cambria Math" panose="02040503050406030204" pitchFamily="18" charset="0"/>
                                    <a:ea typeface="Cambria Math" panose="02040503050406030204" pitchFamily="18" charset="0"/>
                                    <a:cs typeface="Arial" panose="020B0604020202020204" pitchFamily="34" charset="0"/>
                                  </a:rPr>
                                  <m:t>′</m:t>
                                </m:r>
                              </m:sup>
                            </m:sSup>
                            <m:r>
                              <a:rPr lang="en-US" i="1">
                                <a:latin typeface="Cambria Math" panose="02040503050406030204" pitchFamily="18" charset="0"/>
                                <a:ea typeface="Cambria Math" panose="02040503050406030204" pitchFamily="18" charset="0"/>
                                <a:cs typeface="Arial" panose="020B0604020202020204" pitchFamily="34" charset="0"/>
                              </a:rPr>
                              <m:t>)</m:t>
                            </m:r>
                          </m:e>
                          <m:sup>
                            <m:r>
                              <a:rPr lang="en-US" b="0" i="1" smtClean="0">
                                <a:latin typeface="Cambria Math" panose="02040503050406030204" pitchFamily="18" charset="0"/>
                                <a:ea typeface="Cambria Math" panose="02040503050406030204" pitchFamily="18" charset="0"/>
                                <a:cs typeface="Arial" panose="020B0604020202020204" pitchFamily="34" charset="0"/>
                              </a:rPr>
                              <m:t>5</m:t>
                            </m:r>
                          </m:sup>
                        </m:sSup>
                      </m:den>
                    </m:f>
                  </m:oMath>
                </a14:m>
                <a:endParaRPr lang="en-US" sz="1800">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endParaRPr lang="en-US">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endParaRPr lang="en-US">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596571"/>
                <a:ext cx="11375388" cy="5124903"/>
              </a:xfrm>
              <a:blipFill>
                <a:blip r:embed="rId2"/>
                <a:stretch>
                  <a:fillRect l="-670" t="-990"/>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55</a:t>
            </a:fld>
            <a:endParaRPr lang="en-US" altLang="en-US"/>
          </a:p>
        </p:txBody>
      </p:sp>
    </p:spTree>
    <p:extLst>
      <p:ext uri="{BB962C8B-B14F-4D97-AF65-F5344CB8AC3E}">
        <p14:creationId xmlns:p14="http://schemas.microsoft.com/office/powerpoint/2010/main" val="221543446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34496"/>
            <a:ext cx="12039600" cy="982810"/>
          </a:xfrm>
        </p:spPr>
        <p:txBody>
          <a:bodyPr>
            <a:normAutofit/>
          </a:bodyPr>
          <a:lstStyle/>
          <a:p>
            <a:pPr algn="ctr"/>
            <a:r>
              <a:rPr lang="en-US" sz="4400">
                <a:latin typeface="Arial" panose="020B0604020202020204" pitchFamily="34" charset="0"/>
                <a:cs typeface="Arial" panose="020B0604020202020204" pitchFamily="34" charset="0"/>
              </a:rPr>
              <a:t>Radiation loss and antenna aperture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816099"/>
                <a:ext cx="11375388" cy="4905375"/>
              </a:xfrm>
            </p:spPr>
            <p:txBody>
              <a:bodyPr>
                <a:normAutofit/>
              </a:bodyPr>
              <a:lstStyle/>
              <a:p>
                <a:pPr marL="342900" indent="-342900" algn="l">
                  <a:lnSpc>
                    <a:spcPct val="120000"/>
                  </a:lnSpc>
                  <a:buFont typeface="Arial" panose="020B0604020202020204" pitchFamily="34" charset="0"/>
                  <a:buChar char="•"/>
                </a:pPr>
                <a:r>
                  <a:rPr lang="en-US">
                    <a:latin typeface="Arial" panose="020B0604020202020204" pitchFamily="34" charset="0"/>
                    <a:cs typeface="Arial" panose="020B0604020202020204" pitchFamily="34" charset="0"/>
                  </a:rPr>
                  <a:t>Spreading loss: </a:t>
                </a:r>
                <a14:m>
                  <m:oMath xmlns:m="http://schemas.openxmlformats.org/officeDocument/2006/math">
                    <m:sSub>
                      <m:sSubPr>
                        <m:ctrlPr>
                          <a:rPr lang="en-US" i="1" smtClean="0">
                            <a:latin typeface="Cambria Math" panose="02040503050406030204" pitchFamily="18" charset="0"/>
                            <a:cs typeface="Arial" panose="020B0604020202020204" pitchFamily="34" charset="0"/>
                          </a:rPr>
                        </m:ctrlPr>
                      </m:sSubPr>
                      <m:e>
                        <m:r>
                          <a:rPr lang="en-US" b="0" i="1" smtClean="0">
                            <a:latin typeface="Cambria Math" panose="02040503050406030204" pitchFamily="18" charset="0"/>
                            <a:cs typeface="Arial" panose="020B0604020202020204" pitchFamily="34" charset="0"/>
                          </a:rPr>
                          <m:t>𝐿</m:t>
                        </m:r>
                      </m:e>
                      <m:sub>
                        <m:r>
                          <a:rPr lang="en-US" b="0" i="1" smtClean="0">
                            <a:latin typeface="Cambria Math" panose="02040503050406030204" pitchFamily="18" charset="0"/>
                            <a:cs typeface="Arial" panose="020B0604020202020204" pitchFamily="34" charset="0"/>
                          </a:rPr>
                          <m:t>𝑠</m:t>
                        </m:r>
                      </m:sub>
                    </m:sSub>
                    <m:r>
                      <a:rPr lang="en-US" b="0" i="1" smtClean="0">
                        <a:latin typeface="Cambria Math" panose="02040503050406030204" pitchFamily="18" charset="0"/>
                        <a:cs typeface="Arial" panose="020B0604020202020204" pitchFamily="34" charset="0"/>
                      </a:rPr>
                      <m:t>=</m:t>
                    </m:r>
                    <m:r>
                      <a:rPr lang="en-US" b="0" i="0" smtClean="0">
                        <a:latin typeface="Cambria Math" panose="02040503050406030204" pitchFamily="18" charset="0"/>
                        <a:cs typeface="Arial" panose="020B0604020202020204" pitchFamily="34" charset="0"/>
                      </a:rPr>
                      <m:t>32+</m:t>
                    </m:r>
                    <m:r>
                      <m:rPr>
                        <m:sty m:val="p"/>
                      </m:rPr>
                      <a:rPr lang="en-US" b="0" i="0" smtClean="0">
                        <a:latin typeface="Cambria Math" panose="02040503050406030204" pitchFamily="18" charset="0"/>
                        <a:cs typeface="Arial" panose="020B0604020202020204" pitchFamily="34" charset="0"/>
                      </a:rPr>
                      <m:t>log</m:t>
                    </m:r>
                    <m:d>
                      <m:dPr>
                        <m:ctrlPr>
                          <a:rPr lang="en-US" b="0" i="1" smtClean="0">
                            <a:latin typeface="Cambria Math" panose="02040503050406030204" pitchFamily="18" charset="0"/>
                            <a:cs typeface="Arial" panose="020B0604020202020204" pitchFamily="34" charset="0"/>
                          </a:rPr>
                        </m:ctrlPr>
                      </m:dPr>
                      <m:e>
                        <m:r>
                          <m:rPr>
                            <m:sty m:val="p"/>
                          </m:rPr>
                          <a:rPr lang="en-US" b="0" i="0" smtClean="0">
                            <a:latin typeface="Cambria Math" panose="02040503050406030204" pitchFamily="18" charset="0"/>
                            <a:cs typeface="Arial" panose="020B0604020202020204" pitchFamily="34" charset="0"/>
                          </a:rPr>
                          <m:t>d</m:t>
                        </m:r>
                      </m:e>
                    </m:d>
                    <m:r>
                      <a:rPr lang="en-US" b="0" i="0" smtClean="0">
                        <a:latin typeface="Cambria Math" panose="02040503050406030204" pitchFamily="18" charset="0"/>
                        <a:cs typeface="Arial" panose="020B0604020202020204" pitchFamily="34" charset="0"/>
                      </a:rPr>
                      <m:t>+20 </m:t>
                    </m:r>
                    <m:r>
                      <m:rPr>
                        <m:sty m:val="p"/>
                      </m:rPr>
                      <a:rPr lang="en-US" b="0" i="0" smtClean="0">
                        <a:latin typeface="Cambria Math" panose="02040503050406030204" pitchFamily="18" charset="0"/>
                        <a:cs typeface="Arial" panose="020B0604020202020204" pitchFamily="34" charset="0"/>
                      </a:rPr>
                      <m:t>log</m:t>
                    </m:r>
                    <m:d>
                      <m:dPr>
                        <m:ctrlPr>
                          <a:rPr lang="en-US" b="0" i="1" smtClean="0">
                            <a:latin typeface="Cambria Math" panose="02040503050406030204" pitchFamily="18" charset="0"/>
                            <a:cs typeface="Arial" panose="020B0604020202020204" pitchFamily="34" charset="0"/>
                          </a:rPr>
                        </m:ctrlPr>
                      </m:dPr>
                      <m:e>
                        <m:r>
                          <m:rPr>
                            <m:sty m:val="p"/>
                          </m:rPr>
                          <a:rPr lang="en-US" b="0" i="0" smtClean="0">
                            <a:latin typeface="Cambria Math" panose="02040503050406030204" pitchFamily="18" charset="0"/>
                            <a:cs typeface="Arial" panose="020B0604020202020204" pitchFamily="34" charset="0"/>
                          </a:rPr>
                          <m:t>f</m:t>
                        </m:r>
                      </m:e>
                    </m:d>
                  </m:oMath>
                </a14:m>
                <a:endParaRPr lang="en-US" b="0">
                  <a:latin typeface="Arial" panose="020B0604020202020204" pitchFamily="34" charset="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r>
                  <a:rPr lang="en-US" sz="2400">
                    <a:latin typeface="Arial" panose="020B0604020202020204" pitchFamily="34" charset="0"/>
                    <a:cs typeface="Arial" panose="020B0604020202020204" pitchFamily="34" charset="0"/>
                  </a:rPr>
                  <a:t>d in kilometers</a:t>
                </a:r>
              </a:p>
              <a:p>
                <a:pPr marL="800100" lvl="1" indent="-342900" algn="l">
                  <a:lnSpc>
                    <a:spcPct val="100000"/>
                  </a:lnSpc>
                  <a:spcBef>
                    <a:spcPts val="0"/>
                  </a:spcBef>
                  <a:buFont typeface="Arial" panose="020B0604020202020204" pitchFamily="34" charset="0"/>
                  <a:buChar char="•"/>
                </a:pPr>
                <a:r>
                  <a:rPr lang="en-US" sz="2400">
                    <a:latin typeface="Arial" panose="020B0604020202020204" pitchFamily="34" charset="0"/>
                    <a:cs typeface="Arial" panose="020B0604020202020204" pitchFamily="34" charset="0"/>
                  </a:rPr>
                  <a:t>F in megahertz</a:t>
                </a: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b="0" i="1" smtClean="0">
                        <a:latin typeface="Cambria Math" panose="02040503050406030204" pitchFamily="18" charset="0"/>
                        <a:cs typeface="Arial" panose="020B0604020202020204" pitchFamily="34" charset="0"/>
                      </a:rPr>
                      <m:t>𝑊</m:t>
                    </m:r>
                    <m:r>
                      <a:rPr lang="en-US" b="0" i="1" smtClean="0">
                        <a:latin typeface="Cambria Math" panose="02040503050406030204" pitchFamily="18" charset="0"/>
                        <a:cs typeface="Arial" panose="020B0604020202020204" pitchFamily="34" charset="0"/>
                      </a:rPr>
                      <m:t>= </m:t>
                    </m:r>
                    <m:sSub>
                      <m:sSubPr>
                        <m:ctrlPr>
                          <a:rPr lang="en-US" b="0" i="1" smtClean="0">
                            <a:latin typeface="Cambria Math" panose="02040503050406030204" pitchFamily="18" charset="0"/>
                            <a:cs typeface="Arial" panose="020B0604020202020204" pitchFamily="34" charset="0"/>
                          </a:rPr>
                        </m:ctrlPr>
                      </m:sSubPr>
                      <m:e>
                        <m:r>
                          <a:rPr lang="en-US" b="0" i="1" smtClean="0">
                            <a:latin typeface="Cambria Math" panose="02040503050406030204" pitchFamily="18" charset="0"/>
                            <a:cs typeface="Arial" panose="020B0604020202020204" pitchFamily="34" charset="0"/>
                          </a:rPr>
                          <m:t>𝐴</m:t>
                        </m:r>
                      </m:e>
                      <m:sub>
                        <m:r>
                          <a:rPr lang="en-US" b="0" i="1" smtClean="0">
                            <a:latin typeface="Cambria Math" panose="02040503050406030204" pitchFamily="18" charset="0"/>
                            <a:cs typeface="Arial" panose="020B0604020202020204" pitchFamily="34" charset="0"/>
                          </a:rPr>
                          <m:t>𝑒</m:t>
                        </m:r>
                      </m:sub>
                    </m:sSub>
                    <m:sSub>
                      <m:sSubPr>
                        <m:ctrlPr>
                          <a:rPr lang="en-US" b="0" i="1" smtClean="0">
                            <a:latin typeface="Cambria Math" panose="02040503050406030204" pitchFamily="18" charset="0"/>
                            <a:cs typeface="Arial" panose="020B0604020202020204" pitchFamily="34" charset="0"/>
                          </a:rPr>
                        </m:ctrlPr>
                      </m:sSubPr>
                      <m:e>
                        <m:r>
                          <a:rPr lang="en-US" b="0" i="1" smtClean="0">
                            <a:latin typeface="Cambria Math" panose="02040503050406030204" pitchFamily="18" charset="0"/>
                            <a:cs typeface="Arial" panose="020B0604020202020204" pitchFamily="34" charset="0"/>
                          </a:rPr>
                          <m:t>𝑃</m:t>
                        </m:r>
                      </m:e>
                      <m:sub>
                        <m:r>
                          <a:rPr lang="en-US" b="0" i="1" smtClean="0">
                            <a:latin typeface="Cambria Math" panose="02040503050406030204" pitchFamily="18" charset="0"/>
                            <a:cs typeface="Arial" panose="020B0604020202020204" pitchFamily="34" charset="0"/>
                          </a:rPr>
                          <m:t>𝑒</m:t>
                        </m:r>
                      </m:sub>
                    </m:sSub>
                  </m:oMath>
                </a14:m>
                <a:r>
                  <a:rPr lang="en-US">
                    <a:latin typeface="Arial" panose="020B0604020202020204" pitchFamily="34" charset="0"/>
                    <a:cs typeface="Arial" panose="020B0604020202020204" pitchFamily="34" charset="0"/>
                  </a:rPr>
                  <a:t>, </a:t>
                </a:r>
                <a14:m>
                  <m:oMath xmlns:m="http://schemas.openxmlformats.org/officeDocument/2006/math">
                    <m:sSub>
                      <m:sSubPr>
                        <m:ctrlPr>
                          <a:rPr lang="en-US" i="1" smtClean="0">
                            <a:latin typeface="Cambria Math" panose="02040503050406030204" pitchFamily="18" charset="0"/>
                            <a:cs typeface="Arial" panose="020B0604020202020204" pitchFamily="34" charset="0"/>
                          </a:rPr>
                        </m:ctrlPr>
                      </m:sSubPr>
                      <m:e>
                        <m:r>
                          <a:rPr lang="en-US" b="0" i="1" smtClean="0">
                            <a:latin typeface="Cambria Math" panose="02040503050406030204" pitchFamily="18" charset="0"/>
                            <a:cs typeface="Arial" panose="020B0604020202020204" pitchFamily="34" charset="0"/>
                          </a:rPr>
                          <m:t>𝐴</m:t>
                        </m:r>
                      </m:e>
                      <m:sub>
                        <m:r>
                          <a:rPr lang="en-US" b="0" i="1" smtClean="0">
                            <a:latin typeface="Cambria Math" panose="02040503050406030204" pitchFamily="18" charset="0"/>
                            <a:cs typeface="Arial" panose="020B0604020202020204" pitchFamily="34" charset="0"/>
                          </a:rPr>
                          <m:t>𝑒</m:t>
                        </m:r>
                      </m:sub>
                    </m:sSub>
                    <m:r>
                      <a:rPr lang="en-US" b="0" i="1" smtClean="0">
                        <a:latin typeface="Cambria Math" panose="02040503050406030204" pitchFamily="18" charset="0"/>
                        <a:cs typeface="Arial" panose="020B0604020202020204" pitchFamily="34" charset="0"/>
                      </a:rPr>
                      <m:t>=</m:t>
                    </m:r>
                    <m:f>
                      <m:fPr>
                        <m:ctrlPr>
                          <a:rPr lang="en-US" b="0" i="1" smtClean="0">
                            <a:latin typeface="Cambria Math" panose="02040503050406030204" pitchFamily="18" charset="0"/>
                            <a:cs typeface="Arial" panose="020B0604020202020204" pitchFamily="34" charset="0"/>
                          </a:rPr>
                        </m:ctrlPr>
                      </m:fPr>
                      <m:num>
                        <m:sSup>
                          <m:sSupPr>
                            <m:ctrlPr>
                              <a:rPr lang="en-US" b="0" i="1" smtClean="0">
                                <a:latin typeface="Cambria Math" panose="02040503050406030204" pitchFamily="18" charset="0"/>
                                <a:cs typeface="Arial" panose="020B0604020202020204" pitchFamily="34" charset="0"/>
                              </a:rPr>
                            </m:ctrlPr>
                          </m:sSupPr>
                          <m:e>
                            <m:r>
                              <a:rPr lang="en-US"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b="0" i="1" smtClean="0">
                                <a:latin typeface="Cambria Math" panose="02040503050406030204" pitchFamily="18" charset="0"/>
                                <a:cs typeface="Arial" panose="020B0604020202020204" pitchFamily="34" charset="0"/>
                              </a:rPr>
                              <m:t>2</m:t>
                            </m:r>
                          </m:sup>
                        </m:sSup>
                      </m:num>
                      <m:den>
                        <m:r>
                          <a:rPr lang="en-US" b="0" i="1" smtClean="0">
                            <a:latin typeface="Cambria Math" panose="02040503050406030204" pitchFamily="18" charset="0"/>
                            <a:cs typeface="Arial" panose="020B0604020202020204" pitchFamily="34" charset="0"/>
                          </a:rPr>
                          <m:t>4</m:t>
                        </m:r>
                        <m:r>
                          <a:rPr lang="en-US" b="0" i="1" smtClean="0">
                            <a:latin typeface="Cambria Math" panose="02040503050406030204" pitchFamily="18" charset="0"/>
                            <a:ea typeface="Cambria Math" panose="02040503050406030204" pitchFamily="18" charset="0"/>
                            <a:cs typeface="Arial" panose="020B0604020202020204" pitchFamily="34" charset="0"/>
                          </a:rPr>
                          <m:t>𝜋</m:t>
                        </m:r>
                      </m:den>
                    </m:f>
                  </m:oMath>
                </a14:m>
                <a:endParaRPr lang="en-US">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816099"/>
                <a:ext cx="11375388" cy="4905375"/>
              </a:xfrm>
              <a:blipFill>
                <a:blip r:embed="rId2"/>
                <a:stretch>
                  <a:fillRect l="-670"/>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56</a:t>
            </a:fld>
            <a:endParaRPr lang="en-US" altLang="en-US"/>
          </a:p>
        </p:txBody>
      </p:sp>
    </p:spTree>
    <p:extLst>
      <p:ext uri="{BB962C8B-B14F-4D97-AF65-F5344CB8AC3E}">
        <p14:creationId xmlns:p14="http://schemas.microsoft.com/office/powerpoint/2010/main" val="345637125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5300" y="165353"/>
            <a:ext cx="11201400" cy="982810"/>
          </a:xfrm>
        </p:spPr>
        <p:txBody>
          <a:bodyPr>
            <a:normAutofit/>
          </a:bodyPr>
          <a:lstStyle/>
          <a:p>
            <a:pPr algn="ctr"/>
            <a:r>
              <a:rPr lang="en-US" sz="4400">
                <a:latin typeface="Arial" panose="020B0604020202020204" pitchFamily="34" charset="0"/>
                <a:cs typeface="Arial" panose="020B0604020202020204" pitchFamily="34" charset="0"/>
              </a:rPr>
              <a:t>Antenna aperture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01048" y="1519388"/>
                <a:ext cx="8072028" cy="4905375"/>
              </a:xfrm>
            </p:spPr>
            <p:txBody>
              <a:bodyPr>
                <a:normAutofit/>
              </a:bodyPr>
              <a:lstStyle/>
              <a:p>
                <a:pPr marL="342900" indent="-342900" algn="l">
                  <a:lnSpc>
                    <a:spcPct val="120000"/>
                  </a:lnSpc>
                  <a:buFont typeface="Arial" panose="020B0604020202020204" pitchFamily="34" charset="0"/>
                  <a:buChar char="•"/>
                </a:pPr>
                <a:r>
                  <a:rPr lang="en-US" sz="2000">
                    <a:latin typeface="Arial" panose="020B0604020202020204" pitchFamily="34" charset="0"/>
                    <a:cs typeface="Arial" panose="020B0604020202020204" pitchFamily="34" charset="0"/>
                  </a:rPr>
                  <a:t>Deriving antenna aperture uses thermodynamic argument: black body equilibrium</a:t>
                </a:r>
              </a:p>
              <a:p>
                <a:pPr algn="l">
                  <a:lnSpc>
                    <a:spcPct val="120000"/>
                  </a:lnSpc>
                </a:pPr>
                <a:endParaRPr lang="en-US" sz="200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𝐴</m:t>
                        </m:r>
                      </m:sub>
                    </m:sSub>
                    <m:r>
                      <a:rPr lang="en-US" sz="2000" b="0" i="1" smtClean="0">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num>
                      <m:den>
                        <m:r>
                          <a:rPr lang="en-US" sz="2000" b="0" i="1" smtClean="0">
                            <a:latin typeface="Cambria Math" panose="02040503050406030204" pitchFamily="18" charset="0"/>
                            <a:cs typeface="Arial" panose="020B0604020202020204" pitchFamily="34" charset="0"/>
                          </a:rPr>
                          <m:t>2</m:t>
                        </m:r>
                      </m:den>
                    </m:f>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𝜐</m:t>
                        </m:r>
                      </m:sub>
                    </m:sSub>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Δ</m:t>
                    </m:r>
                    <m:r>
                      <a:rPr lang="el-GR" sz="2000" b="0" i="1" smtClean="0">
                        <a:latin typeface="Cambria Math" panose="02040503050406030204" pitchFamily="18" charset="0"/>
                        <a:ea typeface="Cambria Math" panose="02040503050406030204" pitchFamily="18" charset="0"/>
                        <a:cs typeface="Arial" panose="020B0604020202020204" pitchFamily="34" charset="0"/>
                      </a:rPr>
                      <m:t>𝜈</m:t>
                    </m:r>
                    <m:sSub>
                      <m:sSubPr>
                        <m:ctrlPr>
                          <a:rPr lang="el-GR"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l-GR"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Ω</m:t>
                    </m:r>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𝑒</m:t>
                        </m:r>
                      </m:sub>
                    </m:sSub>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𝜐</m:t>
                        </m:r>
                      </m:sub>
                    </m:sSub>
                    <m:r>
                      <m:rPr>
                        <m:sty m:val="p"/>
                      </m:rPr>
                      <a:rPr lang="el-GR" sz="2000" i="1">
                        <a:latin typeface="Cambria Math" panose="02040503050406030204" pitchFamily="18" charset="0"/>
                        <a:ea typeface="Cambria Math" panose="02040503050406030204" pitchFamily="18" charset="0"/>
                        <a:cs typeface="Arial" panose="020B0604020202020204" pitchFamily="34" charset="0"/>
                      </a:rPr>
                      <m:t>Δ</m:t>
                    </m:r>
                    <m:r>
                      <a:rPr lang="el-GR" sz="2000" i="1">
                        <a:latin typeface="Cambria Math" panose="02040503050406030204" pitchFamily="18" charset="0"/>
                        <a:ea typeface="Cambria Math" panose="02040503050406030204" pitchFamily="18" charset="0"/>
                        <a:cs typeface="Arial" panose="020B0604020202020204" pitchFamily="34" charset="0"/>
                      </a:rPr>
                      <m:t>𝜈</m:t>
                    </m:r>
                  </m:oMath>
                </a14:m>
                <a:endParaRPr lang="en-US" sz="200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𝜐</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𝜈</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𝑘𝑇</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cs typeface="Arial" panose="020B0604020202020204" pitchFamily="34" charset="0"/>
                          </a:rPr>
                          <m:t>𝑘𝑇</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den>
                    </m:f>
                  </m:oMath>
                </a14:m>
                <a:r>
                  <a:rPr lang="en-US" sz="2000">
                    <a:latin typeface="Arial" panose="020B0604020202020204" pitchFamily="34" charset="0"/>
                    <a:cs typeface="Arial" panose="020B0604020202020204" pitchFamily="34" charset="0"/>
                  </a:rPr>
                  <a:t>  (Rayleigh-Jeans)</a:t>
                </a: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𝑘𝑇</m:t>
                    </m:r>
                    <m:r>
                      <m:rPr>
                        <m:sty m:val="p"/>
                      </m:rPr>
                      <a:rPr lang="el-GR" sz="2000" i="1">
                        <a:latin typeface="Cambria Math" panose="02040503050406030204" pitchFamily="18" charset="0"/>
                        <a:ea typeface="Cambria Math" panose="02040503050406030204" pitchFamily="18" charset="0"/>
                        <a:cs typeface="Arial" panose="020B0604020202020204" pitchFamily="34" charset="0"/>
                      </a:rPr>
                      <m:t>Δ</m:t>
                    </m:r>
                    <m:r>
                      <a:rPr lang="el-GR" sz="2000" i="1">
                        <a:latin typeface="Cambria Math" panose="02040503050406030204" pitchFamily="18" charset="0"/>
                        <a:ea typeface="Cambria Math" panose="02040503050406030204" pitchFamily="18" charset="0"/>
                        <a:cs typeface="Arial" panose="020B0604020202020204" pitchFamily="34" charset="0"/>
                      </a:rPr>
                      <m:t>𝜈</m:t>
                    </m:r>
                  </m:oMath>
                </a14:m>
                <a:endParaRPr lang="en-US" sz="200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𝐴</m:t>
                        </m:r>
                      </m:sub>
                    </m:sSub>
                    <m:r>
                      <a:rPr lang="en-US" sz="2000" b="0" i="1" smtClean="0">
                        <a:latin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oMath>
                </a14:m>
                <a:endParaRPr lang="en-US" sz="200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oMath>
                </a14:m>
                <a:endParaRPr lang="en-US" sz="200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01048" y="1519388"/>
                <a:ext cx="8072028" cy="4905375"/>
              </a:xfrm>
              <a:blipFill>
                <a:blip r:embed="rId2"/>
                <a:stretch>
                  <a:fillRect l="-629"/>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57</a:t>
            </a:fld>
            <a:endParaRPr lang="en-US" altLang="en-US"/>
          </a:p>
        </p:txBody>
      </p:sp>
      <p:sp>
        <p:nvSpPr>
          <p:cNvPr id="5" name="Rectangle 4">
            <a:extLst>
              <a:ext uri="{FF2B5EF4-FFF2-40B4-BE49-F238E27FC236}">
                <a16:creationId xmlns:a16="http://schemas.microsoft.com/office/drawing/2014/main" id="{D17739D5-1A6C-4440-8F72-EAB691A5BDCC}"/>
              </a:ext>
            </a:extLst>
          </p:cNvPr>
          <p:cNvSpPr/>
          <p:nvPr/>
        </p:nvSpPr>
        <p:spPr>
          <a:xfrm>
            <a:off x="7498566" y="2749491"/>
            <a:ext cx="1093410" cy="1417562"/>
          </a:xfrm>
          <a:prstGeom prst="rect">
            <a:avLst/>
          </a:prstGeom>
          <a:solidFill>
            <a:schemeClr val="bg1">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665B099-E5F7-C541-8256-5625AD6267FB}"/>
              </a:ext>
            </a:extLst>
          </p:cNvPr>
          <p:cNvSpPr/>
          <p:nvPr/>
        </p:nvSpPr>
        <p:spPr>
          <a:xfrm>
            <a:off x="10726056" y="2749494"/>
            <a:ext cx="1093410" cy="1417320"/>
          </a:xfrm>
          <a:prstGeom prst="rect">
            <a:avLst/>
          </a:prstGeom>
          <a:solidFill>
            <a:schemeClr val="bg1">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l" defTabSz="914400" rtl="0" eaLnBrk="1" latinLnBrk="0" hangingPunct="1"/>
            <a:endParaRPr lang="en-US"/>
          </a:p>
        </p:txBody>
      </p:sp>
      <p:sp>
        <p:nvSpPr>
          <p:cNvPr id="7" name="Rectangle 6">
            <a:extLst>
              <a:ext uri="{FF2B5EF4-FFF2-40B4-BE49-F238E27FC236}">
                <a16:creationId xmlns:a16="http://schemas.microsoft.com/office/drawing/2014/main" id="{19AAADDE-B6B7-924C-8798-A9ED77626A8B}"/>
              </a:ext>
            </a:extLst>
          </p:cNvPr>
          <p:cNvSpPr/>
          <p:nvPr/>
        </p:nvSpPr>
        <p:spPr>
          <a:xfrm>
            <a:off x="9444446" y="3040551"/>
            <a:ext cx="483325" cy="982810"/>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12">
            <a:extLst>
              <a:ext uri="{FF2B5EF4-FFF2-40B4-BE49-F238E27FC236}">
                <a16:creationId xmlns:a16="http://schemas.microsoft.com/office/drawing/2014/main" id="{2BBF2B68-67D5-2140-B8E1-F013F54B32AC}"/>
              </a:ext>
            </a:extLst>
          </p:cNvPr>
          <p:cNvSpPr>
            <a:spLocks noChangeAspect="1"/>
          </p:cNvSpPr>
          <p:nvPr/>
        </p:nvSpPr>
        <p:spPr bwMode="auto">
          <a:xfrm>
            <a:off x="11399738" y="3196842"/>
            <a:ext cx="91440"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cxnSp>
        <p:nvCxnSpPr>
          <p:cNvPr id="10" name="Straight Connector 9">
            <a:extLst>
              <a:ext uri="{FF2B5EF4-FFF2-40B4-BE49-F238E27FC236}">
                <a16:creationId xmlns:a16="http://schemas.microsoft.com/office/drawing/2014/main" id="{FB25B27B-CB94-9A47-8515-8C0D9CACD551}"/>
              </a:ext>
            </a:extLst>
          </p:cNvPr>
          <p:cNvCxnSpPr/>
          <p:nvPr/>
        </p:nvCxnSpPr>
        <p:spPr>
          <a:xfrm>
            <a:off x="8045271" y="2922210"/>
            <a:ext cx="0" cy="4572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3CC3318F-3B9F-9E49-9DCF-792D2735FA95}"/>
              </a:ext>
            </a:extLst>
          </p:cNvPr>
          <p:cNvCxnSpPr/>
          <p:nvPr/>
        </p:nvCxnSpPr>
        <p:spPr>
          <a:xfrm>
            <a:off x="8045274" y="3514876"/>
            <a:ext cx="0" cy="4572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1886D54B-796F-164C-97A1-7CDFFCBD56FD}"/>
              </a:ext>
            </a:extLst>
          </p:cNvPr>
          <p:cNvCxnSpPr>
            <a:cxnSpLocks/>
          </p:cNvCxnSpPr>
          <p:nvPr/>
        </p:nvCxnSpPr>
        <p:spPr>
          <a:xfrm flipH="1">
            <a:off x="8045271" y="3379410"/>
            <a:ext cx="3075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88F4115C-23AB-3443-8D7B-B902504F147E}"/>
              </a:ext>
            </a:extLst>
          </p:cNvPr>
          <p:cNvCxnSpPr>
            <a:cxnSpLocks/>
          </p:cNvCxnSpPr>
          <p:nvPr/>
        </p:nvCxnSpPr>
        <p:spPr>
          <a:xfrm flipH="1">
            <a:off x="8028341" y="3531810"/>
            <a:ext cx="3075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25924209-D81D-2246-8C17-374A8E331940}"/>
              </a:ext>
            </a:extLst>
          </p:cNvPr>
          <p:cNvCxnSpPr/>
          <p:nvPr/>
        </p:nvCxnSpPr>
        <p:spPr>
          <a:xfrm>
            <a:off x="11106823" y="3066381"/>
            <a:ext cx="0" cy="32004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E936E4AF-4400-684D-8F78-030F4ABA86B1}"/>
              </a:ext>
            </a:extLst>
          </p:cNvPr>
          <p:cNvCxnSpPr/>
          <p:nvPr/>
        </p:nvCxnSpPr>
        <p:spPr>
          <a:xfrm>
            <a:off x="11106825" y="3506646"/>
            <a:ext cx="0" cy="32004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DC2A75D6-2ECD-A241-8F87-22E274A775C5}"/>
              </a:ext>
            </a:extLst>
          </p:cNvPr>
          <p:cNvCxnSpPr>
            <a:cxnSpLocks/>
          </p:cNvCxnSpPr>
          <p:nvPr/>
        </p:nvCxnSpPr>
        <p:spPr>
          <a:xfrm>
            <a:off x="11087216" y="3076542"/>
            <a:ext cx="371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3F6D7B3D-3D7B-254F-AB00-3B2654E2A747}"/>
              </a:ext>
            </a:extLst>
          </p:cNvPr>
          <p:cNvCxnSpPr>
            <a:cxnSpLocks/>
          </p:cNvCxnSpPr>
          <p:nvPr/>
        </p:nvCxnSpPr>
        <p:spPr>
          <a:xfrm>
            <a:off x="11087219" y="3821606"/>
            <a:ext cx="371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47F544C1-5DCF-844C-8685-1C588D718164}"/>
              </a:ext>
            </a:extLst>
          </p:cNvPr>
          <p:cNvCxnSpPr/>
          <p:nvPr/>
        </p:nvCxnSpPr>
        <p:spPr>
          <a:xfrm>
            <a:off x="11445490" y="3066384"/>
            <a:ext cx="0" cy="2286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F5E31593-3D0C-BD40-84B2-57C312420432}"/>
              </a:ext>
            </a:extLst>
          </p:cNvPr>
          <p:cNvCxnSpPr/>
          <p:nvPr/>
        </p:nvCxnSpPr>
        <p:spPr>
          <a:xfrm>
            <a:off x="11445240" y="3601476"/>
            <a:ext cx="0" cy="2286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3" name="TextBox 22">
            <a:extLst>
              <a:ext uri="{FF2B5EF4-FFF2-40B4-BE49-F238E27FC236}">
                <a16:creationId xmlns:a16="http://schemas.microsoft.com/office/drawing/2014/main" id="{0C7D98F3-4EE6-554A-A383-CEB731828892}"/>
              </a:ext>
            </a:extLst>
          </p:cNvPr>
          <p:cNvSpPr txBox="1"/>
          <p:nvPr/>
        </p:nvSpPr>
        <p:spPr>
          <a:xfrm>
            <a:off x="11507895" y="3136045"/>
            <a:ext cx="283057" cy="369332"/>
          </a:xfrm>
          <a:prstGeom prst="rect">
            <a:avLst/>
          </a:prstGeom>
          <a:noFill/>
        </p:spPr>
        <p:txBody>
          <a:bodyPr wrap="square" rtlCol="0">
            <a:spAutoFit/>
          </a:bodyPr>
          <a:lstStyle/>
          <a:p>
            <a:pPr algn="r"/>
            <a:r>
              <a:rPr lang="en-US"/>
              <a:t>R</a:t>
            </a:r>
          </a:p>
        </p:txBody>
      </p:sp>
      <p:sp>
        <p:nvSpPr>
          <p:cNvPr id="24" name="TextBox 23">
            <a:extLst>
              <a:ext uri="{FF2B5EF4-FFF2-40B4-BE49-F238E27FC236}">
                <a16:creationId xmlns:a16="http://schemas.microsoft.com/office/drawing/2014/main" id="{59DA47B5-F158-DF4D-93F6-18FAC582B770}"/>
              </a:ext>
            </a:extLst>
          </p:cNvPr>
          <p:cNvSpPr txBox="1"/>
          <p:nvPr/>
        </p:nvSpPr>
        <p:spPr>
          <a:xfrm>
            <a:off x="7467110" y="3810959"/>
            <a:ext cx="283057" cy="369332"/>
          </a:xfrm>
          <a:prstGeom prst="rect">
            <a:avLst/>
          </a:prstGeom>
          <a:noFill/>
        </p:spPr>
        <p:txBody>
          <a:bodyPr wrap="square" rtlCol="0">
            <a:spAutoFit/>
          </a:bodyPr>
          <a:lstStyle/>
          <a:p>
            <a:pPr algn="r"/>
            <a:r>
              <a:rPr lang="en-US"/>
              <a:t>T</a:t>
            </a:r>
          </a:p>
        </p:txBody>
      </p:sp>
      <p:sp>
        <p:nvSpPr>
          <p:cNvPr id="25" name="TextBox 24">
            <a:extLst>
              <a:ext uri="{FF2B5EF4-FFF2-40B4-BE49-F238E27FC236}">
                <a16:creationId xmlns:a16="http://schemas.microsoft.com/office/drawing/2014/main" id="{9A53CD26-2F94-8C40-ABA9-CC9822AEFB4C}"/>
              </a:ext>
            </a:extLst>
          </p:cNvPr>
          <p:cNvSpPr txBox="1"/>
          <p:nvPr/>
        </p:nvSpPr>
        <p:spPr>
          <a:xfrm>
            <a:off x="11577561" y="3845793"/>
            <a:ext cx="283057" cy="369332"/>
          </a:xfrm>
          <a:prstGeom prst="rect">
            <a:avLst/>
          </a:prstGeom>
          <a:noFill/>
        </p:spPr>
        <p:txBody>
          <a:bodyPr wrap="square" rtlCol="0">
            <a:spAutoFit/>
          </a:bodyPr>
          <a:lstStyle/>
          <a:p>
            <a:pPr algn="r"/>
            <a:r>
              <a:rPr lang="en-US"/>
              <a:t>T</a:t>
            </a:r>
          </a:p>
        </p:txBody>
      </p:sp>
      <p:sp>
        <p:nvSpPr>
          <p:cNvPr id="26" name="TextBox 25">
            <a:extLst>
              <a:ext uri="{FF2B5EF4-FFF2-40B4-BE49-F238E27FC236}">
                <a16:creationId xmlns:a16="http://schemas.microsoft.com/office/drawing/2014/main" id="{8BAFE2B1-19FF-8643-949C-8A45DF4FC4B1}"/>
              </a:ext>
            </a:extLst>
          </p:cNvPr>
          <p:cNvSpPr txBox="1"/>
          <p:nvPr/>
        </p:nvSpPr>
        <p:spPr>
          <a:xfrm>
            <a:off x="9461373" y="2160683"/>
            <a:ext cx="483326" cy="369332"/>
          </a:xfrm>
          <a:prstGeom prst="rect">
            <a:avLst/>
          </a:prstGeom>
          <a:noFill/>
        </p:spPr>
        <p:txBody>
          <a:bodyPr wrap="square" rtlCol="0">
            <a:spAutoFit/>
          </a:bodyPr>
          <a:lstStyle/>
          <a:p>
            <a:pPr algn="r"/>
            <a:r>
              <a:rPr lang="en-US"/>
              <a:t>P</a:t>
            </a:r>
            <a:r>
              <a:rPr lang="en-US" baseline="-25000"/>
              <a:t>A</a:t>
            </a:r>
          </a:p>
        </p:txBody>
      </p:sp>
      <p:sp>
        <p:nvSpPr>
          <p:cNvPr id="27" name="TextBox 26">
            <a:extLst>
              <a:ext uri="{FF2B5EF4-FFF2-40B4-BE49-F238E27FC236}">
                <a16:creationId xmlns:a16="http://schemas.microsoft.com/office/drawing/2014/main" id="{711AA0E9-4738-874F-BE9D-C38E3F06BCF6}"/>
              </a:ext>
            </a:extLst>
          </p:cNvPr>
          <p:cNvSpPr txBox="1"/>
          <p:nvPr/>
        </p:nvSpPr>
        <p:spPr>
          <a:xfrm>
            <a:off x="9457022" y="2691910"/>
            <a:ext cx="483326" cy="369332"/>
          </a:xfrm>
          <a:prstGeom prst="rect">
            <a:avLst/>
          </a:prstGeom>
          <a:noFill/>
        </p:spPr>
        <p:txBody>
          <a:bodyPr wrap="square" rtlCol="0">
            <a:spAutoFit/>
          </a:bodyPr>
          <a:lstStyle/>
          <a:p>
            <a:pPr algn="r"/>
            <a:r>
              <a:rPr lang="en-US"/>
              <a:t>P</a:t>
            </a:r>
            <a:r>
              <a:rPr lang="en-US" baseline="-25000"/>
              <a:t>R</a:t>
            </a:r>
          </a:p>
        </p:txBody>
      </p:sp>
      <p:cxnSp>
        <p:nvCxnSpPr>
          <p:cNvPr id="29" name="Straight Arrow Connector 28">
            <a:extLst>
              <a:ext uri="{FF2B5EF4-FFF2-40B4-BE49-F238E27FC236}">
                <a16:creationId xmlns:a16="http://schemas.microsoft.com/office/drawing/2014/main" id="{64C63981-5E3F-5B47-BD9D-309EF3050E93}"/>
              </a:ext>
            </a:extLst>
          </p:cNvPr>
          <p:cNvCxnSpPr/>
          <p:nvPr/>
        </p:nvCxnSpPr>
        <p:spPr>
          <a:xfrm>
            <a:off x="9470574" y="2540483"/>
            <a:ext cx="535577" cy="0"/>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9FE6E1C2-7183-EF41-8957-36AE62A37502}"/>
              </a:ext>
            </a:extLst>
          </p:cNvPr>
          <p:cNvCxnSpPr>
            <a:cxnSpLocks/>
          </p:cNvCxnSpPr>
          <p:nvPr/>
        </p:nvCxnSpPr>
        <p:spPr>
          <a:xfrm flipH="1">
            <a:off x="9427518" y="2686104"/>
            <a:ext cx="578633" cy="0"/>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40A72297-91A2-0642-B8DB-D2A9F3041587}"/>
                  </a:ext>
                </a:extLst>
              </p:cNvPr>
              <p:cNvSpPr txBox="1"/>
              <p:nvPr/>
            </p:nvSpPr>
            <p:spPr>
              <a:xfrm>
                <a:off x="9060794" y="4173058"/>
                <a:ext cx="1733954" cy="369332"/>
              </a:xfrm>
              <a:prstGeom prst="rect">
                <a:avLst/>
              </a:prstGeom>
              <a:noFill/>
            </p:spPr>
            <p:txBody>
              <a:bodyPr wrap="square" rtlCol="0">
                <a:spAutoFit/>
              </a:bodyPr>
              <a:lstStyle/>
              <a:p>
                <a:r>
                  <a:rPr lang="en-US"/>
                  <a:t>Filter[</a:t>
                </a:r>
                <a14:m>
                  <m:oMath xmlns:m="http://schemas.openxmlformats.org/officeDocument/2006/math">
                    <m:r>
                      <a:rPr lang="en-US" i="1" smtClean="0">
                        <a:latin typeface="Cambria Math" panose="02040503050406030204" pitchFamily="18" charset="0"/>
                        <a:ea typeface="Cambria Math" panose="02040503050406030204" pitchFamily="18" charset="0"/>
                      </a:rPr>
                      <m:t>𝜈</m:t>
                    </m:r>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𝜈</m:t>
                    </m:r>
                  </m:oMath>
                </a14:m>
                <a:r>
                  <a:rPr lang="en-US"/>
                  <a:t>+</a:t>
                </a:r>
                <a:r>
                  <a:rPr lang="en-US">
                    <a:ea typeface="Cambria Math" panose="02040503050406030204" pitchFamily="18" charset="0"/>
                  </a:rPr>
                  <a:t> </a:t>
                </a:r>
                <a14:m>
                  <m:oMath xmlns:m="http://schemas.openxmlformats.org/officeDocument/2006/math">
                    <m:r>
                      <m:rPr>
                        <m:sty m:val="p"/>
                      </m:rPr>
                      <a:rPr lang="el-GR" i="1" smtClean="0">
                        <a:latin typeface="Cambria Math" panose="02040503050406030204" pitchFamily="18" charset="0"/>
                        <a:ea typeface="Cambria Math" panose="02040503050406030204" pitchFamily="18" charset="0"/>
                      </a:rPr>
                      <m:t>Δ</m:t>
                    </m:r>
                    <m:r>
                      <a:rPr lang="en-US" i="1">
                        <a:latin typeface="Cambria Math" panose="02040503050406030204" pitchFamily="18" charset="0"/>
                        <a:ea typeface="Cambria Math" panose="02040503050406030204" pitchFamily="18" charset="0"/>
                      </a:rPr>
                      <m:t>𝜈</m:t>
                    </m:r>
                    <m:r>
                      <a:rPr lang="en-US" b="0" i="1" smtClean="0">
                        <a:latin typeface="Cambria Math" panose="02040503050406030204" pitchFamily="18" charset="0"/>
                        <a:ea typeface="Cambria Math" panose="02040503050406030204" pitchFamily="18" charset="0"/>
                      </a:rPr>
                      <m:t>]</m:t>
                    </m:r>
                  </m:oMath>
                </a14:m>
                <a:endParaRPr lang="en-US"/>
              </a:p>
            </p:txBody>
          </p:sp>
        </mc:Choice>
        <mc:Fallback xmlns="">
          <p:sp>
            <p:nvSpPr>
              <p:cNvPr id="33" name="TextBox 32">
                <a:extLst>
                  <a:ext uri="{FF2B5EF4-FFF2-40B4-BE49-F238E27FC236}">
                    <a16:creationId xmlns:a16="http://schemas.microsoft.com/office/drawing/2014/main" id="{40A72297-91A2-0642-B8DB-D2A9F3041587}"/>
                  </a:ext>
                </a:extLst>
              </p:cNvPr>
              <p:cNvSpPr txBox="1">
                <a:spLocks noRot="1" noChangeAspect="1" noMove="1" noResize="1" noEditPoints="1" noAdjustHandles="1" noChangeArrowheads="1" noChangeShapeType="1" noTextEdit="1"/>
              </p:cNvSpPr>
              <p:nvPr/>
            </p:nvSpPr>
            <p:spPr>
              <a:xfrm>
                <a:off x="9060794" y="4173058"/>
                <a:ext cx="1733954" cy="369332"/>
              </a:xfrm>
              <a:prstGeom prst="rect">
                <a:avLst/>
              </a:prstGeom>
              <a:blipFill>
                <a:blip r:embed="rId3"/>
                <a:stretch>
                  <a:fillRect l="-2174" t="-6667" b="-23333"/>
                </a:stretch>
              </a:blipFill>
            </p:spPr>
            <p:txBody>
              <a:bodyPr/>
              <a:lstStyle/>
              <a:p>
                <a:r>
                  <a:rPr lang="en-US">
                    <a:noFill/>
                  </a:rPr>
                  <a:t> </a:t>
                </a:r>
              </a:p>
            </p:txBody>
          </p:sp>
        </mc:Fallback>
      </mc:AlternateContent>
      <p:sp>
        <p:nvSpPr>
          <p:cNvPr id="34" name="TextBox 33">
            <a:extLst>
              <a:ext uri="{FF2B5EF4-FFF2-40B4-BE49-F238E27FC236}">
                <a16:creationId xmlns:a16="http://schemas.microsoft.com/office/drawing/2014/main" id="{F874AB11-5C6D-2243-9955-5B3A31019B7E}"/>
              </a:ext>
            </a:extLst>
          </p:cNvPr>
          <p:cNvSpPr txBox="1"/>
          <p:nvPr/>
        </p:nvSpPr>
        <p:spPr>
          <a:xfrm>
            <a:off x="7582934" y="3097727"/>
            <a:ext cx="283057" cy="369332"/>
          </a:xfrm>
          <a:prstGeom prst="rect">
            <a:avLst/>
          </a:prstGeom>
          <a:noFill/>
        </p:spPr>
        <p:txBody>
          <a:bodyPr wrap="square" rtlCol="0">
            <a:spAutoFit/>
          </a:bodyPr>
          <a:lstStyle/>
          <a:p>
            <a:pPr algn="r"/>
            <a:r>
              <a:rPr lang="en-US"/>
              <a:t>A</a:t>
            </a:r>
          </a:p>
        </p:txBody>
      </p:sp>
    </p:spTree>
    <p:extLst>
      <p:ext uri="{BB962C8B-B14F-4D97-AF65-F5344CB8AC3E}">
        <p14:creationId xmlns:p14="http://schemas.microsoft.com/office/powerpoint/2010/main" val="43153490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66235"/>
            <a:ext cx="10152186" cy="868362"/>
          </a:xfrm>
        </p:spPr>
        <p:txBody>
          <a:bodyPr anchor="ctr">
            <a:normAutofit/>
          </a:bodyPr>
          <a:lstStyle/>
          <a:p>
            <a:pPr algn="ctr"/>
            <a:r>
              <a:rPr lang="en-US" sz="4400">
                <a:latin typeface="Arial" panose="020B0604020202020204" pitchFamily="34" charset="0"/>
                <a:cs typeface="Arial" panose="020B0604020202020204" pitchFamily="34" charset="0"/>
              </a:rPr>
              <a:t>Exercises</a:t>
            </a:r>
            <a:endParaRPr lang="en-US" sz="400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914400" y="1927371"/>
            <a:ext cx="10152186" cy="4532043"/>
          </a:xfrm>
        </p:spPr>
        <p:txBody>
          <a:bodyPr>
            <a:noAutofit/>
          </a:bodyPr>
          <a:lstStyle/>
          <a:p>
            <a:pPr marL="342900" indent="-342900" algn="l">
              <a:buFont typeface="Arial" panose="020B0604020202020204" pitchFamily="34" charset="0"/>
              <a:buChar char="•"/>
            </a:pPr>
            <a:r>
              <a:rPr lang="en-US">
                <a:latin typeface="Arial" charset="0"/>
                <a:ea typeface="Arial" charset="0"/>
                <a:cs typeface="Arial" charset="0"/>
              </a:rPr>
              <a:t>10K pull-up resistor and 5 v power.  What is the power drain when we connect it to ground?</a:t>
            </a:r>
          </a:p>
          <a:p>
            <a:pPr marL="342900" indent="-342900" algn="l">
              <a:buFont typeface="Arial" panose="020B0604020202020204" pitchFamily="34" charset="0"/>
              <a:buChar char="•"/>
            </a:pPr>
            <a:r>
              <a:rPr lang="en-US">
                <a:latin typeface="Arial" charset="0"/>
                <a:ea typeface="Arial" charset="0"/>
                <a:cs typeface="Arial" charset="0"/>
              </a:rPr>
              <a:t>Build some of the circuits in this lecture, analyze them with Kirchhoff’s laws and measure (with an oscilloscope) input and outputs.</a:t>
            </a:r>
          </a:p>
          <a:p>
            <a:pPr marL="342900" indent="-342900" algn="l">
              <a:buFont typeface="Arial" panose="020B0604020202020204" pitchFamily="34" charset="0"/>
              <a:buChar char="•"/>
            </a:pPr>
            <a:r>
              <a:rPr lang="en-US">
                <a:latin typeface="Arial" charset="0"/>
                <a:ea typeface="Arial" charset="0"/>
                <a:cs typeface="Arial" charset="0"/>
              </a:rPr>
              <a:t>Estimate the power at reception of a GPS signal.</a:t>
            </a:r>
          </a:p>
          <a:p>
            <a:pPr marL="342900" indent="-342900" algn="l">
              <a:buFont typeface="Arial" panose="020B0604020202020204" pitchFamily="34" charset="0"/>
              <a:buChar char="•"/>
            </a:pPr>
            <a:r>
              <a:rPr lang="en-US">
                <a:latin typeface="Arial" charset="0"/>
                <a:ea typeface="Arial" charset="0"/>
                <a:cs typeface="Arial" charset="0"/>
              </a:rPr>
              <a:t>Use a multimeter</a:t>
            </a:r>
          </a:p>
          <a:p>
            <a:pPr marL="342900" indent="-342900" algn="l">
              <a:buFont typeface="Arial" panose="020B0604020202020204" pitchFamily="34" charset="0"/>
              <a:buChar char="•"/>
            </a:pPr>
            <a:r>
              <a:rPr lang="en-US">
                <a:latin typeface="Arial" charset="0"/>
                <a:ea typeface="Arial" charset="0"/>
                <a:cs typeface="Arial" charset="0"/>
              </a:rPr>
              <a:t>Use an oscilloscope</a:t>
            </a:r>
          </a:p>
          <a:p>
            <a:pPr algn="l"/>
            <a:endParaRPr lang="en-US">
              <a:latin typeface="Arial" charset="0"/>
              <a:ea typeface="Arial" charset="0"/>
              <a:cs typeface="Arial" charset="0"/>
            </a:endParaRPr>
          </a:p>
          <a:p>
            <a:pPr marL="342900" indent="-342900" algn="l">
              <a:buFont typeface="Arial" panose="020B0604020202020204" pitchFamily="34" charset="0"/>
              <a:buChar char="•"/>
            </a:pPr>
            <a:endParaRPr lang="en-US">
              <a:latin typeface="Arial" charset="0"/>
              <a:ea typeface="Arial" charset="0"/>
              <a:cs typeface="Arial" charset="0"/>
            </a:endParaRPr>
          </a:p>
          <a:p>
            <a:pPr marL="342900" indent="-342900" algn="l">
              <a:buFont typeface="Arial" panose="020B0604020202020204" pitchFamily="34" charset="0"/>
              <a:buChar char="•"/>
            </a:pPr>
            <a:endParaRPr lang="en-US">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58</a:t>
            </a:fld>
            <a:endParaRPr lang="en-US"/>
          </a:p>
        </p:txBody>
      </p:sp>
    </p:spTree>
    <p:extLst>
      <p:ext uri="{BB962C8B-B14F-4D97-AF65-F5344CB8AC3E}">
        <p14:creationId xmlns:p14="http://schemas.microsoft.com/office/powerpoint/2010/main" val="66644455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384402"/>
            <a:ext cx="11305622" cy="868362"/>
          </a:xfrm>
        </p:spPr>
        <p:txBody>
          <a:bodyPr anchor="ctr">
            <a:noAutofit/>
          </a:bodyPr>
          <a:lstStyle/>
          <a:p>
            <a:pPr algn="ctr"/>
            <a:r>
              <a:rPr lang="en-US" sz="4800">
                <a:latin typeface="Arial" panose="020B0604020202020204" pitchFamily="34" charset="0"/>
                <a:cs typeface="Arial" panose="020B0604020202020204" pitchFamily="34" charset="0"/>
              </a:rPr>
              <a:t>Electronics part 4: Computers and computer architecture</a:t>
            </a:r>
          </a:p>
        </p:txBody>
      </p:sp>
      <p:sp>
        <p:nvSpPr>
          <p:cNvPr id="3" name="Content Placeholder 2"/>
          <p:cNvSpPr>
            <a:spLocks noGrp="1"/>
          </p:cNvSpPr>
          <p:nvPr>
            <p:ph idx="1"/>
          </p:nvPr>
        </p:nvSpPr>
        <p:spPr>
          <a:xfrm>
            <a:off x="328246" y="1854926"/>
            <a:ext cx="11439265" cy="4749302"/>
          </a:xfrm>
        </p:spPr>
        <p:txBody>
          <a:bodyPr>
            <a:noAutofit/>
          </a:bodyPr>
          <a:lstStyle/>
          <a:p>
            <a:pPr marL="342900" indent="-342900" algn="l">
              <a:spcBef>
                <a:spcPts val="200"/>
              </a:spcBef>
              <a:buFont typeface="Arial" charset="0"/>
              <a:buChar char="•"/>
            </a:pPr>
            <a:r>
              <a:rPr lang="en-US" sz="2000" dirty="0">
                <a:latin typeface="Arial" panose="020B0604020202020204" pitchFamily="34" charset="0"/>
                <a:cs typeface="Arial" panose="020B0604020202020204" pitchFamily="34" charset="0"/>
              </a:rPr>
              <a:t>Programmable electronics</a:t>
            </a:r>
          </a:p>
          <a:p>
            <a:pPr marL="800100" lvl="1" indent="-342900" algn="l">
              <a:spcBef>
                <a:spcPts val="200"/>
              </a:spcBef>
              <a:buFont typeface="Arial" charset="0"/>
              <a:buChar char="•"/>
            </a:pPr>
            <a:r>
              <a:rPr lang="en-US" dirty="0">
                <a:latin typeface="Arial" panose="020B0604020202020204" pitchFamily="34" charset="0"/>
                <a:cs typeface="Arial" panose="020B0604020202020204" pitchFamily="34" charset="0"/>
              </a:rPr>
              <a:t>Digital electronics can be used to build computers which execute binary instructions in digital memory on data in digital memory to compute results or control equipment.</a:t>
            </a:r>
          </a:p>
          <a:p>
            <a:pPr marL="800100" lvl="1" indent="-342900" algn="l">
              <a:spcBef>
                <a:spcPts val="200"/>
              </a:spcBef>
              <a:buFont typeface="Arial" charset="0"/>
              <a:buChar char="•"/>
            </a:pPr>
            <a:r>
              <a:rPr lang="en-US" dirty="0">
                <a:latin typeface="Arial" panose="020B0604020202020204" pitchFamily="34" charset="0"/>
                <a:cs typeface="Arial" panose="020B0604020202020204" pitchFamily="34" charset="0"/>
              </a:rPr>
              <a:t>Computers are connected to peripherals (sensors, keyboards, displays, speakers) to collect or transmit data to people or other devices.</a:t>
            </a:r>
          </a:p>
          <a:p>
            <a:pPr marL="342900" indent="-342900" algn="l">
              <a:spcBef>
                <a:spcPts val="200"/>
              </a:spcBef>
              <a:buFont typeface="Arial" charset="0"/>
              <a:buChar char="•"/>
            </a:pPr>
            <a:r>
              <a:rPr lang="en-US" sz="2000" dirty="0">
                <a:latin typeface="Arial" panose="020B0604020202020204" pitchFamily="34" charset="0"/>
                <a:cs typeface="Arial" panose="020B0604020202020204" pitchFamily="34" charset="0"/>
              </a:rPr>
              <a:t>You should understand basic computer architecture and how the elements below achieve programmability.</a:t>
            </a:r>
          </a:p>
          <a:p>
            <a:pPr marL="800100" lvl="1" indent="-342900" algn="l">
              <a:spcBef>
                <a:spcPts val="200"/>
              </a:spcBef>
              <a:buFont typeface="Arial" charset="0"/>
              <a:buChar char="•"/>
            </a:pPr>
            <a:r>
              <a:rPr lang="en-US" dirty="0">
                <a:latin typeface="Arial" panose="020B0604020202020204" pitchFamily="34" charset="0"/>
                <a:cs typeface="Arial" panose="020B0604020202020204" pitchFamily="34" charset="0"/>
              </a:rPr>
              <a:t>CPU’s</a:t>
            </a:r>
          </a:p>
          <a:p>
            <a:pPr marL="800100" lvl="1" indent="-342900" algn="l">
              <a:spcBef>
                <a:spcPts val="200"/>
              </a:spcBef>
              <a:buFont typeface="Arial" charset="0"/>
              <a:buChar char="•"/>
            </a:pPr>
            <a:r>
              <a:rPr lang="en-US" dirty="0">
                <a:latin typeface="Arial" panose="020B0604020202020204" pitchFamily="34" charset="0"/>
                <a:cs typeface="Arial" panose="020B0604020202020204" pitchFamily="34" charset="0"/>
              </a:rPr>
              <a:t>Memory</a:t>
            </a:r>
          </a:p>
          <a:p>
            <a:pPr marL="800100" lvl="1" indent="-342900" algn="l">
              <a:spcBef>
                <a:spcPts val="200"/>
              </a:spcBef>
              <a:buFont typeface="Arial" charset="0"/>
              <a:buChar char="•"/>
            </a:pPr>
            <a:r>
              <a:rPr lang="en-US" dirty="0">
                <a:latin typeface="Arial" panose="020B0604020202020204" pitchFamily="34" charset="0"/>
                <a:cs typeface="Arial" panose="020B0604020202020204" pitchFamily="34" charset="0"/>
              </a:rPr>
              <a:t>Busses</a:t>
            </a:r>
          </a:p>
          <a:p>
            <a:pPr marL="800100" lvl="1" indent="-342900" algn="l">
              <a:spcBef>
                <a:spcPts val="200"/>
              </a:spcBef>
              <a:buFont typeface="Arial" charset="0"/>
              <a:buChar char="•"/>
            </a:pPr>
            <a:r>
              <a:rPr lang="en-US" dirty="0">
                <a:latin typeface="Arial" panose="020B0604020202020204" pitchFamily="34" charset="0"/>
                <a:cs typeface="Arial" panose="020B0604020202020204" pitchFamily="34" charset="0"/>
              </a:rPr>
              <a:t>I/O – Serial communication</a:t>
            </a:r>
          </a:p>
          <a:p>
            <a:pPr marL="342900" indent="-342900" algn="l">
              <a:spcBef>
                <a:spcPts val="200"/>
              </a:spcBef>
              <a:buFont typeface="Arial" charset="0"/>
              <a:buChar char="•"/>
            </a:pPr>
            <a:r>
              <a:rPr lang="en-US" sz="2000" dirty="0">
                <a:latin typeface="Arial" panose="020B0604020202020204" pitchFamily="34" charset="0"/>
                <a:cs typeface="Arial" panose="020B0604020202020204" pitchFamily="34" charset="0"/>
              </a:rPr>
              <a:t>You should understand some important elements of IoT architecture like</a:t>
            </a:r>
          </a:p>
          <a:p>
            <a:pPr marL="800100" lvl="1" indent="-342900" algn="l">
              <a:spcBef>
                <a:spcPts val="200"/>
              </a:spcBef>
              <a:buFont typeface="Arial" charset="0"/>
              <a:buChar char="•"/>
            </a:pPr>
            <a:r>
              <a:rPr lang="en-US" dirty="0">
                <a:latin typeface="Arial" panose="020B0604020202020204" pitchFamily="34" charset="0"/>
                <a:cs typeface="Arial" panose="020B0604020202020204" pitchFamily="34" charset="0"/>
              </a:rPr>
              <a:t>SoC’s</a:t>
            </a:r>
          </a:p>
          <a:p>
            <a:pPr marL="800100" lvl="1" indent="-342900" algn="l">
              <a:spcBef>
                <a:spcPts val="200"/>
              </a:spcBef>
              <a:buFont typeface="Arial" charset="0"/>
              <a:buChar char="•"/>
            </a:pPr>
            <a:r>
              <a:rPr lang="en-US" dirty="0">
                <a:latin typeface="Arial" panose="020B0604020202020204" pitchFamily="34" charset="0"/>
                <a:cs typeface="Arial" panose="020B0604020202020204" pitchFamily="34" charset="0"/>
              </a:rPr>
              <a:t>IoT busses: SPI, I</a:t>
            </a:r>
            <a:r>
              <a:rPr lang="en-US" baseline="30000" dirty="0">
                <a:latin typeface="Arial" panose="020B0604020202020204" pitchFamily="34" charset="0"/>
                <a:cs typeface="Arial" panose="020B0604020202020204" pitchFamily="34" charset="0"/>
              </a:rPr>
              <a:t>2</a:t>
            </a:r>
            <a:r>
              <a:rPr lang="en-US" dirty="0">
                <a:latin typeface="Arial" panose="020B0604020202020204" pitchFamily="34" charset="0"/>
                <a:cs typeface="Arial" panose="020B0604020202020204" pitchFamily="34" charset="0"/>
              </a:rPr>
              <a:t>C</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59</a:t>
            </a:fld>
            <a:endParaRPr lang="en-US"/>
          </a:p>
        </p:txBody>
      </p:sp>
    </p:spTree>
    <p:extLst>
      <p:ext uri="{BB962C8B-B14F-4D97-AF65-F5344CB8AC3E}">
        <p14:creationId xmlns:p14="http://schemas.microsoft.com/office/powerpoint/2010/main" val="25997391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5139" y="86630"/>
            <a:ext cx="11582399" cy="868362"/>
          </a:xfrm>
        </p:spPr>
        <p:txBody>
          <a:bodyPr anchor="ctr">
            <a:normAutofit/>
          </a:bodyPr>
          <a:lstStyle/>
          <a:p>
            <a:pPr algn="ctr"/>
            <a:r>
              <a:rPr lang="en-US" sz="4400">
                <a:latin typeface="Arial" panose="020B0604020202020204" pitchFamily="34" charset="0"/>
                <a:cs typeface="Arial" panose="020B0604020202020204" pitchFamily="34" charset="0"/>
              </a:rPr>
              <a:t>Circuit diagrams and lumped circuits</a:t>
            </a:r>
          </a:p>
        </p:txBody>
      </p:sp>
      <p:sp>
        <p:nvSpPr>
          <p:cNvPr id="3" name="Content Placeholder 2"/>
          <p:cNvSpPr>
            <a:spLocks noGrp="1"/>
          </p:cNvSpPr>
          <p:nvPr>
            <p:ph idx="1"/>
          </p:nvPr>
        </p:nvSpPr>
        <p:spPr>
          <a:xfrm>
            <a:off x="262675" y="1410600"/>
            <a:ext cx="11582400" cy="2709756"/>
          </a:xfrm>
        </p:spPr>
        <p:txBody>
          <a:bodyPr>
            <a:noAutofit/>
          </a:bodyPr>
          <a:lstStyle/>
          <a:p>
            <a:pPr marL="342900" indent="-342900" algn="l">
              <a:buFont typeface="Arial" panose="020B0604020202020204" pitchFamily="34" charset="0"/>
              <a:buChar char="•"/>
            </a:pPr>
            <a:r>
              <a:rPr lang="en-US" sz="2000">
                <a:latin typeface="Arial" charset="0"/>
                <a:ea typeface="Arial" charset="0"/>
                <a:cs typeface="Arial" charset="0"/>
              </a:rPr>
              <a:t>At low frequencies, circuits can be analyzed as “lumped devices” with terminals wired together.</a:t>
            </a:r>
          </a:p>
          <a:p>
            <a:pPr marL="342900" indent="-342900" algn="l">
              <a:buFont typeface="Arial" panose="020B0604020202020204" pitchFamily="34" charset="0"/>
              <a:buChar char="•"/>
            </a:pPr>
            <a:r>
              <a:rPr lang="en-US" sz="2000">
                <a:latin typeface="Arial" charset="0"/>
                <a:ea typeface="Arial" charset="0"/>
                <a:cs typeface="Arial" charset="0"/>
              </a:rPr>
              <a:t>The components (resistors, transistors, … ) correspond to the nodes of a graph and the wires correspond to edges.</a:t>
            </a:r>
          </a:p>
          <a:p>
            <a:pPr marL="342900" indent="-342900" algn="l">
              <a:buFont typeface="Arial" panose="020B0604020202020204" pitchFamily="34" charset="0"/>
              <a:buChar char="•"/>
            </a:pPr>
            <a:r>
              <a:rPr lang="en-US" sz="2000">
                <a:latin typeface="Arial" charset="0"/>
                <a:ea typeface="Arial" charset="0"/>
                <a:cs typeface="Arial" charset="0"/>
              </a:rPr>
              <a:t>There are potential differences between any two points and current flowing through edges.  Each component has a recognizable symbol (see later) ; when drawn this way, we call the graph-like representation a circuit diagram.</a:t>
            </a:r>
          </a:p>
          <a:p>
            <a:pPr marL="342900" indent="-342900" algn="l">
              <a:buFont typeface="Arial" panose="020B0604020202020204" pitchFamily="34" charset="0"/>
              <a:buChar char="•"/>
            </a:pPr>
            <a:r>
              <a:rPr lang="en-US" sz="2000">
                <a:latin typeface="Arial" charset="0"/>
                <a:ea typeface="Arial" charset="0"/>
                <a:cs typeface="Arial" charset="0"/>
              </a:rPr>
              <a:t>Here is an example:</a:t>
            </a:r>
          </a:p>
        </p:txBody>
      </p:sp>
      <p:sp>
        <p:nvSpPr>
          <p:cNvPr id="5" name="Slide Number Placeholder 4"/>
          <p:cNvSpPr>
            <a:spLocks noGrp="1"/>
          </p:cNvSpPr>
          <p:nvPr>
            <p:ph type="sldNum" sz="quarter" idx="12"/>
          </p:nvPr>
        </p:nvSpPr>
        <p:spPr>
          <a:xfrm>
            <a:off x="8437418" y="6344639"/>
            <a:ext cx="2133600" cy="365125"/>
          </a:xfrm>
        </p:spPr>
        <p:txBody>
          <a:bodyPr/>
          <a:lstStyle/>
          <a:p>
            <a:fld id="{FA32F8ED-EEB4-4D51-9E8E-3B145D9B9811}" type="slidenum">
              <a:rPr lang="en-US" smtClean="0"/>
              <a:pPr/>
              <a:t>6</a:t>
            </a:fld>
            <a:endParaRPr lang="en-US"/>
          </a:p>
        </p:txBody>
      </p:sp>
      <p:grpSp>
        <p:nvGrpSpPr>
          <p:cNvPr id="6" name="Group 478">
            <a:extLst>
              <a:ext uri="{FF2B5EF4-FFF2-40B4-BE49-F238E27FC236}">
                <a16:creationId xmlns:a16="http://schemas.microsoft.com/office/drawing/2014/main" id="{7C99D0E4-9B5E-D84E-9B9D-9A8D93F204DA}"/>
              </a:ext>
            </a:extLst>
          </p:cNvPr>
          <p:cNvGrpSpPr>
            <a:grpSpLocks/>
          </p:cNvGrpSpPr>
          <p:nvPr/>
        </p:nvGrpSpPr>
        <p:grpSpPr bwMode="auto">
          <a:xfrm flipH="1">
            <a:off x="5760004" y="4540581"/>
            <a:ext cx="335853" cy="668939"/>
            <a:chOff x="4656" y="1344"/>
            <a:chExt cx="192" cy="384"/>
          </a:xfrm>
        </p:grpSpPr>
        <p:sp>
          <p:nvSpPr>
            <p:cNvPr id="7" name="Freeform 6">
              <a:extLst>
                <a:ext uri="{FF2B5EF4-FFF2-40B4-BE49-F238E27FC236}">
                  <a16:creationId xmlns:a16="http://schemas.microsoft.com/office/drawing/2014/main" id="{71630570-EA16-3642-8378-B84F8D39B085}"/>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538BA907-71CE-D747-815D-D73B04AE4557}"/>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BC02D590-BC36-C14A-BD1D-568798567518}"/>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8BEBCCC2-3ED5-E147-A763-C3CF8D9F06C3}"/>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11" name="Group 207">
            <a:extLst>
              <a:ext uri="{FF2B5EF4-FFF2-40B4-BE49-F238E27FC236}">
                <a16:creationId xmlns:a16="http://schemas.microsoft.com/office/drawing/2014/main" id="{BE000096-D77B-D441-B198-35A1EE40A279}"/>
              </a:ext>
            </a:extLst>
          </p:cNvPr>
          <p:cNvGrpSpPr>
            <a:grpSpLocks/>
          </p:cNvGrpSpPr>
          <p:nvPr/>
        </p:nvGrpSpPr>
        <p:grpSpPr bwMode="auto">
          <a:xfrm>
            <a:off x="4359066" y="4860950"/>
            <a:ext cx="304800" cy="762000"/>
            <a:chOff x="4560" y="2400"/>
            <a:chExt cx="192" cy="480"/>
          </a:xfrm>
        </p:grpSpPr>
        <p:sp>
          <p:nvSpPr>
            <p:cNvPr id="12" name="Oval 111">
              <a:extLst>
                <a:ext uri="{FF2B5EF4-FFF2-40B4-BE49-F238E27FC236}">
                  <a16:creationId xmlns:a16="http://schemas.microsoft.com/office/drawing/2014/main" id="{B0E45F6A-2583-7B4C-BE49-646EEEF2E61B}"/>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p:spPr>
          <p:txBody>
            <a:bodyPr wrap="none" anchor="ctr">
              <a:prstTxWarp prst="textNoShape">
                <a:avLst/>
              </a:prstTxWarp>
            </a:bodyPr>
            <a:lstStyle/>
            <a:p>
              <a:pPr algn="ctr"/>
              <a:endParaRPr lang="en-US" sz="1200"/>
            </a:p>
          </p:txBody>
        </p:sp>
        <p:sp>
          <p:nvSpPr>
            <p:cNvPr id="13" name="Line 112">
              <a:extLst>
                <a:ext uri="{FF2B5EF4-FFF2-40B4-BE49-F238E27FC236}">
                  <a16:creationId xmlns:a16="http://schemas.microsoft.com/office/drawing/2014/main" id="{E747060E-EA52-0D40-AD15-E8310F2D130F}"/>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14" name="Line 113">
              <a:extLst>
                <a:ext uri="{FF2B5EF4-FFF2-40B4-BE49-F238E27FC236}">
                  <a16:creationId xmlns:a16="http://schemas.microsoft.com/office/drawing/2014/main" id="{49888954-CD7B-C042-8196-7BC575CD8B47}"/>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15" name="Group 117">
              <a:extLst>
                <a:ext uri="{FF2B5EF4-FFF2-40B4-BE49-F238E27FC236}">
                  <a16:creationId xmlns:a16="http://schemas.microsoft.com/office/drawing/2014/main" id="{D8651A8B-8704-4F42-8177-7DC59576BE42}"/>
                </a:ext>
              </a:extLst>
            </p:cNvPr>
            <p:cNvGrpSpPr>
              <a:grpSpLocks noChangeAspect="1"/>
            </p:cNvGrpSpPr>
            <p:nvPr/>
          </p:nvGrpSpPr>
          <p:grpSpPr bwMode="auto">
            <a:xfrm>
              <a:off x="4608" y="2592"/>
              <a:ext cx="96" cy="96"/>
              <a:chOff x="2929" y="3217"/>
              <a:chExt cx="383" cy="191"/>
            </a:xfrm>
          </p:grpSpPr>
          <p:sp>
            <p:nvSpPr>
              <p:cNvPr id="16" name="Arc 118">
                <a:extLst>
                  <a:ext uri="{FF2B5EF4-FFF2-40B4-BE49-F238E27FC236}">
                    <a16:creationId xmlns:a16="http://schemas.microsoft.com/office/drawing/2014/main" id="{6FF50FBC-0EE8-2744-A954-9D91E2D2F6D6}"/>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sp>
            <p:nvSpPr>
              <p:cNvPr id="17" name="Arc 119">
                <a:extLst>
                  <a:ext uri="{FF2B5EF4-FFF2-40B4-BE49-F238E27FC236}">
                    <a16:creationId xmlns:a16="http://schemas.microsoft.com/office/drawing/2014/main" id="{6D277836-D31C-BB4F-AA4D-FDF6DB8C970B}"/>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grpSp>
      </p:grpSp>
      <p:cxnSp>
        <p:nvCxnSpPr>
          <p:cNvPr id="18" name="Straight Connector 17">
            <a:extLst>
              <a:ext uri="{FF2B5EF4-FFF2-40B4-BE49-F238E27FC236}">
                <a16:creationId xmlns:a16="http://schemas.microsoft.com/office/drawing/2014/main" id="{C2FA8C01-4C35-404B-B16F-6425DE4FDB2F}"/>
              </a:ext>
            </a:extLst>
          </p:cNvPr>
          <p:cNvCxnSpPr>
            <a:cxnSpLocks/>
            <a:endCxn id="9" idx="1"/>
          </p:cNvCxnSpPr>
          <p:nvPr/>
        </p:nvCxnSpPr>
        <p:spPr>
          <a:xfrm flipV="1">
            <a:off x="4968666" y="4875052"/>
            <a:ext cx="82296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9" name="Group 222">
            <a:extLst>
              <a:ext uri="{FF2B5EF4-FFF2-40B4-BE49-F238E27FC236}">
                <a16:creationId xmlns:a16="http://schemas.microsoft.com/office/drawing/2014/main" id="{B065ECFC-438B-AE43-B00F-51EA10D460C7}"/>
              </a:ext>
            </a:extLst>
          </p:cNvPr>
          <p:cNvGrpSpPr>
            <a:grpSpLocks/>
          </p:cNvGrpSpPr>
          <p:nvPr/>
        </p:nvGrpSpPr>
        <p:grpSpPr bwMode="auto">
          <a:xfrm>
            <a:off x="4359066" y="5482447"/>
            <a:ext cx="304800" cy="381000"/>
            <a:chOff x="4272" y="3072"/>
            <a:chExt cx="192" cy="240"/>
          </a:xfrm>
        </p:grpSpPr>
        <p:sp>
          <p:nvSpPr>
            <p:cNvPr id="20" name="Line 99">
              <a:extLst>
                <a:ext uri="{FF2B5EF4-FFF2-40B4-BE49-F238E27FC236}">
                  <a16:creationId xmlns:a16="http://schemas.microsoft.com/office/drawing/2014/main" id="{488C28A9-022E-B44A-94AF-C6FA4AD5D6E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1" name="Line 100">
              <a:extLst>
                <a:ext uri="{FF2B5EF4-FFF2-40B4-BE49-F238E27FC236}">
                  <a16:creationId xmlns:a16="http://schemas.microsoft.com/office/drawing/2014/main" id="{E1957B79-4574-3848-A911-9374C9C2B31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2" name="Line 101">
              <a:extLst>
                <a:ext uri="{FF2B5EF4-FFF2-40B4-BE49-F238E27FC236}">
                  <a16:creationId xmlns:a16="http://schemas.microsoft.com/office/drawing/2014/main" id="{14A05F81-E1B9-644E-A403-92849B44714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3" name="Line 102">
              <a:extLst>
                <a:ext uri="{FF2B5EF4-FFF2-40B4-BE49-F238E27FC236}">
                  <a16:creationId xmlns:a16="http://schemas.microsoft.com/office/drawing/2014/main" id="{2AA521FA-F7FE-844F-A6F3-A9748DB2AAF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4" name="Line 103">
              <a:extLst>
                <a:ext uri="{FF2B5EF4-FFF2-40B4-BE49-F238E27FC236}">
                  <a16:creationId xmlns:a16="http://schemas.microsoft.com/office/drawing/2014/main" id="{C5DD4E1E-B23C-E84A-9F82-8B75782C3BB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5" name="Line 104">
              <a:extLst>
                <a:ext uri="{FF2B5EF4-FFF2-40B4-BE49-F238E27FC236}">
                  <a16:creationId xmlns:a16="http://schemas.microsoft.com/office/drawing/2014/main" id="{FAA50E35-D454-0F4D-9FD4-0879EE67D5B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26" name="TextBox 25">
            <a:extLst>
              <a:ext uri="{FF2B5EF4-FFF2-40B4-BE49-F238E27FC236}">
                <a16:creationId xmlns:a16="http://schemas.microsoft.com/office/drawing/2014/main" id="{D14E8C74-27A4-1D4D-9719-74F0D80A76FC}"/>
              </a:ext>
            </a:extLst>
          </p:cNvPr>
          <p:cNvSpPr txBox="1"/>
          <p:nvPr/>
        </p:nvSpPr>
        <p:spPr>
          <a:xfrm>
            <a:off x="4687132" y="6208943"/>
            <a:ext cx="2027991" cy="338554"/>
          </a:xfrm>
          <a:prstGeom prst="rect">
            <a:avLst/>
          </a:prstGeom>
          <a:noFill/>
        </p:spPr>
        <p:txBody>
          <a:bodyPr wrap="none" rtlCol="0">
            <a:spAutoFit/>
          </a:bodyPr>
          <a:lstStyle/>
          <a:p>
            <a:r>
              <a:rPr lang="en-US" sz="1600"/>
              <a:t>Common emitter amp</a:t>
            </a:r>
          </a:p>
        </p:txBody>
      </p:sp>
      <p:grpSp>
        <p:nvGrpSpPr>
          <p:cNvPr id="27" name="Group 210">
            <a:extLst>
              <a:ext uri="{FF2B5EF4-FFF2-40B4-BE49-F238E27FC236}">
                <a16:creationId xmlns:a16="http://schemas.microsoft.com/office/drawing/2014/main" id="{4DB0164C-82C3-364D-ACA1-48F177C15D20}"/>
              </a:ext>
            </a:extLst>
          </p:cNvPr>
          <p:cNvGrpSpPr>
            <a:grpSpLocks/>
          </p:cNvGrpSpPr>
          <p:nvPr/>
        </p:nvGrpSpPr>
        <p:grpSpPr bwMode="auto">
          <a:xfrm rot="16200000">
            <a:off x="4740066" y="4494693"/>
            <a:ext cx="304800" cy="762000"/>
            <a:chOff x="3216" y="1728"/>
            <a:chExt cx="192" cy="480"/>
          </a:xfrm>
        </p:grpSpPr>
        <p:sp>
          <p:nvSpPr>
            <p:cNvPr id="28" name="Line 8">
              <a:extLst>
                <a:ext uri="{FF2B5EF4-FFF2-40B4-BE49-F238E27FC236}">
                  <a16:creationId xmlns:a16="http://schemas.microsoft.com/office/drawing/2014/main" id="{51B37F3A-7294-6F49-ADA2-5F6A247B112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9" name="Line 9">
              <a:extLst>
                <a:ext uri="{FF2B5EF4-FFF2-40B4-BE49-F238E27FC236}">
                  <a16:creationId xmlns:a16="http://schemas.microsoft.com/office/drawing/2014/main" id="{3AD5284E-0759-EB46-8348-0FFE0E59ABF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0" name="Line 10">
              <a:extLst>
                <a:ext uri="{FF2B5EF4-FFF2-40B4-BE49-F238E27FC236}">
                  <a16:creationId xmlns:a16="http://schemas.microsoft.com/office/drawing/2014/main" id="{988AC906-50DA-0542-B031-0865508B4A3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1" name="Line 11">
              <a:extLst>
                <a:ext uri="{FF2B5EF4-FFF2-40B4-BE49-F238E27FC236}">
                  <a16:creationId xmlns:a16="http://schemas.microsoft.com/office/drawing/2014/main" id="{7C545398-2862-8C4B-B28C-5CC274FEBA8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32" name="Freeform 12">
            <a:extLst>
              <a:ext uri="{FF2B5EF4-FFF2-40B4-BE49-F238E27FC236}">
                <a16:creationId xmlns:a16="http://schemas.microsoft.com/office/drawing/2014/main" id="{7EDB8D0F-DDBD-074D-B3C9-5EAACC1239DC}"/>
              </a:ext>
            </a:extLst>
          </p:cNvPr>
          <p:cNvSpPr>
            <a:spLocks/>
          </p:cNvSpPr>
          <p:nvPr/>
        </p:nvSpPr>
        <p:spPr bwMode="auto">
          <a:xfrm flipH="1">
            <a:off x="5344700" y="4158687"/>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3" name="Freeform 12">
            <a:extLst>
              <a:ext uri="{FF2B5EF4-FFF2-40B4-BE49-F238E27FC236}">
                <a16:creationId xmlns:a16="http://schemas.microsoft.com/office/drawing/2014/main" id="{F34EA64F-8524-374A-961C-278A7CC4466E}"/>
              </a:ext>
            </a:extLst>
          </p:cNvPr>
          <p:cNvSpPr>
            <a:spLocks/>
          </p:cNvSpPr>
          <p:nvPr/>
        </p:nvSpPr>
        <p:spPr bwMode="auto">
          <a:xfrm flipH="1">
            <a:off x="6143711" y="3823407"/>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4" name="Straight Connector 33">
            <a:extLst>
              <a:ext uri="{FF2B5EF4-FFF2-40B4-BE49-F238E27FC236}">
                <a16:creationId xmlns:a16="http://schemas.microsoft.com/office/drawing/2014/main" id="{FECA5198-0558-9A49-A85E-0B855521C3FA}"/>
              </a:ext>
            </a:extLst>
          </p:cNvPr>
          <p:cNvCxnSpPr>
            <a:cxnSpLocks/>
          </p:cNvCxnSpPr>
          <p:nvPr/>
        </p:nvCxnSpPr>
        <p:spPr>
          <a:xfrm>
            <a:off x="6100632" y="4559589"/>
            <a:ext cx="602338"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6192C03F-717D-9A41-8F90-8A448DFC6DD1}"/>
              </a:ext>
            </a:extLst>
          </p:cNvPr>
          <p:cNvCxnSpPr/>
          <p:nvPr/>
        </p:nvCxnSpPr>
        <p:spPr>
          <a:xfrm flipV="1">
            <a:off x="5411254" y="3824959"/>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4E50DA07-3F0D-D04C-A73D-08FBD6577E5F}"/>
              </a:ext>
            </a:extLst>
          </p:cNvPr>
          <p:cNvCxnSpPr/>
          <p:nvPr/>
        </p:nvCxnSpPr>
        <p:spPr>
          <a:xfrm rot="10800000">
            <a:off x="5427583" y="3829503"/>
            <a:ext cx="1588" cy="3749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D2EF55F1-46A3-1E42-82B2-6BCB94C1046C}"/>
              </a:ext>
            </a:extLst>
          </p:cNvPr>
          <p:cNvCxnSpPr/>
          <p:nvPr/>
        </p:nvCxnSpPr>
        <p:spPr>
          <a:xfrm rot="5400000" flipH="1" flipV="1">
            <a:off x="5677683" y="3658815"/>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6BC11F1E-2A18-E446-A513-FEB0C1F9532F}"/>
              </a:ext>
            </a:extLst>
          </p:cNvPr>
          <p:cNvSpPr txBox="1"/>
          <p:nvPr/>
        </p:nvSpPr>
        <p:spPr>
          <a:xfrm>
            <a:off x="5784231" y="3928860"/>
            <a:ext cx="1483503" cy="307777"/>
          </a:xfrm>
          <a:prstGeom prst="rect">
            <a:avLst/>
          </a:prstGeom>
          <a:noFill/>
        </p:spPr>
        <p:txBody>
          <a:bodyPr wrap="square" rtlCol="0">
            <a:spAutoFit/>
          </a:bodyPr>
          <a:lstStyle/>
          <a:p>
            <a:r>
              <a:rPr lang="en-US" sz="1400"/>
              <a:t>R</a:t>
            </a:r>
            <a:r>
              <a:rPr lang="en-US" sz="1400" baseline="-25000"/>
              <a:t>C</a:t>
            </a:r>
          </a:p>
        </p:txBody>
      </p:sp>
      <p:sp>
        <p:nvSpPr>
          <p:cNvPr id="39" name="TextBox 38">
            <a:extLst>
              <a:ext uri="{FF2B5EF4-FFF2-40B4-BE49-F238E27FC236}">
                <a16:creationId xmlns:a16="http://schemas.microsoft.com/office/drawing/2014/main" id="{60B77889-4E56-CE43-93B5-DF10FCD83736}"/>
              </a:ext>
            </a:extLst>
          </p:cNvPr>
          <p:cNvSpPr txBox="1"/>
          <p:nvPr/>
        </p:nvSpPr>
        <p:spPr>
          <a:xfrm>
            <a:off x="5026941" y="4218754"/>
            <a:ext cx="519059" cy="307777"/>
          </a:xfrm>
          <a:prstGeom prst="rect">
            <a:avLst/>
          </a:prstGeom>
          <a:noFill/>
        </p:spPr>
        <p:txBody>
          <a:bodyPr wrap="square" rtlCol="0">
            <a:spAutoFit/>
          </a:bodyPr>
          <a:lstStyle/>
          <a:p>
            <a:r>
              <a:rPr lang="en-US" sz="1400"/>
              <a:t>R</a:t>
            </a:r>
            <a:r>
              <a:rPr lang="en-US" sz="1200" baseline="-25000"/>
              <a:t>1</a:t>
            </a:r>
            <a:endParaRPr lang="en-US" sz="1200"/>
          </a:p>
        </p:txBody>
      </p:sp>
      <p:sp>
        <p:nvSpPr>
          <p:cNvPr id="40" name="TextBox 39">
            <a:extLst>
              <a:ext uri="{FF2B5EF4-FFF2-40B4-BE49-F238E27FC236}">
                <a16:creationId xmlns:a16="http://schemas.microsoft.com/office/drawing/2014/main" id="{0CC0A22C-66DA-A447-8E36-B9A4017C2393}"/>
              </a:ext>
            </a:extLst>
          </p:cNvPr>
          <p:cNvSpPr txBox="1"/>
          <p:nvPr/>
        </p:nvSpPr>
        <p:spPr>
          <a:xfrm>
            <a:off x="4687648" y="4380309"/>
            <a:ext cx="611228" cy="307777"/>
          </a:xfrm>
          <a:prstGeom prst="rect">
            <a:avLst/>
          </a:prstGeom>
          <a:noFill/>
        </p:spPr>
        <p:txBody>
          <a:bodyPr wrap="square" rtlCol="0">
            <a:spAutoFit/>
          </a:bodyPr>
          <a:lstStyle/>
          <a:p>
            <a:r>
              <a:rPr lang="en-US" sz="1400"/>
              <a:t>C</a:t>
            </a:r>
            <a:r>
              <a:rPr lang="en-US" sz="1400" baseline="-25000"/>
              <a:t>i</a:t>
            </a:r>
            <a:endParaRPr lang="en-US" sz="1400"/>
          </a:p>
        </p:txBody>
      </p:sp>
      <p:grpSp>
        <p:nvGrpSpPr>
          <p:cNvPr id="41" name="Group 210">
            <a:extLst>
              <a:ext uri="{FF2B5EF4-FFF2-40B4-BE49-F238E27FC236}">
                <a16:creationId xmlns:a16="http://schemas.microsoft.com/office/drawing/2014/main" id="{804DDD31-1C3C-4E47-AF54-3BA406EA5800}"/>
              </a:ext>
            </a:extLst>
          </p:cNvPr>
          <p:cNvGrpSpPr>
            <a:grpSpLocks/>
          </p:cNvGrpSpPr>
          <p:nvPr/>
        </p:nvGrpSpPr>
        <p:grpSpPr bwMode="auto">
          <a:xfrm rot="16200000">
            <a:off x="6695716" y="4175380"/>
            <a:ext cx="304800" cy="762000"/>
            <a:chOff x="3216" y="1728"/>
            <a:chExt cx="192" cy="480"/>
          </a:xfrm>
        </p:grpSpPr>
        <p:sp>
          <p:nvSpPr>
            <p:cNvPr id="42" name="Line 8">
              <a:extLst>
                <a:ext uri="{FF2B5EF4-FFF2-40B4-BE49-F238E27FC236}">
                  <a16:creationId xmlns:a16="http://schemas.microsoft.com/office/drawing/2014/main" id="{4C6CFD36-7485-F841-93FE-FE3BABE1DCC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3" name="Line 9">
              <a:extLst>
                <a:ext uri="{FF2B5EF4-FFF2-40B4-BE49-F238E27FC236}">
                  <a16:creationId xmlns:a16="http://schemas.microsoft.com/office/drawing/2014/main" id="{1AABF151-2D11-904A-8A52-CF52B279562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4" name="Line 10">
              <a:extLst>
                <a:ext uri="{FF2B5EF4-FFF2-40B4-BE49-F238E27FC236}">
                  <a16:creationId xmlns:a16="http://schemas.microsoft.com/office/drawing/2014/main" id="{1B292BE5-490F-4242-8539-1996055F584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5" name="Line 11">
              <a:extLst>
                <a:ext uri="{FF2B5EF4-FFF2-40B4-BE49-F238E27FC236}">
                  <a16:creationId xmlns:a16="http://schemas.microsoft.com/office/drawing/2014/main" id="{78E9D1B7-C0CD-D141-BFE2-CC639FA11BD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46" name="Oval 45">
            <a:extLst>
              <a:ext uri="{FF2B5EF4-FFF2-40B4-BE49-F238E27FC236}">
                <a16:creationId xmlns:a16="http://schemas.microsoft.com/office/drawing/2014/main" id="{030AAF66-FF59-E146-A54F-5A16E4048816}"/>
              </a:ext>
            </a:extLst>
          </p:cNvPr>
          <p:cNvSpPr/>
          <p:nvPr/>
        </p:nvSpPr>
        <p:spPr>
          <a:xfrm>
            <a:off x="7189874" y="450920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7" name="Group 222">
            <a:extLst>
              <a:ext uri="{FF2B5EF4-FFF2-40B4-BE49-F238E27FC236}">
                <a16:creationId xmlns:a16="http://schemas.microsoft.com/office/drawing/2014/main" id="{B7733980-7251-1E45-ABC8-D4A81CF6075D}"/>
              </a:ext>
            </a:extLst>
          </p:cNvPr>
          <p:cNvGrpSpPr>
            <a:grpSpLocks/>
          </p:cNvGrpSpPr>
          <p:nvPr/>
        </p:nvGrpSpPr>
        <p:grpSpPr bwMode="auto">
          <a:xfrm>
            <a:off x="5712378" y="5820275"/>
            <a:ext cx="304800" cy="381000"/>
            <a:chOff x="4272" y="3072"/>
            <a:chExt cx="192" cy="240"/>
          </a:xfrm>
        </p:grpSpPr>
        <p:sp>
          <p:nvSpPr>
            <p:cNvPr id="48" name="Line 99">
              <a:extLst>
                <a:ext uri="{FF2B5EF4-FFF2-40B4-BE49-F238E27FC236}">
                  <a16:creationId xmlns:a16="http://schemas.microsoft.com/office/drawing/2014/main" id="{053B39E6-0B33-C44B-B569-C4221FDC30D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9" name="Line 100">
              <a:extLst>
                <a:ext uri="{FF2B5EF4-FFF2-40B4-BE49-F238E27FC236}">
                  <a16:creationId xmlns:a16="http://schemas.microsoft.com/office/drawing/2014/main" id="{447AE99C-28DD-D745-BC44-6AB095DCB79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101">
              <a:extLst>
                <a:ext uri="{FF2B5EF4-FFF2-40B4-BE49-F238E27FC236}">
                  <a16:creationId xmlns:a16="http://schemas.microsoft.com/office/drawing/2014/main" id="{F4C77F31-AAED-334B-BCCD-B0D5BA0D6C7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Line 102">
              <a:extLst>
                <a:ext uri="{FF2B5EF4-FFF2-40B4-BE49-F238E27FC236}">
                  <a16:creationId xmlns:a16="http://schemas.microsoft.com/office/drawing/2014/main" id="{B065CE4D-44D6-2240-8BEF-55E4DEA16E5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 name="Line 103">
              <a:extLst>
                <a:ext uri="{FF2B5EF4-FFF2-40B4-BE49-F238E27FC236}">
                  <a16:creationId xmlns:a16="http://schemas.microsoft.com/office/drawing/2014/main" id="{717B7C2F-7B1D-4C48-9B81-0A25ABE0E73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3" name="Line 104">
              <a:extLst>
                <a:ext uri="{FF2B5EF4-FFF2-40B4-BE49-F238E27FC236}">
                  <a16:creationId xmlns:a16="http://schemas.microsoft.com/office/drawing/2014/main" id="{C0DE9DB1-AE69-314E-B650-E3D57FEB26A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54" name="Freeform 12">
            <a:extLst>
              <a:ext uri="{FF2B5EF4-FFF2-40B4-BE49-F238E27FC236}">
                <a16:creationId xmlns:a16="http://schemas.microsoft.com/office/drawing/2014/main" id="{49363D36-0357-6541-A76B-317A1E143970}"/>
              </a:ext>
            </a:extLst>
          </p:cNvPr>
          <p:cNvSpPr>
            <a:spLocks/>
          </p:cNvSpPr>
          <p:nvPr/>
        </p:nvSpPr>
        <p:spPr bwMode="auto">
          <a:xfrm flipH="1">
            <a:off x="5343082" y="489015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4A76D978-C5AB-2A4D-A727-E1E7F09F5367}"/>
              </a:ext>
            </a:extLst>
          </p:cNvPr>
          <p:cNvSpPr>
            <a:spLocks/>
          </p:cNvSpPr>
          <p:nvPr/>
        </p:nvSpPr>
        <p:spPr bwMode="auto">
          <a:xfrm flipH="1">
            <a:off x="6016936" y="513047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C685F8E9-07CC-554D-AF56-0C6870866920}"/>
              </a:ext>
            </a:extLst>
          </p:cNvPr>
          <p:cNvCxnSpPr/>
          <p:nvPr/>
        </p:nvCxnSpPr>
        <p:spPr>
          <a:xfrm flipV="1">
            <a:off x="5428004" y="5816275"/>
            <a:ext cx="187452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680C7787-0E74-9848-B191-EDCA38760ECC}"/>
              </a:ext>
            </a:extLst>
          </p:cNvPr>
          <p:cNvCxnSpPr/>
          <p:nvPr/>
        </p:nvCxnSpPr>
        <p:spPr>
          <a:xfrm rot="5400000" flipH="1" flipV="1">
            <a:off x="5321664" y="5701181"/>
            <a:ext cx="228600"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58" name="Group 210">
            <a:extLst>
              <a:ext uri="{FF2B5EF4-FFF2-40B4-BE49-F238E27FC236}">
                <a16:creationId xmlns:a16="http://schemas.microsoft.com/office/drawing/2014/main" id="{72D476E1-1151-9748-B946-C2EB7B514123}"/>
              </a:ext>
            </a:extLst>
          </p:cNvPr>
          <p:cNvGrpSpPr>
            <a:grpSpLocks/>
          </p:cNvGrpSpPr>
          <p:nvPr/>
        </p:nvGrpSpPr>
        <p:grpSpPr bwMode="auto">
          <a:xfrm>
            <a:off x="6873666" y="5163135"/>
            <a:ext cx="277041" cy="653140"/>
            <a:chOff x="3216" y="1728"/>
            <a:chExt cx="192" cy="480"/>
          </a:xfrm>
        </p:grpSpPr>
        <p:sp>
          <p:nvSpPr>
            <p:cNvPr id="59" name="Line 8">
              <a:extLst>
                <a:ext uri="{FF2B5EF4-FFF2-40B4-BE49-F238E27FC236}">
                  <a16:creationId xmlns:a16="http://schemas.microsoft.com/office/drawing/2014/main" id="{811E9FF5-CA87-2F49-8313-C3CEE0B3AC4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0" name="Line 9">
              <a:extLst>
                <a:ext uri="{FF2B5EF4-FFF2-40B4-BE49-F238E27FC236}">
                  <a16:creationId xmlns:a16="http://schemas.microsoft.com/office/drawing/2014/main" id="{A23EE291-8995-804A-9DA5-AFC65A07EB6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1" name="Line 10">
              <a:extLst>
                <a:ext uri="{FF2B5EF4-FFF2-40B4-BE49-F238E27FC236}">
                  <a16:creationId xmlns:a16="http://schemas.microsoft.com/office/drawing/2014/main" id="{A3F34CAB-3C0E-3A4B-8D24-3C1FE549726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2" name="Line 11">
              <a:extLst>
                <a:ext uri="{FF2B5EF4-FFF2-40B4-BE49-F238E27FC236}">
                  <a16:creationId xmlns:a16="http://schemas.microsoft.com/office/drawing/2014/main" id="{47AB2D2A-062E-3F44-88BA-8C67D6E43D6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cxnSp>
        <p:nvCxnSpPr>
          <p:cNvPr id="63" name="Straight Connector 62">
            <a:extLst>
              <a:ext uri="{FF2B5EF4-FFF2-40B4-BE49-F238E27FC236}">
                <a16:creationId xmlns:a16="http://schemas.microsoft.com/office/drawing/2014/main" id="{2992B6FB-68D5-9A43-AA56-DBA01DAB8259}"/>
              </a:ext>
            </a:extLst>
          </p:cNvPr>
          <p:cNvCxnSpPr>
            <a:cxnSpLocks/>
          </p:cNvCxnSpPr>
          <p:nvPr/>
        </p:nvCxnSpPr>
        <p:spPr>
          <a:xfrm flipV="1">
            <a:off x="6091180" y="5152249"/>
            <a:ext cx="934886"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4" name="Oval 63">
            <a:extLst>
              <a:ext uri="{FF2B5EF4-FFF2-40B4-BE49-F238E27FC236}">
                <a16:creationId xmlns:a16="http://schemas.microsoft.com/office/drawing/2014/main" id="{5D1269CE-34B0-D548-8785-84A48E9BA033}"/>
              </a:ext>
            </a:extLst>
          </p:cNvPr>
          <p:cNvSpPr/>
          <p:nvPr/>
        </p:nvSpPr>
        <p:spPr>
          <a:xfrm>
            <a:off x="7215424" y="5767484"/>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5" name="TextBox 64">
            <a:extLst>
              <a:ext uri="{FF2B5EF4-FFF2-40B4-BE49-F238E27FC236}">
                <a16:creationId xmlns:a16="http://schemas.microsoft.com/office/drawing/2014/main" id="{8317607D-C536-6547-A6D0-83198C1ACAE1}"/>
              </a:ext>
            </a:extLst>
          </p:cNvPr>
          <p:cNvSpPr txBox="1"/>
          <p:nvPr/>
        </p:nvSpPr>
        <p:spPr>
          <a:xfrm>
            <a:off x="6480116" y="5298353"/>
            <a:ext cx="394660" cy="307777"/>
          </a:xfrm>
          <a:prstGeom prst="rect">
            <a:avLst/>
          </a:prstGeom>
          <a:noFill/>
        </p:spPr>
        <p:txBody>
          <a:bodyPr wrap="none" rtlCol="0">
            <a:spAutoFit/>
          </a:bodyPr>
          <a:lstStyle/>
          <a:p>
            <a:r>
              <a:rPr lang="en-US" sz="1400"/>
              <a:t>C</a:t>
            </a:r>
            <a:r>
              <a:rPr lang="en-US" sz="1400" baseline="-25000"/>
              <a:t>E</a:t>
            </a:r>
            <a:endParaRPr lang="en-US" sz="1200" baseline="-25000"/>
          </a:p>
        </p:txBody>
      </p:sp>
      <p:sp>
        <p:nvSpPr>
          <p:cNvPr id="66" name="TextBox 65">
            <a:extLst>
              <a:ext uri="{FF2B5EF4-FFF2-40B4-BE49-F238E27FC236}">
                <a16:creationId xmlns:a16="http://schemas.microsoft.com/office/drawing/2014/main" id="{6E61875A-9A76-2743-A842-EFE60D24DC71}"/>
              </a:ext>
            </a:extLst>
          </p:cNvPr>
          <p:cNvSpPr txBox="1"/>
          <p:nvPr/>
        </p:nvSpPr>
        <p:spPr>
          <a:xfrm>
            <a:off x="5003279" y="5130475"/>
            <a:ext cx="935711" cy="307777"/>
          </a:xfrm>
          <a:prstGeom prst="rect">
            <a:avLst/>
          </a:prstGeom>
          <a:noFill/>
        </p:spPr>
        <p:txBody>
          <a:bodyPr wrap="square" rtlCol="0">
            <a:spAutoFit/>
          </a:bodyPr>
          <a:lstStyle/>
          <a:p>
            <a:r>
              <a:rPr lang="en-US" sz="1400"/>
              <a:t>R</a:t>
            </a:r>
            <a:r>
              <a:rPr lang="en-US" sz="1400" baseline="-25000"/>
              <a:t>2</a:t>
            </a:r>
            <a:endParaRPr lang="en-US" sz="1200" baseline="-25000"/>
          </a:p>
        </p:txBody>
      </p:sp>
      <p:sp>
        <p:nvSpPr>
          <p:cNvPr id="67" name="TextBox 66">
            <a:extLst>
              <a:ext uri="{FF2B5EF4-FFF2-40B4-BE49-F238E27FC236}">
                <a16:creationId xmlns:a16="http://schemas.microsoft.com/office/drawing/2014/main" id="{DA423582-42E8-B343-9BC5-30CE74DF368E}"/>
              </a:ext>
            </a:extLst>
          </p:cNvPr>
          <p:cNvSpPr txBox="1"/>
          <p:nvPr/>
        </p:nvSpPr>
        <p:spPr>
          <a:xfrm>
            <a:off x="6216304" y="5388922"/>
            <a:ext cx="732911" cy="307777"/>
          </a:xfrm>
          <a:prstGeom prst="rect">
            <a:avLst/>
          </a:prstGeom>
          <a:noFill/>
        </p:spPr>
        <p:txBody>
          <a:bodyPr wrap="square" rtlCol="0">
            <a:spAutoFit/>
          </a:bodyPr>
          <a:lstStyle/>
          <a:p>
            <a:r>
              <a:rPr lang="en-US" sz="1400"/>
              <a:t>R</a:t>
            </a:r>
            <a:r>
              <a:rPr lang="en-US" sz="1400" baseline="-25000"/>
              <a:t>E</a:t>
            </a:r>
            <a:endParaRPr lang="en-US" sz="1200" baseline="-25000"/>
          </a:p>
        </p:txBody>
      </p:sp>
      <p:sp>
        <p:nvSpPr>
          <p:cNvPr id="68" name="Oval 67">
            <a:extLst>
              <a:ext uri="{FF2B5EF4-FFF2-40B4-BE49-F238E27FC236}">
                <a16:creationId xmlns:a16="http://schemas.microsoft.com/office/drawing/2014/main" id="{971AE288-5FCC-3348-AC9F-1D087540CF70}"/>
              </a:ext>
            </a:extLst>
          </p:cNvPr>
          <p:cNvSpPr/>
          <p:nvPr/>
        </p:nvSpPr>
        <p:spPr>
          <a:xfrm>
            <a:off x="5785530" y="3397032"/>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9" name="TextBox 68">
            <a:extLst>
              <a:ext uri="{FF2B5EF4-FFF2-40B4-BE49-F238E27FC236}">
                <a16:creationId xmlns:a16="http://schemas.microsoft.com/office/drawing/2014/main" id="{DDDB41CE-9F57-674A-AA26-5A0DEAC99DB0}"/>
              </a:ext>
            </a:extLst>
          </p:cNvPr>
          <p:cNvSpPr txBox="1"/>
          <p:nvPr/>
        </p:nvSpPr>
        <p:spPr>
          <a:xfrm>
            <a:off x="4003616" y="5025247"/>
            <a:ext cx="366920" cy="307777"/>
          </a:xfrm>
          <a:prstGeom prst="rect">
            <a:avLst/>
          </a:prstGeom>
          <a:noFill/>
        </p:spPr>
        <p:txBody>
          <a:bodyPr wrap="square" rtlCol="0">
            <a:spAutoFit/>
          </a:bodyPr>
          <a:lstStyle/>
          <a:p>
            <a:r>
              <a:rPr lang="en-US" sz="1400"/>
              <a:t>v</a:t>
            </a:r>
            <a:r>
              <a:rPr lang="en-US" sz="1400" baseline="-25000"/>
              <a:t>s</a:t>
            </a:r>
          </a:p>
        </p:txBody>
      </p:sp>
      <p:sp>
        <p:nvSpPr>
          <p:cNvPr id="70" name="TextBox 69">
            <a:extLst>
              <a:ext uri="{FF2B5EF4-FFF2-40B4-BE49-F238E27FC236}">
                <a16:creationId xmlns:a16="http://schemas.microsoft.com/office/drawing/2014/main" id="{F922AED8-92E4-954C-A5F6-1CDCCE626EF0}"/>
              </a:ext>
            </a:extLst>
          </p:cNvPr>
          <p:cNvSpPr txBox="1"/>
          <p:nvPr/>
        </p:nvSpPr>
        <p:spPr>
          <a:xfrm>
            <a:off x="6012922" y="3389543"/>
            <a:ext cx="506870" cy="307777"/>
          </a:xfrm>
          <a:prstGeom prst="rect">
            <a:avLst/>
          </a:prstGeom>
          <a:noFill/>
        </p:spPr>
        <p:txBody>
          <a:bodyPr wrap="none" rtlCol="0">
            <a:spAutoFit/>
          </a:bodyPr>
          <a:lstStyle/>
          <a:p>
            <a:r>
              <a:rPr lang="en-US" sz="1400" dirty="0"/>
              <a:t>V</a:t>
            </a:r>
            <a:r>
              <a:rPr lang="en-US" sz="1400" baseline="-25000" dirty="0"/>
              <a:t>CC</a:t>
            </a:r>
            <a:endParaRPr lang="en-US" sz="1200" baseline="-25000" dirty="0"/>
          </a:p>
        </p:txBody>
      </p:sp>
      <p:sp>
        <p:nvSpPr>
          <p:cNvPr id="71" name="TextBox 70">
            <a:extLst>
              <a:ext uri="{FF2B5EF4-FFF2-40B4-BE49-F238E27FC236}">
                <a16:creationId xmlns:a16="http://schemas.microsoft.com/office/drawing/2014/main" id="{0BBC0194-FAA0-104E-8FAD-00426EEA3F32}"/>
              </a:ext>
            </a:extLst>
          </p:cNvPr>
          <p:cNvSpPr txBox="1"/>
          <p:nvPr/>
        </p:nvSpPr>
        <p:spPr>
          <a:xfrm>
            <a:off x="7254666" y="5042607"/>
            <a:ext cx="366920" cy="307777"/>
          </a:xfrm>
          <a:prstGeom prst="rect">
            <a:avLst/>
          </a:prstGeom>
          <a:noFill/>
        </p:spPr>
        <p:txBody>
          <a:bodyPr wrap="square" rtlCol="0">
            <a:spAutoFit/>
          </a:bodyPr>
          <a:lstStyle/>
          <a:p>
            <a:r>
              <a:rPr lang="en-US" sz="1400"/>
              <a:t>v</a:t>
            </a:r>
            <a:r>
              <a:rPr lang="en-US" sz="1400" baseline="-25000"/>
              <a:t>s</a:t>
            </a:r>
          </a:p>
        </p:txBody>
      </p:sp>
      <p:sp>
        <p:nvSpPr>
          <p:cNvPr id="72" name="Oval 71">
            <a:extLst>
              <a:ext uri="{FF2B5EF4-FFF2-40B4-BE49-F238E27FC236}">
                <a16:creationId xmlns:a16="http://schemas.microsoft.com/office/drawing/2014/main" id="{4A110083-D99E-6A44-A5BB-0F812727E85B}"/>
              </a:ext>
            </a:extLst>
          </p:cNvPr>
          <p:cNvSpPr/>
          <p:nvPr/>
        </p:nvSpPr>
        <p:spPr>
          <a:xfrm>
            <a:off x="5366241" y="4830842"/>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3" name="TextBox 72">
            <a:extLst>
              <a:ext uri="{FF2B5EF4-FFF2-40B4-BE49-F238E27FC236}">
                <a16:creationId xmlns:a16="http://schemas.microsoft.com/office/drawing/2014/main" id="{991263F5-B27C-7344-A9D6-01ABBA7939A0}"/>
              </a:ext>
            </a:extLst>
          </p:cNvPr>
          <p:cNvSpPr txBox="1"/>
          <p:nvPr/>
        </p:nvSpPr>
        <p:spPr>
          <a:xfrm>
            <a:off x="6790638" y="4012418"/>
            <a:ext cx="732911" cy="307777"/>
          </a:xfrm>
          <a:prstGeom prst="rect">
            <a:avLst/>
          </a:prstGeom>
          <a:noFill/>
        </p:spPr>
        <p:txBody>
          <a:bodyPr wrap="square" rtlCol="0">
            <a:spAutoFit/>
          </a:bodyPr>
          <a:lstStyle/>
          <a:p>
            <a:r>
              <a:rPr lang="en-US" sz="1400"/>
              <a:t>C</a:t>
            </a:r>
            <a:r>
              <a:rPr lang="en-US" sz="1400" baseline="-25000"/>
              <a:t>out</a:t>
            </a:r>
            <a:endParaRPr lang="en-US" sz="1200" baseline="-25000"/>
          </a:p>
        </p:txBody>
      </p:sp>
      <p:sp>
        <p:nvSpPr>
          <p:cNvPr id="74" name="Oval 73">
            <a:extLst>
              <a:ext uri="{FF2B5EF4-FFF2-40B4-BE49-F238E27FC236}">
                <a16:creationId xmlns:a16="http://schemas.microsoft.com/office/drawing/2014/main" id="{ADF13D84-1889-AD42-9CC5-C0656321619D}"/>
              </a:ext>
            </a:extLst>
          </p:cNvPr>
          <p:cNvSpPr/>
          <p:nvPr/>
        </p:nvSpPr>
        <p:spPr>
          <a:xfrm>
            <a:off x="6052215" y="5768824"/>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5" name="Oval 74">
            <a:extLst>
              <a:ext uri="{FF2B5EF4-FFF2-40B4-BE49-F238E27FC236}">
                <a16:creationId xmlns:a16="http://schemas.microsoft.com/office/drawing/2014/main" id="{42A5794D-90ED-D240-B94D-4BF470E4E27D}"/>
              </a:ext>
            </a:extLst>
          </p:cNvPr>
          <p:cNvSpPr/>
          <p:nvPr/>
        </p:nvSpPr>
        <p:spPr>
          <a:xfrm>
            <a:off x="6165555" y="450002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6" name="Oval 75">
            <a:extLst>
              <a:ext uri="{FF2B5EF4-FFF2-40B4-BE49-F238E27FC236}">
                <a16:creationId xmlns:a16="http://schemas.microsoft.com/office/drawing/2014/main" id="{548C0C37-AE0A-B243-B572-3E2C9D13DB8D}"/>
              </a:ext>
            </a:extLst>
          </p:cNvPr>
          <p:cNvSpPr/>
          <p:nvPr/>
        </p:nvSpPr>
        <p:spPr>
          <a:xfrm>
            <a:off x="5796400" y="5757934"/>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7" name="Oval 76">
            <a:extLst>
              <a:ext uri="{FF2B5EF4-FFF2-40B4-BE49-F238E27FC236}">
                <a16:creationId xmlns:a16="http://schemas.microsoft.com/office/drawing/2014/main" id="{BDFEB8CB-65A6-D84C-A359-0834CC53DBFD}"/>
              </a:ext>
            </a:extLst>
          </p:cNvPr>
          <p:cNvSpPr/>
          <p:nvPr/>
        </p:nvSpPr>
        <p:spPr>
          <a:xfrm>
            <a:off x="6045211" y="511977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Tree>
    <p:extLst>
      <p:ext uri="{BB962C8B-B14F-4D97-AF65-F5344CB8AC3E}">
        <p14:creationId xmlns:p14="http://schemas.microsoft.com/office/powerpoint/2010/main" val="250925498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192361"/>
            <a:ext cx="10795462" cy="868362"/>
          </a:xfrm>
        </p:spPr>
        <p:txBody>
          <a:bodyPr anchor="ctr">
            <a:normAutofit/>
          </a:bodyPr>
          <a:lstStyle/>
          <a:p>
            <a:pPr algn="ctr"/>
            <a:r>
              <a:rPr lang="en-US" sz="4400">
                <a:latin typeface="Arial" panose="020B0604020202020204" pitchFamily="34" charset="0"/>
                <a:cs typeface="Arial" panose="020B0604020202020204" pitchFamily="34" charset="0"/>
              </a:rPr>
              <a:t>Computer processor architecture</a:t>
            </a:r>
          </a:p>
        </p:txBody>
      </p:sp>
      <p:sp>
        <p:nvSpPr>
          <p:cNvPr id="3" name="Content Placeholder 2"/>
          <p:cNvSpPr>
            <a:spLocks noGrp="1"/>
          </p:cNvSpPr>
          <p:nvPr>
            <p:ph idx="1"/>
          </p:nvPr>
        </p:nvSpPr>
        <p:spPr>
          <a:xfrm>
            <a:off x="580292" y="1907177"/>
            <a:ext cx="11031415" cy="4637311"/>
          </a:xfrm>
        </p:spPr>
        <p:txBody>
          <a:bodyPr>
            <a:noAutofit/>
          </a:bodyPr>
          <a:lstStyle/>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CPU’s</a:t>
            </a: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Memory (registers, SRAM, DRAM)</a:t>
            </a: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MMU’s</a:t>
            </a: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Busses</a:t>
            </a: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Rings and privilege separation</a:t>
            </a: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Virtual memory</a:t>
            </a: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Devices, interrupts, memory mapped I/O</a:t>
            </a: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Programs</a:t>
            </a: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Inter-computer communication</a:t>
            </a: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GPU’s and FPGA’s</a:t>
            </a:r>
          </a:p>
          <a:p>
            <a:pPr marL="342900" indent="-342900" algn="l">
              <a:buFont typeface="Arial" panose="020B0604020202020204" pitchFamily="34" charset="0"/>
              <a:buChar char="•"/>
            </a:pPr>
            <a:endParaRPr lang="en-US" sz="2000" dirty="0">
              <a:latin typeface="Arial" charset="0"/>
              <a:ea typeface="Arial" charset="0"/>
              <a:cs typeface="Arial" charset="0"/>
            </a:endParaRPr>
          </a:p>
          <a:p>
            <a:pPr algn="l"/>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60</a:t>
            </a:fld>
            <a:endParaRPr lang="en-US"/>
          </a:p>
        </p:txBody>
      </p:sp>
    </p:spTree>
    <p:extLst>
      <p:ext uri="{BB962C8B-B14F-4D97-AF65-F5344CB8AC3E}">
        <p14:creationId xmlns:p14="http://schemas.microsoft.com/office/powerpoint/2010/main" val="22721920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140109"/>
            <a:ext cx="10795462" cy="868362"/>
          </a:xfrm>
        </p:spPr>
        <p:txBody>
          <a:bodyPr anchor="ctr">
            <a:normAutofit/>
          </a:bodyPr>
          <a:lstStyle/>
          <a:p>
            <a:pPr algn="ctr"/>
            <a:r>
              <a:rPr lang="en-US" sz="4400">
                <a:latin typeface="Arial" panose="020B0604020202020204" pitchFamily="34" charset="0"/>
                <a:cs typeface="Arial" panose="020B0604020202020204" pitchFamily="34" charset="0"/>
              </a:rPr>
              <a:t>Computer processor architecture</a:t>
            </a:r>
          </a:p>
        </p:txBody>
      </p:sp>
      <p:sp>
        <p:nvSpPr>
          <p:cNvPr id="3" name="Content Placeholder 2"/>
          <p:cNvSpPr>
            <a:spLocks noGrp="1"/>
          </p:cNvSpPr>
          <p:nvPr>
            <p:ph idx="1"/>
          </p:nvPr>
        </p:nvSpPr>
        <p:spPr>
          <a:xfrm>
            <a:off x="609600" y="3554745"/>
            <a:ext cx="11031415" cy="3153451"/>
          </a:xfrm>
        </p:spPr>
        <p:txBody>
          <a:bodyPr>
            <a:noAutofit/>
          </a:bodyPr>
          <a:lstStyle/>
          <a:p>
            <a:pPr marL="342900" indent="-342900" algn="l">
              <a:buFont typeface="Arial" panose="020B0604020202020204" pitchFamily="34" charset="0"/>
              <a:buChar char="•"/>
            </a:pPr>
            <a:r>
              <a:rPr lang="en-US" sz="2000">
                <a:latin typeface="Arial" charset="0"/>
                <a:ea typeface="Arial" charset="0"/>
                <a:cs typeface="Arial" charset="0"/>
              </a:rPr>
              <a:t>x</a:t>
            </a:r>
          </a:p>
          <a:p>
            <a:pPr algn="l"/>
            <a:endParaRPr lang="en-US">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61</a:t>
            </a:fld>
            <a:endParaRPr lang="en-US"/>
          </a:p>
        </p:txBody>
      </p:sp>
      <p:pic>
        <p:nvPicPr>
          <p:cNvPr id="4" name="Picture 3">
            <a:extLst>
              <a:ext uri="{FF2B5EF4-FFF2-40B4-BE49-F238E27FC236}">
                <a16:creationId xmlns:a16="http://schemas.microsoft.com/office/drawing/2014/main" id="{768B8A9D-9147-AE42-A6EA-A7E104D300BC}"/>
              </a:ext>
            </a:extLst>
          </p:cNvPr>
          <p:cNvPicPr>
            <a:picLocks noChangeAspect="1"/>
          </p:cNvPicPr>
          <p:nvPr/>
        </p:nvPicPr>
        <p:blipFill>
          <a:blip r:embed="rId3"/>
          <a:stretch>
            <a:fillRect/>
          </a:stretch>
        </p:blipFill>
        <p:spPr>
          <a:xfrm>
            <a:off x="273063" y="2030063"/>
            <a:ext cx="3515165" cy="2524523"/>
          </a:xfrm>
          <a:prstGeom prst="rect">
            <a:avLst/>
          </a:prstGeom>
        </p:spPr>
      </p:pic>
      <p:pic>
        <p:nvPicPr>
          <p:cNvPr id="7" name="Picture 6">
            <a:extLst>
              <a:ext uri="{FF2B5EF4-FFF2-40B4-BE49-F238E27FC236}">
                <a16:creationId xmlns:a16="http://schemas.microsoft.com/office/drawing/2014/main" id="{48251E4E-A390-6441-A6EE-1522704A5EDD}"/>
              </a:ext>
            </a:extLst>
          </p:cNvPr>
          <p:cNvPicPr>
            <a:picLocks noChangeAspect="1"/>
          </p:cNvPicPr>
          <p:nvPr/>
        </p:nvPicPr>
        <p:blipFill>
          <a:blip r:embed="rId4"/>
          <a:stretch>
            <a:fillRect/>
          </a:stretch>
        </p:blipFill>
        <p:spPr>
          <a:xfrm>
            <a:off x="9005455" y="1247547"/>
            <a:ext cx="3068515" cy="4725513"/>
          </a:xfrm>
          <a:prstGeom prst="rect">
            <a:avLst/>
          </a:prstGeom>
        </p:spPr>
      </p:pic>
      <p:sp>
        <p:nvSpPr>
          <p:cNvPr id="6" name="TextBox 5">
            <a:extLst>
              <a:ext uri="{FF2B5EF4-FFF2-40B4-BE49-F238E27FC236}">
                <a16:creationId xmlns:a16="http://schemas.microsoft.com/office/drawing/2014/main" id="{4CFA4E9D-2698-8149-8CD2-6D8BF2D9FA62}"/>
              </a:ext>
            </a:extLst>
          </p:cNvPr>
          <p:cNvSpPr txBox="1"/>
          <p:nvPr/>
        </p:nvSpPr>
        <p:spPr>
          <a:xfrm>
            <a:off x="3810000" y="1423812"/>
            <a:ext cx="5063570" cy="3970318"/>
          </a:xfrm>
          <a:prstGeom prst="rect">
            <a:avLst/>
          </a:prstGeom>
          <a:noFill/>
        </p:spPr>
        <p:txBody>
          <a:bodyPr wrap="square" rtlCol="0">
            <a:spAutoFit/>
          </a:bodyPr>
          <a:lstStyle/>
          <a:p>
            <a:pPr marL="285750" indent="-285750">
              <a:buFont typeface="Arial" panose="020B0604020202020204" pitchFamily="34" charset="0"/>
              <a:buChar char="•"/>
            </a:pPr>
            <a:r>
              <a:rPr lang="en-US">
                <a:latin typeface="Arial" panose="020B0604020202020204" pitchFamily="34" charset="0"/>
                <a:cs typeface="Arial" panose="020B0604020202020204" pitchFamily="34" charset="0"/>
              </a:rPr>
              <a:t>Computers are often described in terms of their architecture.</a:t>
            </a:r>
          </a:p>
          <a:p>
            <a:pPr marL="285750" indent="-285750">
              <a:buFont typeface="Arial" panose="020B0604020202020204" pitchFamily="34" charset="0"/>
              <a:buChar char="•"/>
            </a:pPr>
            <a:r>
              <a:rPr lang="en-US">
                <a:latin typeface="Arial" panose="020B0604020202020204" pitchFamily="34" charset="0"/>
                <a:cs typeface="Arial" panose="020B0604020202020204" pitchFamily="34" charset="0"/>
              </a:rPr>
              <a:t>Architectures focus on the high level interaction of components rather than low level schematics.  </a:t>
            </a:r>
          </a:p>
          <a:p>
            <a:pPr marL="285750" indent="-285750">
              <a:buFont typeface="Arial" panose="020B0604020202020204" pitchFamily="34" charset="0"/>
              <a:buChar char="•"/>
            </a:pPr>
            <a:r>
              <a:rPr lang="en-US">
                <a:latin typeface="Arial" panose="020B0604020202020204" pitchFamily="34" charset="0"/>
                <a:cs typeface="Arial" panose="020B0604020202020204" pitchFamily="34" charset="0"/>
              </a:rPr>
              <a:t>Architecture represents the “systems programmer’s” view of the computer.</a:t>
            </a:r>
          </a:p>
          <a:p>
            <a:pPr marL="285750" indent="-285750">
              <a:buFont typeface="Arial" panose="020B0604020202020204" pitchFamily="34" charset="0"/>
              <a:buChar char="•"/>
            </a:pPr>
            <a:r>
              <a:rPr lang="en-US">
                <a:latin typeface="Arial" panose="020B0604020202020204" pitchFamily="34" charset="0"/>
                <a:cs typeface="Arial" panose="020B0604020202020204" pitchFamily="34" charset="0"/>
              </a:rPr>
              <a:t>It was popularized by the deservedly admired “Principles of Operation” describing the IBM /360.</a:t>
            </a:r>
          </a:p>
          <a:p>
            <a:pPr marL="285750" indent="-285750">
              <a:buFont typeface="Arial" panose="020B0604020202020204" pitchFamily="34" charset="0"/>
              <a:buChar char="•"/>
            </a:pPr>
            <a:r>
              <a:rPr lang="en-US">
                <a:latin typeface="Arial" panose="020B0604020202020204" pitchFamily="34" charset="0"/>
                <a:cs typeface="Arial" panose="020B0604020202020204" pitchFamily="34" charset="0"/>
              </a:rPr>
              <a:t>Computers execute digitally encoded instructions which can be loaded at will into a computer.  They are “von Neuman” machines.</a:t>
            </a:r>
          </a:p>
        </p:txBody>
      </p:sp>
      <p:sp>
        <p:nvSpPr>
          <p:cNvPr id="8" name="TextBox 7">
            <a:extLst>
              <a:ext uri="{FF2B5EF4-FFF2-40B4-BE49-F238E27FC236}">
                <a16:creationId xmlns:a16="http://schemas.microsoft.com/office/drawing/2014/main" id="{26A311B2-283C-F242-95C9-2830B97D00C5}"/>
              </a:ext>
            </a:extLst>
          </p:cNvPr>
          <p:cNvSpPr txBox="1"/>
          <p:nvPr/>
        </p:nvSpPr>
        <p:spPr>
          <a:xfrm>
            <a:off x="290417" y="5313538"/>
            <a:ext cx="9278126" cy="1200329"/>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diagram above is a generic computer architecture.  The one on the right is an Intel based computer.</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major blocks are the CPU, clock, memory subsystem (MMU, cache, DRAM), inter-block bus interfaces and I/O subsystem (busses, interrupt processing).</a:t>
            </a:r>
          </a:p>
        </p:txBody>
      </p:sp>
    </p:spTree>
    <p:extLst>
      <p:ext uri="{BB962C8B-B14F-4D97-AF65-F5344CB8AC3E}">
        <p14:creationId xmlns:p14="http://schemas.microsoft.com/office/powerpoint/2010/main" val="163823961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140109"/>
            <a:ext cx="10795462" cy="868362"/>
          </a:xfrm>
        </p:spPr>
        <p:txBody>
          <a:bodyPr anchor="ctr">
            <a:normAutofit/>
          </a:bodyPr>
          <a:lstStyle/>
          <a:p>
            <a:pPr algn="ctr"/>
            <a:r>
              <a:rPr lang="en-US" sz="4400">
                <a:latin typeface="Arial" panose="020B0604020202020204" pitchFamily="34" charset="0"/>
                <a:cs typeface="Arial" panose="020B0604020202020204" pitchFamily="34" charset="0"/>
              </a:rPr>
              <a:t>Computer processor architecture</a:t>
            </a:r>
          </a:p>
        </p:txBody>
      </p:sp>
      <p:sp>
        <p:nvSpPr>
          <p:cNvPr id="3" name="Content Placeholder 2"/>
          <p:cNvSpPr>
            <a:spLocks noGrp="1"/>
          </p:cNvSpPr>
          <p:nvPr>
            <p:ph idx="1"/>
          </p:nvPr>
        </p:nvSpPr>
        <p:spPr>
          <a:xfrm>
            <a:off x="170213" y="1133960"/>
            <a:ext cx="11582400" cy="5277811"/>
          </a:xfrm>
        </p:spPr>
        <p:txBody>
          <a:bodyPr>
            <a:noAutofit/>
          </a:bodyPr>
          <a:lstStyle/>
          <a:p>
            <a:pPr marL="342900" indent="-342900" algn="l">
              <a:buFont typeface="Arial" panose="020B0604020202020204" pitchFamily="34" charset="0"/>
              <a:buChar char="•"/>
            </a:pPr>
            <a:r>
              <a:rPr lang="en-US" sz="2000">
                <a:latin typeface="Arial" panose="020B0604020202020204" pitchFamily="34" charset="0"/>
                <a:cs typeface="Arial" panose="020B0604020202020204" pitchFamily="34" charset="0"/>
              </a:rPr>
              <a:t>A computer is a “clocked” electronic system.  Each computer operation is simple and occurs in a clock “cycle.”  The clock cycle of modern computers vary from “millions of cycles per second” to “billions of cycles per second.”  The faster, the better.</a:t>
            </a:r>
          </a:p>
          <a:p>
            <a:pPr marL="342900" indent="-342900" algn="l">
              <a:buFont typeface="Arial" panose="020B0604020202020204" pitchFamily="34" charset="0"/>
              <a:buChar char="•"/>
            </a:pPr>
            <a:r>
              <a:rPr lang="en-US" sz="2000">
                <a:latin typeface="Arial" panose="020B0604020202020204" pitchFamily="34" charset="0"/>
                <a:cs typeface="Arial" panose="020B0604020202020204" pitchFamily="34" charset="0"/>
              </a:rPr>
              <a:t>CPU, clock</a:t>
            </a:r>
          </a:p>
          <a:p>
            <a:pPr marL="800100" lvl="1" indent="-342900" algn="l">
              <a:buFont typeface="Arial" panose="020B0604020202020204" pitchFamily="34" charset="0"/>
              <a:buChar char="•"/>
            </a:pPr>
            <a:r>
              <a:rPr lang="en-US" sz="1800">
                <a:latin typeface="Arial" panose="020B0604020202020204" pitchFamily="34" charset="0"/>
                <a:cs typeface="Arial" panose="020B0604020202020204" pitchFamily="34" charset="0"/>
              </a:rPr>
              <a:t>The CPU fetches instructions from memory and executes them.</a:t>
            </a:r>
          </a:p>
          <a:p>
            <a:pPr marL="1257300" lvl="2" indent="-342900" algn="l">
              <a:buFont typeface="Arial" panose="020B0604020202020204" pitchFamily="34" charset="0"/>
              <a:buChar char="•"/>
            </a:pPr>
            <a:r>
              <a:rPr lang="en-US">
                <a:latin typeface="Arial" panose="020B0604020202020204" pitchFamily="34" charset="0"/>
                <a:cs typeface="Arial" panose="020B0604020202020204" pitchFamily="34" charset="0"/>
              </a:rPr>
              <a:t>In a simple processor, a single instruction is executed each cycle; in a complex processor, a single instruction might take several cycles and many instructions may be executing, in different execution units, simultaneously.</a:t>
            </a:r>
          </a:p>
          <a:p>
            <a:pPr marL="800100" lvl="1" indent="-342900" algn="l">
              <a:buFont typeface="Arial" panose="020B0604020202020204" pitchFamily="34" charset="0"/>
              <a:buChar char="•"/>
            </a:pPr>
            <a:r>
              <a:rPr lang="en-US" sz="1800">
                <a:latin typeface="Arial" panose="020B0604020202020204" pitchFamily="34" charset="0"/>
                <a:cs typeface="Arial" panose="020B0604020202020204" pitchFamily="34" charset="0"/>
              </a:rPr>
              <a:t>A typical instruction might be “add memory location a to memory location b.”</a:t>
            </a:r>
          </a:p>
          <a:p>
            <a:pPr marL="800100" lvl="1" indent="-342900" algn="l">
              <a:buFont typeface="Arial" panose="020B0604020202020204" pitchFamily="34" charset="0"/>
              <a:buChar char="•"/>
            </a:pPr>
            <a:r>
              <a:rPr lang="en-US" sz="1800">
                <a:latin typeface="Arial" panose="020B0604020202020204" pitchFamily="34" charset="0"/>
                <a:cs typeface="Arial" panose="020B0604020202020204" pitchFamily="34" charset="0"/>
              </a:rPr>
              <a:t>Normally, instructions are executed sequentially but there are three ways to change control flow.</a:t>
            </a:r>
          </a:p>
          <a:p>
            <a:pPr marL="1257300" lvl="2" indent="-342900" algn="l">
              <a:buFont typeface="Arial" panose="020B0604020202020204" pitchFamily="34" charset="0"/>
              <a:buChar char="•"/>
            </a:pPr>
            <a:r>
              <a:rPr lang="en-US">
                <a:latin typeface="Arial" panose="020B0604020202020204" pitchFamily="34" charset="0"/>
                <a:cs typeface="Arial" panose="020B0604020202020204" pitchFamily="34" charset="0"/>
              </a:rPr>
              <a:t>First, unconditional jumps or conditional jumps can synchronously change control flow. For example, an unconditional jump might be “jump to the instruction at memory location m” while a conditional jump might be “jump to the instruction at memory location m if the value at memory location a is bigger or equal to the value at memory location b.”  This allows program “loops.”</a:t>
            </a:r>
          </a:p>
          <a:p>
            <a:pPr marL="1257300" lvl="2" indent="-342900" algn="l">
              <a:buFont typeface="Arial" panose="020B0604020202020204" pitchFamily="34" charset="0"/>
              <a:buChar char="•"/>
            </a:pPr>
            <a:r>
              <a:rPr lang="en-US">
                <a:latin typeface="Arial" panose="020B0604020202020204" pitchFamily="34" charset="0"/>
                <a:cs typeface="Arial" panose="020B0604020202020204" pitchFamily="34" charset="0"/>
              </a:rPr>
              <a:t>Second, interrupts (from clocks or devices) can instruct the processor to start executing instruction streams at different locations. </a:t>
            </a:r>
          </a:p>
          <a:p>
            <a:pPr marL="1257300" lvl="2" indent="-342900" algn="l">
              <a:buFont typeface="Arial" panose="020B0604020202020204" pitchFamily="34" charset="0"/>
              <a:buChar char="•"/>
            </a:pPr>
            <a:r>
              <a:rPr lang="en-US">
                <a:latin typeface="Arial" panose="020B0604020202020204" pitchFamily="34" charset="0"/>
                <a:cs typeface="Arial" panose="020B0604020202020204" pitchFamily="34" charset="0"/>
              </a:rPr>
              <a:t>Third, error conditions that occur in user mode processing can cause “exceptions” that trap into the OS.  An example may be dividing by 0 or attempting to execute a privileged instruction. </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62</a:t>
            </a:fld>
            <a:endParaRPr lang="en-US"/>
          </a:p>
        </p:txBody>
      </p:sp>
    </p:spTree>
    <p:extLst>
      <p:ext uri="{BB962C8B-B14F-4D97-AF65-F5344CB8AC3E}">
        <p14:creationId xmlns:p14="http://schemas.microsoft.com/office/powerpoint/2010/main" val="372198053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153172"/>
            <a:ext cx="10795462" cy="868362"/>
          </a:xfrm>
        </p:spPr>
        <p:txBody>
          <a:bodyPr anchor="ctr">
            <a:normAutofit/>
          </a:bodyPr>
          <a:lstStyle/>
          <a:p>
            <a:pPr algn="ctr"/>
            <a:r>
              <a:rPr lang="en-US" sz="4400">
                <a:latin typeface="Arial" panose="020B0604020202020204" pitchFamily="34" charset="0"/>
                <a:cs typeface="Arial" panose="020B0604020202020204" pitchFamily="34" charset="0"/>
              </a:rPr>
              <a:t>Computer processor architecture</a:t>
            </a:r>
          </a:p>
        </p:txBody>
      </p:sp>
      <p:sp>
        <p:nvSpPr>
          <p:cNvPr id="3" name="Content Placeholder 2"/>
          <p:cNvSpPr>
            <a:spLocks noGrp="1"/>
          </p:cNvSpPr>
          <p:nvPr>
            <p:ph idx="1"/>
          </p:nvPr>
        </p:nvSpPr>
        <p:spPr>
          <a:xfrm>
            <a:off x="304800" y="1495562"/>
            <a:ext cx="11582400" cy="5277811"/>
          </a:xfrm>
        </p:spPr>
        <p:txBody>
          <a:bodyPr>
            <a:noAutofit/>
          </a:bodyPr>
          <a:lstStyle/>
          <a:p>
            <a:pPr marL="342900" indent="-342900" algn="l">
              <a:spcBef>
                <a:spcPts val="200"/>
              </a:spcBef>
              <a:buFont typeface="Arial" panose="020B0604020202020204" pitchFamily="34" charset="0"/>
              <a:buChar char="•"/>
            </a:pPr>
            <a:r>
              <a:rPr lang="en-US" sz="2000" dirty="0">
                <a:latin typeface="Arial" panose="020B0604020202020204" pitchFamily="34" charset="0"/>
                <a:cs typeface="Arial" panose="020B0604020202020204" pitchFamily="34" charset="0"/>
              </a:rPr>
              <a:t>Instructions and data are stored in binary form, i.e. as a series of 1’s and 0’s.</a:t>
            </a:r>
          </a:p>
          <a:p>
            <a:pPr marL="342900" indent="-342900" algn="l">
              <a:spcBef>
                <a:spcPts val="200"/>
              </a:spcBef>
              <a:buFont typeface="Arial" panose="020B0604020202020204" pitchFamily="34" charset="0"/>
              <a:buChar char="•"/>
            </a:pPr>
            <a:r>
              <a:rPr lang="en-US" sz="2000" dirty="0">
                <a:latin typeface="Arial" panose="020B0604020202020204" pitchFamily="34" charset="0"/>
                <a:cs typeface="Arial" panose="020B0604020202020204" pitchFamily="34" charset="0"/>
              </a:rPr>
              <a:t>Binary values are organized into bytes (8 bit values) and “words” varying from 2 bytes to 8 bytes.</a:t>
            </a:r>
          </a:p>
          <a:p>
            <a:pPr marL="342900" indent="-342900" algn="l">
              <a:spcBef>
                <a:spcPts val="200"/>
              </a:spcBef>
              <a:buFont typeface="Arial" panose="020B0604020202020204" pitchFamily="34" charset="0"/>
              <a:buChar char="•"/>
            </a:pPr>
            <a:r>
              <a:rPr lang="en-US" sz="2000" dirty="0">
                <a:latin typeface="Arial" panose="020B0604020202020204" pitchFamily="34" charset="0"/>
                <a:cs typeface="Arial" panose="020B0604020202020204" pitchFamily="34" charset="0"/>
              </a:rPr>
              <a:t>Words represent numerical values (12, 2324241) and addresses.</a:t>
            </a:r>
          </a:p>
          <a:p>
            <a:pPr marL="342900" indent="-342900" algn="l">
              <a:spcBef>
                <a:spcPts val="200"/>
              </a:spcBef>
              <a:buFont typeface="Arial" panose="020B0604020202020204" pitchFamily="34" charset="0"/>
              <a:buChar char="•"/>
            </a:pPr>
            <a:r>
              <a:rPr lang="en-US" sz="2000" dirty="0">
                <a:latin typeface="Arial" panose="020B0604020202020204" pitchFamily="34" charset="0"/>
                <a:cs typeface="Arial" panose="020B0604020202020204" pitchFamily="34" charset="0"/>
              </a:rPr>
              <a:t>Addresses are unsigned integers and are represented in the usual binary form.</a:t>
            </a:r>
          </a:p>
          <a:p>
            <a:pPr marL="800100" lvl="1" indent="-342900" algn="l">
              <a:spcBef>
                <a:spcPts val="200"/>
              </a:spcBef>
              <a:buFont typeface="Arial" panose="020B0604020202020204" pitchFamily="34" charset="0"/>
              <a:buChar char="•"/>
            </a:pPr>
            <a:r>
              <a:rPr lang="en-US" sz="1800" dirty="0">
                <a:latin typeface="Arial" panose="020B0604020202020204" pitchFamily="34" charset="0"/>
                <a:cs typeface="Arial" panose="020B0604020202020204" pitchFamily="34" charset="0"/>
              </a:rPr>
              <a:t>1 is 0000000000000001</a:t>
            </a:r>
          </a:p>
          <a:p>
            <a:pPr marL="800100" lvl="1" indent="-342900" algn="l">
              <a:spcBef>
                <a:spcPts val="200"/>
              </a:spcBef>
              <a:buFont typeface="Arial" panose="020B0604020202020204" pitchFamily="34" charset="0"/>
              <a:buChar char="•"/>
            </a:pPr>
            <a:r>
              <a:rPr lang="en-US" sz="1800" dirty="0">
                <a:latin typeface="Arial" panose="020B0604020202020204" pitchFamily="34" charset="0"/>
                <a:cs typeface="Arial" panose="020B0604020202020204" pitchFamily="34" charset="0"/>
              </a:rPr>
              <a:t>18 is 0000000000010010</a:t>
            </a:r>
          </a:p>
          <a:p>
            <a:pPr marL="342900" indent="-342900" algn="l">
              <a:spcBef>
                <a:spcPts val="200"/>
              </a:spcBef>
              <a:buFont typeface="Arial" panose="020B0604020202020204" pitchFamily="34" charset="0"/>
              <a:buChar char="•"/>
            </a:pPr>
            <a:r>
              <a:rPr lang="en-US" sz="2000" dirty="0">
                <a:latin typeface="Arial" panose="020B0604020202020204" pitchFamily="34" charset="0"/>
                <a:cs typeface="Arial" panose="020B0604020202020204" pitchFamily="34" charset="0"/>
              </a:rPr>
              <a:t>Signed</a:t>
            </a:r>
            <a:r>
              <a:rPr lang="en-US"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integers are usually represented in “two’s complement notation:”</a:t>
            </a:r>
          </a:p>
          <a:p>
            <a:pPr marL="800100" lvl="1" indent="-342900" algn="l">
              <a:spcBef>
                <a:spcPts val="200"/>
              </a:spcBef>
              <a:buFont typeface="Arial" panose="020B0604020202020204" pitchFamily="34" charset="0"/>
              <a:buChar char="•"/>
            </a:pPr>
            <a:r>
              <a:rPr lang="en-US" sz="1800" dirty="0">
                <a:latin typeface="Arial" panose="020B0604020202020204" pitchFamily="34" charset="0"/>
                <a:cs typeface="Arial" panose="020B0604020202020204" pitchFamily="34" charset="0"/>
              </a:rPr>
              <a:t>Positive integers have high order bit of 0, the remainder of the word is the ordinary unsigned binary form.</a:t>
            </a:r>
          </a:p>
          <a:p>
            <a:pPr marL="800100" lvl="1" indent="-342900" algn="l">
              <a:spcBef>
                <a:spcPts val="200"/>
              </a:spcBef>
              <a:buFont typeface="Arial" panose="020B0604020202020204" pitchFamily="34" charset="0"/>
              <a:buChar char="•"/>
            </a:pPr>
            <a:r>
              <a:rPr lang="en-US" sz="1800" dirty="0">
                <a:latin typeface="Arial" panose="020B0604020202020204" pitchFamily="34" charset="0"/>
                <a:cs typeface="Arial" panose="020B0604020202020204" pitchFamily="34" charset="0"/>
              </a:rPr>
              <a:t>0 is all 0 bits.</a:t>
            </a:r>
          </a:p>
          <a:p>
            <a:pPr marL="800100" lvl="1" indent="-342900" algn="l">
              <a:spcBef>
                <a:spcPts val="200"/>
              </a:spcBef>
              <a:buFont typeface="Arial" panose="020B0604020202020204" pitchFamily="34" charset="0"/>
              <a:buChar char="•"/>
            </a:pPr>
            <a:r>
              <a:rPr lang="en-US" sz="1800" dirty="0">
                <a:latin typeface="Arial" panose="020B0604020202020204" pitchFamily="34" charset="0"/>
                <a:cs typeface="Arial" panose="020B0604020202020204" pitchFamily="34" charset="0"/>
              </a:rPr>
              <a:t>Negative numbers have a high order bit of 1 and are arranged so that using the “standard” unsigned addition circuits x + (-x) = 0.</a:t>
            </a:r>
          </a:p>
          <a:p>
            <a:pPr marL="800100" lvl="1" indent="-342900" algn="l">
              <a:spcBef>
                <a:spcPts val="200"/>
              </a:spcBef>
              <a:buFont typeface="Arial" panose="020B0604020202020204" pitchFamily="34" charset="0"/>
              <a:buChar char="•"/>
            </a:pPr>
            <a:r>
              <a:rPr lang="en-US" sz="1800" dirty="0">
                <a:latin typeface="Arial" panose="020B0604020202020204" pitchFamily="34" charset="0"/>
                <a:cs typeface="Arial" panose="020B0604020202020204" pitchFamily="34" charset="0"/>
              </a:rPr>
              <a:t>A simple algorithm for turning a positive binary number into its corresponding negative is to flip each bit in the original representation and use unsigned arithmetic to “add 1.”</a:t>
            </a:r>
          </a:p>
          <a:p>
            <a:pPr marL="800100" lvl="1" indent="-342900" algn="l">
              <a:spcBef>
                <a:spcPts val="200"/>
              </a:spcBef>
              <a:buFont typeface="Arial" panose="020B0604020202020204" pitchFamily="34" charset="0"/>
              <a:buChar char="•"/>
            </a:pPr>
            <a:r>
              <a:rPr lang="en-US" sz="1800" dirty="0">
                <a:latin typeface="Arial" panose="020B0604020202020204" pitchFamily="34" charset="0"/>
                <a:cs typeface="Arial" panose="020B0604020202020204" pitchFamily="34" charset="0"/>
              </a:rPr>
              <a:t>Try it.</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63</a:t>
            </a:fld>
            <a:endParaRPr lang="en-US"/>
          </a:p>
        </p:txBody>
      </p:sp>
    </p:spTree>
    <p:extLst>
      <p:ext uri="{BB962C8B-B14F-4D97-AF65-F5344CB8AC3E}">
        <p14:creationId xmlns:p14="http://schemas.microsoft.com/office/powerpoint/2010/main" val="299510903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140109"/>
            <a:ext cx="10795462" cy="868362"/>
          </a:xfrm>
        </p:spPr>
        <p:txBody>
          <a:bodyPr anchor="ctr">
            <a:normAutofit/>
          </a:bodyPr>
          <a:lstStyle/>
          <a:p>
            <a:pPr algn="ctr"/>
            <a:r>
              <a:rPr lang="en-US" sz="4400">
                <a:latin typeface="Arial" panose="020B0604020202020204" pitchFamily="34" charset="0"/>
                <a:cs typeface="Arial" panose="020B0604020202020204" pitchFamily="34" charset="0"/>
              </a:rPr>
              <a:t>Computer processor architecture</a:t>
            </a:r>
          </a:p>
        </p:txBody>
      </p:sp>
      <p:sp>
        <p:nvSpPr>
          <p:cNvPr id="3" name="Content Placeholder 2"/>
          <p:cNvSpPr>
            <a:spLocks noGrp="1"/>
          </p:cNvSpPr>
          <p:nvPr>
            <p:ph idx="1"/>
          </p:nvPr>
        </p:nvSpPr>
        <p:spPr>
          <a:xfrm>
            <a:off x="304800" y="1648694"/>
            <a:ext cx="11336215" cy="4933472"/>
          </a:xfrm>
        </p:spPr>
        <p:txBody>
          <a:bodyPr>
            <a:noAutofit/>
          </a:bodyPr>
          <a:lstStyle/>
          <a:p>
            <a:pPr marL="342900" indent="-342900" algn="l">
              <a:buFont typeface="Arial" panose="020B0604020202020204" pitchFamily="34" charset="0"/>
              <a:buChar char="•"/>
            </a:pPr>
            <a:r>
              <a:rPr lang="en-US" sz="2000">
                <a:latin typeface="Arial" panose="020B0604020202020204" pitchFamily="34" charset="0"/>
                <a:cs typeface="Arial" panose="020B0604020202020204" pitchFamily="34" charset="0"/>
              </a:rPr>
              <a:t>Memory subsystem </a:t>
            </a:r>
          </a:p>
          <a:p>
            <a:pPr marL="800100" lvl="1" indent="-342900" algn="l">
              <a:buFont typeface="Arial" panose="020B0604020202020204" pitchFamily="34" charset="0"/>
              <a:buChar char="•"/>
            </a:pPr>
            <a:r>
              <a:rPr lang="en-US" sz="1800">
                <a:latin typeface="Arial" panose="020B0604020202020204" pitchFamily="34" charset="0"/>
                <a:cs typeface="Arial" panose="020B0604020202020204" pitchFamily="34" charset="0"/>
              </a:rPr>
              <a:t>Memory systems store binary values organized as 8 bit bytes. Bytes are organized into words and instructions can refer to either “byte sized” data values or “word sized” data values.</a:t>
            </a:r>
          </a:p>
          <a:p>
            <a:pPr marL="800100" lvl="1" indent="-342900" algn="l">
              <a:buFont typeface="Arial" panose="020B0604020202020204" pitchFamily="34" charset="0"/>
              <a:buChar char="•"/>
            </a:pPr>
            <a:r>
              <a:rPr lang="en-US" sz="1800">
                <a:latin typeface="Arial" panose="020B0604020202020204" pitchFamily="34" charset="0"/>
                <a:cs typeface="Arial" panose="020B0604020202020204" pitchFamily="34" charset="0"/>
              </a:rPr>
              <a:t>Most systems are addressable on byte boundaries and at the very lowest level, memory is accessed by “physical addresses” starting at 0 and ending at the size of the memory - 1.</a:t>
            </a:r>
          </a:p>
          <a:p>
            <a:pPr marL="800100" lvl="1" indent="-342900" algn="l">
              <a:buFont typeface="Arial" panose="020B0604020202020204" pitchFamily="34" charset="0"/>
              <a:buChar char="•"/>
            </a:pPr>
            <a:r>
              <a:rPr lang="en-US" sz="1800">
                <a:latin typeface="Arial" panose="020B0604020202020204" pitchFamily="34" charset="0"/>
                <a:cs typeface="Arial" panose="020B0604020202020204" pitchFamily="34" charset="0"/>
              </a:rPr>
              <a:t>Programs can be loaded into memory at different locations at different times.  As a convenience, most systems have MMU’s which allow a supervisor program to map memory from physical addresses to virtual addresses.  Virtual addresses give the program the illusion that memory for their program always starts at 0.  The MMU translates virtual addresses into physical addresses.</a:t>
            </a:r>
          </a:p>
          <a:p>
            <a:pPr marL="800100" lvl="1" indent="-342900" algn="l">
              <a:buFont typeface="Arial" panose="020B0604020202020204" pitchFamily="34" charset="0"/>
              <a:buChar char="•"/>
            </a:pPr>
            <a:r>
              <a:rPr lang="en-US" sz="1800">
                <a:latin typeface="Arial" panose="020B0604020202020204" pitchFamily="34" charset="0"/>
                <a:cs typeface="Arial" panose="020B0604020202020204" pitchFamily="34" charset="0"/>
              </a:rPr>
              <a:t>Actually, memory is usually arranged into a “hierarchy.”  </a:t>
            </a:r>
          </a:p>
          <a:p>
            <a:pPr marL="800100" lvl="1" indent="-342900" algn="l">
              <a:buFont typeface="Arial" panose="020B0604020202020204" pitchFamily="34" charset="0"/>
              <a:buChar char="•"/>
            </a:pPr>
            <a:r>
              <a:rPr lang="en-US" sz="1800">
                <a:latin typeface="Arial" panose="020B0604020202020204" pitchFamily="34" charset="0"/>
                <a:cs typeface="Arial" panose="020B0604020202020204" pitchFamily="34" charset="0"/>
              </a:rPr>
              <a:t>CPU’s have internal memory called registers which can be accessed in a single cycle.</a:t>
            </a:r>
          </a:p>
          <a:p>
            <a:pPr marL="800100" lvl="1" indent="-342900" algn="l">
              <a:buFont typeface="Arial" panose="020B0604020202020204" pitchFamily="34" charset="0"/>
              <a:buChar char="•"/>
            </a:pPr>
            <a:r>
              <a:rPr lang="en-US" sz="1800">
                <a:latin typeface="Arial" panose="020B0604020202020204" pitchFamily="34" charset="0"/>
                <a:cs typeface="Arial" panose="020B0604020202020204" pitchFamily="34" charset="0"/>
              </a:rPr>
              <a:t> “Main memory” consists of DRAM which (depending on the clock rate of the CPU) can take hundreds of cycles to access.</a:t>
            </a:r>
          </a:p>
          <a:p>
            <a:pPr marL="800100" lvl="1" indent="-342900" algn="l">
              <a:buFont typeface="Arial" panose="020B0604020202020204" pitchFamily="34" charset="0"/>
              <a:buChar char="•"/>
            </a:pPr>
            <a:r>
              <a:rPr lang="en-US" sz="1800">
                <a:latin typeface="Arial" panose="020B0604020202020204" pitchFamily="34" charset="0"/>
                <a:cs typeface="Arial" panose="020B0604020202020204" pitchFamily="34" charset="0"/>
              </a:rPr>
              <a:t>In between the CPU and main memory is “cache memory” built from SRAM which contains copies of main memory locations.  Cache memory can be accessed in a few cycles maybe even one.</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64</a:t>
            </a:fld>
            <a:endParaRPr lang="en-US"/>
          </a:p>
        </p:txBody>
      </p:sp>
    </p:spTree>
    <p:extLst>
      <p:ext uri="{BB962C8B-B14F-4D97-AF65-F5344CB8AC3E}">
        <p14:creationId xmlns:p14="http://schemas.microsoft.com/office/powerpoint/2010/main" val="39797404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137733"/>
            <a:ext cx="10795462" cy="868362"/>
          </a:xfrm>
        </p:spPr>
        <p:txBody>
          <a:bodyPr anchor="ctr">
            <a:normAutofit/>
          </a:bodyPr>
          <a:lstStyle/>
          <a:p>
            <a:pPr algn="ctr"/>
            <a:r>
              <a:rPr lang="en-US" sz="4400">
                <a:latin typeface="Arial" panose="020B0604020202020204" pitchFamily="34" charset="0"/>
                <a:cs typeface="Arial" panose="020B0604020202020204" pitchFamily="34" charset="0"/>
              </a:rPr>
              <a:t>Computer processor architecture</a:t>
            </a:r>
          </a:p>
        </p:txBody>
      </p:sp>
      <p:sp>
        <p:nvSpPr>
          <p:cNvPr id="3" name="Content Placeholder 2"/>
          <p:cNvSpPr>
            <a:spLocks noGrp="1"/>
          </p:cNvSpPr>
          <p:nvPr>
            <p:ph idx="1"/>
          </p:nvPr>
        </p:nvSpPr>
        <p:spPr>
          <a:xfrm>
            <a:off x="304800" y="1632857"/>
            <a:ext cx="11374581" cy="4918584"/>
          </a:xfrm>
        </p:spPr>
        <p:txBody>
          <a:bodyPr>
            <a:noAutofit/>
          </a:bodyPr>
          <a:lstStyle/>
          <a:p>
            <a:pPr marL="342900" indent="-342900" algn="l">
              <a:spcBef>
                <a:spcPts val="200"/>
              </a:spcBef>
              <a:buFont typeface="Arial" panose="020B0604020202020204" pitchFamily="34" charset="0"/>
              <a:buChar char="•"/>
            </a:pPr>
            <a:r>
              <a:rPr lang="en-US" sz="2000" dirty="0">
                <a:latin typeface="Arial" panose="020B0604020202020204" pitchFamily="34" charset="0"/>
                <a:cs typeface="Arial" panose="020B0604020202020204" pitchFamily="34" charset="0"/>
              </a:rPr>
              <a:t>Memory subsystem </a:t>
            </a:r>
          </a:p>
          <a:p>
            <a:pPr marL="800100" lvl="1" indent="-342900" algn="l">
              <a:spcBef>
                <a:spcPts val="200"/>
              </a:spcBef>
              <a:buFont typeface="Arial" panose="020B0604020202020204" pitchFamily="34" charset="0"/>
              <a:buChar char="•"/>
            </a:pPr>
            <a:r>
              <a:rPr lang="en-US" sz="1800" dirty="0">
                <a:latin typeface="Arial" panose="020B0604020202020204" pitchFamily="34" charset="0"/>
                <a:cs typeface="Arial" panose="020B0604020202020204" pitchFamily="34" charset="0"/>
              </a:rPr>
              <a:t>When a main memory location is accessed and it is not in cache, the value at the location and several  sequential locations are loaded into cache.  Subsequent accesses are fast.</a:t>
            </a:r>
          </a:p>
          <a:p>
            <a:pPr marL="800100" lvl="1" indent="-342900" algn="l">
              <a:spcBef>
                <a:spcPts val="200"/>
              </a:spcBef>
              <a:buFont typeface="Arial" panose="020B0604020202020204" pitchFamily="34" charset="0"/>
              <a:buChar char="•"/>
            </a:pPr>
            <a:r>
              <a:rPr lang="en-US" sz="1800" dirty="0">
                <a:latin typeface="Arial" panose="020B0604020202020204" pitchFamily="34" charset="0"/>
                <a:cs typeface="Arial" panose="020B0604020202020204" pitchFamily="34" charset="0"/>
              </a:rPr>
              <a:t>Cache and main memory contents must be coherent, that is at well understood times the values must be consistent.</a:t>
            </a:r>
          </a:p>
          <a:p>
            <a:pPr marL="800100" lvl="1" indent="-342900" algn="l">
              <a:spcBef>
                <a:spcPts val="200"/>
              </a:spcBef>
              <a:buFont typeface="Arial" panose="020B0604020202020204" pitchFamily="34" charset="0"/>
              <a:buChar char="•"/>
            </a:pPr>
            <a:r>
              <a:rPr lang="en-US" sz="1800" dirty="0">
                <a:latin typeface="Arial" panose="020B0604020202020204" pitchFamily="34" charset="0"/>
                <a:cs typeface="Arial" panose="020B0604020202020204" pitchFamily="34" charset="0"/>
              </a:rPr>
              <a:t>After a while, under OS control, cache values are evicted and reside only in main memory.</a:t>
            </a:r>
          </a:p>
          <a:p>
            <a:pPr marL="342900" indent="-342900" algn="l">
              <a:spcBef>
                <a:spcPts val="200"/>
              </a:spcBef>
              <a:buFont typeface="Arial" panose="020B0604020202020204" pitchFamily="34" charset="0"/>
              <a:buChar char="•"/>
            </a:pPr>
            <a:r>
              <a:rPr lang="en-US" sz="2000" dirty="0">
                <a:latin typeface="Arial" panose="020B0604020202020204" pitchFamily="34" charset="0"/>
                <a:cs typeface="Arial" panose="020B0604020202020204" pitchFamily="34" charset="0"/>
              </a:rPr>
              <a:t>Inter-block bus interfaces</a:t>
            </a:r>
          </a:p>
          <a:p>
            <a:pPr marL="800100" lvl="1" indent="-342900" algn="l">
              <a:spcBef>
                <a:spcPts val="200"/>
              </a:spcBef>
              <a:buFont typeface="Arial" panose="020B0604020202020204" pitchFamily="34" charset="0"/>
              <a:buChar char="•"/>
            </a:pPr>
            <a:r>
              <a:rPr lang="en-US" sz="1800" dirty="0">
                <a:latin typeface="Arial" panose="020B0604020202020204" pitchFamily="34" charset="0"/>
                <a:cs typeface="Arial" panose="020B0604020202020204" pitchFamily="34" charset="0"/>
              </a:rPr>
              <a:t>These are fixed width control lines connecting the CPU and its subsystems.  Busses have protocols which dictate the manner in which a device “addresses” another device, puts binary values onto the bus for reading or writing and arbitrates access.</a:t>
            </a:r>
          </a:p>
          <a:p>
            <a:pPr marL="342900" indent="-342900" algn="l">
              <a:spcBef>
                <a:spcPts val="200"/>
              </a:spcBef>
              <a:buFont typeface="Arial" panose="020B0604020202020204" pitchFamily="34" charset="0"/>
              <a:buChar char="•"/>
            </a:pPr>
            <a:r>
              <a:rPr lang="en-US" sz="2000" dirty="0">
                <a:latin typeface="Arial" panose="020B0604020202020204" pitchFamily="34" charset="0"/>
                <a:cs typeface="Arial" panose="020B0604020202020204" pitchFamily="34" charset="0"/>
              </a:rPr>
              <a:t>I/O subsystem (busses, interrupt processing).</a:t>
            </a:r>
          </a:p>
          <a:p>
            <a:pPr marL="800100" lvl="1" indent="-342900" algn="l">
              <a:spcBef>
                <a:spcPts val="200"/>
              </a:spcBef>
              <a:buFont typeface="Arial" panose="020B0604020202020204" pitchFamily="34" charset="0"/>
              <a:buChar char="•"/>
            </a:pPr>
            <a:r>
              <a:rPr lang="en-US" sz="1800" dirty="0">
                <a:latin typeface="Arial" panose="020B0604020202020204" pitchFamily="34" charset="0"/>
                <a:ea typeface="Arial" charset="0"/>
                <a:cs typeface="Arial" panose="020B0604020202020204" pitchFamily="34" charset="0"/>
              </a:rPr>
              <a:t>I/O busses are similar to i</a:t>
            </a:r>
            <a:r>
              <a:rPr lang="en-US" sz="1800" dirty="0">
                <a:latin typeface="Arial" panose="020B0604020202020204" pitchFamily="34" charset="0"/>
                <a:cs typeface="Arial" panose="020B0604020202020204" pitchFamily="34" charset="0"/>
              </a:rPr>
              <a:t>nter-block buses but are usually slower.  When devices use the bus and want the attention of the CPU, the bus protocol causes a processor interrupt.</a:t>
            </a:r>
          </a:p>
          <a:p>
            <a:pPr marL="800100" lvl="1" indent="-342900" algn="l">
              <a:spcBef>
                <a:spcPts val="200"/>
              </a:spcBef>
              <a:buFont typeface="Arial" panose="020B0604020202020204" pitchFamily="34" charset="0"/>
              <a:buChar char="•"/>
            </a:pPr>
            <a:r>
              <a:rPr lang="en-US" sz="1800" dirty="0">
                <a:latin typeface="Arial" panose="020B0604020202020204" pitchFamily="34" charset="0"/>
                <a:ea typeface="Arial" charset="0"/>
                <a:cs typeface="Arial" panose="020B0604020202020204" pitchFamily="34" charset="0"/>
              </a:rPr>
              <a:t>Some devices can read and write main memory without interrupting the CPU.  This is called DMA and it is mediated by the MMU.</a:t>
            </a:r>
            <a:endParaRPr lang="en-US" sz="1800"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65</a:t>
            </a:fld>
            <a:endParaRPr lang="en-US"/>
          </a:p>
        </p:txBody>
      </p:sp>
    </p:spTree>
    <p:extLst>
      <p:ext uri="{BB962C8B-B14F-4D97-AF65-F5344CB8AC3E}">
        <p14:creationId xmlns:p14="http://schemas.microsoft.com/office/powerpoint/2010/main" val="272625823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140109"/>
            <a:ext cx="10795462" cy="868362"/>
          </a:xfrm>
        </p:spPr>
        <p:txBody>
          <a:bodyPr anchor="ctr">
            <a:normAutofit/>
          </a:bodyPr>
          <a:lstStyle/>
          <a:p>
            <a:pPr algn="ctr"/>
            <a:r>
              <a:rPr lang="en-US" sz="4400">
                <a:latin typeface="Arial" panose="020B0604020202020204" pitchFamily="34" charset="0"/>
                <a:cs typeface="Arial" panose="020B0604020202020204" pitchFamily="34" charset="0"/>
              </a:rPr>
              <a:t>Computer processor architecture</a:t>
            </a:r>
          </a:p>
        </p:txBody>
      </p:sp>
      <p:sp>
        <p:nvSpPr>
          <p:cNvPr id="3" name="Content Placeholder 2"/>
          <p:cNvSpPr>
            <a:spLocks noGrp="1"/>
          </p:cNvSpPr>
          <p:nvPr>
            <p:ph idx="1"/>
          </p:nvPr>
        </p:nvSpPr>
        <p:spPr>
          <a:xfrm>
            <a:off x="331304" y="1416627"/>
            <a:ext cx="11336215" cy="5265979"/>
          </a:xfrm>
        </p:spPr>
        <p:txBody>
          <a:bodyPr>
            <a:noAutofit/>
          </a:bodyPr>
          <a:lstStyle/>
          <a:p>
            <a:pPr marL="342900" indent="-342900" algn="l">
              <a:buFont typeface="Arial" panose="020B0604020202020204" pitchFamily="34" charset="0"/>
              <a:buChar char="•"/>
            </a:pPr>
            <a:r>
              <a:rPr lang="en-US" sz="2000">
                <a:latin typeface="Arial" charset="0"/>
                <a:ea typeface="Arial" charset="0"/>
                <a:cs typeface="Arial" charset="0"/>
              </a:rPr>
              <a:t>There are a few hardware features that greatly simplify programming when many programs are being run.  They also provide protection and isolation between programs.  Usually there is a single “supervisor” program which manages a computer: this is the operating system “kernel.”   Here are some hardware enabled “sharing” features:</a:t>
            </a:r>
          </a:p>
          <a:p>
            <a:pPr marL="800100" lvl="1" indent="-342900" algn="l">
              <a:buFont typeface="Arial" panose="020B0604020202020204" pitchFamily="34" charset="0"/>
              <a:buChar char="•"/>
            </a:pPr>
            <a:r>
              <a:rPr lang="en-US" sz="1800">
                <a:latin typeface="Arial" charset="0"/>
                <a:ea typeface="Arial" charset="0"/>
                <a:cs typeface="Arial" charset="0"/>
              </a:rPr>
              <a:t>Rings of privilege: Most processors have two or more processor modes (ring 0, 1, 2, 3) or supervisor mode and user mode.  </a:t>
            </a:r>
          </a:p>
          <a:p>
            <a:pPr marL="800100" lvl="1" indent="-342900" algn="l">
              <a:buFont typeface="Arial" panose="020B0604020202020204" pitchFamily="34" charset="0"/>
              <a:buChar char="•"/>
            </a:pPr>
            <a:r>
              <a:rPr lang="en-US" sz="1800">
                <a:latin typeface="Arial" charset="0"/>
                <a:ea typeface="Arial" charset="0"/>
                <a:cs typeface="Arial" charset="0"/>
              </a:rPr>
              <a:t>The operating system kernel runs in supervisor mode.  In supervisor mode, a program can execute any instruction, access any memory location, program any peripheral or dependent system (like the MMU).  Kernels set up user address spaces for user programs (operating in user mode) by setting up virtual memory maps (page tables) which cannot be accessed by user programs. Supervisor mode instructions and memory are not visible to user mode programs.  Usually, the instructions and memory of one user mode program is not accessible to another user mode program (two different programs can share some memory under kernel control).  This prevents one program from interfering with another program.  Interrupts are set up to “trap” into supervisor mode and are serviced by the kernel.  This allows different user programs to safely share devices like displays, USB devices and disks.</a:t>
            </a:r>
          </a:p>
          <a:p>
            <a:pPr marL="800100" lvl="1" indent="-342900" algn="l">
              <a:buFont typeface="Arial" panose="020B0604020202020204" pitchFamily="34" charset="0"/>
              <a:buChar char="•"/>
            </a:pPr>
            <a:r>
              <a:rPr lang="en-US" sz="1800">
                <a:latin typeface="Arial" charset="0"/>
                <a:ea typeface="Arial" charset="0"/>
                <a:cs typeface="Arial" charset="0"/>
              </a:rPr>
              <a:t>When a user mode program needs a kernel “service,” like writing a file or starting another program, it formats the request and makes a “supervisor call” which traps into the kernel.  Base on the arguments and the user mode program privileges, the supervisor performs the service and returns to the user program in user mode.</a:t>
            </a:r>
            <a:endParaRPr lang="en-US" sz="2000">
              <a:latin typeface="Arial" charset="0"/>
              <a:ea typeface="Arial" charset="0"/>
              <a:cs typeface="Arial" charset="0"/>
            </a:endParaRPr>
          </a:p>
          <a:p>
            <a:pPr algn="l"/>
            <a:endParaRPr lang="en-US">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66</a:t>
            </a:fld>
            <a:endParaRPr lang="en-US"/>
          </a:p>
        </p:txBody>
      </p:sp>
    </p:spTree>
    <p:extLst>
      <p:ext uri="{BB962C8B-B14F-4D97-AF65-F5344CB8AC3E}">
        <p14:creationId xmlns:p14="http://schemas.microsoft.com/office/powerpoint/2010/main" val="349785113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113983"/>
            <a:ext cx="10795462" cy="868362"/>
          </a:xfrm>
        </p:spPr>
        <p:txBody>
          <a:bodyPr anchor="ctr">
            <a:normAutofit/>
          </a:bodyPr>
          <a:lstStyle/>
          <a:p>
            <a:pPr algn="ctr"/>
            <a:r>
              <a:rPr lang="en-US" sz="4400">
                <a:latin typeface="Arial" panose="020B0604020202020204" pitchFamily="34" charset="0"/>
                <a:cs typeface="Arial" panose="020B0604020202020204" pitchFamily="34" charset="0"/>
              </a:rPr>
              <a:t>SoC’s</a:t>
            </a:r>
          </a:p>
        </p:txBody>
      </p:sp>
      <p:sp>
        <p:nvSpPr>
          <p:cNvPr id="3" name="Content Placeholder 2"/>
          <p:cNvSpPr>
            <a:spLocks noGrp="1"/>
          </p:cNvSpPr>
          <p:nvPr>
            <p:ph idx="1"/>
          </p:nvPr>
        </p:nvSpPr>
        <p:spPr>
          <a:xfrm>
            <a:off x="304800" y="1311965"/>
            <a:ext cx="6506307" cy="5239475"/>
          </a:xfrm>
        </p:spPr>
        <p:txBody>
          <a:bodyPr>
            <a:noAutofit/>
          </a:bodyPr>
          <a:lstStyle/>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With miniaturization, most or all the computer subsystems can be placed on a single integrated circuit or “die” called a “system on a chip” or “</a:t>
            </a:r>
            <a:r>
              <a:rPr lang="en-US" sz="2000" dirty="0" err="1">
                <a:latin typeface="Arial" charset="0"/>
                <a:ea typeface="Arial" charset="0"/>
                <a:cs typeface="Arial" charset="0"/>
              </a:rPr>
              <a:t>SoC.</a:t>
            </a:r>
            <a:r>
              <a:rPr lang="en-US" sz="2000" dirty="0">
                <a:latin typeface="Arial" charset="0"/>
                <a:ea typeface="Arial" charset="0"/>
                <a:cs typeface="Arial" charset="0"/>
              </a:rPr>
              <a:t>”</a:t>
            </a: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The die pictured on the right is an example with an ARM CPU, MMU, cache, read only memory (ROM), several specialized processors like an AES accelerator which can encrypt data at high speed.</a:t>
            </a: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DRAM is usually on a separate chip as are I/O devices.</a:t>
            </a: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This processor also has “GPIO” pins which can be connected to external circuits and can be controlled by instructions from the CPU.</a:t>
            </a: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Most IoT devices consist of one or more “SoC’s.”</a:t>
            </a: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Integration of many devices (billions of transistors) is at the heart of the digital revolution.  It’s amazing.</a:t>
            </a:r>
            <a:endParaRPr lang="en-US" dirty="0">
              <a:latin typeface="Arial" charset="0"/>
              <a:ea typeface="Arial" charset="0"/>
              <a:cs typeface="Arial" charset="0"/>
            </a:endParaRPr>
          </a:p>
          <a:p>
            <a:pPr algn="l"/>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67</a:t>
            </a:fld>
            <a:endParaRPr lang="en-US"/>
          </a:p>
        </p:txBody>
      </p:sp>
      <p:pic>
        <p:nvPicPr>
          <p:cNvPr id="1025" name="Picture 1" descr="page29image14843904">
            <a:extLst>
              <a:ext uri="{FF2B5EF4-FFF2-40B4-BE49-F238E27FC236}">
                <a16:creationId xmlns:a16="http://schemas.microsoft.com/office/drawing/2014/main" id="{5C721260-70AD-B24F-87FF-08618CBFEE04}"/>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811107" y="1848257"/>
            <a:ext cx="5265615" cy="35802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716091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153172"/>
            <a:ext cx="11305622" cy="868362"/>
          </a:xfrm>
        </p:spPr>
        <p:txBody>
          <a:bodyPr anchor="ctr">
            <a:normAutofit/>
          </a:bodyPr>
          <a:lstStyle/>
          <a:p>
            <a:pPr algn="ctr"/>
            <a:r>
              <a:rPr lang="en-US" sz="4400">
                <a:latin typeface="Arial" panose="020B0604020202020204" pitchFamily="34" charset="0"/>
                <a:cs typeface="Arial" panose="020B0604020202020204" pitchFamily="34" charset="0"/>
              </a:rPr>
              <a:t>Electronics part 5, Hands on IoT</a:t>
            </a:r>
          </a:p>
        </p:txBody>
      </p:sp>
      <p:sp>
        <p:nvSpPr>
          <p:cNvPr id="3" name="Content Placeholder 2"/>
          <p:cNvSpPr>
            <a:spLocks noGrp="1"/>
          </p:cNvSpPr>
          <p:nvPr>
            <p:ph idx="1"/>
          </p:nvPr>
        </p:nvSpPr>
        <p:spPr>
          <a:xfrm>
            <a:off x="539545" y="1763486"/>
            <a:ext cx="11112910" cy="4107227"/>
          </a:xfrm>
        </p:spPr>
        <p:txBody>
          <a:bodyPr>
            <a:noAutofit/>
          </a:bodyPr>
          <a:lstStyle/>
          <a:p>
            <a:pPr marL="342900" indent="-342900" algn="l">
              <a:spcBef>
                <a:spcPts val="200"/>
              </a:spcBef>
              <a:buFont typeface="Arial" charset="0"/>
              <a:buChar char="•"/>
            </a:pPr>
            <a:r>
              <a:rPr lang="en-US" sz="2000" dirty="0">
                <a:latin typeface="Arial" panose="020B0604020202020204" pitchFamily="34" charset="0"/>
                <a:cs typeface="Arial" panose="020B0604020202020204" pitchFamily="34" charset="0"/>
              </a:rPr>
              <a:t>In this section you will learn to use a simple (and cheap) microcontroller.  We will learn: </a:t>
            </a:r>
          </a:p>
          <a:p>
            <a:pPr marL="800100" lvl="1" indent="-342900" algn="l">
              <a:spcBef>
                <a:spcPts val="200"/>
              </a:spcBef>
              <a:buFont typeface="Arial" charset="0"/>
              <a:buChar char="•"/>
            </a:pPr>
            <a:r>
              <a:rPr lang="en-US" dirty="0">
                <a:latin typeface="Arial" panose="020B0604020202020204" pitchFamily="34" charset="0"/>
                <a:cs typeface="Arial" panose="020B0604020202020204" pitchFamily="34" charset="0"/>
              </a:rPr>
              <a:t>How to program them.</a:t>
            </a:r>
          </a:p>
          <a:p>
            <a:pPr marL="800100" lvl="1" indent="-342900" algn="l">
              <a:spcBef>
                <a:spcPts val="200"/>
              </a:spcBef>
              <a:buFont typeface="Arial" charset="0"/>
              <a:buChar char="•"/>
            </a:pPr>
            <a:r>
              <a:rPr lang="en-US" dirty="0">
                <a:latin typeface="Arial" panose="020B0604020202020204" pitchFamily="34" charset="0"/>
                <a:cs typeface="Arial" panose="020B0604020202020204" pitchFamily="34" charset="0"/>
              </a:rPr>
              <a:t>How to interface a wide variety of sensors, devices and transducers using GPIO pins.</a:t>
            </a:r>
          </a:p>
          <a:p>
            <a:pPr marL="800100" lvl="1" indent="-342900" algn="l">
              <a:spcBef>
                <a:spcPts val="200"/>
              </a:spcBef>
              <a:buFont typeface="Arial" charset="0"/>
              <a:buChar char="•"/>
            </a:pPr>
            <a:r>
              <a:rPr lang="en-US" dirty="0">
                <a:latin typeface="Arial" panose="020B0604020202020204" pitchFamily="34" charset="0"/>
                <a:cs typeface="Arial" panose="020B0604020202020204" pitchFamily="34" charset="0"/>
              </a:rPr>
              <a:t>How to communicate with it via the I/O busses (and monitor them). </a:t>
            </a:r>
          </a:p>
          <a:p>
            <a:pPr marL="342900" indent="-342900" algn="l">
              <a:spcBef>
                <a:spcPts val="200"/>
              </a:spcBef>
              <a:buFont typeface="Arial" charset="0"/>
              <a:buChar char="•"/>
            </a:pPr>
            <a:r>
              <a:rPr lang="en-US" sz="2000" dirty="0">
                <a:latin typeface="Arial" panose="020B0604020202020204" pitchFamily="34" charset="0"/>
                <a:cs typeface="Arial" panose="020B0604020202020204" pitchFamily="34" charset="0"/>
              </a:rPr>
              <a:t>We’ll do the same for the “Raspberry Pi,” a cheap, but full featured computer which shares the Arduino’s ability to use GPIO but runs a full OS and networking stack.</a:t>
            </a:r>
          </a:p>
          <a:p>
            <a:pPr marL="342900" indent="-342900" algn="l">
              <a:spcBef>
                <a:spcPts val="200"/>
              </a:spcBef>
              <a:buFont typeface="Arial" charset="0"/>
              <a:buChar char="•"/>
            </a:pPr>
            <a:r>
              <a:rPr lang="en-US" sz="2000" dirty="0">
                <a:latin typeface="Arial" panose="020B0604020202020204" pitchFamily="34" charset="0"/>
                <a:cs typeface="Arial" panose="020B0604020202020204" pitchFamily="34" charset="0"/>
              </a:rPr>
              <a:t>Arduino and Raspberry Pi represent typical IoT processors.</a:t>
            </a:r>
          </a:p>
          <a:p>
            <a:pPr marL="342900" indent="-342900" algn="l">
              <a:spcBef>
                <a:spcPts val="200"/>
              </a:spcBef>
              <a:buFont typeface="Arial" charset="0"/>
              <a:buChar char="•"/>
            </a:pPr>
            <a:r>
              <a:rPr lang="en-US" sz="2000" dirty="0">
                <a:latin typeface="Arial" panose="020B0604020202020204" pitchFamily="34" charset="0"/>
                <a:cs typeface="Arial" panose="020B0604020202020204" pitchFamily="34" charset="0"/>
              </a:rPr>
              <a:t>You will learn the nuts and bolt of connecting Arduino’s and Raspberry Pi with components using perf-boards and how to obtain all these components and design experiments with them.</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68</a:t>
            </a:fld>
            <a:endParaRPr lang="en-US"/>
          </a:p>
        </p:txBody>
      </p:sp>
    </p:spTree>
    <p:extLst>
      <p:ext uri="{BB962C8B-B14F-4D97-AF65-F5344CB8AC3E}">
        <p14:creationId xmlns:p14="http://schemas.microsoft.com/office/powerpoint/2010/main" val="150941928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66235"/>
            <a:ext cx="8229600" cy="868362"/>
          </a:xfrm>
        </p:spPr>
        <p:txBody>
          <a:bodyPr anchor="ctr">
            <a:normAutofit/>
          </a:bodyPr>
          <a:lstStyle/>
          <a:p>
            <a:pPr algn="ctr"/>
            <a:r>
              <a:rPr lang="en-US" sz="4400">
                <a:latin typeface="Arial" panose="020B0604020202020204" pitchFamily="34" charset="0"/>
                <a:cs typeface="Arial" panose="020B0604020202020204" pitchFamily="34" charset="0"/>
              </a:rPr>
              <a:t>Serial Communication</a:t>
            </a:r>
          </a:p>
        </p:txBody>
      </p:sp>
      <p:sp>
        <p:nvSpPr>
          <p:cNvPr id="3" name="Content Placeholder 2"/>
          <p:cNvSpPr>
            <a:spLocks noGrp="1"/>
          </p:cNvSpPr>
          <p:nvPr>
            <p:ph idx="1"/>
          </p:nvPr>
        </p:nvSpPr>
        <p:spPr>
          <a:xfrm>
            <a:off x="240026" y="1933303"/>
            <a:ext cx="7870358" cy="4455860"/>
          </a:xfrm>
        </p:spPr>
        <p:txBody>
          <a:bodyPr>
            <a:noAutofit/>
          </a:bodyPr>
          <a:lstStyle/>
          <a:p>
            <a:pPr marL="342900" indent="-342900" algn="l">
              <a:spcBef>
                <a:spcPts val="400"/>
              </a:spcBef>
              <a:buFont typeface="Arial" charset="0"/>
              <a:buChar char="•"/>
            </a:pPr>
            <a:r>
              <a:rPr lang="en-US" sz="2000" dirty="0">
                <a:latin typeface="Arial" charset="0"/>
                <a:ea typeface="Arial" charset="0"/>
                <a:cs typeface="Arial" charset="0"/>
              </a:rPr>
              <a:t>We need a way to communicate between digital devices and perhaps the easiest method is via an </a:t>
            </a:r>
            <a:r>
              <a:rPr lang="en-US" sz="2000" i="1" dirty="0">
                <a:latin typeface="Arial" charset="0"/>
                <a:ea typeface="Arial" charset="0"/>
                <a:cs typeface="Arial" charset="0"/>
              </a:rPr>
              <a:t>asynchronous</a:t>
            </a:r>
            <a:r>
              <a:rPr lang="en-US" sz="2000" dirty="0">
                <a:latin typeface="Arial" charset="0"/>
                <a:ea typeface="Arial" charset="0"/>
                <a:cs typeface="Arial" charset="0"/>
              </a:rPr>
              <a:t> serial port. </a:t>
            </a:r>
          </a:p>
          <a:p>
            <a:pPr marL="342900" indent="-342900" algn="l">
              <a:spcBef>
                <a:spcPts val="400"/>
              </a:spcBef>
              <a:buFont typeface="Arial" charset="0"/>
              <a:buChar char="•"/>
            </a:pPr>
            <a:r>
              <a:rPr lang="en-US" sz="2000" dirty="0">
                <a:latin typeface="Arial" charset="0"/>
                <a:ea typeface="Arial" charset="0"/>
                <a:cs typeface="Arial" charset="0"/>
              </a:rPr>
              <a:t>Universal Asynchronous Receiver/Transmitters (UARTs) are integrated electronics packages (diagram lower right) that implement the serial protocol (next page).</a:t>
            </a:r>
          </a:p>
          <a:p>
            <a:pPr marL="342900" indent="-342900" algn="l">
              <a:spcBef>
                <a:spcPts val="400"/>
              </a:spcBef>
              <a:buFont typeface="Arial" charset="0"/>
              <a:buChar char="•"/>
            </a:pPr>
            <a:r>
              <a:rPr lang="en-US" sz="2000" dirty="0">
                <a:latin typeface="Arial" charset="0"/>
                <a:ea typeface="Arial" charset="0"/>
                <a:cs typeface="Arial" charset="0"/>
              </a:rPr>
              <a:t>The signals can be carried on a simple pair of wires.</a:t>
            </a:r>
          </a:p>
          <a:p>
            <a:pPr marL="342900" indent="-342900" algn="l">
              <a:spcBef>
                <a:spcPts val="400"/>
              </a:spcBef>
              <a:buFont typeface="Arial" charset="0"/>
              <a:buChar char="•"/>
            </a:pPr>
            <a:r>
              <a:rPr lang="en-US" sz="2000" dirty="0">
                <a:latin typeface="Arial" charset="0"/>
                <a:ea typeface="Arial" charset="0"/>
                <a:cs typeface="Arial" charset="0"/>
              </a:rPr>
              <a:t>You can interface a UART to a computer using a </a:t>
            </a:r>
            <a:r>
              <a:rPr lang="en-US" sz="2000" dirty="0">
                <a:latin typeface="Arial" panose="020B0604020202020204" pitchFamily="34" charset="0"/>
                <a:ea typeface="Arial" charset="0"/>
                <a:cs typeface="Arial" panose="020B0604020202020204" pitchFamily="34" charset="0"/>
              </a:rPr>
              <a:t>“badge”.  I use an </a:t>
            </a:r>
            <a:r>
              <a:rPr lang="en-US" sz="2000" dirty="0" err="1">
                <a:latin typeface="Arial" panose="020B0604020202020204" pitchFamily="34" charset="0"/>
                <a:cs typeface="Arial" panose="020B0604020202020204" pitchFamily="34" charset="0"/>
              </a:rPr>
              <a:t>Attify</a:t>
            </a:r>
            <a:r>
              <a:rPr lang="en-US" sz="2000" dirty="0">
                <a:latin typeface="Arial" panose="020B0604020202020204" pitchFamily="34" charset="0"/>
                <a:cs typeface="Arial" panose="020B0604020202020204" pitchFamily="34" charset="0"/>
              </a:rPr>
              <a:t> Badge which can interface with UART, JTAG and SPI protocols.  </a:t>
            </a:r>
            <a:r>
              <a:rPr lang="en-US" sz="2000" dirty="0">
                <a:latin typeface="Arial" charset="0"/>
                <a:ea typeface="Arial" charset="0"/>
                <a:cs typeface="Arial" charset="0"/>
              </a:rPr>
              <a:t>Another option is an </a:t>
            </a:r>
            <a:r>
              <a:rPr lang="en-US" sz="2000" dirty="0">
                <a:latin typeface="Arial" panose="020B0604020202020204" pitchFamily="34" charset="0"/>
                <a:cs typeface="Arial" panose="020B0604020202020204" pitchFamily="34" charset="0"/>
              </a:rPr>
              <a:t>FT232RL FTDI USB to TTL Serial Adapter Module for Arduino Mini Port. Well demonstrate this later.</a:t>
            </a:r>
          </a:p>
          <a:p>
            <a:pPr marL="342900" indent="-342900" algn="l">
              <a:buFont typeface="Arial" charset="0"/>
              <a:buChar char="•"/>
            </a:pPr>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69</a:t>
            </a:fld>
            <a:endParaRPr lang="en-US"/>
          </a:p>
        </p:txBody>
      </p:sp>
      <p:sp>
        <p:nvSpPr>
          <p:cNvPr id="4" name="Rectangle 2">
            <a:extLst>
              <a:ext uri="{FF2B5EF4-FFF2-40B4-BE49-F238E27FC236}">
                <a16:creationId xmlns:a16="http://schemas.microsoft.com/office/drawing/2014/main" id="{8B233E0E-22F2-E049-A42F-46A93AA6C022}"/>
              </a:ext>
            </a:extLst>
          </p:cNvPr>
          <p:cNvSpPr>
            <a:spLocks noChangeArrowheads="1"/>
          </p:cNvSpPr>
          <p:nvPr/>
        </p:nvSpPr>
        <p:spPr bwMode="auto">
          <a:xfrm>
            <a:off x="1016000" y="2606676"/>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11" name="Picture 10" descr="implified UART">
            <a:extLst>
              <a:ext uri="{FF2B5EF4-FFF2-40B4-BE49-F238E27FC236}">
                <a16:creationId xmlns:a16="http://schemas.microsoft.com/office/drawing/2014/main" id="{B77C214E-00C1-4F47-8EFA-F779221C7610}"/>
              </a:ext>
            </a:extLst>
          </p:cNvPr>
          <p:cNvPicPr/>
          <p:nvPr/>
        </p:nvPicPr>
        <p:blipFill>
          <a:blip r:embed="rId3">
            <a:extLst>
              <a:ext uri="{28A0092B-C50C-407E-A947-70E740481C1C}">
                <a14:useLocalDpi xmlns:a14="http://schemas.microsoft.com/office/drawing/2010/main"/>
              </a:ext>
            </a:extLst>
          </a:blip>
          <a:srcRect/>
          <a:stretch>
            <a:fillRect/>
          </a:stretch>
        </p:blipFill>
        <p:spPr bwMode="auto">
          <a:xfrm>
            <a:off x="9419666" y="364799"/>
            <a:ext cx="2404745" cy="1828800"/>
          </a:xfrm>
          <a:prstGeom prst="rect">
            <a:avLst/>
          </a:prstGeom>
          <a:noFill/>
          <a:ln>
            <a:noFill/>
          </a:ln>
        </p:spPr>
      </p:pic>
      <p:pic>
        <p:nvPicPr>
          <p:cNvPr id="13" name="Picture 5" descr="ART Internal">
            <a:extLst>
              <a:ext uri="{FF2B5EF4-FFF2-40B4-BE49-F238E27FC236}">
                <a16:creationId xmlns:a16="http://schemas.microsoft.com/office/drawing/2014/main" id="{9DF6FEF2-7A56-2B45-A654-BD0A901BFAB7}"/>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8149573" y="2274280"/>
            <a:ext cx="4042428" cy="40706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33478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363" name="Group 210">
            <a:extLst>
              <a:ext uri="{FF2B5EF4-FFF2-40B4-BE49-F238E27FC236}">
                <a16:creationId xmlns:a16="http://schemas.microsoft.com/office/drawing/2014/main" id="{9D9BB33C-4F31-984E-8D37-EE785DC819BC}"/>
              </a:ext>
            </a:extLst>
          </p:cNvPr>
          <p:cNvGrpSpPr>
            <a:grpSpLocks/>
          </p:cNvGrpSpPr>
          <p:nvPr/>
        </p:nvGrpSpPr>
        <p:grpSpPr bwMode="auto">
          <a:xfrm>
            <a:off x="2930797" y="2320014"/>
            <a:ext cx="304800" cy="762000"/>
            <a:chOff x="3216" y="1728"/>
            <a:chExt cx="192" cy="480"/>
          </a:xfrm>
        </p:grpSpPr>
        <p:sp>
          <p:nvSpPr>
            <p:cNvPr id="15642" name="Line 8">
              <a:extLst>
                <a:ext uri="{FF2B5EF4-FFF2-40B4-BE49-F238E27FC236}">
                  <a16:creationId xmlns:a16="http://schemas.microsoft.com/office/drawing/2014/main" id="{25A79D13-7B21-D342-99B7-EB34CDBE7F4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5643" name="Line 9">
              <a:extLst>
                <a:ext uri="{FF2B5EF4-FFF2-40B4-BE49-F238E27FC236}">
                  <a16:creationId xmlns:a16="http://schemas.microsoft.com/office/drawing/2014/main" id="{7FA96286-65EC-E34A-8FE9-232062EC4FC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5644" name="Line 10">
              <a:extLst>
                <a:ext uri="{FF2B5EF4-FFF2-40B4-BE49-F238E27FC236}">
                  <a16:creationId xmlns:a16="http://schemas.microsoft.com/office/drawing/2014/main" id="{3405694A-19DA-DA4F-B5B7-6B33552EF38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5645" name="Line 11">
              <a:extLst>
                <a:ext uri="{FF2B5EF4-FFF2-40B4-BE49-F238E27FC236}">
                  <a16:creationId xmlns:a16="http://schemas.microsoft.com/office/drawing/2014/main" id="{3B2B3967-BB90-EB47-B1FD-E59A3709E99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sp>
        <p:nvSpPr>
          <p:cNvPr id="15364" name="Freeform 12">
            <a:extLst>
              <a:ext uri="{FF2B5EF4-FFF2-40B4-BE49-F238E27FC236}">
                <a16:creationId xmlns:a16="http://schemas.microsoft.com/office/drawing/2014/main" id="{23371CB3-4106-FE47-85A7-EA276DDE8F32}"/>
              </a:ext>
            </a:extLst>
          </p:cNvPr>
          <p:cNvSpPr>
            <a:spLocks noChangeAspect="1"/>
          </p:cNvSpPr>
          <p:nvPr/>
        </p:nvSpPr>
        <p:spPr bwMode="auto">
          <a:xfrm>
            <a:off x="695422" y="2418652"/>
            <a:ext cx="152400" cy="7620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15366" name="Group 220">
            <a:extLst>
              <a:ext uri="{FF2B5EF4-FFF2-40B4-BE49-F238E27FC236}">
                <a16:creationId xmlns:a16="http://schemas.microsoft.com/office/drawing/2014/main" id="{6AA75867-D9C3-5D41-ACA6-0E0B32E3889D}"/>
              </a:ext>
            </a:extLst>
          </p:cNvPr>
          <p:cNvGrpSpPr>
            <a:grpSpLocks/>
          </p:cNvGrpSpPr>
          <p:nvPr/>
        </p:nvGrpSpPr>
        <p:grpSpPr bwMode="auto">
          <a:xfrm>
            <a:off x="3591019" y="4814720"/>
            <a:ext cx="152400" cy="304800"/>
            <a:chOff x="3264" y="3072"/>
            <a:chExt cx="96" cy="192"/>
          </a:xfrm>
        </p:grpSpPr>
        <p:sp>
          <p:nvSpPr>
            <p:cNvPr id="15638" name="Line 17">
              <a:extLst>
                <a:ext uri="{FF2B5EF4-FFF2-40B4-BE49-F238E27FC236}">
                  <a16:creationId xmlns:a16="http://schemas.microsoft.com/office/drawing/2014/main" id="{E784103B-73BD-1E4C-B083-5B031E1D7EC6}"/>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5639" name="Freeform 18">
              <a:extLst>
                <a:ext uri="{FF2B5EF4-FFF2-40B4-BE49-F238E27FC236}">
                  <a16:creationId xmlns:a16="http://schemas.microsoft.com/office/drawing/2014/main" id="{138CE706-225B-1041-B5B6-1484AC7758D1}"/>
                </a:ext>
              </a:extLst>
            </p:cNvPr>
            <p:cNvSpPr>
              <a:spLocks noChangeAspect="1"/>
            </p:cNvSpPr>
            <p:nvPr/>
          </p:nvSpPr>
          <p:spPr bwMode="auto">
            <a:xfrm>
              <a:off x="3264" y="3192"/>
              <a:ext cx="96" cy="72"/>
            </a:xfrm>
            <a:custGeom>
              <a:avLst/>
              <a:gdLst>
                <a:gd name="T0" fmla="*/ 12 w 192"/>
                <a:gd name="T1" fmla="*/ 18 h 144"/>
                <a:gd name="T2" fmla="*/ 24 w 192"/>
                <a:gd name="T3" fmla="*/ 0 h 144"/>
                <a:gd name="T4" fmla="*/ 0 w 192"/>
                <a:gd name="T5" fmla="*/ 0 h 144"/>
                <a:gd name="T6" fmla="*/ 12 w 192"/>
                <a:gd name="T7" fmla="*/ 18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grpSp>
        <p:nvGrpSpPr>
          <p:cNvPr id="15374" name="Group 209">
            <a:extLst>
              <a:ext uri="{FF2B5EF4-FFF2-40B4-BE49-F238E27FC236}">
                <a16:creationId xmlns:a16="http://schemas.microsoft.com/office/drawing/2014/main" id="{55BBD5B2-EF30-6A45-8C75-DAD2288F5128}"/>
              </a:ext>
            </a:extLst>
          </p:cNvPr>
          <p:cNvGrpSpPr>
            <a:grpSpLocks/>
          </p:cNvGrpSpPr>
          <p:nvPr/>
        </p:nvGrpSpPr>
        <p:grpSpPr bwMode="auto">
          <a:xfrm>
            <a:off x="1972300" y="2350920"/>
            <a:ext cx="152400" cy="762000"/>
            <a:chOff x="3935" y="1728"/>
            <a:chExt cx="96" cy="480"/>
          </a:xfrm>
        </p:grpSpPr>
        <p:sp>
          <p:nvSpPr>
            <p:cNvPr id="15593" name="Arc 59">
              <a:extLst>
                <a:ext uri="{FF2B5EF4-FFF2-40B4-BE49-F238E27FC236}">
                  <a16:creationId xmlns:a16="http://schemas.microsoft.com/office/drawing/2014/main" id="{B1CF0D8D-41E4-CB40-9A63-D34CBD5288A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594" name="Arc 60">
              <a:extLst>
                <a:ext uri="{FF2B5EF4-FFF2-40B4-BE49-F238E27FC236}">
                  <a16:creationId xmlns:a16="http://schemas.microsoft.com/office/drawing/2014/main" id="{64FA806E-D706-5C4A-8187-A51E1F382A9C}"/>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595" name="Arc 61">
              <a:extLst>
                <a:ext uri="{FF2B5EF4-FFF2-40B4-BE49-F238E27FC236}">
                  <a16:creationId xmlns:a16="http://schemas.microsoft.com/office/drawing/2014/main" id="{B27611B9-054A-F74B-B773-85270B6AA2F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596" name="Arc 62">
              <a:extLst>
                <a:ext uri="{FF2B5EF4-FFF2-40B4-BE49-F238E27FC236}">
                  <a16:creationId xmlns:a16="http://schemas.microsoft.com/office/drawing/2014/main" id="{17FA5176-ED73-CF43-B888-41422F27E40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597" name="Line 63">
              <a:extLst>
                <a:ext uri="{FF2B5EF4-FFF2-40B4-BE49-F238E27FC236}">
                  <a16:creationId xmlns:a16="http://schemas.microsoft.com/office/drawing/2014/main" id="{E3508872-CEBE-DF46-B225-8176B5357FA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5598" name="Line 64">
              <a:extLst>
                <a:ext uri="{FF2B5EF4-FFF2-40B4-BE49-F238E27FC236}">
                  <a16:creationId xmlns:a16="http://schemas.microsoft.com/office/drawing/2014/main" id="{34858A46-E035-D041-A17B-8742DCF42C3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5599" name="Arc 65">
              <a:extLst>
                <a:ext uri="{FF2B5EF4-FFF2-40B4-BE49-F238E27FC236}">
                  <a16:creationId xmlns:a16="http://schemas.microsoft.com/office/drawing/2014/main" id="{063EC057-1DEF-3F4D-A006-10BA2437644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600" name="Arc 66">
              <a:extLst>
                <a:ext uri="{FF2B5EF4-FFF2-40B4-BE49-F238E27FC236}">
                  <a16:creationId xmlns:a16="http://schemas.microsoft.com/office/drawing/2014/main" id="{E61D8956-FD5B-D448-ADF7-53C74F0897C6}"/>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601" name="Arc 67">
              <a:extLst>
                <a:ext uri="{FF2B5EF4-FFF2-40B4-BE49-F238E27FC236}">
                  <a16:creationId xmlns:a16="http://schemas.microsoft.com/office/drawing/2014/main" id="{1774D869-2613-9E4A-A20D-965EEB95562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602" name="Arc 68">
              <a:extLst>
                <a:ext uri="{FF2B5EF4-FFF2-40B4-BE49-F238E27FC236}">
                  <a16:creationId xmlns:a16="http://schemas.microsoft.com/office/drawing/2014/main" id="{4E40A4F5-1EDB-DD40-80BA-0D9B10A1711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603" name="Arc 69">
              <a:extLst>
                <a:ext uri="{FF2B5EF4-FFF2-40B4-BE49-F238E27FC236}">
                  <a16:creationId xmlns:a16="http://schemas.microsoft.com/office/drawing/2014/main" id="{3B5022E6-D788-E445-8261-9D8006B8EE2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604" name="Arc 70">
              <a:extLst>
                <a:ext uri="{FF2B5EF4-FFF2-40B4-BE49-F238E27FC236}">
                  <a16:creationId xmlns:a16="http://schemas.microsoft.com/office/drawing/2014/main" id="{62CAD425-A78F-8245-96F3-C0E22DDFD36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605" name="Arc 71">
              <a:extLst>
                <a:ext uri="{FF2B5EF4-FFF2-40B4-BE49-F238E27FC236}">
                  <a16:creationId xmlns:a16="http://schemas.microsoft.com/office/drawing/2014/main" id="{3B265A30-2508-1048-9DA5-BCB35F04D84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sp>
        <p:nvSpPr>
          <p:cNvPr id="15380" name="Rectangle 82">
            <a:extLst>
              <a:ext uri="{FF2B5EF4-FFF2-40B4-BE49-F238E27FC236}">
                <a16:creationId xmlns:a16="http://schemas.microsoft.com/office/drawing/2014/main" id="{E44AB6E6-489E-D243-AC26-2E8D017C5732}"/>
              </a:ext>
            </a:extLst>
          </p:cNvPr>
          <p:cNvSpPr>
            <a:spLocks noGrp="1" noChangeArrowheads="1"/>
          </p:cNvSpPr>
          <p:nvPr>
            <p:ph type="title" idx="4294967295"/>
          </p:nvPr>
        </p:nvSpPr>
        <p:spPr bwMode="auto">
          <a:xfrm>
            <a:off x="138545" y="50074"/>
            <a:ext cx="11901055" cy="8064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3200">
                <a:solidFill>
                  <a:schemeClr val="tx2"/>
                </a:solidFill>
                <a:latin typeface="+mj-lt"/>
                <a:ea typeface="ＭＳ Ｐゴシック" charset="-128"/>
                <a:cs typeface="ＭＳ Ｐゴシック" charset="-128"/>
              </a:defRPr>
            </a:lvl1pPr>
            <a:lvl2pPr algn="ctr" rtl="0" eaLnBrk="0" fontAlgn="base" hangingPunct="0">
              <a:spcBef>
                <a:spcPct val="0"/>
              </a:spcBef>
              <a:spcAft>
                <a:spcPct val="0"/>
              </a:spcAft>
              <a:defRPr sz="3200">
                <a:solidFill>
                  <a:schemeClr val="tx2"/>
                </a:solidFill>
                <a:latin typeface="Times New Roman" charset="0"/>
                <a:ea typeface="ＭＳ Ｐゴシック" charset="-128"/>
                <a:cs typeface="ＭＳ Ｐゴシック" charset="-128"/>
              </a:defRPr>
            </a:lvl2pPr>
            <a:lvl3pPr algn="ctr" rtl="0" eaLnBrk="0" fontAlgn="base" hangingPunct="0">
              <a:spcBef>
                <a:spcPct val="0"/>
              </a:spcBef>
              <a:spcAft>
                <a:spcPct val="0"/>
              </a:spcAft>
              <a:defRPr sz="3200">
                <a:solidFill>
                  <a:schemeClr val="tx2"/>
                </a:solidFill>
                <a:latin typeface="Times New Roman" charset="0"/>
                <a:ea typeface="ＭＳ Ｐゴシック" charset="-128"/>
                <a:cs typeface="ＭＳ Ｐゴシック" charset="-128"/>
              </a:defRPr>
            </a:lvl3pPr>
            <a:lvl4pPr algn="ctr" rtl="0" eaLnBrk="0" fontAlgn="base" hangingPunct="0">
              <a:spcBef>
                <a:spcPct val="0"/>
              </a:spcBef>
              <a:spcAft>
                <a:spcPct val="0"/>
              </a:spcAft>
              <a:defRPr sz="3200">
                <a:solidFill>
                  <a:schemeClr val="tx2"/>
                </a:solidFill>
                <a:latin typeface="Times New Roman" charset="0"/>
                <a:ea typeface="ＭＳ Ｐゴシック" charset="-128"/>
                <a:cs typeface="ＭＳ Ｐゴシック" charset="-128"/>
              </a:defRPr>
            </a:lvl4pPr>
            <a:lvl5pPr algn="ctr" rtl="0" eaLnBrk="0" fontAlgn="base" hangingPunct="0">
              <a:spcBef>
                <a:spcPct val="0"/>
              </a:spcBef>
              <a:spcAft>
                <a:spcPct val="0"/>
              </a:spcAft>
              <a:defRPr sz="3200">
                <a:solidFill>
                  <a:schemeClr val="tx2"/>
                </a:solidFill>
                <a:latin typeface="Times New Roman" charset="0"/>
                <a:ea typeface="ＭＳ Ｐゴシック" charset="-128"/>
                <a:cs typeface="ＭＳ Ｐゴシック" charset="-128"/>
              </a:defRPr>
            </a:lvl5pPr>
            <a:lvl6pPr marL="457200" algn="ctr" rtl="0" eaLnBrk="0" fontAlgn="base" hangingPunct="0">
              <a:spcBef>
                <a:spcPct val="0"/>
              </a:spcBef>
              <a:spcAft>
                <a:spcPct val="0"/>
              </a:spcAft>
              <a:defRPr sz="3200">
                <a:solidFill>
                  <a:schemeClr val="tx2"/>
                </a:solidFill>
                <a:latin typeface="Times New Roman" charset="0"/>
              </a:defRPr>
            </a:lvl6pPr>
            <a:lvl7pPr marL="914400" algn="ctr" rtl="0" eaLnBrk="0" fontAlgn="base" hangingPunct="0">
              <a:spcBef>
                <a:spcPct val="0"/>
              </a:spcBef>
              <a:spcAft>
                <a:spcPct val="0"/>
              </a:spcAft>
              <a:defRPr sz="3200">
                <a:solidFill>
                  <a:schemeClr val="tx2"/>
                </a:solidFill>
                <a:latin typeface="Times New Roman" charset="0"/>
              </a:defRPr>
            </a:lvl7pPr>
            <a:lvl8pPr marL="1371600" algn="ctr" rtl="0" eaLnBrk="0" fontAlgn="base" hangingPunct="0">
              <a:spcBef>
                <a:spcPct val="0"/>
              </a:spcBef>
              <a:spcAft>
                <a:spcPct val="0"/>
              </a:spcAft>
              <a:defRPr sz="3200">
                <a:solidFill>
                  <a:schemeClr val="tx2"/>
                </a:solidFill>
                <a:latin typeface="Times New Roman" charset="0"/>
              </a:defRPr>
            </a:lvl8pPr>
            <a:lvl9pPr marL="1828800" algn="ctr" rtl="0" eaLnBrk="0" fontAlgn="base" hangingPunct="0">
              <a:spcBef>
                <a:spcPct val="0"/>
              </a:spcBef>
              <a:spcAft>
                <a:spcPct val="0"/>
              </a:spcAft>
              <a:defRPr sz="3200">
                <a:solidFill>
                  <a:schemeClr val="tx2"/>
                </a:solidFill>
                <a:latin typeface="Times New Roman" charset="0"/>
              </a:defRPr>
            </a:lvl9pPr>
          </a:lstStyle>
          <a:p>
            <a:r>
              <a:rPr lang="en-US" altLang="en-US" sz="4400">
                <a:latin typeface="Arial" panose="020B0604020202020204" pitchFamily="34" charset="0"/>
                <a:cs typeface="Arial" panose="020B0604020202020204" pitchFamily="34" charset="0"/>
              </a:rPr>
              <a:t>Circuit symbols</a:t>
            </a:r>
            <a:endParaRPr lang="en-US" altLang="en-US" sz="4400">
              <a:latin typeface="Arial" panose="020B0604020202020204" pitchFamily="34" charset="0"/>
              <a:ea typeface="ＭＳ Ｐゴシック" panose="020B0600070205080204" pitchFamily="34" charset="-128"/>
              <a:cs typeface="Arial" panose="020B0604020202020204" pitchFamily="34" charset="0"/>
            </a:endParaRPr>
          </a:p>
        </p:txBody>
      </p:sp>
      <p:grpSp>
        <p:nvGrpSpPr>
          <p:cNvPr id="15381" name="Group 222">
            <a:extLst>
              <a:ext uri="{FF2B5EF4-FFF2-40B4-BE49-F238E27FC236}">
                <a16:creationId xmlns:a16="http://schemas.microsoft.com/office/drawing/2014/main" id="{8261E101-C43F-FE48-95C9-F733091EB953}"/>
              </a:ext>
            </a:extLst>
          </p:cNvPr>
          <p:cNvGrpSpPr>
            <a:grpSpLocks/>
          </p:cNvGrpSpPr>
          <p:nvPr/>
        </p:nvGrpSpPr>
        <p:grpSpPr bwMode="auto">
          <a:xfrm>
            <a:off x="3972019" y="4814720"/>
            <a:ext cx="304800" cy="381000"/>
            <a:chOff x="4272" y="3072"/>
            <a:chExt cx="192" cy="240"/>
          </a:xfrm>
        </p:grpSpPr>
        <p:sp>
          <p:nvSpPr>
            <p:cNvPr id="15583" name="Line 99">
              <a:extLst>
                <a:ext uri="{FF2B5EF4-FFF2-40B4-BE49-F238E27FC236}">
                  <a16:creationId xmlns:a16="http://schemas.microsoft.com/office/drawing/2014/main" id="{7D800E28-E5C8-3D45-B732-0CCA54FBD0A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5584" name="Line 100">
              <a:extLst>
                <a:ext uri="{FF2B5EF4-FFF2-40B4-BE49-F238E27FC236}">
                  <a16:creationId xmlns:a16="http://schemas.microsoft.com/office/drawing/2014/main" id="{1ACB19E4-9C20-F742-8F69-4C9EEF93061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5585" name="Line 101">
              <a:extLst>
                <a:ext uri="{FF2B5EF4-FFF2-40B4-BE49-F238E27FC236}">
                  <a16:creationId xmlns:a16="http://schemas.microsoft.com/office/drawing/2014/main" id="{C942C40B-564A-0742-9477-5752375AB59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5586" name="Line 102">
              <a:extLst>
                <a:ext uri="{FF2B5EF4-FFF2-40B4-BE49-F238E27FC236}">
                  <a16:creationId xmlns:a16="http://schemas.microsoft.com/office/drawing/2014/main" id="{D2E5BDC7-2837-054B-80B3-3C572AAEEB0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5587" name="Line 103">
              <a:extLst>
                <a:ext uri="{FF2B5EF4-FFF2-40B4-BE49-F238E27FC236}">
                  <a16:creationId xmlns:a16="http://schemas.microsoft.com/office/drawing/2014/main" id="{89010F82-C4AB-4445-9957-7FCA49850CB7}"/>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5588" name="Line 104">
              <a:extLst>
                <a:ext uri="{FF2B5EF4-FFF2-40B4-BE49-F238E27FC236}">
                  <a16:creationId xmlns:a16="http://schemas.microsoft.com/office/drawing/2014/main" id="{1DCC7701-6CB3-3C4E-A3B9-CC2B3465A8D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grpSp>
        <p:nvGrpSpPr>
          <p:cNvPr id="15382" name="Group 218">
            <a:extLst>
              <a:ext uri="{FF2B5EF4-FFF2-40B4-BE49-F238E27FC236}">
                <a16:creationId xmlns:a16="http://schemas.microsoft.com/office/drawing/2014/main" id="{0B17E4CF-132A-524A-B250-6DA5503A5C62}"/>
              </a:ext>
            </a:extLst>
          </p:cNvPr>
          <p:cNvGrpSpPr>
            <a:grpSpLocks/>
          </p:cNvGrpSpPr>
          <p:nvPr/>
        </p:nvGrpSpPr>
        <p:grpSpPr bwMode="auto">
          <a:xfrm>
            <a:off x="5967275" y="2370496"/>
            <a:ext cx="152400" cy="762000"/>
            <a:chOff x="5280" y="1200"/>
            <a:chExt cx="96" cy="480"/>
          </a:xfrm>
        </p:grpSpPr>
        <p:sp>
          <p:nvSpPr>
            <p:cNvPr id="15579" name="Line 106">
              <a:extLst>
                <a:ext uri="{FF2B5EF4-FFF2-40B4-BE49-F238E27FC236}">
                  <a16:creationId xmlns:a16="http://schemas.microsoft.com/office/drawing/2014/main" id="{5AC238FD-79B6-8C47-87F1-F9E4C8738074}"/>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5580" name="Line 107">
              <a:extLst>
                <a:ext uri="{FF2B5EF4-FFF2-40B4-BE49-F238E27FC236}">
                  <a16:creationId xmlns:a16="http://schemas.microsoft.com/office/drawing/2014/main" id="{41BB5E36-ABD4-1D41-9354-F0E4A19C35E3}"/>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5581" name="Freeform 108">
              <a:extLst>
                <a:ext uri="{FF2B5EF4-FFF2-40B4-BE49-F238E27FC236}">
                  <a16:creationId xmlns:a16="http://schemas.microsoft.com/office/drawing/2014/main" id="{962AE0A3-D4EF-264A-A380-08E91A10ACBC}"/>
                </a:ext>
              </a:extLst>
            </p:cNvPr>
            <p:cNvSpPr>
              <a:spLocks noChangeAspect="1"/>
            </p:cNvSpPr>
            <p:nvPr/>
          </p:nvSpPr>
          <p:spPr bwMode="auto">
            <a:xfrm>
              <a:off x="5280" y="1392"/>
              <a:ext cx="96" cy="96"/>
            </a:xfrm>
            <a:custGeom>
              <a:avLst/>
              <a:gdLst>
                <a:gd name="T0" fmla="*/ 5 w 288"/>
                <a:gd name="T1" fmla="*/ 0 h 240"/>
                <a:gd name="T2" fmla="*/ 0 w 288"/>
                <a:gd name="T3" fmla="*/ 15 h 240"/>
                <a:gd name="T4" fmla="*/ 11 w 288"/>
                <a:gd name="T5" fmla="*/ 15 h 240"/>
                <a:gd name="T6" fmla="*/ 5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582" name="Line 109">
              <a:extLst>
                <a:ext uri="{FF2B5EF4-FFF2-40B4-BE49-F238E27FC236}">
                  <a16:creationId xmlns:a16="http://schemas.microsoft.com/office/drawing/2014/main" id="{61A5D540-A60C-F140-AC8F-62EEB32F1565}"/>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grpSp>
        <p:nvGrpSpPr>
          <p:cNvPr id="15383" name="Group 207">
            <a:extLst>
              <a:ext uri="{FF2B5EF4-FFF2-40B4-BE49-F238E27FC236}">
                <a16:creationId xmlns:a16="http://schemas.microsoft.com/office/drawing/2014/main" id="{BD27EA38-9C39-0B44-BFE6-800017D2C398}"/>
              </a:ext>
            </a:extLst>
          </p:cNvPr>
          <p:cNvGrpSpPr>
            <a:grpSpLocks/>
          </p:cNvGrpSpPr>
          <p:nvPr/>
        </p:nvGrpSpPr>
        <p:grpSpPr bwMode="auto">
          <a:xfrm>
            <a:off x="1946454" y="4813745"/>
            <a:ext cx="304800" cy="762000"/>
            <a:chOff x="4560" y="2400"/>
            <a:chExt cx="192" cy="480"/>
          </a:xfrm>
        </p:grpSpPr>
        <p:sp>
          <p:nvSpPr>
            <p:cNvPr id="15570" name="Oval 111">
              <a:extLst>
                <a:ext uri="{FF2B5EF4-FFF2-40B4-BE49-F238E27FC236}">
                  <a16:creationId xmlns:a16="http://schemas.microsoft.com/office/drawing/2014/main" id="{0DE76BAF-E5E3-4249-BCD4-DF5E1597EBA2}"/>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pPr algn="ctr"/>
              <a:endParaRPr lang="en-US" altLang="en-US" sz="2000">
                <a:latin typeface="Arial" panose="020B0604020202020204" pitchFamily="34" charset="0"/>
                <a:cs typeface="Arial" panose="020B0604020202020204" pitchFamily="34" charset="0"/>
              </a:endParaRPr>
            </a:p>
          </p:txBody>
        </p:sp>
        <p:sp>
          <p:nvSpPr>
            <p:cNvPr id="15571" name="Line 112">
              <a:extLst>
                <a:ext uri="{FF2B5EF4-FFF2-40B4-BE49-F238E27FC236}">
                  <a16:creationId xmlns:a16="http://schemas.microsoft.com/office/drawing/2014/main" id="{404CC5EC-E3EE-234D-8D1F-39DAC9171EAA}"/>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5572" name="Line 113">
              <a:extLst>
                <a:ext uri="{FF2B5EF4-FFF2-40B4-BE49-F238E27FC236}">
                  <a16:creationId xmlns:a16="http://schemas.microsoft.com/office/drawing/2014/main" id="{6FBB9D2E-E975-214B-9029-E2001150209F}"/>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5573" name="Line 114">
              <a:extLst>
                <a:ext uri="{FF2B5EF4-FFF2-40B4-BE49-F238E27FC236}">
                  <a16:creationId xmlns:a16="http://schemas.microsoft.com/office/drawing/2014/main" id="{43459D05-032F-7C4E-8766-F6BC9462A214}"/>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5574" name="Line 115">
              <a:extLst>
                <a:ext uri="{FF2B5EF4-FFF2-40B4-BE49-F238E27FC236}">
                  <a16:creationId xmlns:a16="http://schemas.microsoft.com/office/drawing/2014/main" id="{3679DA62-8BDE-9040-B5C4-7DAEBA0DA977}"/>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5575" name="Line 116">
              <a:extLst>
                <a:ext uri="{FF2B5EF4-FFF2-40B4-BE49-F238E27FC236}">
                  <a16:creationId xmlns:a16="http://schemas.microsoft.com/office/drawing/2014/main" id="{A9FEE73A-D768-C146-A1F1-CA6977D83908}"/>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nvGrpSpPr>
            <p:cNvPr id="15576" name="Group 117">
              <a:extLst>
                <a:ext uri="{FF2B5EF4-FFF2-40B4-BE49-F238E27FC236}">
                  <a16:creationId xmlns:a16="http://schemas.microsoft.com/office/drawing/2014/main" id="{C3FFF077-EDB8-D844-92F2-B8709CAE3595}"/>
                </a:ext>
              </a:extLst>
            </p:cNvPr>
            <p:cNvGrpSpPr>
              <a:grpSpLocks noChangeAspect="1"/>
            </p:cNvGrpSpPr>
            <p:nvPr/>
          </p:nvGrpSpPr>
          <p:grpSpPr bwMode="auto">
            <a:xfrm>
              <a:off x="4608" y="2592"/>
              <a:ext cx="96" cy="96"/>
              <a:chOff x="2929" y="3217"/>
              <a:chExt cx="383" cy="191"/>
            </a:xfrm>
          </p:grpSpPr>
          <p:sp>
            <p:nvSpPr>
              <p:cNvPr id="15577" name="Arc 118">
                <a:extLst>
                  <a:ext uri="{FF2B5EF4-FFF2-40B4-BE49-F238E27FC236}">
                    <a16:creationId xmlns:a16="http://schemas.microsoft.com/office/drawing/2014/main" id="{98367C7D-0B5F-7349-BBEA-D0BA1EAAFE7B}"/>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578" name="Arc 119">
                <a:extLst>
                  <a:ext uri="{FF2B5EF4-FFF2-40B4-BE49-F238E27FC236}">
                    <a16:creationId xmlns:a16="http://schemas.microsoft.com/office/drawing/2014/main" id="{A7A393EE-6133-A541-9267-705CA95E5C97}"/>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grpSp>
      <p:grpSp>
        <p:nvGrpSpPr>
          <p:cNvPr id="15393" name="Group 255">
            <a:extLst>
              <a:ext uri="{FF2B5EF4-FFF2-40B4-BE49-F238E27FC236}">
                <a16:creationId xmlns:a16="http://schemas.microsoft.com/office/drawing/2014/main" id="{99FCAC02-FC5E-5D4F-9209-6C287B657CB9}"/>
              </a:ext>
            </a:extLst>
          </p:cNvPr>
          <p:cNvGrpSpPr>
            <a:grpSpLocks/>
          </p:cNvGrpSpPr>
          <p:nvPr/>
        </p:nvGrpSpPr>
        <p:grpSpPr bwMode="auto">
          <a:xfrm>
            <a:off x="604417" y="4763919"/>
            <a:ext cx="304800" cy="762000"/>
            <a:chOff x="4800" y="144"/>
            <a:chExt cx="384" cy="1824"/>
          </a:xfrm>
        </p:grpSpPr>
        <p:sp>
          <p:nvSpPr>
            <p:cNvPr id="15541" name="Line 256">
              <a:extLst>
                <a:ext uri="{FF2B5EF4-FFF2-40B4-BE49-F238E27FC236}">
                  <a16:creationId xmlns:a16="http://schemas.microsoft.com/office/drawing/2014/main" id="{5D857861-2B4E-8547-8D68-95D93D65D332}"/>
                </a:ext>
              </a:extLst>
            </p:cNvPr>
            <p:cNvSpPr>
              <a:spLocks noChangeShapeType="1"/>
            </p:cNvSpPr>
            <p:nvPr/>
          </p:nvSpPr>
          <p:spPr bwMode="auto">
            <a:xfrm>
              <a:off x="4992" y="1200"/>
              <a:ext cx="0" cy="76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5542" name="Line 257">
              <a:extLst>
                <a:ext uri="{FF2B5EF4-FFF2-40B4-BE49-F238E27FC236}">
                  <a16:creationId xmlns:a16="http://schemas.microsoft.com/office/drawing/2014/main" id="{BB9F77E8-4B7C-1742-9A73-72220327B76F}"/>
                </a:ext>
              </a:extLst>
            </p:cNvPr>
            <p:cNvSpPr>
              <a:spLocks noChangeShapeType="1"/>
            </p:cNvSpPr>
            <p:nvPr/>
          </p:nvSpPr>
          <p:spPr bwMode="auto">
            <a:xfrm>
              <a:off x="4800" y="912"/>
              <a:ext cx="38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5543" name="Line 258">
              <a:extLst>
                <a:ext uri="{FF2B5EF4-FFF2-40B4-BE49-F238E27FC236}">
                  <a16:creationId xmlns:a16="http://schemas.microsoft.com/office/drawing/2014/main" id="{9962DFAF-468D-244A-9B5C-ED1CFA3ADF92}"/>
                </a:ext>
              </a:extLst>
            </p:cNvPr>
            <p:cNvSpPr>
              <a:spLocks noChangeShapeType="1"/>
            </p:cNvSpPr>
            <p:nvPr/>
          </p:nvSpPr>
          <p:spPr bwMode="auto">
            <a:xfrm>
              <a:off x="4944" y="1008"/>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sp>
          <p:nvSpPr>
            <p:cNvPr id="15544" name="Line 259">
              <a:extLst>
                <a:ext uri="{FF2B5EF4-FFF2-40B4-BE49-F238E27FC236}">
                  <a16:creationId xmlns:a16="http://schemas.microsoft.com/office/drawing/2014/main" id="{AE6DB430-0109-3844-946B-8271709AD5C9}"/>
                </a:ext>
              </a:extLst>
            </p:cNvPr>
            <p:cNvSpPr>
              <a:spLocks noChangeShapeType="1"/>
            </p:cNvSpPr>
            <p:nvPr/>
          </p:nvSpPr>
          <p:spPr bwMode="auto">
            <a:xfrm>
              <a:off x="4944" y="1200"/>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sp>
          <p:nvSpPr>
            <p:cNvPr id="15545" name="Line 260">
              <a:extLst>
                <a:ext uri="{FF2B5EF4-FFF2-40B4-BE49-F238E27FC236}">
                  <a16:creationId xmlns:a16="http://schemas.microsoft.com/office/drawing/2014/main" id="{037F8D53-D91E-EB43-9D29-C0E043EF3B50}"/>
                </a:ext>
              </a:extLst>
            </p:cNvPr>
            <p:cNvSpPr>
              <a:spLocks noChangeShapeType="1"/>
            </p:cNvSpPr>
            <p:nvPr/>
          </p:nvSpPr>
          <p:spPr bwMode="auto">
            <a:xfrm>
              <a:off x="4800" y="1104"/>
              <a:ext cx="38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5546" name="Line 261">
              <a:extLst>
                <a:ext uri="{FF2B5EF4-FFF2-40B4-BE49-F238E27FC236}">
                  <a16:creationId xmlns:a16="http://schemas.microsoft.com/office/drawing/2014/main" id="{E94E3295-5AC5-534A-B033-F63FE8C2E63F}"/>
                </a:ext>
              </a:extLst>
            </p:cNvPr>
            <p:cNvSpPr>
              <a:spLocks noChangeShapeType="1"/>
            </p:cNvSpPr>
            <p:nvPr/>
          </p:nvSpPr>
          <p:spPr bwMode="auto">
            <a:xfrm>
              <a:off x="4992" y="144"/>
              <a:ext cx="0" cy="76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grpSp>
        <p:nvGrpSpPr>
          <p:cNvPr id="15394" name="Group 300">
            <a:extLst>
              <a:ext uri="{FF2B5EF4-FFF2-40B4-BE49-F238E27FC236}">
                <a16:creationId xmlns:a16="http://schemas.microsoft.com/office/drawing/2014/main" id="{03E8169F-ECEA-B343-B019-D4CF759B6D5E}"/>
              </a:ext>
            </a:extLst>
          </p:cNvPr>
          <p:cNvGrpSpPr>
            <a:grpSpLocks/>
          </p:cNvGrpSpPr>
          <p:nvPr/>
        </p:nvGrpSpPr>
        <p:grpSpPr bwMode="auto">
          <a:xfrm>
            <a:off x="4381706" y="2533478"/>
            <a:ext cx="733161" cy="907843"/>
            <a:chOff x="4896" y="1728"/>
            <a:chExt cx="336" cy="480"/>
          </a:xfrm>
        </p:grpSpPr>
        <p:grpSp>
          <p:nvGrpSpPr>
            <p:cNvPr id="15511" name="Group 267">
              <a:extLst>
                <a:ext uri="{FF2B5EF4-FFF2-40B4-BE49-F238E27FC236}">
                  <a16:creationId xmlns:a16="http://schemas.microsoft.com/office/drawing/2014/main" id="{32B11216-8C0B-B840-AC78-D46686F848CD}"/>
                </a:ext>
              </a:extLst>
            </p:cNvPr>
            <p:cNvGrpSpPr>
              <a:grpSpLocks/>
            </p:cNvGrpSpPr>
            <p:nvPr/>
          </p:nvGrpSpPr>
          <p:grpSpPr bwMode="auto">
            <a:xfrm>
              <a:off x="4896" y="1728"/>
              <a:ext cx="96" cy="480"/>
              <a:chOff x="3935" y="1728"/>
              <a:chExt cx="96" cy="480"/>
            </a:xfrm>
          </p:grpSpPr>
          <p:sp>
            <p:nvSpPr>
              <p:cNvPr id="15528" name="Arc 268">
                <a:extLst>
                  <a:ext uri="{FF2B5EF4-FFF2-40B4-BE49-F238E27FC236}">
                    <a16:creationId xmlns:a16="http://schemas.microsoft.com/office/drawing/2014/main" id="{8AA752E0-1E1E-0342-8ED7-868D459987F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529" name="Arc 269">
                <a:extLst>
                  <a:ext uri="{FF2B5EF4-FFF2-40B4-BE49-F238E27FC236}">
                    <a16:creationId xmlns:a16="http://schemas.microsoft.com/office/drawing/2014/main" id="{4F7E5A0C-06A5-8844-BA44-E18631C3A20B}"/>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530" name="Arc 270">
                <a:extLst>
                  <a:ext uri="{FF2B5EF4-FFF2-40B4-BE49-F238E27FC236}">
                    <a16:creationId xmlns:a16="http://schemas.microsoft.com/office/drawing/2014/main" id="{42FC62A0-DC7A-3840-8F43-E5DAF8FA19D5}"/>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531" name="Arc 271">
                <a:extLst>
                  <a:ext uri="{FF2B5EF4-FFF2-40B4-BE49-F238E27FC236}">
                    <a16:creationId xmlns:a16="http://schemas.microsoft.com/office/drawing/2014/main" id="{B480BCFA-2C51-9D45-879B-BB8DA494DBF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532" name="Line 272">
                <a:extLst>
                  <a:ext uri="{FF2B5EF4-FFF2-40B4-BE49-F238E27FC236}">
                    <a16:creationId xmlns:a16="http://schemas.microsoft.com/office/drawing/2014/main" id="{E24CE687-FDBA-9C4E-8AD8-CF97B08DDB9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5533" name="Line 273">
                <a:extLst>
                  <a:ext uri="{FF2B5EF4-FFF2-40B4-BE49-F238E27FC236}">
                    <a16:creationId xmlns:a16="http://schemas.microsoft.com/office/drawing/2014/main" id="{B430EC64-9C89-7E46-A703-37710905D3F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5534" name="Arc 274">
                <a:extLst>
                  <a:ext uri="{FF2B5EF4-FFF2-40B4-BE49-F238E27FC236}">
                    <a16:creationId xmlns:a16="http://schemas.microsoft.com/office/drawing/2014/main" id="{73E96633-5B45-A645-8C2A-0AE8513349B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535" name="Arc 275">
                <a:extLst>
                  <a:ext uri="{FF2B5EF4-FFF2-40B4-BE49-F238E27FC236}">
                    <a16:creationId xmlns:a16="http://schemas.microsoft.com/office/drawing/2014/main" id="{A0DD6C65-40FB-EC49-8BEC-FE4464D3D8E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536" name="Arc 276">
                <a:extLst>
                  <a:ext uri="{FF2B5EF4-FFF2-40B4-BE49-F238E27FC236}">
                    <a16:creationId xmlns:a16="http://schemas.microsoft.com/office/drawing/2014/main" id="{A07119D1-758C-424C-B182-AD77DB66A29E}"/>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537" name="Arc 277">
                <a:extLst>
                  <a:ext uri="{FF2B5EF4-FFF2-40B4-BE49-F238E27FC236}">
                    <a16:creationId xmlns:a16="http://schemas.microsoft.com/office/drawing/2014/main" id="{E4914A7B-133C-8941-8BAC-7C3B98B1CA5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538" name="Arc 278">
                <a:extLst>
                  <a:ext uri="{FF2B5EF4-FFF2-40B4-BE49-F238E27FC236}">
                    <a16:creationId xmlns:a16="http://schemas.microsoft.com/office/drawing/2014/main" id="{4E2204FD-F5A5-894D-AEA0-C7EB1A93945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539" name="Arc 279">
                <a:extLst>
                  <a:ext uri="{FF2B5EF4-FFF2-40B4-BE49-F238E27FC236}">
                    <a16:creationId xmlns:a16="http://schemas.microsoft.com/office/drawing/2014/main" id="{CA130FC1-2838-BC43-B1D0-D99481EDA74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540" name="Arc 280">
                <a:extLst>
                  <a:ext uri="{FF2B5EF4-FFF2-40B4-BE49-F238E27FC236}">
                    <a16:creationId xmlns:a16="http://schemas.microsoft.com/office/drawing/2014/main" id="{2E9DE4E9-2D4A-924B-9B82-1C7F13D3C16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grpSp>
          <p:nvGrpSpPr>
            <p:cNvPr id="15512" name="Group 281">
              <a:extLst>
                <a:ext uri="{FF2B5EF4-FFF2-40B4-BE49-F238E27FC236}">
                  <a16:creationId xmlns:a16="http://schemas.microsoft.com/office/drawing/2014/main" id="{248D1A0C-5329-A846-9E2F-31BB8209A51C}"/>
                </a:ext>
              </a:extLst>
            </p:cNvPr>
            <p:cNvGrpSpPr>
              <a:grpSpLocks/>
            </p:cNvGrpSpPr>
            <p:nvPr/>
          </p:nvGrpSpPr>
          <p:grpSpPr bwMode="auto">
            <a:xfrm flipH="1">
              <a:off x="5136" y="1728"/>
              <a:ext cx="96" cy="480"/>
              <a:chOff x="3935" y="1728"/>
              <a:chExt cx="96" cy="480"/>
            </a:xfrm>
          </p:grpSpPr>
          <p:sp>
            <p:nvSpPr>
              <p:cNvPr id="15515" name="Arc 282">
                <a:extLst>
                  <a:ext uri="{FF2B5EF4-FFF2-40B4-BE49-F238E27FC236}">
                    <a16:creationId xmlns:a16="http://schemas.microsoft.com/office/drawing/2014/main" id="{9C4D111F-4AFE-8D4B-998D-87554240636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516" name="Arc 283">
                <a:extLst>
                  <a:ext uri="{FF2B5EF4-FFF2-40B4-BE49-F238E27FC236}">
                    <a16:creationId xmlns:a16="http://schemas.microsoft.com/office/drawing/2014/main" id="{2B2269B7-E71A-CE47-A47A-D2A7493DFBD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517" name="Arc 284">
                <a:extLst>
                  <a:ext uri="{FF2B5EF4-FFF2-40B4-BE49-F238E27FC236}">
                    <a16:creationId xmlns:a16="http://schemas.microsoft.com/office/drawing/2014/main" id="{32797AEE-9768-214B-9F90-C0673619F055}"/>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518" name="Arc 285">
                <a:extLst>
                  <a:ext uri="{FF2B5EF4-FFF2-40B4-BE49-F238E27FC236}">
                    <a16:creationId xmlns:a16="http://schemas.microsoft.com/office/drawing/2014/main" id="{A2D6E299-592B-6B4D-8EE2-3D82E1291EEA}"/>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519" name="Line 286">
                <a:extLst>
                  <a:ext uri="{FF2B5EF4-FFF2-40B4-BE49-F238E27FC236}">
                    <a16:creationId xmlns:a16="http://schemas.microsoft.com/office/drawing/2014/main" id="{3225D02E-730D-E440-8630-6934CAD9035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5520" name="Line 287">
                <a:extLst>
                  <a:ext uri="{FF2B5EF4-FFF2-40B4-BE49-F238E27FC236}">
                    <a16:creationId xmlns:a16="http://schemas.microsoft.com/office/drawing/2014/main" id="{F14C284F-9075-A34F-9FE6-825AC76E1CA6}"/>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5521" name="Arc 288">
                <a:extLst>
                  <a:ext uri="{FF2B5EF4-FFF2-40B4-BE49-F238E27FC236}">
                    <a16:creationId xmlns:a16="http://schemas.microsoft.com/office/drawing/2014/main" id="{AAAF2212-CEA4-5E43-BC94-21D706318958}"/>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522" name="Arc 289">
                <a:extLst>
                  <a:ext uri="{FF2B5EF4-FFF2-40B4-BE49-F238E27FC236}">
                    <a16:creationId xmlns:a16="http://schemas.microsoft.com/office/drawing/2014/main" id="{C7D823D0-43EB-E642-A859-5C987421405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523" name="Arc 290">
                <a:extLst>
                  <a:ext uri="{FF2B5EF4-FFF2-40B4-BE49-F238E27FC236}">
                    <a16:creationId xmlns:a16="http://schemas.microsoft.com/office/drawing/2014/main" id="{F20AB7EA-7A70-7F49-A660-ECB969FF49F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524" name="Arc 291">
                <a:extLst>
                  <a:ext uri="{FF2B5EF4-FFF2-40B4-BE49-F238E27FC236}">
                    <a16:creationId xmlns:a16="http://schemas.microsoft.com/office/drawing/2014/main" id="{DD4661AE-3E9F-0343-AB27-E22874F8BCB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525" name="Arc 292">
                <a:extLst>
                  <a:ext uri="{FF2B5EF4-FFF2-40B4-BE49-F238E27FC236}">
                    <a16:creationId xmlns:a16="http://schemas.microsoft.com/office/drawing/2014/main" id="{1807BF1E-80EF-794F-A4ED-903146BBF1F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526" name="Arc 293">
                <a:extLst>
                  <a:ext uri="{FF2B5EF4-FFF2-40B4-BE49-F238E27FC236}">
                    <a16:creationId xmlns:a16="http://schemas.microsoft.com/office/drawing/2014/main" id="{37F04022-9E62-C14F-9290-353FF53BE8E8}"/>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527" name="Arc 294">
                <a:extLst>
                  <a:ext uri="{FF2B5EF4-FFF2-40B4-BE49-F238E27FC236}">
                    <a16:creationId xmlns:a16="http://schemas.microsoft.com/office/drawing/2014/main" id="{C7A13075-FCA7-554D-B6DC-91578AC1352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sp>
          <p:nvSpPr>
            <p:cNvPr id="15513" name="Line 295">
              <a:extLst>
                <a:ext uri="{FF2B5EF4-FFF2-40B4-BE49-F238E27FC236}">
                  <a16:creationId xmlns:a16="http://schemas.microsoft.com/office/drawing/2014/main" id="{22B63023-0139-4A41-A669-2076A6AA2013}"/>
                </a:ext>
              </a:extLst>
            </p:cNvPr>
            <p:cNvSpPr>
              <a:spLocks noChangeShapeType="1"/>
            </p:cNvSpPr>
            <p:nvPr/>
          </p:nvSpPr>
          <p:spPr bwMode="auto">
            <a:xfrm>
              <a:off x="5040"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5514" name="Line 296">
              <a:extLst>
                <a:ext uri="{FF2B5EF4-FFF2-40B4-BE49-F238E27FC236}">
                  <a16:creationId xmlns:a16="http://schemas.microsoft.com/office/drawing/2014/main" id="{3451B2D8-A4A6-5A41-BC67-919CD67FEF5A}"/>
                </a:ext>
              </a:extLst>
            </p:cNvPr>
            <p:cNvSpPr>
              <a:spLocks noChangeShapeType="1"/>
            </p:cNvSpPr>
            <p:nvPr/>
          </p:nvSpPr>
          <p:spPr bwMode="auto">
            <a:xfrm>
              <a:off x="5088"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grpSp>
        <p:nvGrpSpPr>
          <p:cNvPr id="15398" name="Group 38">
            <a:extLst>
              <a:ext uri="{FF2B5EF4-FFF2-40B4-BE49-F238E27FC236}">
                <a16:creationId xmlns:a16="http://schemas.microsoft.com/office/drawing/2014/main" id="{A856DD43-DD65-F94F-A2A6-41659151E638}"/>
              </a:ext>
            </a:extLst>
          </p:cNvPr>
          <p:cNvGrpSpPr>
            <a:grpSpLocks/>
          </p:cNvGrpSpPr>
          <p:nvPr/>
        </p:nvGrpSpPr>
        <p:grpSpPr bwMode="auto">
          <a:xfrm>
            <a:off x="10702748" y="4763920"/>
            <a:ext cx="1145797" cy="762000"/>
            <a:chOff x="768" y="240"/>
            <a:chExt cx="1056" cy="864"/>
          </a:xfrm>
        </p:grpSpPr>
        <p:grpSp>
          <p:nvGrpSpPr>
            <p:cNvPr id="15483" name="Group 39">
              <a:extLst>
                <a:ext uri="{FF2B5EF4-FFF2-40B4-BE49-F238E27FC236}">
                  <a16:creationId xmlns:a16="http://schemas.microsoft.com/office/drawing/2014/main" id="{6F85812A-E795-D345-AA2F-BDEE028B8AB3}"/>
                </a:ext>
              </a:extLst>
            </p:cNvPr>
            <p:cNvGrpSpPr>
              <a:grpSpLocks/>
            </p:cNvGrpSpPr>
            <p:nvPr/>
          </p:nvGrpSpPr>
          <p:grpSpPr bwMode="auto">
            <a:xfrm>
              <a:off x="768" y="240"/>
              <a:ext cx="1056" cy="864"/>
              <a:chOff x="2496" y="1968"/>
              <a:chExt cx="1056" cy="864"/>
            </a:xfrm>
          </p:grpSpPr>
          <p:sp>
            <p:nvSpPr>
              <p:cNvPr id="15487" name="Line 40">
                <a:extLst>
                  <a:ext uri="{FF2B5EF4-FFF2-40B4-BE49-F238E27FC236}">
                    <a16:creationId xmlns:a16="http://schemas.microsoft.com/office/drawing/2014/main" id="{F7077C61-9DD0-F24A-BA8E-5AE315F8ED6E}"/>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488" name="Line 41">
                <a:extLst>
                  <a:ext uri="{FF2B5EF4-FFF2-40B4-BE49-F238E27FC236}">
                    <a16:creationId xmlns:a16="http://schemas.microsoft.com/office/drawing/2014/main" id="{79FCE570-CCE5-5140-B016-30FECAF5D274}"/>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489" name="Line 42">
                <a:extLst>
                  <a:ext uri="{FF2B5EF4-FFF2-40B4-BE49-F238E27FC236}">
                    <a16:creationId xmlns:a16="http://schemas.microsoft.com/office/drawing/2014/main" id="{83FF8610-62D9-7D41-A410-A1D90C873AF4}"/>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490" name="Freeform 43">
                <a:extLst>
                  <a:ext uri="{FF2B5EF4-FFF2-40B4-BE49-F238E27FC236}">
                    <a16:creationId xmlns:a16="http://schemas.microsoft.com/office/drawing/2014/main" id="{A4D19AF3-33AF-0A43-B397-6260ABF1C12B}"/>
                  </a:ext>
                </a:extLst>
              </p:cNvPr>
              <p:cNvSpPr>
                <a:spLocks/>
              </p:cNvSpPr>
              <p:nvPr/>
            </p:nvSpPr>
            <p:spPr bwMode="auto">
              <a:xfrm>
                <a:off x="2688" y="1968"/>
                <a:ext cx="672" cy="864"/>
              </a:xfrm>
              <a:custGeom>
                <a:avLst/>
                <a:gdLst>
                  <a:gd name="T0" fmla="*/ 1626 w 432"/>
                  <a:gd name="T1" fmla="*/ 547 h 768"/>
                  <a:gd name="T2" fmla="*/ 0 w 432"/>
                  <a:gd name="T3" fmla="*/ 1094 h 768"/>
                  <a:gd name="T4" fmla="*/ 0 w 432"/>
                  <a:gd name="T5" fmla="*/ 0 h 768"/>
                  <a:gd name="T6" fmla="*/ 1626 w 432"/>
                  <a:gd name="T7" fmla="*/ 547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15484" name="Line 44">
              <a:extLst>
                <a:ext uri="{FF2B5EF4-FFF2-40B4-BE49-F238E27FC236}">
                  <a16:creationId xmlns:a16="http://schemas.microsoft.com/office/drawing/2014/main" id="{D4D824FA-4F40-4647-9F73-85D4192094D1}"/>
                </a:ext>
              </a:extLst>
            </p:cNvPr>
            <p:cNvSpPr>
              <a:spLocks noChangeShapeType="1"/>
            </p:cNvSpPr>
            <p:nvPr/>
          </p:nvSpPr>
          <p:spPr bwMode="auto">
            <a:xfrm>
              <a:off x="1008" y="91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5485" name="Line 45">
              <a:extLst>
                <a:ext uri="{FF2B5EF4-FFF2-40B4-BE49-F238E27FC236}">
                  <a16:creationId xmlns:a16="http://schemas.microsoft.com/office/drawing/2014/main" id="{77377BF1-7A54-0A4F-8902-067CA31F6E11}"/>
                </a:ext>
              </a:extLst>
            </p:cNvPr>
            <p:cNvSpPr>
              <a:spLocks noChangeShapeType="1"/>
            </p:cNvSpPr>
            <p:nvPr/>
          </p:nvSpPr>
          <p:spPr bwMode="auto">
            <a:xfrm>
              <a:off x="1032" y="40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5486" name="Line 46">
              <a:extLst>
                <a:ext uri="{FF2B5EF4-FFF2-40B4-BE49-F238E27FC236}">
                  <a16:creationId xmlns:a16="http://schemas.microsoft.com/office/drawing/2014/main" id="{8F77BBCE-DC5E-E540-919B-560759ECAE79}"/>
                </a:ext>
              </a:extLst>
            </p:cNvPr>
            <p:cNvSpPr>
              <a:spLocks noChangeShapeType="1"/>
            </p:cNvSpPr>
            <p:nvPr/>
          </p:nvSpPr>
          <p:spPr bwMode="auto">
            <a:xfrm>
              <a:off x="1008" y="43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5399" name="Group 43">
            <a:extLst>
              <a:ext uri="{FF2B5EF4-FFF2-40B4-BE49-F238E27FC236}">
                <a16:creationId xmlns:a16="http://schemas.microsoft.com/office/drawing/2014/main" id="{D926A762-89B6-0C47-8D15-8D1BB20E02FA}"/>
              </a:ext>
            </a:extLst>
          </p:cNvPr>
          <p:cNvGrpSpPr>
            <a:grpSpLocks/>
          </p:cNvGrpSpPr>
          <p:nvPr/>
        </p:nvGrpSpPr>
        <p:grpSpPr bwMode="auto">
          <a:xfrm>
            <a:off x="9016732" y="4739880"/>
            <a:ext cx="914400" cy="685800"/>
            <a:chOff x="2256" y="3408"/>
            <a:chExt cx="576" cy="432"/>
          </a:xfrm>
        </p:grpSpPr>
        <p:grpSp>
          <p:nvGrpSpPr>
            <p:cNvPr id="15468" name="Group 44">
              <a:extLst>
                <a:ext uri="{FF2B5EF4-FFF2-40B4-BE49-F238E27FC236}">
                  <a16:creationId xmlns:a16="http://schemas.microsoft.com/office/drawing/2014/main" id="{B178A274-5BAD-F341-AB91-E4B992472AC9}"/>
                </a:ext>
              </a:extLst>
            </p:cNvPr>
            <p:cNvGrpSpPr>
              <a:grpSpLocks/>
            </p:cNvGrpSpPr>
            <p:nvPr/>
          </p:nvGrpSpPr>
          <p:grpSpPr bwMode="auto">
            <a:xfrm>
              <a:off x="2256" y="3408"/>
              <a:ext cx="384" cy="432"/>
              <a:chOff x="2256" y="3408"/>
              <a:chExt cx="384" cy="432"/>
            </a:xfrm>
          </p:grpSpPr>
          <p:grpSp>
            <p:nvGrpSpPr>
              <p:cNvPr id="15471" name="Group 45">
                <a:extLst>
                  <a:ext uri="{FF2B5EF4-FFF2-40B4-BE49-F238E27FC236}">
                    <a16:creationId xmlns:a16="http://schemas.microsoft.com/office/drawing/2014/main" id="{034D639F-D074-F241-820B-500B7BE8AAEB}"/>
                  </a:ext>
                </a:extLst>
              </p:cNvPr>
              <p:cNvGrpSpPr>
                <a:grpSpLocks/>
              </p:cNvGrpSpPr>
              <p:nvPr/>
            </p:nvGrpSpPr>
            <p:grpSpPr bwMode="auto">
              <a:xfrm>
                <a:off x="2304" y="3512"/>
                <a:ext cx="96" cy="241"/>
                <a:chOff x="1823" y="3527"/>
                <a:chExt cx="192" cy="434"/>
              </a:xfrm>
            </p:grpSpPr>
            <p:sp>
              <p:nvSpPr>
                <p:cNvPr id="15476" name="Arc 46">
                  <a:extLst>
                    <a:ext uri="{FF2B5EF4-FFF2-40B4-BE49-F238E27FC236}">
                      <a16:creationId xmlns:a16="http://schemas.microsoft.com/office/drawing/2014/main" id="{E48BC3EB-89E6-C04C-B4DB-F146A2D6BBF9}"/>
                    </a:ext>
                  </a:extLst>
                </p:cNvPr>
                <p:cNvSpPr>
                  <a:spLocks/>
                </p:cNvSpPr>
                <p:nvPr/>
              </p:nvSpPr>
              <p:spPr bwMode="auto">
                <a:xfrm rot="5400000" flipV="1">
                  <a:off x="1846" y="3695"/>
                  <a:ext cx="49" cy="96"/>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477" name="Arc 47">
                  <a:extLst>
                    <a:ext uri="{FF2B5EF4-FFF2-40B4-BE49-F238E27FC236}">
                      <a16:creationId xmlns:a16="http://schemas.microsoft.com/office/drawing/2014/main" id="{F533CED3-7CC3-A443-AF0A-4C26FB8FF217}"/>
                    </a:ext>
                  </a:extLst>
                </p:cNvPr>
                <p:cNvSpPr>
                  <a:spLocks/>
                </p:cNvSpPr>
                <p:nvPr/>
              </p:nvSpPr>
              <p:spPr bwMode="auto">
                <a:xfrm rot="5400000" flipV="1">
                  <a:off x="1846" y="3599"/>
                  <a:ext cx="49" cy="96"/>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478" name="Arc 48">
                  <a:extLst>
                    <a:ext uri="{FF2B5EF4-FFF2-40B4-BE49-F238E27FC236}">
                      <a16:creationId xmlns:a16="http://schemas.microsoft.com/office/drawing/2014/main" id="{DA8D7AF5-8179-1442-997A-C93F69331D50}"/>
                    </a:ext>
                  </a:extLst>
                </p:cNvPr>
                <p:cNvSpPr>
                  <a:spLocks/>
                </p:cNvSpPr>
                <p:nvPr/>
              </p:nvSpPr>
              <p:spPr bwMode="auto">
                <a:xfrm rot="5400000">
                  <a:off x="1892" y="3645"/>
                  <a:ext cx="145" cy="10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479" name="Arc 49">
                  <a:extLst>
                    <a:ext uri="{FF2B5EF4-FFF2-40B4-BE49-F238E27FC236}">
                      <a16:creationId xmlns:a16="http://schemas.microsoft.com/office/drawing/2014/main" id="{18371B6D-3C1A-FE42-93D8-740234B1B378}"/>
                    </a:ext>
                  </a:extLst>
                </p:cNvPr>
                <p:cNvSpPr>
                  <a:spLocks/>
                </p:cNvSpPr>
                <p:nvPr/>
              </p:nvSpPr>
              <p:spPr bwMode="auto">
                <a:xfrm rot="5400000" flipV="1">
                  <a:off x="1846" y="3792"/>
                  <a:ext cx="49" cy="96"/>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480" name="Arc 50">
                  <a:extLst>
                    <a:ext uri="{FF2B5EF4-FFF2-40B4-BE49-F238E27FC236}">
                      <a16:creationId xmlns:a16="http://schemas.microsoft.com/office/drawing/2014/main" id="{B45E39AA-634A-0340-B4CD-D41A0282984A}"/>
                    </a:ext>
                  </a:extLst>
                </p:cNvPr>
                <p:cNvSpPr>
                  <a:spLocks/>
                </p:cNvSpPr>
                <p:nvPr/>
              </p:nvSpPr>
              <p:spPr bwMode="auto">
                <a:xfrm rot="5400000">
                  <a:off x="1892" y="3742"/>
                  <a:ext cx="145" cy="10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481" name="Arc 51">
                  <a:extLst>
                    <a:ext uri="{FF2B5EF4-FFF2-40B4-BE49-F238E27FC236}">
                      <a16:creationId xmlns:a16="http://schemas.microsoft.com/office/drawing/2014/main" id="{2058D2D8-C98E-1B40-9791-B3C09EFDDF9A}"/>
                    </a:ext>
                  </a:extLst>
                </p:cNvPr>
                <p:cNvSpPr>
                  <a:spLocks/>
                </p:cNvSpPr>
                <p:nvPr/>
              </p:nvSpPr>
              <p:spPr bwMode="auto">
                <a:xfrm rot="5400000">
                  <a:off x="1892" y="3550"/>
                  <a:ext cx="145" cy="10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482" name="Arc 52">
                  <a:extLst>
                    <a:ext uri="{FF2B5EF4-FFF2-40B4-BE49-F238E27FC236}">
                      <a16:creationId xmlns:a16="http://schemas.microsoft.com/office/drawing/2014/main" id="{BDB326D2-2735-9046-9126-3A1D52A44796}"/>
                    </a:ext>
                  </a:extLst>
                </p:cNvPr>
                <p:cNvSpPr>
                  <a:spLocks/>
                </p:cNvSpPr>
                <p:nvPr/>
              </p:nvSpPr>
              <p:spPr bwMode="auto">
                <a:xfrm rot="5400000">
                  <a:off x="1892" y="3839"/>
                  <a:ext cx="145" cy="10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sp>
            <p:nvSpPr>
              <p:cNvPr id="15472" name="Line 53">
                <a:extLst>
                  <a:ext uri="{FF2B5EF4-FFF2-40B4-BE49-F238E27FC236}">
                    <a16:creationId xmlns:a16="http://schemas.microsoft.com/office/drawing/2014/main" id="{E063A386-806E-F945-96FD-20F99C4882FE}"/>
                  </a:ext>
                </a:extLst>
              </p:cNvPr>
              <p:cNvSpPr>
                <a:spLocks noChangeShapeType="1"/>
              </p:cNvSpPr>
              <p:nvPr/>
            </p:nvSpPr>
            <p:spPr bwMode="auto">
              <a:xfrm flipH="1">
                <a:off x="2256" y="374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sp>
            <p:nvSpPr>
              <p:cNvPr id="15473" name="Line 54">
                <a:extLst>
                  <a:ext uri="{FF2B5EF4-FFF2-40B4-BE49-F238E27FC236}">
                    <a16:creationId xmlns:a16="http://schemas.microsoft.com/office/drawing/2014/main" id="{029AE9BF-18A2-4F46-8D87-E9EE35E3474D}"/>
                  </a:ext>
                </a:extLst>
              </p:cNvPr>
              <p:cNvSpPr>
                <a:spLocks noChangeShapeType="1"/>
              </p:cNvSpPr>
              <p:nvPr/>
            </p:nvSpPr>
            <p:spPr bwMode="auto">
              <a:xfrm flipH="1">
                <a:off x="2256" y="350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sp>
            <p:nvSpPr>
              <p:cNvPr id="15474" name="Freeform 55">
                <a:extLst>
                  <a:ext uri="{FF2B5EF4-FFF2-40B4-BE49-F238E27FC236}">
                    <a16:creationId xmlns:a16="http://schemas.microsoft.com/office/drawing/2014/main" id="{E33275F3-4884-4344-A2C0-6EF2693B7425}"/>
                  </a:ext>
                </a:extLst>
              </p:cNvPr>
              <p:cNvSpPr>
                <a:spLocks/>
              </p:cNvSpPr>
              <p:nvPr/>
            </p:nvSpPr>
            <p:spPr bwMode="auto">
              <a:xfrm>
                <a:off x="2448" y="3408"/>
                <a:ext cx="192" cy="432"/>
              </a:xfrm>
              <a:custGeom>
                <a:avLst/>
                <a:gdLst>
                  <a:gd name="T0" fmla="*/ 0 w 192"/>
                  <a:gd name="T1" fmla="*/ 96 h 432"/>
                  <a:gd name="T2" fmla="*/ 0 w 192"/>
                  <a:gd name="T3" fmla="*/ 336 h 432"/>
                  <a:gd name="T4" fmla="*/ 48 w 192"/>
                  <a:gd name="T5" fmla="*/ 336 h 432"/>
                  <a:gd name="T6" fmla="*/ 192 w 192"/>
                  <a:gd name="T7" fmla="*/ 432 h 432"/>
                  <a:gd name="T8" fmla="*/ 192 w 192"/>
                  <a:gd name="T9" fmla="*/ 0 h 432"/>
                  <a:gd name="T10" fmla="*/ 48 w 192"/>
                  <a:gd name="T11" fmla="*/ 96 h 432"/>
                  <a:gd name="T12" fmla="*/ 0 w 192"/>
                  <a:gd name="T13" fmla="*/ 96 h 432"/>
                  <a:gd name="T14" fmla="*/ 0 60000 65536"/>
                  <a:gd name="T15" fmla="*/ 0 60000 65536"/>
                  <a:gd name="T16" fmla="*/ 0 60000 65536"/>
                  <a:gd name="T17" fmla="*/ 0 60000 65536"/>
                  <a:gd name="T18" fmla="*/ 0 60000 65536"/>
                  <a:gd name="T19" fmla="*/ 0 60000 65536"/>
                  <a:gd name="T20" fmla="*/ 0 60000 65536"/>
                  <a:gd name="T21" fmla="*/ 0 w 192"/>
                  <a:gd name="T22" fmla="*/ 0 h 432"/>
                  <a:gd name="T23" fmla="*/ 192 w 192"/>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2" h="432">
                    <a:moveTo>
                      <a:pt x="0" y="96"/>
                    </a:moveTo>
                    <a:lnTo>
                      <a:pt x="0" y="336"/>
                    </a:lnTo>
                    <a:lnTo>
                      <a:pt x="48" y="336"/>
                    </a:lnTo>
                    <a:lnTo>
                      <a:pt x="192" y="432"/>
                    </a:lnTo>
                    <a:lnTo>
                      <a:pt x="192" y="0"/>
                    </a:lnTo>
                    <a:lnTo>
                      <a:pt x="48" y="96"/>
                    </a:lnTo>
                    <a:lnTo>
                      <a:pt x="0" y="96"/>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475" name="Line 56">
                <a:extLst>
                  <a:ext uri="{FF2B5EF4-FFF2-40B4-BE49-F238E27FC236}">
                    <a16:creationId xmlns:a16="http://schemas.microsoft.com/office/drawing/2014/main" id="{09439713-0C76-BC48-9C8D-4BEBF9ED7058}"/>
                  </a:ext>
                </a:extLst>
              </p:cNvPr>
              <p:cNvSpPr>
                <a:spLocks noChangeShapeType="1"/>
              </p:cNvSpPr>
              <p:nvPr/>
            </p:nvSpPr>
            <p:spPr bwMode="auto">
              <a:xfrm>
                <a:off x="2496" y="3504"/>
                <a:ext cx="0" cy="24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grpSp>
        <p:sp>
          <p:nvSpPr>
            <p:cNvPr id="15469" name="Arc 57">
              <a:extLst>
                <a:ext uri="{FF2B5EF4-FFF2-40B4-BE49-F238E27FC236}">
                  <a16:creationId xmlns:a16="http://schemas.microsoft.com/office/drawing/2014/main" id="{20635C1B-E718-7C4C-9E41-EB16EB0DC939}"/>
                </a:ext>
              </a:extLst>
            </p:cNvPr>
            <p:cNvSpPr>
              <a:spLocks/>
            </p:cNvSpPr>
            <p:nvPr/>
          </p:nvSpPr>
          <p:spPr bwMode="auto">
            <a:xfrm flipH="1">
              <a:off x="2688" y="3504"/>
              <a:ext cx="96" cy="240"/>
            </a:xfrm>
            <a:custGeom>
              <a:avLst/>
              <a:gdLst>
                <a:gd name="T0" fmla="*/ 0 w 21600"/>
                <a:gd name="T1" fmla="*/ 0 h 28574"/>
                <a:gd name="T2" fmla="*/ 0 w 21600"/>
                <a:gd name="T3" fmla="*/ 0 h 28574"/>
                <a:gd name="T4" fmla="*/ 0 w 21600"/>
                <a:gd name="T5" fmla="*/ 0 h 28574"/>
                <a:gd name="T6" fmla="*/ 0 60000 65536"/>
                <a:gd name="T7" fmla="*/ 0 60000 65536"/>
                <a:gd name="T8" fmla="*/ 0 60000 65536"/>
                <a:gd name="T9" fmla="*/ 0 w 21600"/>
                <a:gd name="T10" fmla="*/ 0 h 28574"/>
                <a:gd name="T11" fmla="*/ 21600 w 21600"/>
                <a:gd name="T12" fmla="*/ 28574 h 28574"/>
              </a:gdLst>
              <a:ahLst/>
              <a:cxnLst>
                <a:cxn ang="T6">
                  <a:pos x="T0" y="T1"/>
                </a:cxn>
                <a:cxn ang="T7">
                  <a:pos x="T2" y="T3"/>
                </a:cxn>
                <a:cxn ang="T8">
                  <a:pos x="T4" y="T5"/>
                </a:cxn>
              </a:cxnLst>
              <a:rect l="T9" t="T10" r="T11" b="T12"/>
              <a:pathLst>
                <a:path w="21600" h="28574" fill="none" extrusionOk="0">
                  <a:moveTo>
                    <a:pt x="16342" y="-1"/>
                  </a:moveTo>
                  <a:cubicBezTo>
                    <a:pt x="19733" y="3923"/>
                    <a:pt x="21600" y="8937"/>
                    <a:pt x="21600" y="14124"/>
                  </a:cubicBezTo>
                  <a:cubicBezTo>
                    <a:pt x="21600" y="19460"/>
                    <a:pt x="19624" y="24607"/>
                    <a:pt x="16054" y="28573"/>
                  </a:cubicBezTo>
                </a:path>
                <a:path w="21600" h="28574" stroke="0" extrusionOk="0">
                  <a:moveTo>
                    <a:pt x="16342" y="-1"/>
                  </a:moveTo>
                  <a:cubicBezTo>
                    <a:pt x="19733" y="3923"/>
                    <a:pt x="21600" y="8937"/>
                    <a:pt x="21600" y="14124"/>
                  </a:cubicBezTo>
                  <a:cubicBezTo>
                    <a:pt x="21600" y="19460"/>
                    <a:pt x="19624" y="24607"/>
                    <a:pt x="16054" y="28573"/>
                  </a:cubicBezTo>
                  <a:lnTo>
                    <a:pt x="0" y="1412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470" name="Arc 58">
              <a:extLst>
                <a:ext uri="{FF2B5EF4-FFF2-40B4-BE49-F238E27FC236}">
                  <a16:creationId xmlns:a16="http://schemas.microsoft.com/office/drawing/2014/main" id="{182D8975-5A99-CD4B-B147-302AB359A54B}"/>
                </a:ext>
              </a:extLst>
            </p:cNvPr>
            <p:cNvSpPr>
              <a:spLocks/>
            </p:cNvSpPr>
            <p:nvPr/>
          </p:nvSpPr>
          <p:spPr bwMode="auto">
            <a:xfrm flipH="1">
              <a:off x="2736" y="3504"/>
              <a:ext cx="96" cy="240"/>
            </a:xfrm>
            <a:custGeom>
              <a:avLst/>
              <a:gdLst>
                <a:gd name="T0" fmla="*/ 0 w 21600"/>
                <a:gd name="T1" fmla="*/ 0 h 28574"/>
                <a:gd name="T2" fmla="*/ 0 w 21600"/>
                <a:gd name="T3" fmla="*/ 0 h 28574"/>
                <a:gd name="T4" fmla="*/ 0 w 21600"/>
                <a:gd name="T5" fmla="*/ 0 h 28574"/>
                <a:gd name="T6" fmla="*/ 0 60000 65536"/>
                <a:gd name="T7" fmla="*/ 0 60000 65536"/>
                <a:gd name="T8" fmla="*/ 0 60000 65536"/>
                <a:gd name="T9" fmla="*/ 0 w 21600"/>
                <a:gd name="T10" fmla="*/ 0 h 28574"/>
                <a:gd name="T11" fmla="*/ 21600 w 21600"/>
                <a:gd name="T12" fmla="*/ 28574 h 28574"/>
              </a:gdLst>
              <a:ahLst/>
              <a:cxnLst>
                <a:cxn ang="T6">
                  <a:pos x="T0" y="T1"/>
                </a:cxn>
                <a:cxn ang="T7">
                  <a:pos x="T2" y="T3"/>
                </a:cxn>
                <a:cxn ang="T8">
                  <a:pos x="T4" y="T5"/>
                </a:cxn>
              </a:cxnLst>
              <a:rect l="T9" t="T10" r="T11" b="T12"/>
              <a:pathLst>
                <a:path w="21600" h="28574" fill="none" extrusionOk="0">
                  <a:moveTo>
                    <a:pt x="16342" y="-1"/>
                  </a:moveTo>
                  <a:cubicBezTo>
                    <a:pt x="19733" y="3923"/>
                    <a:pt x="21600" y="8937"/>
                    <a:pt x="21600" y="14124"/>
                  </a:cubicBezTo>
                  <a:cubicBezTo>
                    <a:pt x="21600" y="19460"/>
                    <a:pt x="19624" y="24607"/>
                    <a:pt x="16054" y="28573"/>
                  </a:cubicBezTo>
                </a:path>
                <a:path w="21600" h="28574" stroke="0" extrusionOk="0">
                  <a:moveTo>
                    <a:pt x="16342" y="-1"/>
                  </a:moveTo>
                  <a:cubicBezTo>
                    <a:pt x="19733" y="3923"/>
                    <a:pt x="21600" y="8937"/>
                    <a:pt x="21600" y="14124"/>
                  </a:cubicBezTo>
                  <a:cubicBezTo>
                    <a:pt x="21600" y="19460"/>
                    <a:pt x="19624" y="24607"/>
                    <a:pt x="16054" y="28573"/>
                  </a:cubicBezTo>
                  <a:lnTo>
                    <a:pt x="0" y="1412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grpSp>
        <p:nvGrpSpPr>
          <p:cNvPr id="15400" name="Group 59">
            <a:extLst>
              <a:ext uri="{FF2B5EF4-FFF2-40B4-BE49-F238E27FC236}">
                <a16:creationId xmlns:a16="http://schemas.microsoft.com/office/drawing/2014/main" id="{F5192F0E-B87D-AC44-A82B-60D205D58CB4}"/>
              </a:ext>
            </a:extLst>
          </p:cNvPr>
          <p:cNvGrpSpPr>
            <a:grpSpLocks/>
          </p:cNvGrpSpPr>
          <p:nvPr/>
        </p:nvGrpSpPr>
        <p:grpSpPr bwMode="auto">
          <a:xfrm>
            <a:off x="7264133" y="4816080"/>
            <a:ext cx="762000" cy="533400"/>
            <a:chOff x="768" y="3696"/>
            <a:chExt cx="480" cy="336"/>
          </a:xfrm>
        </p:grpSpPr>
        <p:sp>
          <p:nvSpPr>
            <p:cNvPr id="15460" name="Arc 60">
              <a:extLst>
                <a:ext uri="{FF2B5EF4-FFF2-40B4-BE49-F238E27FC236}">
                  <a16:creationId xmlns:a16="http://schemas.microsoft.com/office/drawing/2014/main" id="{A7B9583E-246E-434C-8228-5FB8CCB51619}"/>
                </a:ext>
              </a:extLst>
            </p:cNvPr>
            <p:cNvSpPr>
              <a:spLocks/>
            </p:cNvSpPr>
            <p:nvPr/>
          </p:nvSpPr>
          <p:spPr bwMode="auto">
            <a:xfrm>
              <a:off x="1008" y="3696"/>
              <a:ext cx="144" cy="336"/>
            </a:xfrm>
            <a:custGeom>
              <a:avLst/>
              <a:gdLst>
                <a:gd name="T0" fmla="*/ 0 w 21600"/>
                <a:gd name="T1" fmla="*/ 0 h 43200"/>
                <a:gd name="T2" fmla="*/ 0 w 21600"/>
                <a:gd name="T3" fmla="*/ 0 h 43200"/>
                <a:gd name="T4" fmla="*/ 0 w 21600"/>
                <a:gd name="T5" fmla="*/ 0 h 43200"/>
                <a:gd name="T6" fmla="*/ 0 60000 65536"/>
                <a:gd name="T7" fmla="*/ 0 60000 65536"/>
                <a:gd name="T8" fmla="*/ 0 60000 65536"/>
                <a:gd name="T9" fmla="*/ 0 w 21600"/>
                <a:gd name="T10" fmla="*/ 0 h 43200"/>
                <a:gd name="T11" fmla="*/ 21600 w 21600"/>
                <a:gd name="T12" fmla="*/ 43200 h 43200"/>
              </a:gdLst>
              <a:ahLst/>
              <a:cxnLst>
                <a:cxn ang="T6">
                  <a:pos x="T0" y="T1"/>
                </a:cxn>
                <a:cxn ang="T7">
                  <a:pos x="T2" y="T3"/>
                </a:cxn>
                <a:cxn ang="T8">
                  <a:pos x="T4" y="T5"/>
                </a:cxn>
              </a:cxnLst>
              <a:rect l="T9" t="T10" r="T11" b="T12"/>
              <a:pathLst>
                <a:path w="21600" h="43200" fill="none" extrusionOk="0">
                  <a:moveTo>
                    <a:pt x="0" y="-1"/>
                  </a:moveTo>
                  <a:cubicBezTo>
                    <a:pt x="11929" y="0"/>
                    <a:pt x="21600" y="9670"/>
                    <a:pt x="21600" y="21600"/>
                  </a:cubicBezTo>
                  <a:cubicBezTo>
                    <a:pt x="21600" y="33529"/>
                    <a:pt x="11929" y="43200"/>
                    <a:pt x="-1" y="43200"/>
                  </a:cubicBezTo>
                </a:path>
                <a:path w="21600" h="43200" stroke="0" extrusionOk="0">
                  <a:moveTo>
                    <a:pt x="0" y="-1"/>
                  </a:moveTo>
                  <a:cubicBezTo>
                    <a:pt x="11929" y="0"/>
                    <a:pt x="21600" y="9670"/>
                    <a:pt x="21600" y="21600"/>
                  </a:cubicBezTo>
                  <a:cubicBezTo>
                    <a:pt x="21600" y="33529"/>
                    <a:pt x="11929" y="43200"/>
                    <a:pt x="-1" y="43200"/>
                  </a:cubicBezTo>
                  <a:lnTo>
                    <a:pt x="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461" name="Line 61">
              <a:extLst>
                <a:ext uri="{FF2B5EF4-FFF2-40B4-BE49-F238E27FC236}">
                  <a16:creationId xmlns:a16="http://schemas.microsoft.com/office/drawing/2014/main" id="{DA21895B-FF96-6245-9BB9-41DE1FF4B65F}"/>
                </a:ext>
              </a:extLst>
            </p:cNvPr>
            <p:cNvSpPr>
              <a:spLocks noChangeShapeType="1"/>
            </p:cNvSpPr>
            <p:nvPr/>
          </p:nvSpPr>
          <p:spPr bwMode="auto">
            <a:xfrm>
              <a:off x="960" y="3696"/>
              <a:ext cx="0" cy="33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sp>
          <p:nvSpPr>
            <p:cNvPr id="15462" name="Line 62">
              <a:extLst>
                <a:ext uri="{FF2B5EF4-FFF2-40B4-BE49-F238E27FC236}">
                  <a16:creationId xmlns:a16="http://schemas.microsoft.com/office/drawing/2014/main" id="{D70F14A2-F749-E94F-A907-4929ED177E6D}"/>
                </a:ext>
              </a:extLst>
            </p:cNvPr>
            <p:cNvSpPr>
              <a:spLocks noChangeShapeType="1"/>
            </p:cNvSpPr>
            <p:nvPr/>
          </p:nvSpPr>
          <p:spPr bwMode="auto">
            <a:xfrm flipH="1">
              <a:off x="960" y="403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sp>
          <p:nvSpPr>
            <p:cNvPr id="15463" name="Line 63">
              <a:extLst>
                <a:ext uri="{FF2B5EF4-FFF2-40B4-BE49-F238E27FC236}">
                  <a16:creationId xmlns:a16="http://schemas.microsoft.com/office/drawing/2014/main" id="{89ACF313-C9A3-D548-9575-F7FDAD97F139}"/>
                </a:ext>
              </a:extLst>
            </p:cNvPr>
            <p:cNvSpPr>
              <a:spLocks noChangeShapeType="1"/>
            </p:cNvSpPr>
            <p:nvPr/>
          </p:nvSpPr>
          <p:spPr bwMode="auto">
            <a:xfrm flipH="1">
              <a:off x="960" y="36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sp>
          <p:nvSpPr>
            <p:cNvPr id="15464" name="Line 64">
              <a:extLst>
                <a:ext uri="{FF2B5EF4-FFF2-40B4-BE49-F238E27FC236}">
                  <a16:creationId xmlns:a16="http://schemas.microsoft.com/office/drawing/2014/main" id="{83A7D491-E4EB-B047-BB3E-2DE2A289D4E3}"/>
                </a:ext>
              </a:extLst>
            </p:cNvPr>
            <p:cNvSpPr>
              <a:spLocks noChangeShapeType="1"/>
            </p:cNvSpPr>
            <p:nvPr/>
          </p:nvSpPr>
          <p:spPr bwMode="auto">
            <a:xfrm>
              <a:off x="1110" y="3744"/>
              <a:ext cx="13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sp>
          <p:nvSpPr>
            <p:cNvPr id="15465" name="Line 65">
              <a:extLst>
                <a:ext uri="{FF2B5EF4-FFF2-40B4-BE49-F238E27FC236}">
                  <a16:creationId xmlns:a16="http://schemas.microsoft.com/office/drawing/2014/main" id="{ECEF231A-4E60-F646-92D2-892B18443B8F}"/>
                </a:ext>
              </a:extLst>
            </p:cNvPr>
            <p:cNvSpPr>
              <a:spLocks noChangeShapeType="1"/>
            </p:cNvSpPr>
            <p:nvPr/>
          </p:nvSpPr>
          <p:spPr bwMode="auto">
            <a:xfrm>
              <a:off x="1109" y="3984"/>
              <a:ext cx="139"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sp>
          <p:nvSpPr>
            <p:cNvPr id="15466" name="Arc 66">
              <a:extLst>
                <a:ext uri="{FF2B5EF4-FFF2-40B4-BE49-F238E27FC236}">
                  <a16:creationId xmlns:a16="http://schemas.microsoft.com/office/drawing/2014/main" id="{0448908B-826D-BB44-88E0-49136D43FA25}"/>
                </a:ext>
              </a:extLst>
            </p:cNvPr>
            <p:cNvSpPr>
              <a:spLocks/>
            </p:cNvSpPr>
            <p:nvPr/>
          </p:nvSpPr>
          <p:spPr bwMode="auto">
            <a:xfrm>
              <a:off x="816" y="3744"/>
              <a:ext cx="96" cy="240"/>
            </a:xfrm>
            <a:custGeom>
              <a:avLst/>
              <a:gdLst>
                <a:gd name="T0" fmla="*/ 0 w 21600"/>
                <a:gd name="T1" fmla="*/ 0 h 28574"/>
                <a:gd name="T2" fmla="*/ 0 w 21600"/>
                <a:gd name="T3" fmla="*/ 0 h 28574"/>
                <a:gd name="T4" fmla="*/ 0 w 21600"/>
                <a:gd name="T5" fmla="*/ 0 h 28574"/>
                <a:gd name="T6" fmla="*/ 0 60000 65536"/>
                <a:gd name="T7" fmla="*/ 0 60000 65536"/>
                <a:gd name="T8" fmla="*/ 0 60000 65536"/>
                <a:gd name="T9" fmla="*/ 0 w 21600"/>
                <a:gd name="T10" fmla="*/ 0 h 28574"/>
                <a:gd name="T11" fmla="*/ 21600 w 21600"/>
                <a:gd name="T12" fmla="*/ 28574 h 28574"/>
              </a:gdLst>
              <a:ahLst/>
              <a:cxnLst>
                <a:cxn ang="T6">
                  <a:pos x="T0" y="T1"/>
                </a:cxn>
                <a:cxn ang="T7">
                  <a:pos x="T2" y="T3"/>
                </a:cxn>
                <a:cxn ang="T8">
                  <a:pos x="T4" y="T5"/>
                </a:cxn>
              </a:cxnLst>
              <a:rect l="T9" t="T10" r="T11" b="T12"/>
              <a:pathLst>
                <a:path w="21600" h="28574" fill="none" extrusionOk="0">
                  <a:moveTo>
                    <a:pt x="16342" y="-1"/>
                  </a:moveTo>
                  <a:cubicBezTo>
                    <a:pt x="19733" y="3923"/>
                    <a:pt x="21600" y="8937"/>
                    <a:pt x="21600" y="14124"/>
                  </a:cubicBezTo>
                  <a:cubicBezTo>
                    <a:pt x="21600" y="19460"/>
                    <a:pt x="19624" y="24607"/>
                    <a:pt x="16054" y="28573"/>
                  </a:cubicBezTo>
                </a:path>
                <a:path w="21600" h="28574" stroke="0" extrusionOk="0">
                  <a:moveTo>
                    <a:pt x="16342" y="-1"/>
                  </a:moveTo>
                  <a:cubicBezTo>
                    <a:pt x="19733" y="3923"/>
                    <a:pt x="21600" y="8937"/>
                    <a:pt x="21600" y="14124"/>
                  </a:cubicBezTo>
                  <a:cubicBezTo>
                    <a:pt x="21600" y="19460"/>
                    <a:pt x="19624" y="24607"/>
                    <a:pt x="16054" y="28573"/>
                  </a:cubicBezTo>
                  <a:lnTo>
                    <a:pt x="0" y="1412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467" name="Arc 67">
              <a:extLst>
                <a:ext uri="{FF2B5EF4-FFF2-40B4-BE49-F238E27FC236}">
                  <a16:creationId xmlns:a16="http://schemas.microsoft.com/office/drawing/2014/main" id="{27B6868D-A49F-714D-B75C-8A550C669411}"/>
                </a:ext>
              </a:extLst>
            </p:cNvPr>
            <p:cNvSpPr>
              <a:spLocks/>
            </p:cNvSpPr>
            <p:nvPr/>
          </p:nvSpPr>
          <p:spPr bwMode="auto">
            <a:xfrm>
              <a:off x="768" y="3744"/>
              <a:ext cx="96" cy="240"/>
            </a:xfrm>
            <a:custGeom>
              <a:avLst/>
              <a:gdLst>
                <a:gd name="T0" fmla="*/ 0 w 21600"/>
                <a:gd name="T1" fmla="*/ 0 h 28574"/>
                <a:gd name="T2" fmla="*/ 0 w 21600"/>
                <a:gd name="T3" fmla="*/ 0 h 28574"/>
                <a:gd name="T4" fmla="*/ 0 w 21600"/>
                <a:gd name="T5" fmla="*/ 0 h 28574"/>
                <a:gd name="T6" fmla="*/ 0 60000 65536"/>
                <a:gd name="T7" fmla="*/ 0 60000 65536"/>
                <a:gd name="T8" fmla="*/ 0 60000 65536"/>
                <a:gd name="T9" fmla="*/ 0 w 21600"/>
                <a:gd name="T10" fmla="*/ 0 h 28574"/>
                <a:gd name="T11" fmla="*/ 21600 w 21600"/>
                <a:gd name="T12" fmla="*/ 28574 h 28574"/>
              </a:gdLst>
              <a:ahLst/>
              <a:cxnLst>
                <a:cxn ang="T6">
                  <a:pos x="T0" y="T1"/>
                </a:cxn>
                <a:cxn ang="T7">
                  <a:pos x="T2" y="T3"/>
                </a:cxn>
                <a:cxn ang="T8">
                  <a:pos x="T4" y="T5"/>
                </a:cxn>
              </a:cxnLst>
              <a:rect l="T9" t="T10" r="T11" b="T12"/>
              <a:pathLst>
                <a:path w="21600" h="28574" fill="none" extrusionOk="0">
                  <a:moveTo>
                    <a:pt x="16342" y="-1"/>
                  </a:moveTo>
                  <a:cubicBezTo>
                    <a:pt x="19733" y="3923"/>
                    <a:pt x="21600" y="8937"/>
                    <a:pt x="21600" y="14124"/>
                  </a:cubicBezTo>
                  <a:cubicBezTo>
                    <a:pt x="21600" y="19460"/>
                    <a:pt x="19624" y="24607"/>
                    <a:pt x="16054" y="28573"/>
                  </a:cubicBezTo>
                </a:path>
                <a:path w="21600" h="28574" stroke="0" extrusionOk="0">
                  <a:moveTo>
                    <a:pt x="16342" y="-1"/>
                  </a:moveTo>
                  <a:cubicBezTo>
                    <a:pt x="19733" y="3923"/>
                    <a:pt x="21600" y="8937"/>
                    <a:pt x="21600" y="14124"/>
                  </a:cubicBezTo>
                  <a:cubicBezTo>
                    <a:pt x="21600" y="19460"/>
                    <a:pt x="19624" y="24607"/>
                    <a:pt x="16054" y="28573"/>
                  </a:cubicBezTo>
                  <a:lnTo>
                    <a:pt x="0" y="1412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sp>
        <p:nvSpPr>
          <p:cNvPr id="2" name="Slide Number Placeholder 1">
            <a:extLst>
              <a:ext uri="{FF2B5EF4-FFF2-40B4-BE49-F238E27FC236}">
                <a16:creationId xmlns:a16="http://schemas.microsoft.com/office/drawing/2014/main" id="{AEDA7272-C85A-C848-87B8-87C6E4A3F111}"/>
              </a:ext>
            </a:extLst>
          </p:cNvPr>
          <p:cNvSpPr>
            <a:spLocks noGrp="1"/>
          </p:cNvSpPr>
          <p:nvPr>
            <p:ph type="sldNum" sz="quarter" idx="12"/>
          </p:nvPr>
        </p:nvSpPr>
        <p:spPr/>
        <p:txBody>
          <a:bodyPr/>
          <a:lstStyle/>
          <a:p>
            <a:fld id="{DD7197BE-A01B-AB4B-8C3B-F764F7D52191}" type="slidenum">
              <a:rPr lang="en-US" smtClean="0"/>
              <a:t>7</a:t>
            </a:fld>
            <a:endParaRPr lang="en-US"/>
          </a:p>
        </p:txBody>
      </p:sp>
      <p:sp>
        <p:nvSpPr>
          <p:cNvPr id="230" name="Text Box 414">
            <a:extLst>
              <a:ext uri="{FF2B5EF4-FFF2-40B4-BE49-F238E27FC236}">
                <a16:creationId xmlns:a16="http://schemas.microsoft.com/office/drawing/2014/main" id="{671706B4-CFFA-BF4E-92DF-CCCF093DF0D6}"/>
              </a:ext>
            </a:extLst>
          </p:cNvPr>
          <p:cNvSpPr txBox="1">
            <a:spLocks noChangeArrowheads="1"/>
          </p:cNvSpPr>
          <p:nvPr/>
        </p:nvSpPr>
        <p:spPr bwMode="auto">
          <a:xfrm>
            <a:off x="6644822" y="3157164"/>
            <a:ext cx="63166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squar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sz="800">
                <a:latin typeface="Arial" panose="020B0604020202020204" pitchFamily="34" charset="0"/>
                <a:cs typeface="Arial" panose="020B0604020202020204" pitchFamily="34" charset="0"/>
              </a:rPr>
              <a:t>PNP</a:t>
            </a:r>
          </a:p>
        </p:txBody>
      </p:sp>
      <p:sp>
        <p:nvSpPr>
          <p:cNvPr id="231" name="Text Box 415">
            <a:extLst>
              <a:ext uri="{FF2B5EF4-FFF2-40B4-BE49-F238E27FC236}">
                <a16:creationId xmlns:a16="http://schemas.microsoft.com/office/drawing/2014/main" id="{17370CEE-C760-7042-80DC-218729947E87}"/>
              </a:ext>
            </a:extLst>
          </p:cNvPr>
          <p:cNvSpPr txBox="1">
            <a:spLocks noChangeArrowheads="1"/>
          </p:cNvSpPr>
          <p:nvPr/>
        </p:nvSpPr>
        <p:spPr bwMode="auto">
          <a:xfrm>
            <a:off x="8016872" y="3157165"/>
            <a:ext cx="398463" cy="21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sz="800">
                <a:latin typeface="Arial" panose="020B0604020202020204" pitchFamily="34" charset="0"/>
                <a:cs typeface="Arial" panose="020B0604020202020204" pitchFamily="34" charset="0"/>
              </a:rPr>
              <a:t>NPN</a:t>
            </a:r>
          </a:p>
        </p:txBody>
      </p:sp>
      <p:sp>
        <p:nvSpPr>
          <p:cNvPr id="232" name="Text Box 416">
            <a:extLst>
              <a:ext uri="{FF2B5EF4-FFF2-40B4-BE49-F238E27FC236}">
                <a16:creationId xmlns:a16="http://schemas.microsoft.com/office/drawing/2014/main" id="{F3C57B7D-F65B-124F-9F69-1AB480164640}"/>
              </a:ext>
            </a:extLst>
          </p:cNvPr>
          <p:cNvSpPr txBox="1">
            <a:spLocks noChangeArrowheads="1"/>
          </p:cNvSpPr>
          <p:nvPr/>
        </p:nvSpPr>
        <p:spPr bwMode="auto">
          <a:xfrm>
            <a:off x="9157500" y="1860248"/>
            <a:ext cx="199598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squar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sz="1800">
                <a:latin typeface="Arial" panose="020B0604020202020204" pitchFamily="34" charset="0"/>
                <a:cs typeface="Arial" panose="020B0604020202020204" pitchFamily="34" charset="0"/>
              </a:rPr>
              <a:t>Photo transistor</a:t>
            </a:r>
          </a:p>
        </p:txBody>
      </p:sp>
      <p:grpSp>
        <p:nvGrpSpPr>
          <p:cNvPr id="233" name="Group 449">
            <a:extLst>
              <a:ext uri="{FF2B5EF4-FFF2-40B4-BE49-F238E27FC236}">
                <a16:creationId xmlns:a16="http://schemas.microsoft.com/office/drawing/2014/main" id="{FD42B7E4-E56A-9C4B-89D3-EAD8CE12941D}"/>
              </a:ext>
            </a:extLst>
          </p:cNvPr>
          <p:cNvGrpSpPr>
            <a:grpSpLocks/>
          </p:cNvGrpSpPr>
          <p:nvPr/>
        </p:nvGrpSpPr>
        <p:grpSpPr bwMode="auto">
          <a:xfrm>
            <a:off x="6839479" y="2425327"/>
            <a:ext cx="641350" cy="914400"/>
            <a:chOff x="3167" y="1123"/>
            <a:chExt cx="404" cy="576"/>
          </a:xfrm>
        </p:grpSpPr>
        <p:grpSp>
          <p:nvGrpSpPr>
            <p:cNvPr id="234" name="Group 380">
              <a:extLst>
                <a:ext uri="{FF2B5EF4-FFF2-40B4-BE49-F238E27FC236}">
                  <a16:creationId xmlns:a16="http://schemas.microsoft.com/office/drawing/2014/main" id="{35F73AB3-F240-E042-88B4-913F8A4C7FDE}"/>
                </a:ext>
              </a:extLst>
            </p:cNvPr>
            <p:cNvGrpSpPr>
              <a:grpSpLocks/>
            </p:cNvGrpSpPr>
            <p:nvPr/>
          </p:nvGrpSpPr>
          <p:grpSpPr bwMode="auto">
            <a:xfrm>
              <a:off x="3167" y="1123"/>
              <a:ext cx="404" cy="576"/>
              <a:chOff x="115" y="1987"/>
              <a:chExt cx="404" cy="576"/>
            </a:xfrm>
          </p:grpSpPr>
          <p:sp>
            <p:nvSpPr>
              <p:cNvPr id="236" name="Oval 381">
                <a:extLst>
                  <a:ext uri="{FF2B5EF4-FFF2-40B4-BE49-F238E27FC236}">
                    <a16:creationId xmlns:a16="http://schemas.microsoft.com/office/drawing/2014/main" id="{8C7C9D87-BFA6-D149-8B6D-564C0E844FE2}"/>
                  </a:ext>
                </a:extLst>
              </p:cNvPr>
              <p:cNvSpPr>
                <a:spLocks noChangeArrowheads="1"/>
              </p:cNvSpPr>
              <p:nvPr/>
            </p:nvSpPr>
            <p:spPr bwMode="auto">
              <a:xfrm>
                <a:off x="173" y="2102"/>
                <a:ext cx="346" cy="346"/>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37" name="Line 382">
                <a:extLst>
                  <a:ext uri="{FF2B5EF4-FFF2-40B4-BE49-F238E27FC236}">
                    <a16:creationId xmlns:a16="http://schemas.microsoft.com/office/drawing/2014/main" id="{E0BA7BC8-5358-3145-9595-728B7BDD1374}"/>
                  </a:ext>
                </a:extLst>
              </p:cNvPr>
              <p:cNvSpPr>
                <a:spLocks noChangeShapeType="1"/>
              </p:cNvSpPr>
              <p:nvPr/>
            </p:nvSpPr>
            <p:spPr bwMode="auto">
              <a:xfrm>
                <a:off x="346" y="1987"/>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38" name="Line 383">
                <a:extLst>
                  <a:ext uri="{FF2B5EF4-FFF2-40B4-BE49-F238E27FC236}">
                    <a16:creationId xmlns:a16="http://schemas.microsoft.com/office/drawing/2014/main" id="{EB632B6B-BAE0-2C4F-A0E5-6F8E6B09A4C4}"/>
                  </a:ext>
                </a:extLst>
              </p:cNvPr>
              <p:cNvSpPr>
                <a:spLocks noChangeShapeType="1"/>
              </p:cNvSpPr>
              <p:nvPr/>
            </p:nvSpPr>
            <p:spPr bwMode="auto">
              <a:xfrm>
                <a:off x="346" y="239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39" name="Line 384">
                <a:extLst>
                  <a:ext uri="{FF2B5EF4-FFF2-40B4-BE49-F238E27FC236}">
                    <a16:creationId xmlns:a16="http://schemas.microsoft.com/office/drawing/2014/main" id="{A52CEF71-4CF5-814D-9901-E11EE618772F}"/>
                  </a:ext>
                </a:extLst>
              </p:cNvPr>
              <p:cNvSpPr>
                <a:spLocks noChangeShapeType="1"/>
              </p:cNvSpPr>
              <p:nvPr/>
            </p:nvSpPr>
            <p:spPr bwMode="auto">
              <a:xfrm>
                <a:off x="288" y="2160"/>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40" name="Line 385">
                <a:extLst>
                  <a:ext uri="{FF2B5EF4-FFF2-40B4-BE49-F238E27FC236}">
                    <a16:creationId xmlns:a16="http://schemas.microsoft.com/office/drawing/2014/main" id="{B993AA59-A72F-5C40-9BFF-C8370C64D43E}"/>
                  </a:ext>
                </a:extLst>
              </p:cNvPr>
              <p:cNvSpPr>
                <a:spLocks noChangeShapeType="1"/>
              </p:cNvSpPr>
              <p:nvPr/>
            </p:nvSpPr>
            <p:spPr bwMode="auto">
              <a:xfrm>
                <a:off x="288" y="2333"/>
                <a:ext cx="58" cy="5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sp>
            <p:nvSpPr>
              <p:cNvPr id="241" name="Line 386">
                <a:extLst>
                  <a:ext uri="{FF2B5EF4-FFF2-40B4-BE49-F238E27FC236}">
                    <a16:creationId xmlns:a16="http://schemas.microsoft.com/office/drawing/2014/main" id="{4C460FC7-9FEB-C641-84F8-6EAD334FAEE7}"/>
                  </a:ext>
                </a:extLst>
              </p:cNvPr>
              <p:cNvSpPr>
                <a:spLocks noChangeShapeType="1"/>
              </p:cNvSpPr>
              <p:nvPr/>
            </p:nvSpPr>
            <p:spPr bwMode="auto">
              <a:xfrm flipH="1">
                <a:off x="288" y="2160"/>
                <a:ext cx="58" cy="57"/>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sp>
            <p:nvSpPr>
              <p:cNvPr id="242" name="Line 387">
                <a:extLst>
                  <a:ext uri="{FF2B5EF4-FFF2-40B4-BE49-F238E27FC236}">
                    <a16:creationId xmlns:a16="http://schemas.microsoft.com/office/drawing/2014/main" id="{6572C28C-B242-4E4A-9575-75003C8A7047}"/>
                  </a:ext>
                </a:extLst>
              </p:cNvPr>
              <p:cNvSpPr>
                <a:spLocks noChangeShapeType="1"/>
              </p:cNvSpPr>
              <p:nvPr/>
            </p:nvSpPr>
            <p:spPr bwMode="auto">
              <a:xfrm flipH="1">
                <a:off x="115" y="2275"/>
                <a:ext cx="17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grpSp>
        <p:sp>
          <p:nvSpPr>
            <p:cNvPr id="235" name="Freeform 448">
              <a:extLst>
                <a:ext uri="{FF2B5EF4-FFF2-40B4-BE49-F238E27FC236}">
                  <a16:creationId xmlns:a16="http://schemas.microsoft.com/office/drawing/2014/main" id="{ED7BC5CE-4E67-DE48-AC34-B287DE6A2BA9}"/>
                </a:ext>
              </a:extLst>
            </p:cNvPr>
            <p:cNvSpPr>
              <a:spLocks/>
            </p:cNvSpPr>
            <p:nvPr/>
          </p:nvSpPr>
          <p:spPr bwMode="auto">
            <a:xfrm>
              <a:off x="3168" y="1123"/>
              <a:ext cx="230" cy="576"/>
            </a:xfrm>
            <a:custGeom>
              <a:avLst/>
              <a:gdLst>
                <a:gd name="T0" fmla="*/ 0 w 230"/>
                <a:gd name="T1" fmla="*/ 288 h 576"/>
                <a:gd name="T2" fmla="*/ 230 w 230"/>
                <a:gd name="T3" fmla="*/ 576 h 576"/>
                <a:gd name="T4" fmla="*/ 230 w 230"/>
                <a:gd name="T5" fmla="*/ 0 h 576"/>
                <a:gd name="T6" fmla="*/ 0 w 230"/>
                <a:gd name="T7" fmla="*/ 288 h 576"/>
                <a:gd name="T8" fmla="*/ 0 60000 65536"/>
                <a:gd name="T9" fmla="*/ 0 60000 65536"/>
                <a:gd name="T10" fmla="*/ 0 60000 65536"/>
                <a:gd name="T11" fmla="*/ 0 60000 65536"/>
                <a:gd name="T12" fmla="*/ 0 w 230"/>
                <a:gd name="T13" fmla="*/ 0 h 576"/>
                <a:gd name="T14" fmla="*/ 230 w 230"/>
                <a:gd name="T15" fmla="*/ 576 h 576"/>
              </a:gdLst>
              <a:ahLst/>
              <a:cxnLst>
                <a:cxn ang="T8">
                  <a:pos x="T0" y="T1"/>
                </a:cxn>
                <a:cxn ang="T9">
                  <a:pos x="T2" y="T3"/>
                </a:cxn>
                <a:cxn ang="T10">
                  <a:pos x="T4" y="T5"/>
                </a:cxn>
                <a:cxn ang="T11">
                  <a:pos x="T6" y="T7"/>
                </a:cxn>
              </a:cxnLst>
              <a:rect l="T12" t="T13" r="T14" b="T15"/>
              <a:pathLst>
                <a:path w="230" h="576">
                  <a:moveTo>
                    <a:pt x="0" y="288"/>
                  </a:moveTo>
                  <a:lnTo>
                    <a:pt x="230" y="576"/>
                  </a:lnTo>
                  <a:lnTo>
                    <a:pt x="230" y="0"/>
                  </a:lnTo>
                  <a:lnTo>
                    <a:pt x="0" y="288"/>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grpSp>
        <p:nvGrpSpPr>
          <p:cNvPr id="243" name="Group 451">
            <a:extLst>
              <a:ext uri="{FF2B5EF4-FFF2-40B4-BE49-F238E27FC236}">
                <a16:creationId xmlns:a16="http://schemas.microsoft.com/office/drawing/2014/main" id="{F483B0AF-766E-B742-AA01-ED832E4D9605}"/>
              </a:ext>
            </a:extLst>
          </p:cNvPr>
          <p:cNvGrpSpPr>
            <a:grpSpLocks/>
          </p:cNvGrpSpPr>
          <p:nvPr/>
        </p:nvGrpSpPr>
        <p:grpSpPr bwMode="auto">
          <a:xfrm>
            <a:off x="8016871" y="2425327"/>
            <a:ext cx="642938" cy="914400"/>
            <a:chOff x="3802" y="1123"/>
            <a:chExt cx="405" cy="576"/>
          </a:xfrm>
        </p:grpSpPr>
        <p:grpSp>
          <p:nvGrpSpPr>
            <p:cNvPr id="244" name="Group 372">
              <a:extLst>
                <a:ext uri="{FF2B5EF4-FFF2-40B4-BE49-F238E27FC236}">
                  <a16:creationId xmlns:a16="http://schemas.microsoft.com/office/drawing/2014/main" id="{D84A0233-A6F1-E04A-9A16-2EF677ACA83F}"/>
                </a:ext>
              </a:extLst>
            </p:cNvPr>
            <p:cNvGrpSpPr>
              <a:grpSpLocks/>
            </p:cNvGrpSpPr>
            <p:nvPr/>
          </p:nvGrpSpPr>
          <p:grpSpPr bwMode="auto">
            <a:xfrm>
              <a:off x="3803" y="1123"/>
              <a:ext cx="404" cy="576"/>
              <a:chOff x="691" y="1872"/>
              <a:chExt cx="404" cy="576"/>
            </a:xfrm>
          </p:grpSpPr>
          <p:sp>
            <p:nvSpPr>
              <p:cNvPr id="246" name="Oval 373">
                <a:extLst>
                  <a:ext uri="{FF2B5EF4-FFF2-40B4-BE49-F238E27FC236}">
                    <a16:creationId xmlns:a16="http://schemas.microsoft.com/office/drawing/2014/main" id="{60F8F24C-C328-1743-9B6E-20AA76A43611}"/>
                  </a:ext>
                </a:extLst>
              </p:cNvPr>
              <p:cNvSpPr>
                <a:spLocks noChangeArrowheads="1"/>
              </p:cNvSpPr>
              <p:nvPr/>
            </p:nvSpPr>
            <p:spPr bwMode="auto">
              <a:xfrm>
                <a:off x="749" y="1987"/>
                <a:ext cx="346" cy="346"/>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47" name="Line 374">
                <a:extLst>
                  <a:ext uri="{FF2B5EF4-FFF2-40B4-BE49-F238E27FC236}">
                    <a16:creationId xmlns:a16="http://schemas.microsoft.com/office/drawing/2014/main" id="{E5C240D4-6905-C547-80AD-81481FCFD242}"/>
                  </a:ext>
                </a:extLst>
              </p:cNvPr>
              <p:cNvSpPr>
                <a:spLocks noChangeShapeType="1"/>
              </p:cNvSpPr>
              <p:nvPr/>
            </p:nvSpPr>
            <p:spPr bwMode="auto">
              <a:xfrm>
                <a:off x="922" y="1872"/>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48" name="Line 375">
                <a:extLst>
                  <a:ext uri="{FF2B5EF4-FFF2-40B4-BE49-F238E27FC236}">
                    <a16:creationId xmlns:a16="http://schemas.microsoft.com/office/drawing/2014/main" id="{CA6AB39F-AE61-444A-AC52-0327DCA88686}"/>
                  </a:ext>
                </a:extLst>
              </p:cNvPr>
              <p:cNvSpPr>
                <a:spLocks noChangeShapeType="1"/>
              </p:cNvSpPr>
              <p:nvPr/>
            </p:nvSpPr>
            <p:spPr bwMode="auto">
              <a:xfrm>
                <a:off x="922" y="2275"/>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49" name="Line 376">
                <a:extLst>
                  <a:ext uri="{FF2B5EF4-FFF2-40B4-BE49-F238E27FC236}">
                    <a16:creationId xmlns:a16="http://schemas.microsoft.com/office/drawing/2014/main" id="{F67AB8AF-F3FA-D547-BA2E-725F584FB07A}"/>
                  </a:ext>
                </a:extLst>
              </p:cNvPr>
              <p:cNvSpPr>
                <a:spLocks noChangeShapeType="1"/>
              </p:cNvSpPr>
              <p:nvPr/>
            </p:nvSpPr>
            <p:spPr bwMode="auto">
              <a:xfrm>
                <a:off x="864" y="2045"/>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50" name="Line 377">
                <a:extLst>
                  <a:ext uri="{FF2B5EF4-FFF2-40B4-BE49-F238E27FC236}">
                    <a16:creationId xmlns:a16="http://schemas.microsoft.com/office/drawing/2014/main" id="{68B8E53B-6366-FB4B-8DC0-A65C696A904C}"/>
                  </a:ext>
                </a:extLst>
              </p:cNvPr>
              <p:cNvSpPr>
                <a:spLocks noChangeShapeType="1"/>
              </p:cNvSpPr>
              <p:nvPr/>
            </p:nvSpPr>
            <p:spPr bwMode="auto">
              <a:xfrm>
                <a:off x="864" y="2218"/>
                <a:ext cx="58" cy="57"/>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sp>
            <p:nvSpPr>
              <p:cNvPr id="251" name="Line 378">
                <a:extLst>
                  <a:ext uri="{FF2B5EF4-FFF2-40B4-BE49-F238E27FC236}">
                    <a16:creationId xmlns:a16="http://schemas.microsoft.com/office/drawing/2014/main" id="{5488C97D-A145-2C4C-B50F-CA4F785ACBE4}"/>
                  </a:ext>
                </a:extLst>
              </p:cNvPr>
              <p:cNvSpPr>
                <a:spLocks noChangeShapeType="1"/>
              </p:cNvSpPr>
              <p:nvPr/>
            </p:nvSpPr>
            <p:spPr bwMode="auto">
              <a:xfrm flipH="1">
                <a:off x="864" y="2045"/>
                <a:ext cx="58" cy="5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sp>
            <p:nvSpPr>
              <p:cNvPr id="252" name="Line 379">
                <a:extLst>
                  <a:ext uri="{FF2B5EF4-FFF2-40B4-BE49-F238E27FC236}">
                    <a16:creationId xmlns:a16="http://schemas.microsoft.com/office/drawing/2014/main" id="{F7CC3934-04ED-454C-A206-BB8A9720CFE0}"/>
                  </a:ext>
                </a:extLst>
              </p:cNvPr>
              <p:cNvSpPr>
                <a:spLocks noChangeShapeType="1"/>
              </p:cNvSpPr>
              <p:nvPr/>
            </p:nvSpPr>
            <p:spPr bwMode="auto">
              <a:xfrm flipH="1">
                <a:off x="691" y="2160"/>
                <a:ext cx="17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grpSp>
        <p:sp>
          <p:nvSpPr>
            <p:cNvPr id="245" name="Freeform 450">
              <a:extLst>
                <a:ext uri="{FF2B5EF4-FFF2-40B4-BE49-F238E27FC236}">
                  <a16:creationId xmlns:a16="http://schemas.microsoft.com/office/drawing/2014/main" id="{CEB430F4-37EC-F849-B15B-F5B9A5D83F7C}"/>
                </a:ext>
              </a:extLst>
            </p:cNvPr>
            <p:cNvSpPr>
              <a:spLocks/>
            </p:cNvSpPr>
            <p:nvPr/>
          </p:nvSpPr>
          <p:spPr bwMode="auto">
            <a:xfrm>
              <a:off x="3802" y="1123"/>
              <a:ext cx="230" cy="576"/>
            </a:xfrm>
            <a:custGeom>
              <a:avLst/>
              <a:gdLst>
                <a:gd name="T0" fmla="*/ 230 w 230"/>
                <a:gd name="T1" fmla="*/ 0 h 576"/>
                <a:gd name="T2" fmla="*/ 0 w 230"/>
                <a:gd name="T3" fmla="*/ 288 h 576"/>
                <a:gd name="T4" fmla="*/ 230 w 230"/>
                <a:gd name="T5" fmla="*/ 576 h 576"/>
                <a:gd name="T6" fmla="*/ 230 w 230"/>
                <a:gd name="T7" fmla="*/ 0 h 576"/>
                <a:gd name="T8" fmla="*/ 0 60000 65536"/>
                <a:gd name="T9" fmla="*/ 0 60000 65536"/>
                <a:gd name="T10" fmla="*/ 0 60000 65536"/>
                <a:gd name="T11" fmla="*/ 0 60000 65536"/>
                <a:gd name="T12" fmla="*/ 0 w 230"/>
                <a:gd name="T13" fmla="*/ 0 h 576"/>
                <a:gd name="T14" fmla="*/ 230 w 230"/>
                <a:gd name="T15" fmla="*/ 576 h 576"/>
              </a:gdLst>
              <a:ahLst/>
              <a:cxnLst>
                <a:cxn ang="T8">
                  <a:pos x="T0" y="T1"/>
                </a:cxn>
                <a:cxn ang="T9">
                  <a:pos x="T2" y="T3"/>
                </a:cxn>
                <a:cxn ang="T10">
                  <a:pos x="T4" y="T5"/>
                </a:cxn>
                <a:cxn ang="T11">
                  <a:pos x="T6" y="T7"/>
                </a:cxn>
              </a:cxnLst>
              <a:rect l="T12" t="T13" r="T14" b="T15"/>
              <a:pathLst>
                <a:path w="230" h="576">
                  <a:moveTo>
                    <a:pt x="230" y="0"/>
                  </a:moveTo>
                  <a:lnTo>
                    <a:pt x="0" y="288"/>
                  </a:lnTo>
                  <a:lnTo>
                    <a:pt x="230" y="576"/>
                  </a:lnTo>
                  <a:lnTo>
                    <a:pt x="23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grpSp>
        <p:nvGrpSpPr>
          <p:cNvPr id="253" name="Group 453">
            <a:extLst>
              <a:ext uri="{FF2B5EF4-FFF2-40B4-BE49-F238E27FC236}">
                <a16:creationId xmlns:a16="http://schemas.microsoft.com/office/drawing/2014/main" id="{3EA50405-E7C6-9446-B580-40A24EE790CE}"/>
              </a:ext>
            </a:extLst>
          </p:cNvPr>
          <p:cNvGrpSpPr>
            <a:grpSpLocks/>
          </p:cNvGrpSpPr>
          <p:nvPr/>
        </p:nvGrpSpPr>
        <p:grpSpPr bwMode="auto">
          <a:xfrm>
            <a:off x="9381061" y="2517402"/>
            <a:ext cx="458788" cy="914400"/>
            <a:chOff x="4320" y="1181"/>
            <a:chExt cx="289" cy="576"/>
          </a:xfrm>
        </p:grpSpPr>
        <p:grpSp>
          <p:nvGrpSpPr>
            <p:cNvPr id="254" name="Group 404">
              <a:extLst>
                <a:ext uri="{FF2B5EF4-FFF2-40B4-BE49-F238E27FC236}">
                  <a16:creationId xmlns:a16="http://schemas.microsoft.com/office/drawing/2014/main" id="{EB35C6F4-64A7-EF4E-8090-8B44CC0AD98A}"/>
                </a:ext>
              </a:extLst>
            </p:cNvPr>
            <p:cNvGrpSpPr>
              <a:grpSpLocks/>
            </p:cNvGrpSpPr>
            <p:nvPr/>
          </p:nvGrpSpPr>
          <p:grpSpPr bwMode="auto">
            <a:xfrm>
              <a:off x="4321" y="1181"/>
              <a:ext cx="288" cy="576"/>
              <a:chOff x="1382" y="2736"/>
              <a:chExt cx="288" cy="576"/>
            </a:xfrm>
          </p:grpSpPr>
          <p:sp>
            <p:nvSpPr>
              <p:cNvPr id="256" name="Line 405">
                <a:extLst>
                  <a:ext uri="{FF2B5EF4-FFF2-40B4-BE49-F238E27FC236}">
                    <a16:creationId xmlns:a16="http://schemas.microsoft.com/office/drawing/2014/main" id="{DAF46BD3-720D-6746-9521-DECC889E1E54}"/>
                  </a:ext>
                </a:extLst>
              </p:cNvPr>
              <p:cNvSpPr>
                <a:spLocks noChangeShapeType="1"/>
              </p:cNvSpPr>
              <p:nvPr/>
            </p:nvSpPr>
            <p:spPr bwMode="auto">
              <a:xfrm>
                <a:off x="1670" y="2736"/>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57" name="Line 406">
                <a:extLst>
                  <a:ext uri="{FF2B5EF4-FFF2-40B4-BE49-F238E27FC236}">
                    <a16:creationId xmlns:a16="http://schemas.microsoft.com/office/drawing/2014/main" id="{51A67A8C-7B1B-354B-BD5A-6549F050EA68}"/>
                  </a:ext>
                </a:extLst>
              </p:cNvPr>
              <p:cNvSpPr>
                <a:spLocks noChangeShapeType="1"/>
              </p:cNvSpPr>
              <p:nvPr/>
            </p:nvSpPr>
            <p:spPr bwMode="auto">
              <a:xfrm>
                <a:off x="1670" y="3139"/>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58" name="Line 407">
                <a:extLst>
                  <a:ext uri="{FF2B5EF4-FFF2-40B4-BE49-F238E27FC236}">
                    <a16:creationId xmlns:a16="http://schemas.microsoft.com/office/drawing/2014/main" id="{454AE6B1-E9D7-8D4F-8624-858CF35E25C0}"/>
                  </a:ext>
                </a:extLst>
              </p:cNvPr>
              <p:cNvSpPr>
                <a:spLocks noChangeShapeType="1"/>
              </p:cNvSpPr>
              <p:nvPr/>
            </p:nvSpPr>
            <p:spPr bwMode="auto">
              <a:xfrm>
                <a:off x="1612" y="2909"/>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59" name="Line 408">
                <a:extLst>
                  <a:ext uri="{FF2B5EF4-FFF2-40B4-BE49-F238E27FC236}">
                    <a16:creationId xmlns:a16="http://schemas.microsoft.com/office/drawing/2014/main" id="{0B7560C9-1678-B34B-B0CE-830B6D77B968}"/>
                  </a:ext>
                </a:extLst>
              </p:cNvPr>
              <p:cNvSpPr>
                <a:spLocks noChangeShapeType="1"/>
              </p:cNvSpPr>
              <p:nvPr/>
            </p:nvSpPr>
            <p:spPr bwMode="auto">
              <a:xfrm>
                <a:off x="1612" y="3082"/>
                <a:ext cx="58" cy="57"/>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sp>
            <p:nvSpPr>
              <p:cNvPr id="260" name="Line 409">
                <a:extLst>
                  <a:ext uri="{FF2B5EF4-FFF2-40B4-BE49-F238E27FC236}">
                    <a16:creationId xmlns:a16="http://schemas.microsoft.com/office/drawing/2014/main" id="{792FD2A9-4C0E-7E4C-99CC-23963E748504}"/>
                  </a:ext>
                </a:extLst>
              </p:cNvPr>
              <p:cNvSpPr>
                <a:spLocks noChangeShapeType="1"/>
              </p:cNvSpPr>
              <p:nvPr/>
            </p:nvSpPr>
            <p:spPr bwMode="auto">
              <a:xfrm flipH="1">
                <a:off x="1612" y="2909"/>
                <a:ext cx="58" cy="5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grpSp>
            <p:nvGrpSpPr>
              <p:cNvPr id="261" name="Group 410">
                <a:extLst>
                  <a:ext uri="{FF2B5EF4-FFF2-40B4-BE49-F238E27FC236}">
                    <a16:creationId xmlns:a16="http://schemas.microsoft.com/office/drawing/2014/main" id="{D7803CAB-2EA7-5242-8B73-D7FE58963B2E}"/>
                  </a:ext>
                </a:extLst>
              </p:cNvPr>
              <p:cNvGrpSpPr>
                <a:grpSpLocks/>
              </p:cNvGrpSpPr>
              <p:nvPr/>
            </p:nvGrpSpPr>
            <p:grpSpPr bwMode="auto">
              <a:xfrm flipV="1">
                <a:off x="1382" y="2886"/>
                <a:ext cx="173" cy="196"/>
                <a:chOff x="634" y="3461"/>
                <a:chExt cx="173" cy="196"/>
              </a:xfrm>
            </p:grpSpPr>
            <p:sp>
              <p:nvSpPr>
                <p:cNvPr id="262" name="Freeform 411">
                  <a:extLst>
                    <a:ext uri="{FF2B5EF4-FFF2-40B4-BE49-F238E27FC236}">
                      <a16:creationId xmlns:a16="http://schemas.microsoft.com/office/drawing/2014/main" id="{ED0739A8-EEEA-6742-92DB-7470B57418B0}"/>
                    </a:ext>
                  </a:extLst>
                </p:cNvPr>
                <p:cNvSpPr>
                  <a:spLocks/>
                </p:cNvSpPr>
                <p:nvPr/>
              </p:nvSpPr>
              <p:spPr bwMode="auto">
                <a:xfrm>
                  <a:off x="634" y="3461"/>
                  <a:ext cx="173" cy="115"/>
                </a:xfrm>
                <a:custGeom>
                  <a:avLst/>
                  <a:gdLst>
                    <a:gd name="T0" fmla="*/ 0 w 173"/>
                    <a:gd name="T1" fmla="*/ 115 h 115"/>
                    <a:gd name="T2" fmla="*/ 57 w 173"/>
                    <a:gd name="T3" fmla="*/ 57 h 115"/>
                    <a:gd name="T4" fmla="*/ 57 w 173"/>
                    <a:gd name="T5" fmla="*/ 115 h 115"/>
                    <a:gd name="T6" fmla="*/ 173 w 173"/>
                    <a:gd name="T7" fmla="*/ 0 h 115"/>
                    <a:gd name="T8" fmla="*/ 0 60000 65536"/>
                    <a:gd name="T9" fmla="*/ 0 60000 65536"/>
                    <a:gd name="T10" fmla="*/ 0 60000 65536"/>
                    <a:gd name="T11" fmla="*/ 0 60000 65536"/>
                    <a:gd name="T12" fmla="*/ 0 w 173"/>
                    <a:gd name="T13" fmla="*/ 0 h 115"/>
                    <a:gd name="T14" fmla="*/ 173 w 173"/>
                    <a:gd name="T15" fmla="*/ 115 h 115"/>
                  </a:gdLst>
                  <a:ahLst/>
                  <a:cxnLst>
                    <a:cxn ang="T8">
                      <a:pos x="T0" y="T1"/>
                    </a:cxn>
                    <a:cxn ang="T9">
                      <a:pos x="T2" y="T3"/>
                    </a:cxn>
                    <a:cxn ang="T10">
                      <a:pos x="T4" y="T5"/>
                    </a:cxn>
                    <a:cxn ang="T11">
                      <a:pos x="T6" y="T7"/>
                    </a:cxn>
                  </a:cxnLst>
                  <a:rect l="T12" t="T13" r="T14" b="T15"/>
                  <a:pathLst>
                    <a:path w="173" h="115">
                      <a:moveTo>
                        <a:pt x="0" y="115"/>
                      </a:moveTo>
                      <a:lnTo>
                        <a:pt x="57" y="57"/>
                      </a:lnTo>
                      <a:lnTo>
                        <a:pt x="57" y="115"/>
                      </a:lnTo>
                      <a:lnTo>
                        <a:pt x="173" y="0"/>
                      </a:ln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63" name="Freeform 412">
                  <a:extLst>
                    <a:ext uri="{FF2B5EF4-FFF2-40B4-BE49-F238E27FC236}">
                      <a16:creationId xmlns:a16="http://schemas.microsoft.com/office/drawing/2014/main" id="{7C4E8952-3F1D-2B40-8E0B-8EB1B9421089}"/>
                    </a:ext>
                  </a:extLst>
                </p:cNvPr>
                <p:cNvSpPr>
                  <a:spLocks/>
                </p:cNvSpPr>
                <p:nvPr/>
              </p:nvSpPr>
              <p:spPr bwMode="auto">
                <a:xfrm>
                  <a:off x="634" y="3542"/>
                  <a:ext cx="173" cy="115"/>
                </a:xfrm>
                <a:custGeom>
                  <a:avLst/>
                  <a:gdLst>
                    <a:gd name="T0" fmla="*/ 0 w 173"/>
                    <a:gd name="T1" fmla="*/ 115 h 115"/>
                    <a:gd name="T2" fmla="*/ 57 w 173"/>
                    <a:gd name="T3" fmla="*/ 57 h 115"/>
                    <a:gd name="T4" fmla="*/ 57 w 173"/>
                    <a:gd name="T5" fmla="*/ 115 h 115"/>
                    <a:gd name="T6" fmla="*/ 173 w 173"/>
                    <a:gd name="T7" fmla="*/ 0 h 115"/>
                    <a:gd name="T8" fmla="*/ 0 60000 65536"/>
                    <a:gd name="T9" fmla="*/ 0 60000 65536"/>
                    <a:gd name="T10" fmla="*/ 0 60000 65536"/>
                    <a:gd name="T11" fmla="*/ 0 60000 65536"/>
                    <a:gd name="T12" fmla="*/ 0 w 173"/>
                    <a:gd name="T13" fmla="*/ 0 h 115"/>
                    <a:gd name="T14" fmla="*/ 173 w 173"/>
                    <a:gd name="T15" fmla="*/ 115 h 115"/>
                  </a:gdLst>
                  <a:ahLst/>
                  <a:cxnLst>
                    <a:cxn ang="T8">
                      <a:pos x="T0" y="T1"/>
                    </a:cxn>
                    <a:cxn ang="T9">
                      <a:pos x="T2" y="T3"/>
                    </a:cxn>
                    <a:cxn ang="T10">
                      <a:pos x="T4" y="T5"/>
                    </a:cxn>
                    <a:cxn ang="T11">
                      <a:pos x="T6" y="T7"/>
                    </a:cxn>
                  </a:cxnLst>
                  <a:rect l="T12" t="T13" r="T14" b="T15"/>
                  <a:pathLst>
                    <a:path w="173" h="115">
                      <a:moveTo>
                        <a:pt x="0" y="115"/>
                      </a:moveTo>
                      <a:lnTo>
                        <a:pt x="57" y="57"/>
                      </a:lnTo>
                      <a:lnTo>
                        <a:pt x="57" y="115"/>
                      </a:lnTo>
                      <a:lnTo>
                        <a:pt x="173" y="0"/>
                      </a:ln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grpSp>
        <p:sp>
          <p:nvSpPr>
            <p:cNvPr id="255" name="Freeform 452">
              <a:extLst>
                <a:ext uri="{FF2B5EF4-FFF2-40B4-BE49-F238E27FC236}">
                  <a16:creationId xmlns:a16="http://schemas.microsoft.com/office/drawing/2014/main" id="{A0739311-C81A-6944-B6A8-81130B867D25}"/>
                </a:ext>
              </a:extLst>
            </p:cNvPr>
            <p:cNvSpPr>
              <a:spLocks/>
            </p:cNvSpPr>
            <p:nvPr/>
          </p:nvSpPr>
          <p:spPr bwMode="auto">
            <a:xfrm>
              <a:off x="4320" y="1181"/>
              <a:ext cx="288" cy="576"/>
            </a:xfrm>
            <a:custGeom>
              <a:avLst/>
              <a:gdLst>
                <a:gd name="T0" fmla="*/ 288 w 288"/>
                <a:gd name="T1" fmla="*/ 0 h 576"/>
                <a:gd name="T2" fmla="*/ 0 w 288"/>
                <a:gd name="T3" fmla="*/ 230 h 576"/>
                <a:gd name="T4" fmla="*/ 288 w 288"/>
                <a:gd name="T5" fmla="*/ 576 h 576"/>
                <a:gd name="T6" fmla="*/ 288 w 288"/>
                <a:gd name="T7" fmla="*/ 0 h 576"/>
                <a:gd name="T8" fmla="*/ 0 60000 65536"/>
                <a:gd name="T9" fmla="*/ 0 60000 65536"/>
                <a:gd name="T10" fmla="*/ 0 60000 65536"/>
                <a:gd name="T11" fmla="*/ 0 60000 65536"/>
                <a:gd name="T12" fmla="*/ 0 w 288"/>
                <a:gd name="T13" fmla="*/ 0 h 576"/>
                <a:gd name="T14" fmla="*/ 288 w 288"/>
                <a:gd name="T15" fmla="*/ 576 h 576"/>
              </a:gdLst>
              <a:ahLst/>
              <a:cxnLst>
                <a:cxn ang="T8">
                  <a:pos x="T0" y="T1"/>
                </a:cxn>
                <a:cxn ang="T9">
                  <a:pos x="T2" y="T3"/>
                </a:cxn>
                <a:cxn ang="T10">
                  <a:pos x="T4" y="T5"/>
                </a:cxn>
                <a:cxn ang="T11">
                  <a:pos x="T6" y="T7"/>
                </a:cxn>
              </a:cxnLst>
              <a:rect l="T12" t="T13" r="T14" b="T15"/>
              <a:pathLst>
                <a:path w="288" h="576">
                  <a:moveTo>
                    <a:pt x="288" y="0"/>
                  </a:moveTo>
                  <a:lnTo>
                    <a:pt x="0" y="230"/>
                  </a:lnTo>
                  <a:lnTo>
                    <a:pt x="288" y="576"/>
                  </a:lnTo>
                  <a:lnTo>
                    <a:pt x="28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sp>
        <p:nvSpPr>
          <p:cNvPr id="264" name="Text Box 204">
            <a:extLst>
              <a:ext uri="{FF2B5EF4-FFF2-40B4-BE49-F238E27FC236}">
                <a16:creationId xmlns:a16="http://schemas.microsoft.com/office/drawing/2014/main" id="{482F0633-A353-5144-A530-5C23BB341946}"/>
              </a:ext>
            </a:extLst>
          </p:cNvPr>
          <p:cNvSpPr txBox="1">
            <a:spLocks noChangeArrowheads="1"/>
          </p:cNvSpPr>
          <p:nvPr/>
        </p:nvSpPr>
        <p:spPr bwMode="auto">
          <a:xfrm>
            <a:off x="5536826" y="4185226"/>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sz="1800">
                <a:latin typeface="Arial" panose="020B0604020202020204" pitchFamily="34" charset="0"/>
                <a:cs typeface="Arial" panose="020B0604020202020204" pitchFamily="34" charset="0"/>
              </a:rPr>
              <a:t>Switches</a:t>
            </a:r>
          </a:p>
        </p:txBody>
      </p:sp>
      <p:grpSp>
        <p:nvGrpSpPr>
          <p:cNvPr id="265" name="Group 313">
            <a:extLst>
              <a:ext uri="{FF2B5EF4-FFF2-40B4-BE49-F238E27FC236}">
                <a16:creationId xmlns:a16="http://schemas.microsoft.com/office/drawing/2014/main" id="{0928A879-C0F4-1544-8438-B9ED38D0BBC1}"/>
              </a:ext>
            </a:extLst>
          </p:cNvPr>
          <p:cNvGrpSpPr>
            <a:grpSpLocks/>
          </p:cNvGrpSpPr>
          <p:nvPr/>
        </p:nvGrpSpPr>
        <p:grpSpPr bwMode="auto">
          <a:xfrm>
            <a:off x="4847851" y="4562389"/>
            <a:ext cx="974726" cy="309563"/>
            <a:chOff x="288" y="1066"/>
            <a:chExt cx="614" cy="195"/>
          </a:xfrm>
        </p:grpSpPr>
        <p:grpSp>
          <p:nvGrpSpPr>
            <p:cNvPr id="266" name="Group 184">
              <a:extLst>
                <a:ext uri="{FF2B5EF4-FFF2-40B4-BE49-F238E27FC236}">
                  <a16:creationId xmlns:a16="http://schemas.microsoft.com/office/drawing/2014/main" id="{59D5BEA5-CC23-5E4C-B949-85D311212DAE}"/>
                </a:ext>
              </a:extLst>
            </p:cNvPr>
            <p:cNvGrpSpPr>
              <a:grpSpLocks/>
            </p:cNvGrpSpPr>
            <p:nvPr/>
          </p:nvGrpSpPr>
          <p:grpSpPr bwMode="auto">
            <a:xfrm>
              <a:off x="288" y="1066"/>
              <a:ext cx="614" cy="195"/>
              <a:chOff x="403" y="667"/>
              <a:chExt cx="614" cy="195"/>
            </a:xfrm>
          </p:grpSpPr>
          <p:grpSp>
            <p:nvGrpSpPr>
              <p:cNvPr id="268" name="Group 185">
                <a:extLst>
                  <a:ext uri="{FF2B5EF4-FFF2-40B4-BE49-F238E27FC236}">
                    <a16:creationId xmlns:a16="http://schemas.microsoft.com/office/drawing/2014/main" id="{CAB05D6B-8ED7-9545-950D-776AC0BE30F8}"/>
                  </a:ext>
                </a:extLst>
              </p:cNvPr>
              <p:cNvGrpSpPr>
                <a:grpSpLocks/>
              </p:cNvGrpSpPr>
              <p:nvPr/>
            </p:nvGrpSpPr>
            <p:grpSpPr bwMode="auto">
              <a:xfrm>
                <a:off x="403" y="720"/>
                <a:ext cx="576" cy="142"/>
                <a:chOff x="1152" y="893"/>
                <a:chExt cx="576" cy="142"/>
              </a:xfrm>
            </p:grpSpPr>
            <p:sp>
              <p:nvSpPr>
                <p:cNvPr id="270" name="Oval 186">
                  <a:extLst>
                    <a:ext uri="{FF2B5EF4-FFF2-40B4-BE49-F238E27FC236}">
                      <a16:creationId xmlns:a16="http://schemas.microsoft.com/office/drawing/2014/main" id="{15E8E2C8-7CD5-2840-AF9E-761CC4BD7B6B}"/>
                    </a:ext>
                  </a:extLst>
                </p:cNvPr>
                <p:cNvSpPr>
                  <a:spLocks noChangeArrowheads="1"/>
                </p:cNvSpPr>
                <p:nvPr/>
              </p:nvSpPr>
              <p:spPr bwMode="auto">
                <a:xfrm>
                  <a:off x="1267" y="977"/>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71" name="Line 187">
                  <a:extLst>
                    <a:ext uri="{FF2B5EF4-FFF2-40B4-BE49-F238E27FC236}">
                      <a16:creationId xmlns:a16="http://schemas.microsoft.com/office/drawing/2014/main" id="{7EA2A902-C124-3E47-9E86-4A9F1E9279B8}"/>
                    </a:ext>
                  </a:extLst>
                </p:cNvPr>
                <p:cNvSpPr>
                  <a:spLocks noChangeShapeType="1"/>
                </p:cNvSpPr>
                <p:nvPr/>
              </p:nvSpPr>
              <p:spPr bwMode="auto">
                <a:xfrm>
                  <a:off x="1613" y="1008"/>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72" name="Line 188">
                  <a:extLst>
                    <a:ext uri="{FF2B5EF4-FFF2-40B4-BE49-F238E27FC236}">
                      <a16:creationId xmlns:a16="http://schemas.microsoft.com/office/drawing/2014/main" id="{9DBCE13B-858D-4243-B3AF-F7327E90B223}"/>
                    </a:ext>
                  </a:extLst>
                </p:cNvPr>
                <p:cNvSpPr>
                  <a:spLocks noChangeShapeType="1"/>
                </p:cNvSpPr>
                <p:nvPr/>
              </p:nvSpPr>
              <p:spPr bwMode="auto">
                <a:xfrm flipH="1">
                  <a:off x="1152" y="1008"/>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73" name="Line 189">
                  <a:extLst>
                    <a:ext uri="{FF2B5EF4-FFF2-40B4-BE49-F238E27FC236}">
                      <a16:creationId xmlns:a16="http://schemas.microsoft.com/office/drawing/2014/main" id="{388D62DF-0023-5D43-BB14-304A5F9A96CB}"/>
                    </a:ext>
                  </a:extLst>
                </p:cNvPr>
                <p:cNvSpPr>
                  <a:spLocks noChangeShapeType="1"/>
                </p:cNvSpPr>
                <p:nvPr/>
              </p:nvSpPr>
              <p:spPr bwMode="auto">
                <a:xfrm flipH="1" flipV="1">
                  <a:off x="1353" y="893"/>
                  <a:ext cx="230" cy="11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74" name="Oval 190">
                  <a:extLst>
                    <a:ext uri="{FF2B5EF4-FFF2-40B4-BE49-F238E27FC236}">
                      <a16:creationId xmlns:a16="http://schemas.microsoft.com/office/drawing/2014/main" id="{4355E2CF-87BC-7148-9849-C5EBC0AE9F91}"/>
                    </a:ext>
                  </a:extLst>
                </p:cNvPr>
                <p:cNvSpPr>
                  <a:spLocks noChangeArrowheads="1"/>
                </p:cNvSpPr>
                <p:nvPr/>
              </p:nvSpPr>
              <p:spPr bwMode="auto">
                <a:xfrm>
                  <a:off x="1555" y="977"/>
                  <a:ext cx="58" cy="58"/>
                </a:xfrm>
                <a:prstGeom prst="ellipse">
                  <a:avLst/>
                </a:prstGeom>
                <a:solidFill>
                  <a:schemeClr val="bg1"/>
                </a:solidFill>
                <a:ln w="19050">
                  <a:solidFill>
                    <a:schemeClr val="tx1"/>
                  </a:solidFill>
                  <a:round/>
                  <a:headEnd/>
                  <a:tailEnd/>
                </a:ln>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sp>
            <p:nvSpPr>
              <p:cNvPr id="269" name="Text Box 191">
                <a:extLst>
                  <a:ext uri="{FF2B5EF4-FFF2-40B4-BE49-F238E27FC236}">
                    <a16:creationId xmlns:a16="http://schemas.microsoft.com/office/drawing/2014/main" id="{3632975C-BAE5-2C43-8202-B5B6B3D6BC29}"/>
                  </a:ext>
                </a:extLst>
              </p:cNvPr>
              <p:cNvSpPr txBox="1">
                <a:spLocks noChangeArrowheads="1"/>
              </p:cNvSpPr>
              <p:nvPr/>
            </p:nvSpPr>
            <p:spPr bwMode="auto">
              <a:xfrm>
                <a:off x="691" y="667"/>
                <a:ext cx="326"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a:latin typeface="Arial" panose="020B0604020202020204" pitchFamily="34" charset="0"/>
                    <a:cs typeface="Arial" panose="020B0604020202020204" pitchFamily="34" charset="0"/>
                  </a:rPr>
                  <a:t>SPST</a:t>
                </a:r>
              </a:p>
            </p:txBody>
          </p:sp>
        </p:grpSp>
        <p:sp>
          <p:nvSpPr>
            <p:cNvPr id="267" name="Freeform 311">
              <a:extLst>
                <a:ext uri="{FF2B5EF4-FFF2-40B4-BE49-F238E27FC236}">
                  <a16:creationId xmlns:a16="http://schemas.microsoft.com/office/drawing/2014/main" id="{707D3331-6B7A-8442-B102-2D266B06BACA}"/>
                </a:ext>
              </a:extLst>
            </p:cNvPr>
            <p:cNvSpPr>
              <a:spLocks/>
            </p:cNvSpPr>
            <p:nvPr/>
          </p:nvSpPr>
          <p:spPr bwMode="auto">
            <a:xfrm>
              <a:off x="288" y="1123"/>
              <a:ext cx="576" cy="115"/>
            </a:xfrm>
            <a:custGeom>
              <a:avLst/>
              <a:gdLst>
                <a:gd name="T0" fmla="*/ 0 w 576"/>
                <a:gd name="T1" fmla="*/ 115 h 115"/>
                <a:gd name="T2" fmla="*/ 230 w 576"/>
                <a:gd name="T3" fmla="*/ 0 h 115"/>
                <a:gd name="T4" fmla="*/ 576 w 576"/>
                <a:gd name="T5" fmla="*/ 115 h 115"/>
                <a:gd name="T6" fmla="*/ 0 w 576"/>
                <a:gd name="T7" fmla="*/ 115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115"/>
                  </a:moveTo>
                  <a:lnTo>
                    <a:pt x="230" y="0"/>
                  </a:lnTo>
                  <a:lnTo>
                    <a:pt x="576" y="115"/>
                  </a:lnTo>
                  <a:lnTo>
                    <a:pt x="0" y="115"/>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grpSp>
        <p:nvGrpSpPr>
          <p:cNvPr id="275" name="Group 316">
            <a:extLst>
              <a:ext uri="{FF2B5EF4-FFF2-40B4-BE49-F238E27FC236}">
                <a16:creationId xmlns:a16="http://schemas.microsoft.com/office/drawing/2014/main" id="{52E18AF9-D9CF-EC4F-B5F8-F89C84FF6914}"/>
              </a:ext>
            </a:extLst>
          </p:cNvPr>
          <p:cNvGrpSpPr>
            <a:grpSpLocks/>
          </p:cNvGrpSpPr>
          <p:nvPr/>
        </p:nvGrpSpPr>
        <p:grpSpPr bwMode="auto">
          <a:xfrm>
            <a:off x="4847851" y="5019588"/>
            <a:ext cx="923925" cy="457200"/>
            <a:chOff x="570" y="1896"/>
            <a:chExt cx="582" cy="288"/>
          </a:xfrm>
        </p:grpSpPr>
        <p:sp>
          <p:nvSpPr>
            <p:cNvPr id="276" name="Line 314">
              <a:extLst>
                <a:ext uri="{FF2B5EF4-FFF2-40B4-BE49-F238E27FC236}">
                  <a16:creationId xmlns:a16="http://schemas.microsoft.com/office/drawing/2014/main" id="{33DDB7E8-2748-A04C-82AB-3199280C55F5}"/>
                </a:ext>
              </a:extLst>
            </p:cNvPr>
            <p:cNvSpPr>
              <a:spLocks noChangeShapeType="1"/>
            </p:cNvSpPr>
            <p:nvPr/>
          </p:nvSpPr>
          <p:spPr bwMode="auto">
            <a:xfrm flipH="1">
              <a:off x="979" y="2102"/>
              <a:ext cx="17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grpSp>
          <p:nvGrpSpPr>
            <p:cNvPr id="277" name="Group 195">
              <a:extLst>
                <a:ext uri="{FF2B5EF4-FFF2-40B4-BE49-F238E27FC236}">
                  <a16:creationId xmlns:a16="http://schemas.microsoft.com/office/drawing/2014/main" id="{6DE71206-2762-374D-BB43-FE7DDEB9BC7A}"/>
                </a:ext>
              </a:extLst>
            </p:cNvPr>
            <p:cNvGrpSpPr>
              <a:grpSpLocks/>
            </p:cNvGrpSpPr>
            <p:nvPr/>
          </p:nvGrpSpPr>
          <p:grpSpPr bwMode="auto">
            <a:xfrm>
              <a:off x="570" y="2011"/>
              <a:ext cx="173" cy="58"/>
              <a:chOff x="427" y="1066"/>
              <a:chExt cx="173" cy="58"/>
            </a:xfrm>
          </p:grpSpPr>
          <p:sp>
            <p:nvSpPr>
              <p:cNvPr id="285" name="Oval 196">
                <a:extLst>
                  <a:ext uri="{FF2B5EF4-FFF2-40B4-BE49-F238E27FC236}">
                    <a16:creationId xmlns:a16="http://schemas.microsoft.com/office/drawing/2014/main" id="{2ED499ED-5B6E-3E4F-9EDB-C594B1FFFF04}"/>
                  </a:ext>
                </a:extLst>
              </p:cNvPr>
              <p:cNvSpPr>
                <a:spLocks noChangeArrowheads="1"/>
              </p:cNvSpPr>
              <p:nvPr/>
            </p:nvSpPr>
            <p:spPr bwMode="auto">
              <a:xfrm>
                <a:off x="542" y="1066"/>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86" name="Line 197">
                <a:extLst>
                  <a:ext uri="{FF2B5EF4-FFF2-40B4-BE49-F238E27FC236}">
                    <a16:creationId xmlns:a16="http://schemas.microsoft.com/office/drawing/2014/main" id="{D4F01429-594A-5341-9913-5E6B6E38DF4E}"/>
                  </a:ext>
                </a:extLst>
              </p:cNvPr>
              <p:cNvSpPr>
                <a:spLocks noChangeShapeType="1"/>
              </p:cNvSpPr>
              <p:nvPr/>
            </p:nvSpPr>
            <p:spPr bwMode="auto">
              <a:xfrm flipH="1">
                <a:off x="427" y="1097"/>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sp>
          <p:nvSpPr>
            <p:cNvPr id="278" name="Line 198">
              <a:extLst>
                <a:ext uri="{FF2B5EF4-FFF2-40B4-BE49-F238E27FC236}">
                  <a16:creationId xmlns:a16="http://schemas.microsoft.com/office/drawing/2014/main" id="{48D63B7B-3195-474C-9BD2-3AACA1C3E87C}"/>
                </a:ext>
              </a:extLst>
            </p:cNvPr>
            <p:cNvSpPr>
              <a:spLocks noChangeShapeType="1"/>
            </p:cNvSpPr>
            <p:nvPr/>
          </p:nvSpPr>
          <p:spPr bwMode="auto">
            <a:xfrm flipH="1" flipV="1">
              <a:off x="716" y="2102"/>
              <a:ext cx="258"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79" name="Oval 199">
              <a:extLst>
                <a:ext uri="{FF2B5EF4-FFF2-40B4-BE49-F238E27FC236}">
                  <a16:creationId xmlns:a16="http://schemas.microsoft.com/office/drawing/2014/main" id="{52DB0D5B-713E-934A-BF43-2F7C66F6A977}"/>
                </a:ext>
              </a:extLst>
            </p:cNvPr>
            <p:cNvSpPr>
              <a:spLocks noChangeArrowheads="1"/>
            </p:cNvSpPr>
            <p:nvPr/>
          </p:nvSpPr>
          <p:spPr bwMode="auto">
            <a:xfrm>
              <a:off x="946" y="2071"/>
              <a:ext cx="58" cy="58"/>
            </a:xfrm>
            <a:prstGeom prst="ellipse">
              <a:avLst/>
            </a:prstGeom>
            <a:solidFill>
              <a:schemeClr val="bg1"/>
            </a:solidFill>
            <a:ln w="19050">
              <a:solidFill>
                <a:schemeClr val="tx1"/>
              </a:solidFill>
              <a:round/>
              <a:headEnd/>
              <a:tailEnd/>
            </a:ln>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280" name="Group 200">
              <a:extLst>
                <a:ext uri="{FF2B5EF4-FFF2-40B4-BE49-F238E27FC236}">
                  <a16:creationId xmlns:a16="http://schemas.microsoft.com/office/drawing/2014/main" id="{47AA5AFC-206C-F647-846E-F8776B37506A}"/>
                </a:ext>
              </a:extLst>
            </p:cNvPr>
            <p:cNvGrpSpPr>
              <a:grpSpLocks/>
            </p:cNvGrpSpPr>
            <p:nvPr/>
          </p:nvGrpSpPr>
          <p:grpSpPr bwMode="auto">
            <a:xfrm>
              <a:off x="570" y="2126"/>
              <a:ext cx="173" cy="58"/>
              <a:chOff x="430" y="1223"/>
              <a:chExt cx="173" cy="58"/>
            </a:xfrm>
          </p:grpSpPr>
          <p:sp>
            <p:nvSpPr>
              <p:cNvPr id="283" name="Oval 201">
                <a:extLst>
                  <a:ext uri="{FF2B5EF4-FFF2-40B4-BE49-F238E27FC236}">
                    <a16:creationId xmlns:a16="http://schemas.microsoft.com/office/drawing/2014/main" id="{D4E3A7FE-AE26-5444-AEB8-44189D30E8DC}"/>
                  </a:ext>
                </a:extLst>
              </p:cNvPr>
              <p:cNvSpPr>
                <a:spLocks noChangeArrowheads="1"/>
              </p:cNvSpPr>
              <p:nvPr/>
            </p:nvSpPr>
            <p:spPr bwMode="auto">
              <a:xfrm>
                <a:off x="545" y="1223"/>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84" name="Line 202">
                <a:extLst>
                  <a:ext uri="{FF2B5EF4-FFF2-40B4-BE49-F238E27FC236}">
                    <a16:creationId xmlns:a16="http://schemas.microsoft.com/office/drawing/2014/main" id="{739F8F2F-91D7-AF41-B82A-C1D46BA829D0}"/>
                  </a:ext>
                </a:extLst>
              </p:cNvPr>
              <p:cNvSpPr>
                <a:spLocks noChangeShapeType="1"/>
              </p:cNvSpPr>
              <p:nvPr/>
            </p:nvSpPr>
            <p:spPr bwMode="auto">
              <a:xfrm flipH="1">
                <a:off x="430" y="1254"/>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sp>
          <p:nvSpPr>
            <p:cNvPr id="281" name="Text Box 203">
              <a:extLst>
                <a:ext uri="{FF2B5EF4-FFF2-40B4-BE49-F238E27FC236}">
                  <a16:creationId xmlns:a16="http://schemas.microsoft.com/office/drawing/2014/main" id="{31938603-3844-404C-8714-1D062590C229}"/>
                </a:ext>
              </a:extLst>
            </p:cNvPr>
            <p:cNvSpPr txBox="1">
              <a:spLocks noChangeArrowheads="1"/>
            </p:cNvSpPr>
            <p:nvPr/>
          </p:nvSpPr>
          <p:spPr bwMode="auto">
            <a:xfrm>
              <a:off x="716" y="1896"/>
              <a:ext cx="331"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a:latin typeface="Arial" panose="020B0604020202020204" pitchFamily="34" charset="0"/>
                  <a:cs typeface="Arial" panose="020B0604020202020204" pitchFamily="34" charset="0"/>
                </a:rPr>
                <a:t>SPDT</a:t>
              </a:r>
            </a:p>
          </p:txBody>
        </p:sp>
        <p:sp>
          <p:nvSpPr>
            <p:cNvPr id="282" name="Freeform 315">
              <a:extLst>
                <a:ext uri="{FF2B5EF4-FFF2-40B4-BE49-F238E27FC236}">
                  <a16:creationId xmlns:a16="http://schemas.microsoft.com/office/drawing/2014/main" id="{8BDDBA84-C749-5141-8358-A702CECC438E}"/>
                </a:ext>
              </a:extLst>
            </p:cNvPr>
            <p:cNvSpPr>
              <a:spLocks/>
            </p:cNvSpPr>
            <p:nvPr/>
          </p:nvSpPr>
          <p:spPr bwMode="auto">
            <a:xfrm>
              <a:off x="576" y="2045"/>
              <a:ext cx="576" cy="115"/>
            </a:xfrm>
            <a:custGeom>
              <a:avLst/>
              <a:gdLst>
                <a:gd name="T0" fmla="*/ 0 w 576"/>
                <a:gd name="T1" fmla="*/ 0 h 115"/>
                <a:gd name="T2" fmla="*/ 0 w 576"/>
                <a:gd name="T3" fmla="*/ 115 h 115"/>
                <a:gd name="T4" fmla="*/ 576 w 576"/>
                <a:gd name="T5" fmla="*/ 57 h 115"/>
                <a:gd name="T6" fmla="*/ 0 w 576"/>
                <a:gd name="T7" fmla="*/ 0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0"/>
                  </a:moveTo>
                  <a:lnTo>
                    <a:pt x="0" y="115"/>
                  </a:lnTo>
                  <a:lnTo>
                    <a:pt x="576" y="57"/>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grpSp>
        <p:nvGrpSpPr>
          <p:cNvPr id="287" name="Group 319">
            <a:extLst>
              <a:ext uri="{FF2B5EF4-FFF2-40B4-BE49-F238E27FC236}">
                <a16:creationId xmlns:a16="http://schemas.microsoft.com/office/drawing/2014/main" id="{47A44174-0DD1-EE45-8306-C83AFCA10135}"/>
              </a:ext>
            </a:extLst>
          </p:cNvPr>
          <p:cNvGrpSpPr>
            <a:grpSpLocks/>
          </p:cNvGrpSpPr>
          <p:nvPr/>
        </p:nvGrpSpPr>
        <p:grpSpPr bwMode="auto">
          <a:xfrm>
            <a:off x="6219450" y="4652876"/>
            <a:ext cx="914400" cy="641349"/>
            <a:chOff x="1152" y="1123"/>
            <a:chExt cx="576" cy="404"/>
          </a:xfrm>
        </p:grpSpPr>
        <p:grpSp>
          <p:nvGrpSpPr>
            <p:cNvPr id="288" name="Group 208">
              <a:extLst>
                <a:ext uri="{FF2B5EF4-FFF2-40B4-BE49-F238E27FC236}">
                  <a16:creationId xmlns:a16="http://schemas.microsoft.com/office/drawing/2014/main" id="{5D0DB745-879F-8044-B3EA-3A2DC1E0EFE9}"/>
                </a:ext>
              </a:extLst>
            </p:cNvPr>
            <p:cNvGrpSpPr>
              <a:grpSpLocks/>
            </p:cNvGrpSpPr>
            <p:nvPr/>
          </p:nvGrpSpPr>
          <p:grpSpPr bwMode="auto">
            <a:xfrm>
              <a:off x="1152" y="1123"/>
              <a:ext cx="576" cy="142"/>
              <a:chOff x="1152" y="893"/>
              <a:chExt cx="576" cy="142"/>
            </a:xfrm>
          </p:grpSpPr>
          <p:sp>
            <p:nvSpPr>
              <p:cNvPr id="297" name="Oval 209">
                <a:extLst>
                  <a:ext uri="{FF2B5EF4-FFF2-40B4-BE49-F238E27FC236}">
                    <a16:creationId xmlns:a16="http://schemas.microsoft.com/office/drawing/2014/main" id="{56963780-E6E3-DD4B-983E-701728F4EF3A}"/>
                  </a:ext>
                </a:extLst>
              </p:cNvPr>
              <p:cNvSpPr>
                <a:spLocks noChangeArrowheads="1"/>
              </p:cNvSpPr>
              <p:nvPr/>
            </p:nvSpPr>
            <p:spPr bwMode="auto">
              <a:xfrm>
                <a:off x="1267" y="977"/>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98" name="Line 210">
                <a:extLst>
                  <a:ext uri="{FF2B5EF4-FFF2-40B4-BE49-F238E27FC236}">
                    <a16:creationId xmlns:a16="http://schemas.microsoft.com/office/drawing/2014/main" id="{91DEDD3D-7F10-C447-BBCA-5C014FEAA861}"/>
                  </a:ext>
                </a:extLst>
              </p:cNvPr>
              <p:cNvSpPr>
                <a:spLocks noChangeShapeType="1"/>
              </p:cNvSpPr>
              <p:nvPr/>
            </p:nvSpPr>
            <p:spPr bwMode="auto">
              <a:xfrm>
                <a:off x="1613" y="1008"/>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99" name="Line 211">
                <a:extLst>
                  <a:ext uri="{FF2B5EF4-FFF2-40B4-BE49-F238E27FC236}">
                    <a16:creationId xmlns:a16="http://schemas.microsoft.com/office/drawing/2014/main" id="{335531D0-BBE3-8445-9442-9D51F839FB2D}"/>
                  </a:ext>
                </a:extLst>
              </p:cNvPr>
              <p:cNvSpPr>
                <a:spLocks noChangeShapeType="1"/>
              </p:cNvSpPr>
              <p:nvPr/>
            </p:nvSpPr>
            <p:spPr bwMode="auto">
              <a:xfrm flipH="1">
                <a:off x="1152" y="1008"/>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00" name="Line 212">
                <a:extLst>
                  <a:ext uri="{FF2B5EF4-FFF2-40B4-BE49-F238E27FC236}">
                    <a16:creationId xmlns:a16="http://schemas.microsoft.com/office/drawing/2014/main" id="{8377CE0C-252E-084C-B3E7-C4982F05140D}"/>
                  </a:ext>
                </a:extLst>
              </p:cNvPr>
              <p:cNvSpPr>
                <a:spLocks noChangeShapeType="1"/>
              </p:cNvSpPr>
              <p:nvPr/>
            </p:nvSpPr>
            <p:spPr bwMode="auto">
              <a:xfrm flipH="1" flipV="1">
                <a:off x="1353" y="893"/>
                <a:ext cx="230" cy="11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01" name="Oval 213">
                <a:extLst>
                  <a:ext uri="{FF2B5EF4-FFF2-40B4-BE49-F238E27FC236}">
                    <a16:creationId xmlns:a16="http://schemas.microsoft.com/office/drawing/2014/main" id="{663F41E7-06A2-F041-B4E4-67A2D50D4E71}"/>
                  </a:ext>
                </a:extLst>
              </p:cNvPr>
              <p:cNvSpPr>
                <a:spLocks noChangeArrowheads="1"/>
              </p:cNvSpPr>
              <p:nvPr/>
            </p:nvSpPr>
            <p:spPr bwMode="auto">
              <a:xfrm>
                <a:off x="1555" y="977"/>
                <a:ext cx="58" cy="58"/>
              </a:xfrm>
              <a:prstGeom prst="ellipse">
                <a:avLst/>
              </a:prstGeom>
              <a:solidFill>
                <a:schemeClr val="bg1"/>
              </a:solidFill>
              <a:ln w="19050">
                <a:solidFill>
                  <a:schemeClr val="tx1"/>
                </a:solidFill>
                <a:round/>
                <a:headEnd/>
                <a:tailEnd/>
              </a:ln>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grpSp>
          <p:nvGrpSpPr>
            <p:cNvPr id="289" name="Group 214">
              <a:extLst>
                <a:ext uri="{FF2B5EF4-FFF2-40B4-BE49-F238E27FC236}">
                  <a16:creationId xmlns:a16="http://schemas.microsoft.com/office/drawing/2014/main" id="{35268D7A-1F9A-DD41-A460-382FB8DBBB65}"/>
                </a:ext>
              </a:extLst>
            </p:cNvPr>
            <p:cNvGrpSpPr>
              <a:grpSpLocks/>
            </p:cNvGrpSpPr>
            <p:nvPr/>
          </p:nvGrpSpPr>
          <p:grpSpPr bwMode="auto">
            <a:xfrm>
              <a:off x="1152" y="1236"/>
              <a:ext cx="576" cy="142"/>
              <a:chOff x="1152" y="893"/>
              <a:chExt cx="576" cy="142"/>
            </a:xfrm>
          </p:grpSpPr>
          <p:sp>
            <p:nvSpPr>
              <p:cNvPr id="292" name="Oval 215">
                <a:extLst>
                  <a:ext uri="{FF2B5EF4-FFF2-40B4-BE49-F238E27FC236}">
                    <a16:creationId xmlns:a16="http://schemas.microsoft.com/office/drawing/2014/main" id="{33942D97-4D47-5C44-962D-C8702034267D}"/>
                  </a:ext>
                </a:extLst>
              </p:cNvPr>
              <p:cNvSpPr>
                <a:spLocks noChangeArrowheads="1"/>
              </p:cNvSpPr>
              <p:nvPr/>
            </p:nvSpPr>
            <p:spPr bwMode="auto">
              <a:xfrm>
                <a:off x="1267" y="977"/>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93" name="Line 216">
                <a:extLst>
                  <a:ext uri="{FF2B5EF4-FFF2-40B4-BE49-F238E27FC236}">
                    <a16:creationId xmlns:a16="http://schemas.microsoft.com/office/drawing/2014/main" id="{D11BEDB1-F4C8-8C4B-8912-B4AA1A9CFA5E}"/>
                  </a:ext>
                </a:extLst>
              </p:cNvPr>
              <p:cNvSpPr>
                <a:spLocks noChangeShapeType="1"/>
              </p:cNvSpPr>
              <p:nvPr/>
            </p:nvSpPr>
            <p:spPr bwMode="auto">
              <a:xfrm>
                <a:off x="1613" y="1008"/>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94" name="Line 217">
                <a:extLst>
                  <a:ext uri="{FF2B5EF4-FFF2-40B4-BE49-F238E27FC236}">
                    <a16:creationId xmlns:a16="http://schemas.microsoft.com/office/drawing/2014/main" id="{AE98D64E-BACE-0643-97B4-7A9A1A8241B4}"/>
                  </a:ext>
                </a:extLst>
              </p:cNvPr>
              <p:cNvSpPr>
                <a:spLocks noChangeShapeType="1"/>
              </p:cNvSpPr>
              <p:nvPr/>
            </p:nvSpPr>
            <p:spPr bwMode="auto">
              <a:xfrm flipH="1">
                <a:off x="1152" y="1008"/>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95" name="Line 218">
                <a:extLst>
                  <a:ext uri="{FF2B5EF4-FFF2-40B4-BE49-F238E27FC236}">
                    <a16:creationId xmlns:a16="http://schemas.microsoft.com/office/drawing/2014/main" id="{9E36D9D7-8063-7A4A-B207-E6A71402F9AF}"/>
                  </a:ext>
                </a:extLst>
              </p:cNvPr>
              <p:cNvSpPr>
                <a:spLocks noChangeShapeType="1"/>
              </p:cNvSpPr>
              <p:nvPr/>
            </p:nvSpPr>
            <p:spPr bwMode="auto">
              <a:xfrm flipH="1" flipV="1">
                <a:off x="1353" y="893"/>
                <a:ext cx="230" cy="11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96" name="Oval 219">
                <a:extLst>
                  <a:ext uri="{FF2B5EF4-FFF2-40B4-BE49-F238E27FC236}">
                    <a16:creationId xmlns:a16="http://schemas.microsoft.com/office/drawing/2014/main" id="{9FFF5741-9173-1A4C-8584-9B5F91DA3441}"/>
                  </a:ext>
                </a:extLst>
              </p:cNvPr>
              <p:cNvSpPr>
                <a:spLocks noChangeArrowheads="1"/>
              </p:cNvSpPr>
              <p:nvPr/>
            </p:nvSpPr>
            <p:spPr bwMode="auto">
              <a:xfrm>
                <a:off x="1555" y="977"/>
                <a:ext cx="58" cy="58"/>
              </a:xfrm>
              <a:prstGeom prst="ellipse">
                <a:avLst/>
              </a:prstGeom>
              <a:solidFill>
                <a:schemeClr val="bg1"/>
              </a:solidFill>
              <a:ln w="19050">
                <a:solidFill>
                  <a:schemeClr val="tx1"/>
                </a:solidFill>
                <a:round/>
                <a:headEnd/>
                <a:tailEnd/>
              </a:ln>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sp>
          <p:nvSpPr>
            <p:cNvPr id="290" name="Text Box 220">
              <a:extLst>
                <a:ext uri="{FF2B5EF4-FFF2-40B4-BE49-F238E27FC236}">
                  <a16:creationId xmlns:a16="http://schemas.microsoft.com/office/drawing/2014/main" id="{EFD2384A-76FC-1D4C-94AB-C5A21554E436}"/>
                </a:ext>
              </a:extLst>
            </p:cNvPr>
            <p:cNvSpPr txBox="1">
              <a:spLocks noChangeArrowheads="1"/>
            </p:cNvSpPr>
            <p:nvPr/>
          </p:nvSpPr>
          <p:spPr bwMode="auto">
            <a:xfrm>
              <a:off x="1276" y="1372"/>
              <a:ext cx="331"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a:latin typeface="Arial" panose="020B0604020202020204" pitchFamily="34" charset="0"/>
                  <a:cs typeface="Arial" panose="020B0604020202020204" pitchFamily="34" charset="0"/>
                </a:rPr>
                <a:t>DPST</a:t>
              </a:r>
            </a:p>
          </p:txBody>
        </p:sp>
        <p:sp>
          <p:nvSpPr>
            <p:cNvPr id="291" name="Freeform 318">
              <a:extLst>
                <a:ext uri="{FF2B5EF4-FFF2-40B4-BE49-F238E27FC236}">
                  <a16:creationId xmlns:a16="http://schemas.microsoft.com/office/drawing/2014/main" id="{149360AD-3248-D54D-9161-2D06C6527525}"/>
                </a:ext>
              </a:extLst>
            </p:cNvPr>
            <p:cNvSpPr>
              <a:spLocks/>
            </p:cNvSpPr>
            <p:nvPr/>
          </p:nvSpPr>
          <p:spPr bwMode="auto">
            <a:xfrm>
              <a:off x="1152" y="1238"/>
              <a:ext cx="576" cy="116"/>
            </a:xfrm>
            <a:custGeom>
              <a:avLst/>
              <a:gdLst>
                <a:gd name="T0" fmla="*/ 0 w 576"/>
                <a:gd name="T1" fmla="*/ 0 h 116"/>
                <a:gd name="T2" fmla="*/ 0 w 576"/>
                <a:gd name="T3" fmla="*/ 116 h 116"/>
                <a:gd name="T4" fmla="*/ 576 w 576"/>
                <a:gd name="T5" fmla="*/ 116 h 116"/>
                <a:gd name="T6" fmla="*/ 576 w 576"/>
                <a:gd name="T7" fmla="*/ 0 h 116"/>
                <a:gd name="T8" fmla="*/ 0 w 576"/>
                <a:gd name="T9" fmla="*/ 0 h 116"/>
                <a:gd name="T10" fmla="*/ 0 60000 65536"/>
                <a:gd name="T11" fmla="*/ 0 60000 65536"/>
                <a:gd name="T12" fmla="*/ 0 60000 65536"/>
                <a:gd name="T13" fmla="*/ 0 60000 65536"/>
                <a:gd name="T14" fmla="*/ 0 60000 65536"/>
                <a:gd name="T15" fmla="*/ 0 w 576"/>
                <a:gd name="T16" fmla="*/ 0 h 116"/>
                <a:gd name="T17" fmla="*/ 576 w 576"/>
                <a:gd name="T18" fmla="*/ 116 h 116"/>
              </a:gdLst>
              <a:ahLst/>
              <a:cxnLst>
                <a:cxn ang="T10">
                  <a:pos x="T0" y="T1"/>
                </a:cxn>
                <a:cxn ang="T11">
                  <a:pos x="T2" y="T3"/>
                </a:cxn>
                <a:cxn ang="T12">
                  <a:pos x="T4" y="T5"/>
                </a:cxn>
                <a:cxn ang="T13">
                  <a:pos x="T6" y="T7"/>
                </a:cxn>
                <a:cxn ang="T14">
                  <a:pos x="T8" y="T9"/>
                </a:cxn>
              </a:cxnLst>
              <a:rect l="T15" t="T16" r="T17" b="T18"/>
              <a:pathLst>
                <a:path w="576" h="116">
                  <a:moveTo>
                    <a:pt x="0" y="0"/>
                  </a:moveTo>
                  <a:lnTo>
                    <a:pt x="0" y="116"/>
                  </a:lnTo>
                  <a:lnTo>
                    <a:pt x="576" y="116"/>
                  </a:lnTo>
                  <a:lnTo>
                    <a:pt x="576"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sp>
        <p:nvSpPr>
          <p:cNvPr id="302" name="Text Box 262">
            <a:extLst>
              <a:ext uri="{FF2B5EF4-FFF2-40B4-BE49-F238E27FC236}">
                <a16:creationId xmlns:a16="http://schemas.microsoft.com/office/drawing/2014/main" id="{B88FCE5F-8E2B-A041-8011-3F49165AC1A5}"/>
              </a:ext>
            </a:extLst>
          </p:cNvPr>
          <p:cNvSpPr txBox="1">
            <a:spLocks noChangeArrowheads="1"/>
          </p:cNvSpPr>
          <p:nvPr/>
        </p:nvSpPr>
        <p:spPr bwMode="auto">
          <a:xfrm>
            <a:off x="274956" y="6279318"/>
            <a:ext cx="10475474"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squar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dirty="0">
                <a:latin typeface="Arial" panose="020B0604020202020204" pitchFamily="34" charset="0"/>
                <a:cs typeface="Arial" panose="020B0604020202020204" pitchFamily="34" charset="0"/>
              </a:rPr>
              <a:t>Symbols from </a:t>
            </a:r>
            <a:r>
              <a:rPr lang="en-US" altLang="en-US" dirty="0">
                <a:latin typeface="Arial" panose="020B0604020202020204" pitchFamily="34" charset="0"/>
                <a:cs typeface="Arial" panose="020B0604020202020204" pitchFamily="34" charset="0"/>
                <a:hlinkClick r:id="rId2"/>
              </a:rPr>
              <a:t>http://www.eehomepage.com/symbols.ppt</a:t>
            </a:r>
            <a:r>
              <a:rPr lang="en-US" altLang="en-US" dirty="0">
                <a:latin typeface="Arial" panose="020B0604020202020204" pitchFamily="34" charset="0"/>
                <a:cs typeface="Arial" panose="020B0604020202020204" pitchFamily="34" charset="0"/>
              </a:rPr>
              <a:t>.  Copyright 2008 by EE </a:t>
            </a:r>
            <a:r>
              <a:rPr lang="en-US" altLang="en-US" dirty="0" err="1">
                <a:latin typeface="Arial" panose="020B0604020202020204" pitchFamily="34" charset="0"/>
                <a:cs typeface="Arial" panose="020B0604020202020204" pitchFamily="34" charset="0"/>
              </a:rPr>
              <a:t>HomePage.com</a:t>
            </a:r>
            <a:r>
              <a:rPr lang="en-US" altLang="en-US" dirty="0">
                <a:latin typeface="Arial" panose="020B0604020202020204" pitchFamily="34" charset="0"/>
                <a:cs typeface="Arial" panose="020B0604020202020204" pitchFamily="34" charset="0"/>
              </a:rPr>
              <a:t>.  These symbols may be freely reused.</a:t>
            </a:r>
          </a:p>
        </p:txBody>
      </p:sp>
      <p:sp>
        <p:nvSpPr>
          <p:cNvPr id="303" name="Text Box 204">
            <a:extLst>
              <a:ext uri="{FF2B5EF4-FFF2-40B4-BE49-F238E27FC236}">
                <a16:creationId xmlns:a16="http://schemas.microsoft.com/office/drawing/2014/main" id="{4104202D-8876-DB4F-A52E-9C748E8ECF49}"/>
              </a:ext>
            </a:extLst>
          </p:cNvPr>
          <p:cNvSpPr txBox="1">
            <a:spLocks noChangeArrowheads="1"/>
          </p:cNvSpPr>
          <p:nvPr/>
        </p:nvSpPr>
        <p:spPr bwMode="auto">
          <a:xfrm>
            <a:off x="6553155" y="1894513"/>
            <a:ext cx="112947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sz="1800">
                <a:latin typeface="Arial" panose="020B0604020202020204" pitchFamily="34" charset="0"/>
                <a:cs typeface="Arial" panose="020B0604020202020204" pitchFamily="34" charset="0"/>
              </a:rPr>
              <a:t>PNP BJT</a:t>
            </a:r>
          </a:p>
        </p:txBody>
      </p:sp>
      <p:sp>
        <p:nvSpPr>
          <p:cNvPr id="304" name="Text Box 204">
            <a:extLst>
              <a:ext uri="{FF2B5EF4-FFF2-40B4-BE49-F238E27FC236}">
                <a16:creationId xmlns:a16="http://schemas.microsoft.com/office/drawing/2014/main" id="{7A3EA2D6-FA15-9C4F-AD96-E02ABD295EF1}"/>
              </a:ext>
            </a:extLst>
          </p:cNvPr>
          <p:cNvSpPr txBox="1">
            <a:spLocks noChangeArrowheads="1"/>
          </p:cNvSpPr>
          <p:nvPr/>
        </p:nvSpPr>
        <p:spPr bwMode="auto">
          <a:xfrm>
            <a:off x="7890882" y="1911449"/>
            <a:ext cx="114646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sz="1800">
                <a:latin typeface="Arial" panose="020B0604020202020204" pitchFamily="34" charset="0"/>
                <a:cs typeface="Arial" panose="020B0604020202020204" pitchFamily="34" charset="0"/>
              </a:rPr>
              <a:t>NPN BJT</a:t>
            </a:r>
          </a:p>
        </p:txBody>
      </p:sp>
      <p:sp>
        <p:nvSpPr>
          <p:cNvPr id="305" name="Text Box 204">
            <a:extLst>
              <a:ext uri="{FF2B5EF4-FFF2-40B4-BE49-F238E27FC236}">
                <a16:creationId xmlns:a16="http://schemas.microsoft.com/office/drawing/2014/main" id="{D5FB6C26-5398-924D-A14D-19FAFA6B2196}"/>
              </a:ext>
            </a:extLst>
          </p:cNvPr>
          <p:cNvSpPr txBox="1">
            <a:spLocks noChangeArrowheads="1"/>
          </p:cNvSpPr>
          <p:nvPr/>
        </p:nvSpPr>
        <p:spPr bwMode="auto">
          <a:xfrm>
            <a:off x="7125226" y="4238743"/>
            <a:ext cx="139012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sz="1800">
                <a:latin typeface="Arial" panose="020B0604020202020204" pitchFamily="34" charset="0"/>
                <a:cs typeface="Arial" panose="020B0604020202020204" pitchFamily="34" charset="0"/>
              </a:rPr>
              <a:t>Microphone</a:t>
            </a:r>
          </a:p>
        </p:txBody>
      </p:sp>
      <p:sp>
        <p:nvSpPr>
          <p:cNvPr id="306" name="Text Box 204">
            <a:extLst>
              <a:ext uri="{FF2B5EF4-FFF2-40B4-BE49-F238E27FC236}">
                <a16:creationId xmlns:a16="http://schemas.microsoft.com/office/drawing/2014/main" id="{E888C370-071D-0041-A11D-3274013346D2}"/>
              </a:ext>
            </a:extLst>
          </p:cNvPr>
          <p:cNvSpPr txBox="1">
            <a:spLocks noChangeArrowheads="1"/>
          </p:cNvSpPr>
          <p:nvPr/>
        </p:nvSpPr>
        <p:spPr bwMode="auto">
          <a:xfrm>
            <a:off x="8902588" y="4254146"/>
            <a:ext cx="104387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sz="1800">
                <a:latin typeface="Arial" panose="020B0604020202020204" pitchFamily="34" charset="0"/>
                <a:cs typeface="Arial" panose="020B0604020202020204" pitchFamily="34" charset="0"/>
              </a:rPr>
              <a:t>Speaker</a:t>
            </a:r>
          </a:p>
        </p:txBody>
      </p:sp>
      <p:sp>
        <p:nvSpPr>
          <p:cNvPr id="307" name="Text Box 204">
            <a:extLst>
              <a:ext uri="{FF2B5EF4-FFF2-40B4-BE49-F238E27FC236}">
                <a16:creationId xmlns:a16="http://schemas.microsoft.com/office/drawing/2014/main" id="{2AADF4F1-9277-B242-89E1-E67AA77940BB}"/>
              </a:ext>
            </a:extLst>
          </p:cNvPr>
          <p:cNvSpPr txBox="1">
            <a:spLocks noChangeArrowheads="1"/>
          </p:cNvSpPr>
          <p:nvPr/>
        </p:nvSpPr>
        <p:spPr bwMode="auto">
          <a:xfrm>
            <a:off x="274956" y="1970027"/>
            <a:ext cx="103105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sz="1800">
                <a:latin typeface="Arial" panose="020B0604020202020204" pitchFamily="34" charset="0"/>
                <a:cs typeface="Arial" panose="020B0604020202020204" pitchFamily="34" charset="0"/>
              </a:rPr>
              <a:t>Resistor</a:t>
            </a:r>
          </a:p>
        </p:txBody>
      </p:sp>
      <p:sp>
        <p:nvSpPr>
          <p:cNvPr id="308" name="Text Box 204">
            <a:extLst>
              <a:ext uri="{FF2B5EF4-FFF2-40B4-BE49-F238E27FC236}">
                <a16:creationId xmlns:a16="http://schemas.microsoft.com/office/drawing/2014/main" id="{F701C5CB-432F-934E-9089-578746F27578}"/>
              </a:ext>
            </a:extLst>
          </p:cNvPr>
          <p:cNvSpPr txBox="1">
            <a:spLocks noChangeArrowheads="1"/>
          </p:cNvSpPr>
          <p:nvPr/>
        </p:nvSpPr>
        <p:spPr bwMode="auto">
          <a:xfrm>
            <a:off x="10550415" y="4158408"/>
            <a:ext cx="100540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sz="1800">
                <a:latin typeface="Arial" panose="020B0604020202020204" pitchFamily="34" charset="0"/>
                <a:cs typeface="Arial" panose="020B0604020202020204" pitchFamily="34" charset="0"/>
              </a:rPr>
              <a:t>Op amp</a:t>
            </a:r>
          </a:p>
        </p:txBody>
      </p:sp>
      <p:sp>
        <p:nvSpPr>
          <p:cNvPr id="309" name="Text Box 204">
            <a:extLst>
              <a:ext uri="{FF2B5EF4-FFF2-40B4-BE49-F238E27FC236}">
                <a16:creationId xmlns:a16="http://schemas.microsoft.com/office/drawing/2014/main" id="{D5B4A43D-B628-8641-8FF4-99B807930A18}"/>
              </a:ext>
            </a:extLst>
          </p:cNvPr>
          <p:cNvSpPr txBox="1">
            <a:spLocks noChangeArrowheads="1"/>
          </p:cNvSpPr>
          <p:nvPr/>
        </p:nvSpPr>
        <p:spPr bwMode="auto">
          <a:xfrm>
            <a:off x="1528020" y="1953097"/>
            <a:ext cx="101822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sz="1800">
                <a:latin typeface="Arial" panose="020B0604020202020204" pitchFamily="34" charset="0"/>
                <a:cs typeface="Arial" panose="020B0604020202020204" pitchFamily="34" charset="0"/>
              </a:rPr>
              <a:t>Inductor</a:t>
            </a:r>
          </a:p>
        </p:txBody>
      </p:sp>
      <p:sp>
        <p:nvSpPr>
          <p:cNvPr id="310" name="Text Box 204">
            <a:extLst>
              <a:ext uri="{FF2B5EF4-FFF2-40B4-BE49-F238E27FC236}">
                <a16:creationId xmlns:a16="http://schemas.microsoft.com/office/drawing/2014/main" id="{DE73249C-A0A4-4049-9359-442833B82E09}"/>
              </a:ext>
            </a:extLst>
          </p:cNvPr>
          <p:cNvSpPr txBox="1">
            <a:spLocks noChangeArrowheads="1"/>
          </p:cNvSpPr>
          <p:nvPr/>
        </p:nvSpPr>
        <p:spPr bwMode="auto">
          <a:xfrm>
            <a:off x="2611546" y="1935894"/>
            <a:ext cx="117211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sz="1800">
                <a:latin typeface="Arial" panose="020B0604020202020204" pitchFamily="34" charset="0"/>
                <a:cs typeface="Arial" panose="020B0604020202020204" pitchFamily="34" charset="0"/>
              </a:rPr>
              <a:t>Capacitor</a:t>
            </a:r>
          </a:p>
        </p:txBody>
      </p:sp>
      <p:sp>
        <p:nvSpPr>
          <p:cNvPr id="311" name="Text Box 204">
            <a:extLst>
              <a:ext uri="{FF2B5EF4-FFF2-40B4-BE49-F238E27FC236}">
                <a16:creationId xmlns:a16="http://schemas.microsoft.com/office/drawing/2014/main" id="{24693DC4-5131-BD41-AE22-7975A2C0CE12}"/>
              </a:ext>
            </a:extLst>
          </p:cNvPr>
          <p:cNvSpPr txBox="1">
            <a:spLocks noChangeArrowheads="1"/>
          </p:cNvSpPr>
          <p:nvPr/>
        </p:nvSpPr>
        <p:spPr bwMode="auto">
          <a:xfrm>
            <a:off x="4107487" y="1914984"/>
            <a:ext cx="1432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sz="1800">
                <a:latin typeface="Arial" panose="020B0604020202020204" pitchFamily="34" charset="0"/>
                <a:cs typeface="Arial" panose="020B0604020202020204" pitchFamily="34" charset="0"/>
              </a:rPr>
              <a:t>Transformer</a:t>
            </a:r>
          </a:p>
        </p:txBody>
      </p:sp>
      <p:sp>
        <p:nvSpPr>
          <p:cNvPr id="312" name="Text Box 204">
            <a:extLst>
              <a:ext uri="{FF2B5EF4-FFF2-40B4-BE49-F238E27FC236}">
                <a16:creationId xmlns:a16="http://schemas.microsoft.com/office/drawing/2014/main" id="{FCEFA90E-57CD-9C41-9BE4-D87369CA6B12}"/>
              </a:ext>
            </a:extLst>
          </p:cNvPr>
          <p:cNvSpPr txBox="1">
            <a:spLocks noChangeArrowheads="1"/>
          </p:cNvSpPr>
          <p:nvPr/>
        </p:nvSpPr>
        <p:spPr bwMode="auto">
          <a:xfrm>
            <a:off x="5608920" y="1898751"/>
            <a:ext cx="78739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sz="1800">
                <a:latin typeface="Arial" panose="020B0604020202020204" pitchFamily="34" charset="0"/>
                <a:cs typeface="Arial" panose="020B0604020202020204" pitchFamily="34" charset="0"/>
              </a:rPr>
              <a:t>Diode</a:t>
            </a:r>
          </a:p>
        </p:txBody>
      </p:sp>
      <p:sp>
        <p:nvSpPr>
          <p:cNvPr id="313" name="Text Box 204">
            <a:extLst>
              <a:ext uri="{FF2B5EF4-FFF2-40B4-BE49-F238E27FC236}">
                <a16:creationId xmlns:a16="http://schemas.microsoft.com/office/drawing/2014/main" id="{473B8007-28FD-6A49-95C8-64DC825782B9}"/>
              </a:ext>
            </a:extLst>
          </p:cNvPr>
          <p:cNvSpPr txBox="1">
            <a:spLocks noChangeArrowheads="1"/>
          </p:cNvSpPr>
          <p:nvPr/>
        </p:nvSpPr>
        <p:spPr bwMode="auto">
          <a:xfrm>
            <a:off x="298184" y="4221092"/>
            <a:ext cx="91563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sz="1800">
                <a:latin typeface="Arial" panose="020B0604020202020204" pitchFamily="34" charset="0"/>
                <a:cs typeface="Arial" panose="020B0604020202020204" pitchFamily="34" charset="0"/>
              </a:rPr>
              <a:t>Battery</a:t>
            </a:r>
          </a:p>
        </p:txBody>
      </p:sp>
      <p:sp>
        <p:nvSpPr>
          <p:cNvPr id="314" name="Text Box 204">
            <a:extLst>
              <a:ext uri="{FF2B5EF4-FFF2-40B4-BE49-F238E27FC236}">
                <a16:creationId xmlns:a16="http://schemas.microsoft.com/office/drawing/2014/main" id="{1FB99D58-0C4E-D44A-9EB1-12BF5629F4EA}"/>
              </a:ext>
            </a:extLst>
          </p:cNvPr>
          <p:cNvSpPr txBox="1">
            <a:spLocks noChangeArrowheads="1"/>
          </p:cNvSpPr>
          <p:nvPr/>
        </p:nvSpPr>
        <p:spPr bwMode="auto">
          <a:xfrm>
            <a:off x="1364984" y="4221094"/>
            <a:ext cx="171078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sz="1800">
                <a:latin typeface="Arial" panose="020B0604020202020204" pitchFamily="34" charset="0"/>
                <a:cs typeface="Arial" panose="020B0604020202020204" pitchFamily="34" charset="0"/>
              </a:rPr>
              <a:t>Voltage source</a:t>
            </a:r>
          </a:p>
        </p:txBody>
      </p:sp>
      <p:sp>
        <p:nvSpPr>
          <p:cNvPr id="315" name="Text Box 204">
            <a:extLst>
              <a:ext uri="{FF2B5EF4-FFF2-40B4-BE49-F238E27FC236}">
                <a16:creationId xmlns:a16="http://schemas.microsoft.com/office/drawing/2014/main" id="{56EE9BD8-64F3-344D-9736-4D1F0CDC2966}"/>
              </a:ext>
            </a:extLst>
          </p:cNvPr>
          <p:cNvSpPr txBox="1">
            <a:spLocks noChangeArrowheads="1"/>
          </p:cNvSpPr>
          <p:nvPr/>
        </p:nvSpPr>
        <p:spPr bwMode="auto">
          <a:xfrm>
            <a:off x="3142980" y="4204164"/>
            <a:ext cx="186461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sz="1800">
                <a:latin typeface="Arial" panose="020B0604020202020204" pitchFamily="34" charset="0"/>
                <a:cs typeface="Arial" panose="020B0604020202020204" pitchFamily="34" charset="0"/>
              </a:rPr>
              <a:t>Ground symbols</a:t>
            </a:r>
          </a:p>
        </p:txBody>
      </p:sp>
    </p:spTree>
    <p:extLst>
      <p:ext uri="{BB962C8B-B14F-4D97-AF65-F5344CB8AC3E}">
        <p14:creationId xmlns:p14="http://schemas.microsoft.com/office/powerpoint/2010/main" val="403575811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5943" y="143216"/>
            <a:ext cx="11782695" cy="868362"/>
          </a:xfrm>
        </p:spPr>
        <p:txBody>
          <a:bodyPr anchor="ctr">
            <a:normAutofit/>
          </a:bodyPr>
          <a:lstStyle/>
          <a:p>
            <a:pPr algn="ctr"/>
            <a:r>
              <a:rPr lang="en-US" sz="4400">
                <a:latin typeface="Arial" panose="020B0604020202020204" pitchFamily="34" charset="0"/>
                <a:cs typeface="Arial" panose="020B0604020202020204" pitchFamily="34" charset="0"/>
              </a:rPr>
              <a:t>Serial Communication</a:t>
            </a:r>
          </a:p>
        </p:txBody>
      </p:sp>
      <p:sp>
        <p:nvSpPr>
          <p:cNvPr id="3" name="Content Placeholder 2"/>
          <p:cNvSpPr>
            <a:spLocks noGrp="1"/>
          </p:cNvSpPr>
          <p:nvPr>
            <p:ph idx="1"/>
          </p:nvPr>
        </p:nvSpPr>
        <p:spPr>
          <a:xfrm>
            <a:off x="195944" y="1472891"/>
            <a:ext cx="11782695" cy="4319490"/>
          </a:xfrm>
        </p:spPr>
        <p:txBody>
          <a:bodyPr>
            <a:noAutofit/>
          </a:bodyPr>
          <a:lstStyle/>
          <a:p>
            <a:pPr marL="342900" indent="-342900" algn="l">
              <a:buFont typeface="Arial" charset="0"/>
              <a:buChar char="•"/>
            </a:pPr>
            <a:r>
              <a:rPr lang="en-US">
                <a:latin typeface="Arial" charset="0"/>
                <a:ea typeface="Arial" charset="0"/>
                <a:cs typeface="Arial" charset="0"/>
              </a:rPr>
              <a:t>The UART serial protocol allows two communicating endpoints wired together to send and receive sequentially transmitted digital data bits at speeds (baud rate) known in advance.  Each end has a receive pin (RX) and a transmit pin (TX).  Data is transmitted in frames consisting of:</a:t>
            </a:r>
          </a:p>
          <a:p>
            <a:pPr marL="800100" lvl="1" indent="-342900" algn="l">
              <a:buFont typeface="Arial" charset="0"/>
              <a:buChar char="•"/>
            </a:pPr>
            <a:r>
              <a:rPr lang="en-US">
                <a:latin typeface="Arial" charset="0"/>
                <a:ea typeface="Arial" charset="0"/>
                <a:cs typeface="Arial" charset="0"/>
              </a:rPr>
              <a:t>Start bit (0), data, transmitted least significant bit (LSB) first, a parity bit and a stop bit (1).</a:t>
            </a:r>
          </a:p>
          <a:p>
            <a:pPr marL="800100" lvl="1" indent="-342900" algn="l">
              <a:buFont typeface="Arial" panose="020B0604020202020204" pitchFamily="34" charset="0"/>
              <a:buChar char="•"/>
            </a:pPr>
            <a:r>
              <a:rPr lang="en-US">
                <a:latin typeface="Arial" panose="020B0604020202020204" pitchFamily="34" charset="0"/>
                <a:cs typeface="Arial" panose="020B0604020202020204" pitchFamily="34" charset="0"/>
              </a:rPr>
              <a:t>The start bit is LOW</a:t>
            </a:r>
            <a:r>
              <a:rPr lang="en-US" b="1">
                <a:latin typeface="Arial" panose="020B0604020202020204" pitchFamily="34" charset="0"/>
                <a:cs typeface="Arial" panose="020B0604020202020204" pitchFamily="34" charset="0"/>
              </a:rPr>
              <a:t> </a:t>
            </a:r>
            <a:r>
              <a:rPr lang="en-US">
                <a:latin typeface="Arial" panose="020B0604020202020204" pitchFamily="34" charset="0"/>
                <a:cs typeface="Arial" panose="020B0604020202020204" pitchFamily="34" charset="0"/>
              </a:rPr>
              <a:t>telling  the receiver that data is coming, then data bits are sent, after 9 bits TX goes HIGH marking the end. So 8 bits of data requires 10 bits transmit/received.</a:t>
            </a:r>
          </a:p>
          <a:p>
            <a:pPr marL="800100" lvl="1" indent="-342900" algn="l">
              <a:buFont typeface="Arial" charset="0"/>
              <a:buChar char="•"/>
            </a:pPr>
            <a:r>
              <a:rPr lang="en-US">
                <a:latin typeface="Arial" charset="0"/>
                <a:ea typeface="Arial" charset="0"/>
                <a:cs typeface="Arial" charset="0"/>
              </a:rPr>
              <a:t>The most common version of this protocol is 9600N1: 9600 baud, no parity, 1 stop bit.</a:t>
            </a:r>
          </a:p>
          <a:p>
            <a:pPr lvl="1" algn="l"/>
            <a:endParaRPr lang="en-US">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70</a:t>
            </a:fld>
            <a:endParaRPr lang="en-US"/>
          </a:p>
        </p:txBody>
      </p:sp>
      <p:sp>
        <p:nvSpPr>
          <p:cNvPr id="4" name="Rectangle 2">
            <a:extLst>
              <a:ext uri="{FF2B5EF4-FFF2-40B4-BE49-F238E27FC236}">
                <a16:creationId xmlns:a16="http://schemas.microsoft.com/office/drawing/2014/main" id="{8B233E0E-22F2-E049-A42F-46A93AA6C022}"/>
              </a:ext>
            </a:extLst>
          </p:cNvPr>
          <p:cNvSpPr>
            <a:spLocks noChangeArrowheads="1"/>
          </p:cNvSpPr>
          <p:nvPr/>
        </p:nvSpPr>
        <p:spPr bwMode="auto">
          <a:xfrm>
            <a:off x="1016000" y="2606676"/>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9" name="Picture 8" descr="erial Wiring">
            <a:hlinkClick r:id="rId3"/>
            <a:extLst>
              <a:ext uri="{FF2B5EF4-FFF2-40B4-BE49-F238E27FC236}">
                <a16:creationId xmlns:a16="http://schemas.microsoft.com/office/drawing/2014/main" id="{4B42E612-4A59-8C4F-A24A-C131E568C1AA}"/>
              </a:ext>
            </a:extLst>
          </p:cNvPr>
          <p:cNvPicPr/>
          <p:nvPr/>
        </p:nvPicPr>
        <p:blipFill>
          <a:blip r:embed="rId4">
            <a:extLst>
              <a:ext uri="{28A0092B-C50C-407E-A947-70E740481C1C}">
                <a14:useLocalDpi xmlns:a14="http://schemas.microsoft.com/office/drawing/2010/main"/>
              </a:ext>
            </a:extLst>
          </a:blip>
          <a:srcRect/>
          <a:stretch>
            <a:fillRect/>
          </a:stretch>
        </p:blipFill>
        <p:spPr bwMode="auto">
          <a:xfrm>
            <a:off x="665410" y="4893469"/>
            <a:ext cx="2249805" cy="1363345"/>
          </a:xfrm>
          <a:prstGeom prst="rect">
            <a:avLst/>
          </a:prstGeom>
          <a:noFill/>
          <a:ln>
            <a:noFill/>
          </a:ln>
        </p:spPr>
      </p:pic>
      <p:pic>
        <p:nvPicPr>
          <p:cNvPr id="11" name="Picture 10" descr="TL Signal">
            <a:extLst>
              <a:ext uri="{FF2B5EF4-FFF2-40B4-BE49-F238E27FC236}">
                <a16:creationId xmlns:a16="http://schemas.microsoft.com/office/drawing/2014/main" id="{EC492293-268C-034F-9995-353A0157819F}"/>
              </a:ext>
            </a:extLst>
          </p:cNvPr>
          <p:cNvPicPr/>
          <p:nvPr/>
        </p:nvPicPr>
        <p:blipFill>
          <a:blip r:embed="rId5">
            <a:extLst>
              <a:ext uri="{28A0092B-C50C-407E-A947-70E740481C1C}">
                <a14:useLocalDpi xmlns:a14="http://schemas.microsoft.com/office/drawing/2010/main"/>
              </a:ext>
            </a:extLst>
          </a:blip>
          <a:srcRect/>
          <a:stretch>
            <a:fillRect/>
          </a:stretch>
        </p:blipFill>
        <p:spPr bwMode="auto">
          <a:xfrm>
            <a:off x="7483007" y="5246904"/>
            <a:ext cx="3785235" cy="685800"/>
          </a:xfrm>
          <a:prstGeom prst="rect">
            <a:avLst/>
          </a:prstGeom>
          <a:noFill/>
          <a:ln>
            <a:noFill/>
          </a:ln>
        </p:spPr>
      </p:pic>
      <p:pic>
        <p:nvPicPr>
          <p:cNvPr id="12" name="Picture 11" descr="erial Generalization">
            <a:extLst>
              <a:ext uri="{FF2B5EF4-FFF2-40B4-BE49-F238E27FC236}">
                <a16:creationId xmlns:a16="http://schemas.microsoft.com/office/drawing/2014/main" id="{1F94E29D-E0B6-7E49-A4F2-541FE624C6E7}"/>
              </a:ext>
            </a:extLst>
          </p:cNvPr>
          <p:cNvPicPr/>
          <p:nvPr/>
        </p:nvPicPr>
        <p:blipFill>
          <a:blip r:embed="rId6" cstate="print">
            <a:extLst>
              <a:ext uri="{28A0092B-C50C-407E-A947-70E740481C1C}">
                <a14:useLocalDpi xmlns:a14="http://schemas.microsoft.com/office/drawing/2010/main"/>
              </a:ext>
            </a:extLst>
          </a:blip>
          <a:srcRect/>
          <a:stretch>
            <a:fillRect/>
          </a:stretch>
        </p:blipFill>
        <p:spPr bwMode="auto">
          <a:xfrm>
            <a:off x="3759016" y="5264693"/>
            <a:ext cx="2400300" cy="503555"/>
          </a:xfrm>
          <a:prstGeom prst="rect">
            <a:avLst/>
          </a:prstGeom>
          <a:noFill/>
          <a:ln>
            <a:noFill/>
          </a:ln>
        </p:spPr>
      </p:pic>
    </p:spTree>
    <p:extLst>
      <p:ext uri="{BB962C8B-B14F-4D97-AF65-F5344CB8AC3E}">
        <p14:creationId xmlns:p14="http://schemas.microsoft.com/office/powerpoint/2010/main" val="61692304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53172"/>
            <a:ext cx="11469666" cy="868362"/>
          </a:xfrm>
        </p:spPr>
        <p:txBody>
          <a:bodyPr anchor="ctr">
            <a:normAutofit/>
          </a:bodyPr>
          <a:lstStyle/>
          <a:p>
            <a:pPr algn="ctr"/>
            <a:r>
              <a:rPr lang="en-US" sz="4400">
                <a:latin typeface="Arial" panose="020B0604020202020204" pitchFamily="34" charset="0"/>
                <a:cs typeface="Arial" panose="020B0604020202020204" pitchFamily="34" charset="0"/>
              </a:rPr>
              <a:t>SPI</a:t>
            </a:r>
          </a:p>
        </p:txBody>
      </p:sp>
      <p:sp>
        <p:nvSpPr>
          <p:cNvPr id="3" name="Content Placeholder 2"/>
          <p:cNvSpPr>
            <a:spLocks noGrp="1"/>
          </p:cNvSpPr>
          <p:nvPr>
            <p:ph idx="1"/>
          </p:nvPr>
        </p:nvSpPr>
        <p:spPr>
          <a:xfrm>
            <a:off x="74134" y="1315996"/>
            <a:ext cx="11582400" cy="4283474"/>
          </a:xfrm>
        </p:spPr>
        <p:txBody>
          <a:bodyPr>
            <a:noAutofit/>
          </a:bodyPr>
          <a:lstStyle/>
          <a:p>
            <a:pPr marL="342900" indent="-342900" algn="l">
              <a:spcBef>
                <a:spcPts val="200"/>
              </a:spcBef>
              <a:buFont typeface="Arial" charset="0"/>
              <a:buChar char="•"/>
            </a:pPr>
            <a:r>
              <a:rPr lang="en-US" sz="2000">
                <a:latin typeface="Arial" charset="0"/>
                <a:ea typeface="Arial" charset="0"/>
                <a:cs typeface="Arial" charset="0"/>
              </a:rPr>
              <a:t>Serial protocols are faster and more reliable if accompanied with synchronizing clock signals.</a:t>
            </a:r>
          </a:p>
          <a:p>
            <a:pPr marL="342900" indent="-342900" algn="l">
              <a:spcBef>
                <a:spcPts val="200"/>
              </a:spcBef>
              <a:buFont typeface="Arial" charset="0"/>
              <a:buChar char="•"/>
            </a:pPr>
            <a:r>
              <a:rPr lang="en-US" sz="2000">
                <a:latin typeface="Arial" charset="0"/>
                <a:ea typeface="Arial" charset="0"/>
                <a:cs typeface="Arial" charset="0"/>
              </a:rPr>
              <a:t>A collection of signals shared by two or more endpoints is called a bus.  </a:t>
            </a:r>
          </a:p>
          <a:p>
            <a:pPr marL="342900" indent="-342900" algn="l">
              <a:spcBef>
                <a:spcPts val="200"/>
              </a:spcBef>
              <a:buFont typeface="Arial" charset="0"/>
              <a:buChar char="•"/>
            </a:pPr>
            <a:r>
              <a:rPr lang="en-US" sz="2000">
                <a:latin typeface="Arial" charset="0"/>
                <a:ea typeface="Arial" charset="0"/>
                <a:cs typeface="Arial" charset="0"/>
              </a:rPr>
              <a:t>The first example of a bus is the SPI interface. An SPI bus has a single master device and several slave devices.  It is full duplex (meaning the master both transmits and receives data).</a:t>
            </a:r>
          </a:p>
          <a:p>
            <a:pPr marL="342900" indent="-342900" algn="l">
              <a:spcBef>
                <a:spcPts val="200"/>
              </a:spcBef>
              <a:buFont typeface="Arial" charset="0"/>
              <a:buChar char="•"/>
            </a:pPr>
            <a:r>
              <a:rPr lang="en-US" sz="2000">
                <a:latin typeface="Arial" charset="0"/>
                <a:ea typeface="Arial" charset="0"/>
                <a:cs typeface="Arial" charset="0"/>
              </a:rPr>
              <a:t>The SPI bus signals are:</a:t>
            </a:r>
          </a:p>
          <a:p>
            <a:pPr marL="800100" lvl="1" indent="-342900" algn="l">
              <a:spcBef>
                <a:spcPts val="200"/>
              </a:spcBef>
              <a:buFont typeface="Arial" charset="0"/>
              <a:buChar char="•"/>
            </a:pPr>
            <a:r>
              <a:rPr lang="en-US" sz="1800">
                <a:latin typeface="Arial" charset="0"/>
                <a:ea typeface="Arial" charset="0"/>
                <a:cs typeface="Arial" charset="0"/>
              </a:rPr>
              <a:t>Master clock (SCLK)</a:t>
            </a:r>
          </a:p>
          <a:p>
            <a:pPr marL="800100" lvl="1" indent="-342900" algn="l">
              <a:spcBef>
                <a:spcPts val="200"/>
              </a:spcBef>
              <a:buFont typeface="Arial" charset="0"/>
              <a:buChar char="•"/>
            </a:pPr>
            <a:r>
              <a:rPr lang="en-US" sz="1800">
                <a:latin typeface="Arial" charset="0"/>
                <a:ea typeface="Arial" charset="0"/>
                <a:cs typeface="Arial" charset="0"/>
              </a:rPr>
              <a:t>Master output to slave input (MOSI)</a:t>
            </a:r>
          </a:p>
          <a:p>
            <a:pPr marL="800100" lvl="1" indent="-342900" algn="l">
              <a:spcBef>
                <a:spcPts val="200"/>
              </a:spcBef>
              <a:buFont typeface="Arial" charset="0"/>
              <a:buChar char="•"/>
            </a:pPr>
            <a:r>
              <a:rPr lang="en-US" sz="1800">
                <a:latin typeface="Arial" charset="0"/>
                <a:ea typeface="Arial" charset="0"/>
                <a:cs typeface="Arial" charset="0"/>
              </a:rPr>
              <a:t>Master input to slave output (MISO)</a:t>
            </a:r>
          </a:p>
          <a:p>
            <a:pPr marL="800100" lvl="1" indent="-342900" algn="l">
              <a:spcBef>
                <a:spcPts val="200"/>
              </a:spcBef>
              <a:buFont typeface="Arial" charset="0"/>
              <a:buChar char="•"/>
            </a:pPr>
            <a:r>
              <a:rPr lang="en-US" sz="1800">
                <a:latin typeface="Arial" charset="0"/>
                <a:ea typeface="Arial" charset="0"/>
                <a:cs typeface="Arial" charset="0"/>
              </a:rPr>
              <a:t>Slave select (SS).  This pin on slave is pulled low to select a device)</a:t>
            </a:r>
          </a:p>
          <a:p>
            <a:pPr marL="342900" indent="-342900" algn="l">
              <a:spcBef>
                <a:spcPts val="200"/>
              </a:spcBef>
              <a:buFont typeface="Arial" charset="0"/>
              <a:buChar char="•"/>
            </a:pPr>
            <a:r>
              <a:rPr lang="en-US" sz="2200">
                <a:latin typeface="Arial" charset="0"/>
                <a:ea typeface="Arial" charset="0"/>
                <a:cs typeface="Arial" charset="0"/>
              </a:rPr>
              <a:t>See </a:t>
            </a:r>
            <a:r>
              <a:rPr lang="en-US" sz="2000">
                <a:solidFill>
                  <a:srgbClr val="2282F0"/>
                </a:solidFill>
                <a:latin typeface="Calibri" panose="020F0502020204030204" pitchFamily="34" charset="0"/>
                <a:cs typeface="Calibri" panose="020F0502020204030204" pitchFamily="34" charset="0"/>
                <a:hlinkClick r:id="rId3">
                  <a:extLst>
                    <a:ext uri="{A12FA001-AC4F-418D-AE19-62706E023703}">
                      <ahyp:hlinkClr xmlns:ahyp="http://schemas.microsoft.com/office/drawing/2018/hyperlinkcolor" val="tx"/>
                    </a:ext>
                  </a:extLst>
                </a:hlinkClick>
              </a:rPr>
              <a:t>https://en.wikipedia.org/wiki/Serial_Peripheral_Interface</a:t>
            </a:r>
            <a:r>
              <a:rPr lang="en-US" sz="2000">
                <a:solidFill>
                  <a:srgbClr val="2282F0"/>
                </a:solidFill>
                <a:latin typeface="Calibri" panose="020F0502020204030204" pitchFamily="34" charset="0"/>
                <a:cs typeface="Calibri" panose="020F0502020204030204" pitchFamily="34" charset="0"/>
              </a:rPr>
              <a:t> </a:t>
            </a:r>
            <a:endParaRPr lang="en-US" sz="2200">
              <a:solidFill>
                <a:srgbClr val="2282F0"/>
              </a:solidFill>
              <a:latin typeface="Calibri" panose="020F0502020204030204" pitchFamily="34" charset="0"/>
              <a:ea typeface="Arial" charset="0"/>
              <a:cs typeface="Calibri" panose="020F0502020204030204" pitchFamily="34" charset="0"/>
            </a:endParaRPr>
          </a:p>
          <a:p>
            <a:pPr marL="800100" lvl="1" indent="-342900" algn="l">
              <a:buFont typeface="Arial" charset="0"/>
              <a:buChar char="•"/>
            </a:pPr>
            <a:endParaRPr lang="en-US">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71</a:t>
            </a:fld>
            <a:endParaRPr lang="en-US"/>
          </a:p>
        </p:txBody>
      </p:sp>
      <p:pic>
        <p:nvPicPr>
          <p:cNvPr id="7" name="Picture 6" descr="lt text">
            <a:extLst>
              <a:ext uri="{FF2B5EF4-FFF2-40B4-BE49-F238E27FC236}">
                <a16:creationId xmlns:a16="http://schemas.microsoft.com/office/drawing/2014/main" id="{9BF157C8-3921-1E4D-9033-23874E02A973}"/>
              </a:ext>
            </a:extLst>
          </p:cNvPr>
          <p:cNvPicPr/>
          <p:nvPr/>
        </p:nvPicPr>
        <p:blipFill>
          <a:blip r:embed="rId4">
            <a:extLst>
              <a:ext uri="{28A0092B-C50C-407E-A947-70E740481C1C}">
                <a14:useLocalDpi xmlns:a14="http://schemas.microsoft.com/office/drawing/2010/main"/>
              </a:ext>
            </a:extLst>
          </a:blip>
          <a:srcRect/>
          <a:stretch>
            <a:fillRect/>
          </a:stretch>
        </p:blipFill>
        <p:spPr bwMode="auto">
          <a:xfrm>
            <a:off x="7513320" y="3816455"/>
            <a:ext cx="4556760" cy="2653031"/>
          </a:xfrm>
          <a:prstGeom prst="rect">
            <a:avLst/>
          </a:prstGeom>
          <a:noFill/>
          <a:ln>
            <a:noFill/>
          </a:ln>
        </p:spPr>
      </p:pic>
    </p:spTree>
    <p:extLst>
      <p:ext uri="{BB962C8B-B14F-4D97-AF65-F5344CB8AC3E}">
        <p14:creationId xmlns:p14="http://schemas.microsoft.com/office/powerpoint/2010/main" val="388332002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2942" y="97335"/>
            <a:ext cx="11674258" cy="868362"/>
          </a:xfrm>
        </p:spPr>
        <p:txBody>
          <a:bodyPr anchor="ctr">
            <a:normAutofit/>
          </a:bodyPr>
          <a:lstStyle/>
          <a:p>
            <a:pPr algn="ctr"/>
            <a:r>
              <a:rPr lang="en-US" sz="4400">
                <a:latin typeface="Arial" panose="020B0604020202020204" pitchFamily="34" charset="0"/>
                <a:cs typeface="Arial" panose="020B0604020202020204" pitchFamily="34" charset="0"/>
              </a:rPr>
              <a:t>I</a:t>
            </a:r>
            <a:r>
              <a:rPr lang="en-US" sz="4400" baseline="30000">
                <a:latin typeface="Arial" panose="020B0604020202020204" pitchFamily="34" charset="0"/>
                <a:cs typeface="Arial" panose="020B0604020202020204" pitchFamily="34" charset="0"/>
              </a:rPr>
              <a:t>2</a:t>
            </a:r>
            <a:r>
              <a:rPr lang="en-US" sz="4400">
                <a:latin typeface="Arial" panose="020B0604020202020204" pitchFamily="34" charset="0"/>
                <a:cs typeface="Arial" panose="020B0604020202020204" pitchFamily="34" charset="0"/>
              </a:rPr>
              <a:t>C</a:t>
            </a:r>
          </a:p>
        </p:txBody>
      </p:sp>
      <p:sp>
        <p:nvSpPr>
          <p:cNvPr id="3" name="Content Placeholder 2"/>
          <p:cNvSpPr>
            <a:spLocks noGrp="1"/>
          </p:cNvSpPr>
          <p:nvPr>
            <p:ph idx="1"/>
          </p:nvPr>
        </p:nvSpPr>
        <p:spPr>
          <a:xfrm>
            <a:off x="258871" y="1172913"/>
            <a:ext cx="11582400" cy="4242078"/>
          </a:xfrm>
        </p:spPr>
        <p:txBody>
          <a:bodyPr>
            <a:noAutofit/>
          </a:bodyPr>
          <a:lstStyle/>
          <a:p>
            <a:pPr marL="342900" indent="-342900" algn="l">
              <a:spcBef>
                <a:spcPts val="200"/>
              </a:spcBef>
              <a:buFont typeface="Arial" charset="0"/>
              <a:buChar char="•"/>
            </a:pPr>
            <a:r>
              <a:rPr lang="en-US" sz="2000" dirty="0">
                <a:latin typeface="Arial" charset="0"/>
                <a:ea typeface="Arial" charset="0"/>
                <a:cs typeface="Arial" charset="0"/>
              </a:rPr>
              <a:t>The I</a:t>
            </a:r>
            <a:r>
              <a:rPr lang="en-US" sz="2000" baseline="30000" dirty="0">
                <a:latin typeface="Arial" charset="0"/>
                <a:ea typeface="Arial" charset="0"/>
                <a:cs typeface="Arial" charset="0"/>
              </a:rPr>
              <a:t>2</a:t>
            </a:r>
            <a:r>
              <a:rPr lang="en-US" sz="2000" dirty="0">
                <a:latin typeface="Arial" charset="0"/>
                <a:ea typeface="Arial" charset="0"/>
                <a:cs typeface="Arial" charset="0"/>
              </a:rPr>
              <a:t>C bus, like SPI, uses clock information but also allows multiple addressable devices on the same wire bus.  The I2C bus consists of the following signals:</a:t>
            </a:r>
          </a:p>
          <a:p>
            <a:pPr marL="800100" lvl="1" indent="-342900" algn="l">
              <a:spcBef>
                <a:spcPts val="200"/>
              </a:spcBef>
              <a:buFont typeface="Arial" charset="0"/>
              <a:buChar char="•"/>
            </a:pPr>
            <a:r>
              <a:rPr lang="en-US" sz="1800" dirty="0">
                <a:latin typeface="Arial" charset="0"/>
                <a:ea typeface="Arial" charset="0"/>
                <a:cs typeface="Arial" charset="0"/>
              </a:rPr>
              <a:t>SCL</a:t>
            </a:r>
          </a:p>
          <a:p>
            <a:pPr marL="800100" lvl="1" indent="-342900" algn="l">
              <a:spcBef>
                <a:spcPts val="200"/>
              </a:spcBef>
              <a:buFont typeface="Arial" charset="0"/>
              <a:buChar char="•"/>
            </a:pPr>
            <a:r>
              <a:rPr lang="en-US" sz="1800" dirty="0">
                <a:latin typeface="Arial" charset="0"/>
                <a:ea typeface="Arial" charset="0"/>
                <a:cs typeface="Arial" charset="0"/>
              </a:rPr>
              <a:t>SDA</a:t>
            </a:r>
          </a:p>
          <a:p>
            <a:pPr marL="800100" lvl="1" indent="-342900" algn="l">
              <a:spcBef>
                <a:spcPts val="200"/>
              </a:spcBef>
              <a:buFont typeface="Arial" charset="0"/>
              <a:buChar char="•"/>
            </a:pPr>
            <a:r>
              <a:rPr lang="en-US" sz="1800" dirty="0">
                <a:latin typeface="Arial" charset="0"/>
                <a:ea typeface="Arial" charset="0"/>
                <a:cs typeface="Arial" charset="0"/>
              </a:rPr>
              <a:t>GND</a:t>
            </a:r>
          </a:p>
          <a:p>
            <a:pPr marL="342900" indent="-342900" algn="l">
              <a:spcBef>
                <a:spcPts val="200"/>
              </a:spcBef>
              <a:buFont typeface="Arial" charset="0"/>
              <a:buChar char="•"/>
            </a:pPr>
            <a:r>
              <a:rPr lang="en-US" sz="2000" dirty="0">
                <a:latin typeface="Arial" charset="0"/>
                <a:ea typeface="Arial" charset="0"/>
                <a:cs typeface="Arial" charset="0"/>
              </a:rPr>
              <a:t>The protocol is:</a:t>
            </a:r>
          </a:p>
          <a:p>
            <a:pPr marL="800100" lvl="1" indent="-342900" algn="l">
              <a:spcBef>
                <a:spcPts val="200"/>
              </a:spcBef>
              <a:buFont typeface="Arial" charset="0"/>
              <a:buChar char="•"/>
            </a:pPr>
            <a:r>
              <a:rPr lang="en-US" sz="1800" dirty="0">
                <a:latin typeface="Arial" charset="0"/>
                <a:ea typeface="Arial" charset="0"/>
                <a:cs typeface="Arial" charset="0"/>
              </a:rPr>
              <a:t>In the normal state SDA, SCL are high</a:t>
            </a:r>
          </a:p>
          <a:p>
            <a:pPr marL="800100" lvl="1" indent="-342900" algn="l">
              <a:spcBef>
                <a:spcPts val="200"/>
              </a:spcBef>
              <a:buFont typeface="Arial" charset="0"/>
              <a:buChar char="•"/>
            </a:pPr>
            <a:r>
              <a:rPr lang="en-US" sz="1800" dirty="0">
                <a:latin typeface="Arial" charset="0"/>
                <a:ea typeface="Arial" charset="0"/>
                <a:cs typeface="Arial" charset="0"/>
              </a:rPr>
              <a:t>To begin, the bus master pulls SCL high and SDA low (transition is start condition).</a:t>
            </a:r>
          </a:p>
          <a:p>
            <a:pPr marL="800100" lvl="1" indent="-342900" algn="l">
              <a:spcBef>
                <a:spcPts val="200"/>
              </a:spcBef>
              <a:buFont typeface="Arial" charset="0"/>
              <a:buChar char="•"/>
            </a:pPr>
            <a:r>
              <a:rPr lang="en-US" sz="1800" dirty="0">
                <a:latin typeface="Arial" charset="0"/>
                <a:ea typeface="Arial" charset="0"/>
                <a:cs typeface="Arial" charset="0"/>
              </a:rPr>
              <a:t>The master then sends the address of device (MSB first) being addressed and the R(1)/W(0) bit</a:t>
            </a:r>
          </a:p>
          <a:p>
            <a:pPr marL="800100" lvl="1" indent="-342900" algn="l">
              <a:spcBef>
                <a:spcPts val="200"/>
              </a:spcBef>
              <a:buFont typeface="Arial" charset="0"/>
              <a:buChar char="•"/>
            </a:pPr>
            <a:r>
              <a:rPr lang="en-US" sz="1800" dirty="0">
                <a:latin typeface="Arial" charset="0"/>
                <a:ea typeface="Arial" charset="0"/>
                <a:cs typeface="Arial" charset="0"/>
              </a:rPr>
              <a:t>The slave pulls SDA low to acknowledge (ACK).</a:t>
            </a:r>
          </a:p>
          <a:p>
            <a:pPr marL="800100" lvl="1" indent="-342900" algn="l">
              <a:spcBef>
                <a:spcPts val="200"/>
              </a:spcBef>
              <a:buFont typeface="Arial" charset="0"/>
              <a:buChar char="•"/>
            </a:pPr>
            <a:r>
              <a:rPr lang="en-US" sz="1800" dirty="0">
                <a:latin typeface="Arial" charset="0"/>
                <a:ea typeface="Arial" charset="0"/>
                <a:cs typeface="Arial" charset="0"/>
              </a:rPr>
              <a:t>The master or slave sends data (MSB, first)</a:t>
            </a:r>
          </a:p>
          <a:p>
            <a:pPr marL="800100" lvl="1" indent="-342900" algn="l">
              <a:spcBef>
                <a:spcPts val="200"/>
              </a:spcBef>
              <a:buFont typeface="Arial" charset="0"/>
              <a:buChar char="•"/>
            </a:pPr>
            <a:r>
              <a:rPr lang="en-US" sz="1800" dirty="0">
                <a:latin typeface="Arial" charset="0"/>
                <a:ea typeface="Arial" charset="0"/>
                <a:cs typeface="Arial" charset="0"/>
              </a:rPr>
              <a:t>The master generated stop condition by pushing SDA high with SCL high  (transition from low to high is stop condition)</a:t>
            </a:r>
          </a:p>
          <a:p>
            <a:pPr marL="800100" lvl="1" indent="-342900" algn="l">
              <a:buFont typeface="Arial" charset="0"/>
              <a:buChar char="•"/>
            </a:pPr>
            <a:endParaRPr lang="en-US" dirty="0">
              <a:latin typeface="Arial" charset="0"/>
              <a:ea typeface="Arial" charset="0"/>
              <a:cs typeface="Arial" charset="0"/>
            </a:endParaRPr>
          </a:p>
          <a:p>
            <a:pPr lvl="1" algn="l"/>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72</a:t>
            </a:fld>
            <a:endParaRPr lang="en-US"/>
          </a:p>
        </p:txBody>
      </p:sp>
      <p:pic>
        <p:nvPicPr>
          <p:cNvPr id="6" name="Picture 5" descr="tandard 7-bit address transfer message.">
            <a:extLst>
              <a:ext uri="{FF2B5EF4-FFF2-40B4-BE49-F238E27FC236}">
                <a16:creationId xmlns:a16="http://schemas.microsoft.com/office/drawing/2014/main" id="{A7C28C8A-E528-A14A-98CB-A1F8058F7C6E}"/>
              </a:ext>
            </a:extLst>
          </p:cNvPr>
          <p:cNvPicPr/>
          <p:nvPr/>
        </p:nvPicPr>
        <p:blipFill>
          <a:blip r:embed="rId3">
            <a:extLst>
              <a:ext uri="{28A0092B-C50C-407E-A947-70E740481C1C}">
                <a14:useLocalDpi xmlns:a14="http://schemas.microsoft.com/office/drawing/2010/main"/>
              </a:ext>
            </a:extLst>
          </a:blip>
          <a:srcRect/>
          <a:stretch>
            <a:fillRect/>
          </a:stretch>
        </p:blipFill>
        <p:spPr bwMode="auto">
          <a:xfrm>
            <a:off x="4853144" y="4617183"/>
            <a:ext cx="6448111" cy="1739168"/>
          </a:xfrm>
          <a:prstGeom prst="rect">
            <a:avLst/>
          </a:prstGeom>
          <a:noFill/>
          <a:ln>
            <a:noFill/>
          </a:ln>
        </p:spPr>
      </p:pic>
    </p:spTree>
    <p:extLst>
      <p:ext uri="{BB962C8B-B14F-4D97-AF65-F5344CB8AC3E}">
        <p14:creationId xmlns:p14="http://schemas.microsoft.com/office/powerpoint/2010/main" val="129936564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760" y="163082"/>
            <a:ext cx="10814304" cy="868362"/>
          </a:xfrm>
        </p:spPr>
        <p:txBody>
          <a:bodyPr anchor="ctr">
            <a:normAutofit/>
          </a:bodyPr>
          <a:lstStyle/>
          <a:p>
            <a:pPr algn="ctr"/>
            <a:r>
              <a:rPr lang="en-US" sz="4400" dirty="0">
                <a:latin typeface="Arial" panose="020B0604020202020204" pitchFamily="34" charset="0"/>
                <a:cs typeface="Arial" panose="020B0604020202020204" pitchFamily="34" charset="0"/>
              </a:rPr>
              <a:t>IoT Sensors and Arduino</a:t>
            </a:r>
          </a:p>
        </p:txBody>
      </p:sp>
      <p:sp>
        <p:nvSpPr>
          <p:cNvPr id="3" name="Content Placeholder 2"/>
          <p:cNvSpPr>
            <a:spLocks noGrp="1"/>
          </p:cNvSpPr>
          <p:nvPr>
            <p:ph idx="1"/>
          </p:nvPr>
        </p:nvSpPr>
        <p:spPr>
          <a:xfrm>
            <a:off x="708712" y="1801524"/>
            <a:ext cx="11042073" cy="4129014"/>
          </a:xfrm>
        </p:spPr>
        <p:txBody>
          <a:bodyPr>
            <a:noAutofit/>
          </a:bodyPr>
          <a:lstStyle/>
          <a:p>
            <a:pPr marL="342900" indent="-342900" algn="l">
              <a:spcBef>
                <a:spcPts val="400"/>
              </a:spcBef>
              <a:buFont typeface="Arial" charset="0"/>
              <a:buChar char="•"/>
            </a:pPr>
            <a:r>
              <a:rPr lang="en-US" sz="2000">
                <a:latin typeface="Arial" charset="0"/>
                <a:ea typeface="Arial" charset="0"/>
                <a:cs typeface="Arial" charset="0"/>
              </a:rPr>
              <a:t>Cameras and CCD’s</a:t>
            </a:r>
          </a:p>
          <a:p>
            <a:pPr marL="342900" indent="-342900" algn="l">
              <a:spcBef>
                <a:spcPts val="400"/>
              </a:spcBef>
              <a:buFont typeface="Arial" charset="0"/>
              <a:buChar char="•"/>
            </a:pPr>
            <a:r>
              <a:rPr lang="en-US" sz="2000">
                <a:latin typeface="Arial" charset="0"/>
                <a:ea typeface="Arial" charset="0"/>
                <a:cs typeface="Arial" charset="0"/>
              </a:rPr>
              <a:t>IMUs</a:t>
            </a:r>
          </a:p>
          <a:p>
            <a:pPr marL="342900" indent="-342900" algn="l">
              <a:spcBef>
                <a:spcPts val="400"/>
              </a:spcBef>
              <a:buFont typeface="Arial" charset="0"/>
              <a:buChar char="•"/>
            </a:pPr>
            <a:r>
              <a:rPr lang="en-US" sz="2000">
                <a:latin typeface="Arial" charset="0"/>
                <a:ea typeface="Arial" charset="0"/>
                <a:cs typeface="Arial" charset="0"/>
              </a:rPr>
              <a:t>Temp, humidity, infrared detectors</a:t>
            </a:r>
          </a:p>
          <a:p>
            <a:pPr marL="342900" indent="-342900" algn="l">
              <a:spcBef>
                <a:spcPts val="400"/>
              </a:spcBef>
              <a:buFont typeface="Arial" charset="0"/>
              <a:buChar char="•"/>
            </a:pPr>
            <a:r>
              <a:rPr lang="en-US" sz="2000">
                <a:latin typeface="Arial" charset="0"/>
                <a:ea typeface="Arial" charset="0"/>
                <a:cs typeface="Arial" charset="0"/>
              </a:rPr>
              <a:t>GPS</a:t>
            </a:r>
          </a:p>
          <a:p>
            <a:pPr marL="342900" indent="-342900" algn="l">
              <a:spcBef>
                <a:spcPts val="400"/>
              </a:spcBef>
              <a:buFont typeface="Arial" charset="0"/>
              <a:buChar char="•"/>
            </a:pPr>
            <a:r>
              <a:rPr lang="en-US" sz="2000">
                <a:latin typeface="Arial" charset="0"/>
                <a:ea typeface="Arial" charset="0"/>
                <a:cs typeface="Arial" charset="0"/>
              </a:rPr>
              <a:t>Radar, lidar</a:t>
            </a:r>
          </a:p>
          <a:p>
            <a:pPr marL="342900" indent="-342900" algn="l">
              <a:spcBef>
                <a:spcPts val="400"/>
              </a:spcBef>
              <a:buFont typeface="Arial" charset="0"/>
              <a:buChar char="•"/>
            </a:pPr>
            <a:r>
              <a:rPr lang="en-US" sz="2000">
                <a:latin typeface="Arial" charset="0"/>
                <a:ea typeface="Arial" charset="0"/>
                <a:cs typeface="Arial" charset="0"/>
              </a:rPr>
              <a:t>RF receivers, transmitters</a:t>
            </a:r>
          </a:p>
          <a:p>
            <a:pPr marL="342900" indent="-342900" algn="l">
              <a:spcBef>
                <a:spcPts val="400"/>
              </a:spcBef>
              <a:buFont typeface="Arial" charset="0"/>
              <a:buChar char="•"/>
            </a:pPr>
            <a:r>
              <a:rPr lang="en-US" sz="2000">
                <a:latin typeface="Arial" charset="0"/>
                <a:ea typeface="Arial" charset="0"/>
                <a:cs typeface="Arial" charset="0"/>
              </a:rPr>
              <a:t>Sound, vibration detection</a:t>
            </a:r>
          </a:p>
          <a:p>
            <a:pPr marL="342900" indent="-342900" algn="l">
              <a:spcBef>
                <a:spcPts val="400"/>
              </a:spcBef>
              <a:buFont typeface="Arial" charset="0"/>
              <a:buChar char="•"/>
            </a:pPr>
            <a:r>
              <a:rPr lang="en-US" sz="2000">
                <a:latin typeface="Arial" charset="0"/>
                <a:ea typeface="Arial" charset="0"/>
                <a:cs typeface="Arial" charset="0"/>
              </a:rPr>
              <a:t>Barometer (altimeter)</a:t>
            </a:r>
          </a:p>
          <a:p>
            <a:pPr algn="l"/>
            <a:endParaRPr lang="en-US">
              <a:latin typeface="Arial" charset="0"/>
              <a:ea typeface="Arial" charset="0"/>
              <a:cs typeface="Arial" charset="0"/>
            </a:endParaRPr>
          </a:p>
          <a:p>
            <a:pPr marL="342900" indent="-342900" algn="l">
              <a:buFont typeface="Arial" charset="0"/>
              <a:buChar char="•"/>
            </a:pPr>
            <a:endParaRPr lang="en-US"/>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73</a:t>
            </a:fld>
            <a:endParaRPr lang="en-US"/>
          </a:p>
        </p:txBody>
      </p:sp>
    </p:spTree>
    <p:extLst>
      <p:ext uri="{BB962C8B-B14F-4D97-AF65-F5344CB8AC3E}">
        <p14:creationId xmlns:p14="http://schemas.microsoft.com/office/powerpoint/2010/main" val="253853313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36524"/>
            <a:ext cx="8229600" cy="868362"/>
          </a:xfrm>
        </p:spPr>
        <p:txBody>
          <a:bodyPr anchor="ctr">
            <a:normAutofit/>
          </a:bodyPr>
          <a:lstStyle/>
          <a:p>
            <a:pPr algn="ctr"/>
            <a:r>
              <a:rPr lang="en-US" sz="4400" dirty="0">
                <a:latin typeface="Arial" panose="020B0604020202020204" pitchFamily="34" charset="0"/>
                <a:cs typeface="Arial" panose="020B0604020202020204" pitchFamily="34" charset="0"/>
              </a:rPr>
              <a:t>Arduino</a:t>
            </a:r>
          </a:p>
        </p:txBody>
      </p:sp>
      <p:sp>
        <p:nvSpPr>
          <p:cNvPr id="3" name="Content Placeholder 2"/>
          <p:cNvSpPr>
            <a:spLocks noGrp="1"/>
          </p:cNvSpPr>
          <p:nvPr>
            <p:ph idx="1"/>
          </p:nvPr>
        </p:nvSpPr>
        <p:spPr>
          <a:xfrm>
            <a:off x="325631" y="2148841"/>
            <a:ext cx="11540738" cy="3844499"/>
          </a:xfrm>
        </p:spPr>
        <p:txBody>
          <a:bodyPr>
            <a:noAutofit/>
          </a:bodyPr>
          <a:lstStyle/>
          <a:p>
            <a:pPr marL="342900" indent="-342900" algn="l">
              <a:spcBef>
                <a:spcPts val="400"/>
              </a:spcBef>
              <a:buFont typeface="Arial" charset="0"/>
              <a:buChar char="•"/>
            </a:pPr>
            <a:r>
              <a:rPr lang="en-US" sz="2000" dirty="0">
                <a:latin typeface="Arial" charset="0"/>
                <a:ea typeface="Arial" charset="0"/>
                <a:cs typeface="Arial" charset="0"/>
              </a:rPr>
              <a:t>The Arduino is a microcontroller development board.  It costs about $15.</a:t>
            </a:r>
          </a:p>
          <a:p>
            <a:pPr marL="342900" indent="-342900" algn="l">
              <a:spcBef>
                <a:spcPts val="400"/>
              </a:spcBef>
              <a:buFont typeface="Arial" charset="0"/>
              <a:buChar char="•"/>
            </a:pPr>
            <a:r>
              <a:rPr lang="en-US" sz="2000" dirty="0">
                <a:latin typeface="Arial" charset="0"/>
                <a:ea typeface="Arial" charset="0"/>
                <a:cs typeface="Arial" charset="0"/>
              </a:rPr>
              <a:t>When the Arduino “wakes up,” it checks the serial connection for a program to be downloaded.  If one is present, the Arduino downloads it.  If there is no new program or the download is complete, it runs the last loaded program.</a:t>
            </a:r>
          </a:p>
          <a:p>
            <a:pPr marL="342900" indent="-342900" algn="l">
              <a:spcBef>
                <a:spcPts val="400"/>
              </a:spcBef>
              <a:buFont typeface="Arial" charset="0"/>
              <a:buChar char="•"/>
            </a:pPr>
            <a:r>
              <a:rPr lang="en-US" sz="2000" dirty="0">
                <a:latin typeface="Arial" charset="0"/>
                <a:ea typeface="Arial" charset="0"/>
                <a:cs typeface="Arial" charset="0"/>
              </a:rPr>
              <a:t>Arduino has about 30 “GPIO” pins you can connect to.  Some are connected to analog to digital converters (ADC) and digital converters (DAC) so you can read and write analog signals.  Some are digital pins you can connect to other digital devices.</a:t>
            </a:r>
          </a:p>
          <a:p>
            <a:pPr marL="342900" indent="-342900" algn="l">
              <a:spcBef>
                <a:spcPts val="400"/>
              </a:spcBef>
              <a:buFont typeface="Arial" charset="0"/>
              <a:buChar char="•"/>
            </a:pPr>
            <a:r>
              <a:rPr lang="en-US" sz="2000" dirty="0">
                <a:latin typeface="Arial" charset="0"/>
                <a:ea typeface="Arial" charset="0"/>
                <a:cs typeface="Arial" charset="0"/>
              </a:rPr>
              <a:t>Your program can read to write data to the I/O pins.</a:t>
            </a:r>
          </a:p>
          <a:p>
            <a:pPr marL="342900" indent="-342900" algn="l">
              <a:spcBef>
                <a:spcPts val="400"/>
              </a:spcBef>
              <a:buFont typeface="Arial" charset="0"/>
              <a:buChar char="•"/>
            </a:pPr>
            <a:r>
              <a:rPr lang="en-US" sz="2000" dirty="0">
                <a:latin typeface="Arial" charset="0"/>
                <a:ea typeface="Arial" charset="0"/>
                <a:cs typeface="Arial" charset="0"/>
              </a:rPr>
              <a:t>The heart of the Arduino is a simple microcontroller (e.g. - ATMega-328).</a:t>
            </a:r>
          </a:p>
          <a:p>
            <a:pPr marL="342900" indent="-342900" algn="l">
              <a:spcBef>
                <a:spcPts val="400"/>
              </a:spcBef>
              <a:buFont typeface="Arial" charset="0"/>
              <a:buChar char="•"/>
            </a:pPr>
            <a:r>
              <a:rPr lang="en-US" sz="2000" dirty="0">
                <a:latin typeface="Arial" charset="0"/>
                <a:ea typeface="Arial" charset="0"/>
                <a:cs typeface="Arial" charset="0"/>
              </a:rPr>
              <a:t>You can supply external power (5V) or it can be powered through the serial interface (3.3V).</a:t>
            </a:r>
          </a:p>
          <a:p>
            <a:pPr marL="342900" indent="-342900" algn="l">
              <a:spcBef>
                <a:spcPts val="400"/>
              </a:spcBef>
              <a:buFont typeface="Arial" charset="0"/>
              <a:buChar char="•"/>
            </a:pPr>
            <a:r>
              <a:rPr lang="en-US" sz="2000" dirty="0">
                <a:latin typeface="Arial" charset="0"/>
                <a:ea typeface="Arial" charset="0"/>
                <a:cs typeface="Arial" charset="0"/>
              </a:rPr>
              <a:t>There is a complete program development environment available </a:t>
            </a:r>
            <a:r>
              <a:rPr lang="en-US" sz="2000" dirty="0">
                <a:solidFill>
                  <a:srgbClr val="2282F0"/>
                </a:solidFill>
                <a:latin typeface="Arial" charset="0"/>
                <a:ea typeface="Arial" charset="0"/>
                <a:cs typeface="Arial" charset="0"/>
                <a:hlinkClick r:id="rId3">
                  <a:extLst>
                    <a:ext uri="{A12FA001-AC4F-418D-AE19-62706E023703}">
                      <ahyp:hlinkClr xmlns:ahyp="http://schemas.microsoft.com/office/drawing/2018/hyperlinkcolor" val="tx"/>
                    </a:ext>
                  </a:extLst>
                </a:hlinkClick>
              </a:rPr>
              <a:t>here</a:t>
            </a:r>
            <a:r>
              <a:rPr lang="en-US" sz="2000" dirty="0">
                <a:solidFill>
                  <a:srgbClr val="2282F0"/>
                </a:solidFill>
                <a:latin typeface="Arial" charset="0"/>
                <a:ea typeface="Arial" charset="0"/>
                <a:cs typeface="Arial" charset="0"/>
              </a:rPr>
              <a:t>, </a:t>
            </a:r>
            <a:r>
              <a:rPr lang="en-US" sz="2000" dirty="0">
                <a:latin typeface="Arial" charset="0"/>
                <a:ea typeface="Arial" charset="0"/>
                <a:cs typeface="Arial" charset="0"/>
              </a:rPr>
              <a:t>as well as tons of sample code for use with sensors (see references).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74</a:t>
            </a:fld>
            <a:endParaRPr lang="en-US"/>
          </a:p>
        </p:txBody>
      </p:sp>
      <p:pic>
        <p:nvPicPr>
          <p:cNvPr id="7" name="Picture 6" descr="NO ISP">
            <a:extLst>
              <a:ext uri="{FF2B5EF4-FFF2-40B4-BE49-F238E27FC236}">
                <a16:creationId xmlns:a16="http://schemas.microsoft.com/office/drawing/2014/main" id="{7439E329-336C-9848-9089-E8A05AC891F8}"/>
              </a:ext>
            </a:extLst>
          </p:cNvPr>
          <p:cNvPicPr/>
          <p:nvPr/>
        </p:nvPicPr>
        <p:blipFill>
          <a:blip r:embed="rId4" cstate="print">
            <a:extLst>
              <a:ext uri="{28A0092B-C50C-407E-A947-70E740481C1C}">
                <a14:useLocalDpi xmlns:a14="http://schemas.microsoft.com/office/drawing/2010/main"/>
              </a:ext>
            </a:extLst>
          </a:blip>
          <a:srcRect/>
          <a:stretch>
            <a:fillRect/>
          </a:stretch>
        </p:blipFill>
        <p:spPr bwMode="auto">
          <a:xfrm>
            <a:off x="8744755" y="123236"/>
            <a:ext cx="3380066" cy="1842696"/>
          </a:xfrm>
          <a:prstGeom prst="rect">
            <a:avLst/>
          </a:prstGeom>
          <a:noFill/>
          <a:ln>
            <a:noFill/>
          </a:ln>
        </p:spPr>
      </p:pic>
    </p:spTree>
    <p:extLst>
      <p:ext uri="{BB962C8B-B14F-4D97-AF65-F5344CB8AC3E}">
        <p14:creationId xmlns:p14="http://schemas.microsoft.com/office/powerpoint/2010/main" val="72075183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3691" y="136524"/>
            <a:ext cx="11887199" cy="868362"/>
          </a:xfrm>
        </p:spPr>
        <p:txBody>
          <a:bodyPr anchor="ctr">
            <a:normAutofit/>
          </a:bodyPr>
          <a:lstStyle/>
          <a:p>
            <a:pPr algn="ctr"/>
            <a:r>
              <a:rPr lang="en-US" sz="4800" dirty="0">
                <a:latin typeface="Arial" panose="020B0604020202020204" pitchFamily="34" charset="0"/>
                <a:cs typeface="Arial" panose="020B0604020202020204" pitchFamily="34" charset="0"/>
              </a:rPr>
              <a:t>Arduino</a:t>
            </a:r>
          </a:p>
        </p:txBody>
      </p:sp>
      <p:sp>
        <p:nvSpPr>
          <p:cNvPr id="3" name="Content Placeholder 2"/>
          <p:cNvSpPr>
            <a:spLocks noGrp="1"/>
          </p:cNvSpPr>
          <p:nvPr>
            <p:ph idx="1"/>
          </p:nvPr>
        </p:nvSpPr>
        <p:spPr>
          <a:xfrm>
            <a:off x="465406" y="2097985"/>
            <a:ext cx="11261187" cy="4258366"/>
          </a:xfrm>
        </p:spPr>
        <p:txBody>
          <a:bodyPr>
            <a:noAutofit/>
          </a:bodyPr>
          <a:lstStyle/>
          <a:p>
            <a:pPr marL="342900" indent="-342900" algn="l">
              <a:spcBef>
                <a:spcPts val="200"/>
              </a:spcBef>
              <a:buFont typeface="Arial" charset="0"/>
              <a:buChar char="•"/>
            </a:pPr>
            <a:r>
              <a:rPr lang="en-US" sz="2000" dirty="0">
                <a:latin typeface="Arial" charset="0"/>
                <a:ea typeface="Arial" charset="0"/>
                <a:cs typeface="Arial" charset="0"/>
              </a:rPr>
              <a:t>You can connect a lot of devices via the GPIO pins to the Arduino including programs that implement the asynchronous serial interface, SPI, and I2C, as well as digital sensors, memory, actuators like robot arms and radios.</a:t>
            </a:r>
          </a:p>
          <a:p>
            <a:pPr marL="342900" indent="-342900" algn="l">
              <a:spcBef>
                <a:spcPts val="200"/>
              </a:spcBef>
              <a:buFont typeface="Arial" charset="0"/>
              <a:buChar char="•"/>
            </a:pPr>
            <a:r>
              <a:rPr lang="en-US" sz="2000" dirty="0">
                <a:latin typeface="Arial" charset="0"/>
                <a:ea typeface="Arial" charset="0"/>
                <a:cs typeface="Arial" charset="0"/>
              </a:rPr>
              <a:t>We’ll demonstrate</a:t>
            </a:r>
          </a:p>
          <a:p>
            <a:pPr marL="800100" lvl="1" indent="-342900" algn="l">
              <a:spcBef>
                <a:spcPts val="200"/>
              </a:spcBef>
              <a:buFont typeface="Arial" charset="0"/>
              <a:buChar char="•"/>
            </a:pPr>
            <a:r>
              <a:rPr lang="en-US" dirty="0">
                <a:latin typeface="Arial" charset="0"/>
                <a:ea typeface="Arial" charset="0"/>
                <a:cs typeface="Arial" charset="0"/>
              </a:rPr>
              <a:t>Reading and writing analog signal</a:t>
            </a:r>
          </a:p>
          <a:p>
            <a:pPr marL="800100" lvl="1" indent="-342900" algn="l">
              <a:spcBef>
                <a:spcPts val="200"/>
              </a:spcBef>
              <a:buFont typeface="Arial" charset="0"/>
              <a:buChar char="•"/>
            </a:pPr>
            <a:r>
              <a:rPr lang="en-US" dirty="0">
                <a:latin typeface="Arial" charset="0"/>
                <a:ea typeface="Arial" charset="0"/>
                <a:cs typeface="Arial" charset="0"/>
              </a:rPr>
              <a:t>Reading and writing a read only memory (ROM) chip</a:t>
            </a:r>
          </a:p>
          <a:p>
            <a:pPr marL="800100" lvl="1" indent="-342900" algn="l">
              <a:spcBef>
                <a:spcPts val="200"/>
              </a:spcBef>
              <a:buFont typeface="Arial" charset="0"/>
              <a:buChar char="•"/>
            </a:pPr>
            <a:r>
              <a:rPr lang="en-US" dirty="0">
                <a:latin typeface="Arial" charset="0"/>
                <a:ea typeface="Arial" charset="0"/>
                <a:cs typeface="Arial" charset="0"/>
              </a:rPr>
              <a:t>Reading and writing an SD card</a:t>
            </a:r>
          </a:p>
          <a:p>
            <a:pPr marL="800100" lvl="1" indent="-342900" algn="l">
              <a:spcBef>
                <a:spcPts val="200"/>
              </a:spcBef>
              <a:buFont typeface="Arial" charset="0"/>
              <a:buChar char="•"/>
            </a:pPr>
            <a:r>
              <a:rPr lang="en-US" dirty="0">
                <a:latin typeface="Arial" charset="0"/>
                <a:ea typeface="Arial" charset="0"/>
                <a:cs typeface="Arial" charset="0"/>
              </a:rPr>
              <a:t>Reading sensor data from thermometers, gyros, accelerometers and infrared detectors</a:t>
            </a:r>
          </a:p>
          <a:p>
            <a:pPr marL="342900" indent="-342900" algn="l">
              <a:spcBef>
                <a:spcPts val="200"/>
              </a:spcBef>
              <a:buFont typeface="Arial" charset="0"/>
              <a:buChar char="•"/>
            </a:pPr>
            <a:r>
              <a:rPr lang="en-US" sz="2000" dirty="0">
                <a:latin typeface="Arial" charset="0"/>
                <a:ea typeface="Arial" charset="0"/>
                <a:cs typeface="Arial" charset="0"/>
              </a:rPr>
              <a:t>Connecting other devices is very similar.</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75</a:t>
            </a:fld>
            <a:endParaRPr lang="en-US"/>
          </a:p>
        </p:txBody>
      </p:sp>
    </p:spTree>
    <p:extLst>
      <p:ext uri="{BB962C8B-B14F-4D97-AF65-F5344CB8AC3E}">
        <p14:creationId xmlns:p14="http://schemas.microsoft.com/office/powerpoint/2010/main" val="404286634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8105" y="136524"/>
            <a:ext cx="10976654" cy="868362"/>
          </a:xfrm>
        </p:spPr>
        <p:txBody>
          <a:bodyPr anchor="ctr">
            <a:normAutofit/>
          </a:bodyPr>
          <a:lstStyle/>
          <a:p>
            <a:pPr algn="ctr"/>
            <a:r>
              <a:rPr lang="en-US" sz="4400">
                <a:latin typeface="Arial" panose="020B0604020202020204" pitchFamily="34" charset="0"/>
                <a:cs typeface="Arial" panose="020B0604020202020204" pitchFamily="34" charset="0"/>
              </a:rPr>
              <a:t>ESP32 </a:t>
            </a:r>
            <a:endParaRPr lang="en-US" sz="660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368105" y="1997777"/>
            <a:ext cx="7297824" cy="4258366"/>
          </a:xfrm>
        </p:spPr>
        <p:txBody>
          <a:bodyPr>
            <a:noAutofit/>
          </a:bodyPr>
          <a:lstStyle/>
          <a:p>
            <a:pPr marL="342900" indent="-342900" algn="l">
              <a:spcBef>
                <a:spcPts val="400"/>
              </a:spcBef>
              <a:buFont typeface="Arial" charset="0"/>
              <a:buChar char="•"/>
            </a:pPr>
            <a:r>
              <a:rPr lang="en-US" sz="2000" dirty="0">
                <a:latin typeface="Arial" charset="0"/>
                <a:ea typeface="Arial" charset="0"/>
                <a:cs typeface="Arial" charset="0"/>
              </a:rPr>
              <a:t>Another microcontroller is the ESP32, released in 2016.</a:t>
            </a:r>
          </a:p>
          <a:p>
            <a:pPr marL="342900" indent="-342900" algn="l">
              <a:spcBef>
                <a:spcPts val="400"/>
              </a:spcBef>
              <a:buFont typeface="Arial" charset="0"/>
              <a:buChar char="•"/>
            </a:pPr>
            <a:r>
              <a:rPr lang="en-US" sz="2000" dirty="0">
                <a:latin typeface="Arial" charset="0"/>
                <a:ea typeface="Arial" charset="0"/>
                <a:cs typeface="Arial" charset="0"/>
              </a:rPr>
              <a:t>This uses the </a:t>
            </a:r>
            <a:r>
              <a:rPr lang="en-US" sz="2000" dirty="0" err="1">
                <a:latin typeface="Arial" charset="0"/>
                <a:ea typeface="Arial" charset="0"/>
                <a:cs typeface="Arial" charset="0"/>
              </a:rPr>
              <a:t>Xtensa</a:t>
            </a:r>
            <a:r>
              <a:rPr lang="en-US" sz="2000" dirty="0">
                <a:latin typeface="Arial" charset="0"/>
                <a:ea typeface="Arial" charset="0"/>
                <a:cs typeface="Arial" charset="0"/>
              </a:rPr>
              <a:t> architecture</a:t>
            </a:r>
          </a:p>
          <a:p>
            <a:pPr marL="342900" indent="-342900" algn="l">
              <a:spcBef>
                <a:spcPts val="400"/>
              </a:spcBef>
              <a:buFont typeface="Arial" charset="0"/>
              <a:buChar char="•"/>
            </a:pPr>
            <a:r>
              <a:rPr lang="en-US" sz="2000" dirty="0">
                <a:latin typeface="Arial" charset="0"/>
                <a:ea typeface="Arial" charset="0"/>
                <a:cs typeface="Arial" charset="0"/>
              </a:rPr>
              <a:t>It has built in </a:t>
            </a:r>
            <a:r>
              <a:rPr lang="en-US" sz="2000" dirty="0" err="1">
                <a:latin typeface="Arial" charset="0"/>
                <a:ea typeface="Arial" charset="0"/>
                <a:cs typeface="Arial" charset="0"/>
              </a:rPr>
              <a:t>wifi</a:t>
            </a:r>
            <a:r>
              <a:rPr lang="en-US" sz="2000" dirty="0">
                <a:latin typeface="Arial" charset="0"/>
                <a:ea typeface="Arial" charset="0"/>
                <a:cs typeface="Arial" charset="0"/>
              </a:rPr>
              <a:t> and blue-tooth (the Arduino doesn’t).</a:t>
            </a:r>
          </a:p>
          <a:p>
            <a:pPr marL="342900" indent="-342900" algn="l">
              <a:spcBef>
                <a:spcPts val="400"/>
              </a:spcBef>
              <a:buFont typeface="Arial" charset="0"/>
              <a:buChar char="•"/>
            </a:pPr>
            <a:r>
              <a:rPr lang="en-US" sz="2000" dirty="0">
                <a:latin typeface="Arial" charset="0"/>
                <a:ea typeface="Arial" charset="0"/>
                <a:cs typeface="Arial" charset="0"/>
              </a:rPr>
              <a:t>The documentation is </a:t>
            </a:r>
            <a:r>
              <a:rPr lang="en-US" sz="2000" dirty="0">
                <a:solidFill>
                  <a:srgbClr val="2282F0"/>
                </a:solidFill>
                <a:latin typeface="Arial" charset="0"/>
                <a:ea typeface="Arial" charset="0"/>
                <a:cs typeface="Arial" charset="0"/>
                <a:hlinkClick r:id="rId3">
                  <a:extLst>
                    <a:ext uri="{A12FA001-AC4F-418D-AE19-62706E023703}">
                      <ahyp:hlinkClr xmlns:ahyp="http://schemas.microsoft.com/office/drawing/2018/hyperlinkcolor" val="tx"/>
                    </a:ext>
                  </a:extLst>
                </a:hlinkClick>
              </a:rPr>
              <a:t>here</a:t>
            </a:r>
            <a:r>
              <a:rPr lang="en-US" sz="2000" dirty="0">
                <a:latin typeface="Arial" charset="0"/>
                <a:ea typeface="Arial" charset="0"/>
                <a:cs typeface="Arial" charset="0"/>
              </a:rPr>
              <a:t>.</a:t>
            </a:r>
          </a:p>
          <a:p>
            <a:pPr marL="342900" indent="-342900" algn="l">
              <a:spcBef>
                <a:spcPts val="400"/>
              </a:spcBef>
              <a:buFont typeface="Arial" charset="0"/>
              <a:buChar char="•"/>
            </a:pPr>
            <a:r>
              <a:rPr lang="en-US" sz="2000" dirty="0">
                <a:latin typeface="Arial" charset="0"/>
                <a:ea typeface="Arial" charset="0"/>
                <a:cs typeface="Arial" charset="0"/>
              </a:rPr>
              <a:t>You can use the Arduino IDE to program the ESP32 and the same sample code should work.</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76</a:t>
            </a:fld>
            <a:endParaRPr lang="en-US"/>
          </a:p>
        </p:txBody>
      </p:sp>
      <p:pic>
        <p:nvPicPr>
          <p:cNvPr id="1029" name="Picture 5" descr="page20image432550528">
            <a:extLst>
              <a:ext uri="{FF2B5EF4-FFF2-40B4-BE49-F238E27FC236}">
                <a16:creationId xmlns:a16="http://schemas.microsoft.com/office/drawing/2014/main" id="{09BEC013-1F80-624B-9F2A-64BFE61CE741}"/>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7760677" y="1759783"/>
            <a:ext cx="4229100" cy="3746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778750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1931" y="136524"/>
            <a:ext cx="11733546" cy="868362"/>
          </a:xfrm>
        </p:spPr>
        <p:txBody>
          <a:bodyPr anchor="ctr">
            <a:normAutofit/>
          </a:bodyPr>
          <a:lstStyle/>
          <a:p>
            <a:pPr algn="ctr"/>
            <a:r>
              <a:rPr lang="en-US" sz="4800">
                <a:latin typeface="Arial" panose="020B0604020202020204" pitchFamily="34" charset="0"/>
                <a:cs typeface="Arial" panose="020B0604020202020204" pitchFamily="34" charset="0"/>
              </a:rPr>
              <a:t>Information and Stuff</a:t>
            </a:r>
          </a:p>
        </p:txBody>
      </p:sp>
      <p:sp>
        <p:nvSpPr>
          <p:cNvPr id="3" name="Content Placeholder 2"/>
          <p:cNvSpPr>
            <a:spLocks noGrp="1"/>
          </p:cNvSpPr>
          <p:nvPr>
            <p:ph idx="1"/>
          </p:nvPr>
        </p:nvSpPr>
        <p:spPr>
          <a:xfrm>
            <a:off x="275573" y="1320800"/>
            <a:ext cx="11733547" cy="5193369"/>
          </a:xfrm>
        </p:spPr>
        <p:txBody>
          <a:bodyPr>
            <a:noAutofit/>
          </a:bodyPr>
          <a:lstStyle/>
          <a:p>
            <a:pPr marL="342900" lvl="0" indent="-342900" algn="l">
              <a:buFont typeface="Arial" panose="020B0604020202020204" pitchFamily="34" charset="0"/>
              <a:buChar char="•"/>
            </a:pPr>
            <a:r>
              <a:rPr lang="en-US" sz="2000" dirty="0">
                <a:latin typeface="Arial" panose="020B0604020202020204" pitchFamily="34" charset="0"/>
                <a:cs typeface="Arial" panose="020B0604020202020204" pitchFamily="34" charset="0"/>
              </a:rPr>
              <a:t>Here are some datasheets for the hardware and some software we’ll use:</a:t>
            </a:r>
          </a:p>
          <a:p>
            <a:pPr marL="800100" lvl="1" indent="-342900" algn="l">
              <a:spcBef>
                <a:spcPts val="200"/>
              </a:spcBef>
              <a:buFont typeface="Arial" panose="020B0604020202020204" pitchFamily="34" charset="0"/>
              <a:buChar char="•"/>
            </a:pPr>
            <a:r>
              <a:rPr lang="en-US" sz="1800" dirty="0">
                <a:latin typeface="Arial" panose="020B0604020202020204" pitchFamily="34" charset="0"/>
                <a:cs typeface="Arial" panose="020B0604020202020204" pitchFamily="34" charset="0"/>
              </a:rPr>
              <a:t>ADXL345  Accelerometer         </a:t>
            </a:r>
            <a:r>
              <a:rPr lang="en-US" sz="1800" u="sng" dirty="0">
                <a:solidFill>
                  <a:srgbClr val="0070C0"/>
                </a:solidFill>
                <a:latin typeface="Arial" panose="020B0604020202020204" pitchFamily="34" charset="0"/>
                <a:cs typeface="Arial" panose="020B0604020202020204" pitchFamily="34" charset="0"/>
                <a:hlinkClick r:id="rId3">
                  <a:extLst>
                    <a:ext uri="{A12FA001-AC4F-418D-AE19-62706E023703}">
                      <ahyp:hlinkClr xmlns:ahyp="http://schemas.microsoft.com/office/drawing/2018/hyperlinkcolor" val="tx"/>
                    </a:ext>
                  </a:extLst>
                </a:hlinkClick>
              </a:rPr>
              <a:t>Datasheet</a:t>
            </a:r>
            <a:endParaRPr lang="en-US" sz="1800" dirty="0">
              <a:solidFill>
                <a:srgbClr val="0070C0"/>
              </a:solidFill>
              <a:latin typeface="Arial" panose="020B0604020202020204" pitchFamily="34" charset="0"/>
              <a:cs typeface="Arial" panose="020B0604020202020204" pitchFamily="34" charset="0"/>
            </a:endParaRPr>
          </a:p>
          <a:p>
            <a:pPr marL="800100" lvl="1" indent="-342900" algn="l">
              <a:spcBef>
                <a:spcPts val="200"/>
              </a:spcBef>
              <a:buFont typeface="Arial" panose="020B0604020202020204" pitchFamily="34" charset="0"/>
              <a:buChar char="•"/>
            </a:pPr>
            <a:r>
              <a:rPr lang="en-US" sz="1800" dirty="0">
                <a:latin typeface="Arial" panose="020B0604020202020204" pitchFamily="34" charset="0"/>
                <a:cs typeface="Arial" panose="020B0604020202020204" pitchFamily="34" charset="0"/>
              </a:rPr>
              <a:t>L3G4200D  Gyroscope             </a:t>
            </a:r>
            <a:r>
              <a:rPr lang="en-US" sz="1800" u="sng" dirty="0">
                <a:solidFill>
                  <a:srgbClr val="0070C0"/>
                </a:solidFill>
                <a:latin typeface="Arial" panose="020B0604020202020204" pitchFamily="34" charset="0"/>
                <a:cs typeface="Arial" panose="020B0604020202020204" pitchFamily="34" charset="0"/>
                <a:hlinkClick r:id="rId4">
                  <a:extLst>
                    <a:ext uri="{A12FA001-AC4F-418D-AE19-62706E023703}">
                      <ahyp:hlinkClr xmlns:ahyp="http://schemas.microsoft.com/office/drawing/2018/hyperlinkcolor" val="tx"/>
                    </a:ext>
                  </a:extLst>
                </a:hlinkClick>
              </a:rPr>
              <a:t>Datasheet</a:t>
            </a:r>
            <a:endParaRPr lang="en-US" sz="1800" dirty="0">
              <a:solidFill>
                <a:srgbClr val="0070C0"/>
              </a:solidFill>
              <a:latin typeface="Arial" panose="020B0604020202020204" pitchFamily="34" charset="0"/>
              <a:cs typeface="Arial" panose="020B0604020202020204" pitchFamily="34" charset="0"/>
            </a:endParaRPr>
          </a:p>
          <a:p>
            <a:pPr marL="800100" lvl="1" indent="-342900" algn="l">
              <a:spcBef>
                <a:spcPts val="200"/>
              </a:spcBef>
              <a:buFont typeface="Arial" panose="020B0604020202020204" pitchFamily="34" charset="0"/>
              <a:buChar char="•"/>
            </a:pPr>
            <a:r>
              <a:rPr lang="en-US" sz="1800" dirty="0">
                <a:latin typeface="Arial" panose="020B0604020202020204" pitchFamily="34" charset="0"/>
                <a:cs typeface="Arial" panose="020B0604020202020204" pitchFamily="34" charset="0"/>
              </a:rPr>
              <a:t>MC5883L  Magnetometer         </a:t>
            </a:r>
            <a:r>
              <a:rPr lang="en-US" sz="1800" u="sng" dirty="0">
                <a:solidFill>
                  <a:srgbClr val="0070C0"/>
                </a:solidFill>
                <a:latin typeface="Arial" panose="020B0604020202020204" pitchFamily="34" charset="0"/>
                <a:cs typeface="Arial" panose="020B0604020202020204" pitchFamily="34" charset="0"/>
                <a:hlinkClick r:id="rId5">
                  <a:extLst>
                    <a:ext uri="{A12FA001-AC4F-418D-AE19-62706E023703}">
                      <ahyp:hlinkClr xmlns:ahyp="http://schemas.microsoft.com/office/drawing/2018/hyperlinkcolor" val="tx"/>
                    </a:ext>
                  </a:extLst>
                </a:hlinkClick>
              </a:rPr>
              <a:t>Datasheet</a:t>
            </a:r>
            <a:endParaRPr lang="en-US" sz="1800" dirty="0">
              <a:solidFill>
                <a:srgbClr val="0070C0"/>
              </a:solidFill>
              <a:latin typeface="Arial" panose="020B0604020202020204" pitchFamily="34" charset="0"/>
              <a:cs typeface="Arial" panose="020B0604020202020204" pitchFamily="34" charset="0"/>
            </a:endParaRPr>
          </a:p>
          <a:p>
            <a:pPr marL="800100" lvl="1" indent="-342900" algn="l">
              <a:spcBef>
                <a:spcPts val="200"/>
              </a:spcBef>
              <a:buFont typeface="Arial" panose="020B0604020202020204" pitchFamily="34" charset="0"/>
              <a:buChar char="•"/>
            </a:pPr>
            <a:r>
              <a:rPr lang="en-US" sz="1800" dirty="0">
                <a:latin typeface="Arial" panose="020B0604020202020204" pitchFamily="34" charset="0"/>
                <a:cs typeface="Arial" panose="020B0604020202020204" pitchFamily="34" charset="0"/>
              </a:rPr>
              <a:t>DHT                                           </a:t>
            </a:r>
            <a:r>
              <a:rPr lang="en-US" sz="1800" dirty="0">
                <a:solidFill>
                  <a:srgbClr val="2282F0"/>
                </a:solidFill>
                <a:latin typeface="Arial" panose="020B0604020202020204" pitchFamily="34" charset="0"/>
                <a:cs typeface="Arial" panose="020B0604020202020204" pitchFamily="34" charset="0"/>
                <a:hlinkClick r:id="rId6">
                  <a:extLst>
                    <a:ext uri="{A12FA001-AC4F-418D-AE19-62706E023703}">
                      <ahyp:hlinkClr xmlns:ahyp="http://schemas.microsoft.com/office/drawing/2018/hyperlinkcolor" val="tx"/>
                    </a:ext>
                  </a:extLst>
                </a:hlinkClick>
              </a:rPr>
              <a:t>Datasheet</a:t>
            </a:r>
            <a:endParaRPr lang="en-US" sz="1800" dirty="0">
              <a:solidFill>
                <a:srgbClr val="2282F0"/>
              </a:solidFill>
              <a:latin typeface="Arial" panose="020B0604020202020204" pitchFamily="34" charset="0"/>
              <a:cs typeface="Arial" panose="020B0604020202020204" pitchFamily="34" charset="0"/>
            </a:endParaRPr>
          </a:p>
          <a:p>
            <a:pPr marL="800100" lvl="1" indent="-342900" algn="l">
              <a:spcBef>
                <a:spcPts val="200"/>
              </a:spcBef>
              <a:buFont typeface="Arial" panose="020B0604020202020204" pitchFamily="34" charset="0"/>
              <a:buChar char="•"/>
            </a:pPr>
            <a:r>
              <a:rPr lang="en-US" sz="1800" dirty="0">
                <a:latin typeface="Arial" panose="020B0604020202020204" pitchFamily="34" charset="0"/>
                <a:cs typeface="Arial" panose="020B0604020202020204" pitchFamily="34" charset="0"/>
              </a:rPr>
              <a:t>Ping sensor                               </a:t>
            </a:r>
            <a:r>
              <a:rPr lang="en-US" sz="1800" dirty="0">
                <a:solidFill>
                  <a:srgbClr val="2282F0"/>
                </a:solidFill>
                <a:latin typeface="Arial" panose="020B0604020202020204" pitchFamily="34" charset="0"/>
                <a:cs typeface="Arial" panose="020B0604020202020204" pitchFamily="34" charset="0"/>
                <a:hlinkClick r:id="rId7">
                  <a:extLst>
                    <a:ext uri="{A12FA001-AC4F-418D-AE19-62706E023703}">
                      <ahyp:hlinkClr xmlns:ahyp="http://schemas.microsoft.com/office/drawing/2018/hyperlinkcolor" val="tx"/>
                    </a:ext>
                  </a:extLst>
                </a:hlinkClick>
              </a:rPr>
              <a:t>Datasheet</a:t>
            </a:r>
            <a:endParaRPr lang="en-US" sz="1800" dirty="0">
              <a:solidFill>
                <a:srgbClr val="2282F0"/>
              </a:solidFill>
              <a:latin typeface="Arial" panose="020B0604020202020204" pitchFamily="34" charset="0"/>
              <a:cs typeface="Arial" panose="020B0604020202020204" pitchFamily="34" charset="0"/>
            </a:endParaRPr>
          </a:p>
          <a:p>
            <a:pPr marL="800100" lvl="1" indent="-342900" algn="l">
              <a:spcBef>
                <a:spcPts val="200"/>
              </a:spcBef>
              <a:buFont typeface="Arial" panose="020B0604020202020204" pitchFamily="34" charset="0"/>
              <a:buChar char="•"/>
            </a:pPr>
            <a:r>
              <a:rPr lang="en-US" sz="1800" dirty="0">
                <a:latin typeface="Arial" panose="020B0604020202020204" pitchFamily="34" charset="0"/>
                <a:cs typeface="Arial" panose="020B0604020202020204" pitchFamily="34" charset="0"/>
              </a:rPr>
              <a:t>MPU-6050</a:t>
            </a:r>
            <a:r>
              <a:rPr lang="en-US" sz="1800" dirty="0">
                <a:solidFill>
                  <a:srgbClr val="2282F0"/>
                </a:solidFill>
                <a:latin typeface="Arial" panose="020B0604020202020204" pitchFamily="34" charset="0"/>
                <a:cs typeface="Arial" panose="020B0604020202020204" pitchFamily="34" charset="0"/>
              </a:rPr>
              <a:t>                                 </a:t>
            </a:r>
            <a:r>
              <a:rPr lang="en-US" sz="1800" dirty="0">
                <a:solidFill>
                  <a:srgbClr val="2282F0"/>
                </a:solidFill>
                <a:latin typeface="Arial" panose="020B0604020202020204" pitchFamily="34" charset="0"/>
                <a:cs typeface="Arial" panose="020B0604020202020204" pitchFamily="34" charset="0"/>
                <a:hlinkClick r:id="rId8">
                  <a:extLst>
                    <a:ext uri="{A12FA001-AC4F-418D-AE19-62706E023703}">
                      <ahyp:hlinkClr xmlns:ahyp="http://schemas.microsoft.com/office/drawing/2018/hyperlinkcolor" val="tx"/>
                    </a:ext>
                  </a:extLst>
                </a:hlinkClick>
              </a:rPr>
              <a:t>Datasheet</a:t>
            </a:r>
            <a:endParaRPr lang="en-US" sz="1800" dirty="0">
              <a:solidFill>
                <a:srgbClr val="2282F0"/>
              </a:solidFill>
              <a:latin typeface="Arial" panose="020B0604020202020204" pitchFamily="34" charset="0"/>
              <a:cs typeface="Arial" panose="020B0604020202020204" pitchFamily="34" charset="0"/>
            </a:endParaRPr>
          </a:p>
          <a:p>
            <a:pPr marL="800100" lvl="1" indent="-342900" algn="l">
              <a:spcBef>
                <a:spcPts val="200"/>
              </a:spcBef>
              <a:buFont typeface="Arial" panose="020B0604020202020204" pitchFamily="34" charset="0"/>
              <a:buChar char="•"/>
            </a:pPr>
            <a:r>
              <a:rPr lang="en-US" sz="1800" dirty="0">
                <a:latin typeface="Arial" panose="020B0604020202020204" pitchFamily="34" charset="0"/>
                <a:cs typeface="Arial" panose="020B0604020202020204" pitchFamily="34" charset="0"/>
              </a:rPr>
              <a:t>Barometer (BMP-280)               </a:t>
            </a:r>
            <a:r>
              <a:rPr lang="en-US" sz="1800" dirty="0">
                <a:solidFill>
                  <a:srgbClr val="0070C0"/>
                </a:solidFill>
                <a:latin typeface="Arial" panose="020B0604020202020204" pitchFamily="34" charset="0"/>
                <a:cs typeface="Arial" panose="020B0604020202020204" pitchFamily="34" charset="0"/>
                <a:hlinkClick r:id="rId9">
                  <a:extLst>
                    <a:ext uri="{A12FA001-AC4F-418D-AE19-62706E023703}">
                      <ahyp:hlinkClr xmlns:ahyp="http://schemas.microsoft.com/office/drawing/2018/hyperlinkcolor" val="tx"/>
                    </a:ext>
                  </a:extLst>
                </a:hlinkClick>
              </a:rPr>
              <a:t>Datasheet</a:t>
            </a:r>
            <a:endParaRPr lang="en-US" sz="1800" dirty="0">
              <a:solidFill>
                <a:srgbClr val="0070C0"/>
              </a:solidFill>
              <a:latin typeface="Arial" panose="020B0604020202020204" pitchFamily="34" charset="0"/>
              <a:cs typeface="Arial" panose="020B0604020202020204" pitchFamily="34" charset="0"/>
            </a:endParaRPr>
          </a:p>
          <a:p>
            <a:pPr marL="800100" lvl="1" indent="-342900" algn="l">
              <a:spcBef>
                <a:spcPts val="200"/>
              </a:spcBef>
              <a:buFont typeface="Arial" panose="020B0604020202020204" pitchFamily="34" charset="0"/>
              <a:buChar char="•"/>
            </a:pPr>
            <a:r>
              <a:rPr lang="en-US" sz="1800" dirty="0">
                <a:latin typeface="Arial" panose="020B0604020202020204" pitchFamily="34" charset="0"/>
                <a:ea typeface="Arial" charset="0"/>
                <a:cs typeface="Arial" panose="020B0604020202020204" pitchFamily="34" charset="0"/>
              </a:rPr>
              <a:t>I2C EEPROM                            </a:t>
            </a:r>
            <a:r>
              <a:rPr lang="en-US" sz="1800" dirty="0">
                <a:solidFill>
                  <a:srgbClr val="2282F0"/>
                </a:solidFill>
                <a:latin typeface="Arial" panose="020B0604020202020204" pitchFamily="34" charset="0"/>
                <a:ea typeface="Arial" charset="0"/>
                <a:cs typeface="Arial" panose="020B0604020202020204" pitchFamily="34" charset="0"/>
                <a:hlinkClick r:id="rId10">
                  <a:extLst>
                    <a:ext uri="{A12FA001-AC4F-418D-AE19-62706E023703}">
                      <ahyp:hlinkClr xmlns:ahyp="http://schemas.microsoft.com/office/drawing/2018/hyperlinkcolor" val="tx"/>
                    </a:ext>
                  </a:extLst>
                </a:hlinkClick>
              </a:rPr>
              <a:t>Datasheet</a:t>
            </a:r>
            <a:endParaRPr lang="en-US" sz="1800" dirty="0">
              <a:latin typeface="Arial" panose="020B0604020202020204" pitchFamily="34" charset="0"/>
              <a:ea typeface="Arial" charset="0"/>
              <a:cs typeface="Arial" panose="020B0604020202020204" pitchFamily="34" charset="0"/>
            </a:endParaRPr>
          </a:p>
          <a:p>
            <a:pPr marL="800100" lvl="1" indent="-342900" algn="l">
              <a:spcBef>
                <a:spcPts val="200"/>
              </a:spcBef>
              <a:buFont typeface="Arial" panose="020B0604020202020204" pitchFamily="34" charset="0"/>
              <a:buChar char="•"/>
            </a:pPr>
            <a:r>
              <a:rPr lang="en-US" sz="1800" dirty="0">
                <a:latin typeface="Arial" panose="020B0604020202020204" pitchFamily="34" charset="0"/>
                <a:cs typeface="Arial" panose="020B0604020202020204" pitchFamily="34" charset="0"/>
              </a:rPr>
              <a:t>GPS module                              </a:t>
            </a:r>
            <a:r>
              <a:rPr lang="en-US" sz="1800" dirty="0">
                <a:solidFill>
                  <a:srgbClr val="2282F0"/>
                </a:solidFill>
                <a:latin typeface="Arial" panose="020B0604020202020204" pitchFamily="34" charset="0"/>
                <a:cs typeface="Arial" panose="020B0604020202020204" pitchFamily="34" charset="0"/>
                <a:hlinkClick r:id="rId11">
                  <a:extLst>
                    <a:ext uri="{A12FA001-AC4F-418D-AE19-62706E023703}">
                      <ahyp:hlinkClr xmlns:ahyp="http://schemas.microsoft.com/office/drawing/2018/hyperlinkcolor" val="tx"/>
                    </a:ext>
                  </a:extLst>
                </a:hlinkClick>
              </a:rPr>
              <a:t>Datasheet</a:t>
            </a:r>
            <a:endParaRPr lang="en-US" sz="1800" dirty="0">
              <a:solidFill>
                <a:srgbClr val="2282F0"/>
              </a:solidFill>
              <a:latin typeface="Arial" panose="020B0604020202020204" pitchFamily="34" charset="0"/>
              <a:cs typeface="Arial" panose="020B0604020202020204" pitchFamily="34" charset="0"/>
            </a:endParaRPr>
          </a:p>
          <a:p>
            <a:pPr marL="800100" lvl="1" indent="-342900" algn="l">
              <a:spcBef>
                <a:spcPts val="200"/>
              </a:spcBef>
              <a:buFont typeface="Arial" panose="020B0604020202020204" pitchFamily="34" charset="0"/>
              <a:buChar char="•"/>
            </a:pPr>
            <a:r>
              <a:rPr lang="en-US" sz="1800" dirty="0">
                <a:latin typeface="Arial" panose="020B0604020202020204" pitchFamily="34" charset="0"/>
                <a:cs typeface="Arial" panose="020B0604020202020204" pitchFamily="34" charset="0"/>
              </a:rPr>
              <a:t>24AA515 EEPROM                   </a:t>
            </a:r>
            <a:r>
              <a:rPr lang="en-US" sz="1800" dirty="0">
                <a:solidFill>
                  <a:srgbClr val="2282F0"/>
                </a:solidFill>
                <a:latin typeface="Arial" panose="020B0604020202020204" pitchFamily="34" charset="0"/>
                <a:cs typeface="Arial" panose="020B0604020202020204" pitchFamily="34" charset="0"/>
                <a:hlinkClick r:id="rId12">
                  <a:extLst>
                    <a:ext uri="{A12FA001-AC4F-418D-AE19-62706E023703}">
                      <ahyp:hlinkClr xmlns:ahyp="http://schemas.microsoft.com/office/drawing/2018/hyperlinkcolor" val="tx"/>
                    </a:ext>
                  </a:extLst>
                </a:hlinkClick>
              </a:rPr>
              <a:t>Datasheet</a:t>
            </a:r>
            <a:endParaRPr lang="en-US" sz="1800" dirty="0">
              <a:solidFill>
                <a:srgbClr val="2282F0"/>
              </a:solidFill>
              <a:latin typeface="Arial" panose="020B0604020202020204" pitchFamily="34" charset="0"/>
              <a:cs typeface="Arial" panose="020B0604020202020204" pitchFamily="34" charset="0"/>
            </a:endParaRPr>
          </a:p>
          <a:p>
            <a:pPr marL="800100" lvl="1" indent="-342900" algn="l">
              <a:spcBef>
                <a:spcPts val="200"/>
              </a:spcBef>
              <a:buFont typeface="Arial" panose="020B0604020202020204" pitchFamily="34" charset="0"/>
              <a:buChar char="•"/>
            </a:pPr>
            <a:r>
              <a:rPr lang="en-US" sz="1800" dirty="0">
                <a:latin typeface="Arial" panose="020B0604020202020204" pitchFamily="34" charset="0"/>
                <a:cs typeface="Arial" panose="020B0604020202020204" pitchFamily="34" charset="0"/>
              </a:rPr>
              <a:t>Microchip 93c66b </a:t>
            </a:r>
            <a:r>
              <a:rPr lang="en-US" sz="1800" dirty="0" err="1">
                <a:latin typeface="Arial" panose="020B0604020202020204" pitchFamily="34" charset="0"/>
                <a:cs typeface="Arial" panose="020B0604020202020204" pitchFamily="34" charset="0"/>
              </a:rPr>
              <a:t>EEProm</a:t>
            </a:r>
            <a:r>
              <a:rPr lang="en-US" sz="1800" dirty="0">
                <a:latin typeface="Arial" panose="020B0604020202020204" pitchFamily="34" charset="0"/>
                <a:cs typeface="Arial" panose="020B0604020202020204" pitchFamily="34" charset="0"/>
              </a:rPr>
              <a:t>        </a:t>
            </a:r>
            <a:r>
              <a:rPr lang="en-US" sz="1800" dirty="0">
                <a:solidFill>
                  <a:srgbClr val="2282F0"/>
                </a:solidFill>
                <a:latin typeface="Arial" panose="020B0604020202020204" pitchFamily="34" charset="0"/>
                <a:cs typeface="Arial" panose="020B0604020202020204" pitchFamily="34" charset="0"/>
                <a:hlinkClick r:id="rId13">
                  <a:extLst>
                    <a:ext uri="{A12FA001-AC4F-418D-AE19-62706E023703}">
                      <ahyp:hlinkClr xmlns:ahyp="http://schemas.microsoft.com/office/drawing/2018/hyperlinkcolor" val="tx"/>
                    </a:ext>
                  </a:extLst>
                </a:hlinkClick>
              </a:rPr>
              <a:t>Datasheet</a:t>
            </a:r>
            <a:r>
              <a:rPr lang="en-US" sz="1800" dirty="0">
                <a:latin typeface="Arial" panose="020B0604020202020204" pitchFamily="34" charset="0"/>
                <a:cs typeface="Arial" panose="020B0604020202020204" pitchFamily="34" charset="0"/>
              </a:rPr>
              <a:t> </a:t>
            </a:r>
          </a:p>
          <a:p>
            <a:pPr marL="800100" lvl="1" indent="-342900" algn="l">
              <a:spcBef>
                <a:spcPts val="200"/>
              </a:spcBef>
              <a:buFont typeface="Arial" panose="020B0604020202020204" pitchFamily="34" charset="0"/>
              <a:buChar char="•"/>
            </a:pPr>
            <a:r>
              <a:rPr lang="en-US" sz="1800" dirty="0">
                <a:latin typeface="Arial" panose="020B0604020202020204" pitchFamily="34" charset="0"/>
                <a:cs typeface="Arial" panose="020B0604020202020204" pitchFamily="34" charset="0"/>
              </a:rPr>
              <a:t>You will need to get the </a:t>
            </a:r>
            <a:r>
              <a:rPr lang="en-US" sz="1800" u="sng" dirty="0">
                <a:solidFill>
                  <a:srgbClr val="2282F0"/>
                </a:solidFill>
                <a:latin typeface="Arial" panose="020B0604020202020204" pitchFamily="34" charset="0"/>
                <a:cs typeface="Arial" panose="020B0604020202020204" pitchFamily="34" charset="0"/>
                <a:hlinkClick r:id="rId14">
                  <a:extLst>
                    <a:ext uri="{A12FA001-AC4F-418D-AE19-62706E023703}">
                      <ahyp:hlinkClr xmlns:ahyp="http://schemas.microsoft.com/office/drawing/2018/hyperlinkcolor" val="tx"/>
                    </a:ext>
                  </a:extLst>
                </a:hlinkClick>
              </a:rPr>
              <a:t>DHT library</a:t>
            </a:r>
            <a:r>
              <a:rPr lang="en-US" sz="1800" dirty="0">
                <a:solidFill>
                  <a:srgbClr val="2282F0"/>
                </a:solidFill>
                <a:latin typeface="Arial" panose="020B0604020202020204" pitchFamily="34" charset="0"/>
                <a:cs typeface="Arial" panose="020B0604020202020204" pitchFamily="34" charset="0"/>
              </a:rPr>
              <a:t> </a:t>
            </a:r>
            <a:r>
              <a:rPr lang="en-US" sz="1800" dirty="0">
                <a:latin typeface="Arial" panose="020B0604020202020204" pitchFamily="34" charset="0"/>
                <a:cs typeface="Arial" panose="020B0604020202020204" pitchFamily="34" charset="0"/>
              </a:rPr>
              <a:t>and the </a:t>
            </a:r>
            <a:r>
              <a:rPr lang="en-US" sz="1800" u="sng" dirty="0">
                <a:solidFill>
                  <a:srgbClr val="2282F0"/>
                </a:solidFill>
                <a:latin typeface="Arial" panose="020B0604020202020204" pitchFamily="34" charset="0"/>
                <a:cs typeface="Arial" panose="020B0604020202020204" pitchFamily="34" charset="0"/>
                <a:hlinkClick r:id="rId15">
                  <a:extLst>
                    <a:ext uri="{A12FA001-AC4F-418D-AE19-62706E023703}">
                      <ahyp:hlinkClr xmlns:ahyp="http://schemas.microsoft.com/office/drawing/2018/hyperlinkcolor" val="tx"/>
                    </a:ext>
                  </a:extLst>
                </a:hlinkClick>
              </a:rPr>
              <a:t>Arduino development environment</a:t>
            </a:r>
            <a:r>
              <a:rPr lang="en-US" sz="1800" u="sng" dirty="0">
                <a:latin typeface="Arial" panose="020B0604020202020204" pitchFamily="34" charset="0"/>
                <a:cs typeface="Arial" panose="020B0604020202020204" pitchFamily="34" charset="0"/>
              </a:rPr>
              <a:t>.</a:t>
            </a:r>
          </a:p>
          <a:p>
            <a:pPr marL="342900" indent="-342900" algn="l">
              <a:buFont typeface="Arial" panose="020B0604020202020204" pitchFamily="34" charset="0"/>
              <a:buChar char="•"/>
            </a:pPr>
            <a:r>
              <a:rPr lang="en-US" sz="2000" dirty="0">
                <a:latin typeface="Arial" panose="020B0604020202020204" pitchFamily="34" charset="0"/>
                <a:cs typeface="Arial" panose="020B0604020202020204" pitchFamily="34" charset="0"/>
              </a:rPr>
              <a:t>You can buy all the hardware (including Arduino) at </a:t>
            </a:r>
            <a:r>
              <a:rPr lang="en-US" sz="2000" dirty="0" err="1">
                <a:latin typeface="Arial" panose="020B0604020202020204" pitchFamily="34" charset="0"/>
                <a:cs typeface="Arial" panose="020B0604020202020204" pitchFamily="34" charset="0"/>
              </a:rPr>
              <a:t>Sparkfun</a:t>
            </a:r>
            <a:r>
              <a:rPr lang="en-US" sz="2000" dirty="0">
                <a:latin typeface="Arial" panose="020B0604020202020204" pitchFamily="34" charset="0"/>
                <a:cs typeface="Arial" panose="020B0604020202020204" pitchFamily="34" charset="0"/>
              </a:rPr>
              <a:t> or on Amazon.</a:t>
            </a:r>
          </a:p>
          <a:p>
            <a:pPr marL="342900" indent="-342900" algn="l">
              <a:buFont typeface="Arial" panose="020B0604020202020204" pitchFamily="34" charset="0"/>
              <a:buChar char="•"/>
            </a:pPr>
            <a:r>
              <a:rPr lang="en-US" sz="2000" dirty="0">
                <a:latin typeface="Arial" panose="020B0604020202020204" pitchFamily="34" charset="0"/>
                <a:cs typeface="Arial" panose="020B0604020202020204" pitchFamily="34" charset="0"/>
              </a:rPr>
              <a:t>You can buy kits with Arduinos, wires and discrete components and lots of sensors from </a:t>
            </a:r>
            <a:r>
              <a:rPr lang="en-US" sz="2000" dirty="0" err="1">
                <a:latin typeface="Arial" panose="020B0604020202020204" pitchFamily="34" charset="0"/>
                <a:cs typeface="Arial" panose="020B0604020202020204" pitchFamily="34" charset="0"/>
              </a:rPr>
              <a:t>Egloo</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Sparkfun</a:t>
            </a:r>
            <a:r>
              <a:rPr lang="en-US" sz="2000" dirty="0">
                <a:latin typeface="Arial" panose="020B0604020202020204" pitchFamily="34" charset="0"/>
                <a:cs typeface="Arial" panose="020B0604020202020204" pitchFamily="34" charset="0"/>
              </a:rPr>
              <a:t> and lots of other places.  A basic kit is about $50.</a:t>
            </a:r>
          </a:p>
          <a:p>
            <a:pPr marL="342900" lvl="0" indent="-342900" algn="l">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lgn="l">
              <a:buFont typeface="Arial" charset="0"/>
              <a:buChar char="•"/>
            </a:pPr>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77</a:t>
            </a:fld>
            <a:endParaRPr lang="en-US"/>
          </a:p>
        </p:txBody>
      </p:sp>
    </p:spTree>
    <p:extLst>
      <p:ext uri="{BB962C8B-B14F-4D97-AF65-F5344CB8AC3E}">
        <p14:creationId xmlns:p14="http://schemas.microsoft.com/office/powerpoint/2010/main" val="189113200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2069" y="149587"/>
            <a:ext cx="11794085" cy="868362"/>
          </a:xfrm>
        </p:spPr>
        <p:txBody>
          <a:bodyPr anchor="ctr">
            <a:normAutofit/>
          </a:bodyPr>
          <a:lstStyle/>
          <a:p>
            <a:pPr algn="ctr"/>
            <a:r>
              <a:rPr lang="en-US" sz="4400">
                <a:latin typeface="Arial" panose="020B0604020202020204" pitchFamily="34" charset="0"/>
                <a:cs typeface="Arial" panose="020B0604020202020204" pitchFamily="34" charset="0"/>
              </a:rPr>
              <a:t>Raspberry Pi</a:t>
            </a:r>
          </a:p>
        </p:txBody>
      </p:sp>
      <p:sp>
        <p:nvSpPr>
          <p:cNvPr id="3" name="Content Placeholder 2"/>
          <p:cNvSpPr>
            <a:spLocks noGrp="1"/>
          </p:cNvSpPr>
          <p:nvPr>
            <p:ph idx="1"/>
          </p:nvPr>
        </p:nvSpPr>
        <p:spPr>
          <a:xfrm>
            <a:off x="545122" y="1875473"/>
            <a:ext cx="11101755" cy="4663440"/>
          </a:xfrm>
        </p:spPr>
        <p:txBody>
          <a:bodyPr>
            <a:noAutofit/>
          </a:bodyPr>
          <a:lstStyle/>
          <a:p>
            <a:pPr marL="342900" indent="-342900" algn="l">
              <a:spcBef>
                <a:spcPts val="400"/>
              </a:spcBef>
              <a:buFont typeface="Arial" charset="0"/>
              <a:buChar char="•"/>
            </a:pPr>
            <a:r>
              <a:rPr lang="en-US" sz="2000" dirty="0">
                <a:solidFill>
                  <a:srgbClr val="2282F0"/>
                </a:solidFill>
                <a:latin typeface="Arial" charset="0"/>
                <a:ea typeface="Arial" charset="0"/>
                <a:cs typeface="Arial" charset="0"/>
                <a:hlinkClick r:id="rId3">
                  <a:extLst>
                    <a:ext uri="{A12FA001-AC4F-418D-AE19-62706E023703}">
                      <ahyp:hlinkClr xmlns:ahyp="http://schemas.microsoft.com/office/drawing/2018/hyperlinkcolor" val="tx"/>
                    </a:ext>
                  </a:extLst>
                </a:hlinkClick>
              </a:rPr>
              <a:t>Raspberry Pi</a:t>
            </a:r>
            <a:r>
              <a:rPr lang="en-US" sz="2000" dirty="0">
                <a:solidFill>
                  <a:srgbClr val="2282F0"/>
                </a:solidFill>
                <a:latin typeface="Arial" charset="0"/>
                <a:ea typeface="Arial" charset="0"/>
                <a:cs typeface="Arial" charset="0"/>
              </a:rPr>
              <a:t> </a:t>
            </a:r>
            <a:r>
              <a:rPr lang="en-US" sz="2000" dirty="0">
                <a:latin typeface="Arial" charset="0"/>
                <a:ea typeface="Arial" charset="0"/>
                <a:cs typeface="Arial" charset="0"/>
              </a:rPr>
              <a:t>computers come with a full CPU, an ARM microprocessor, (not just a microcontroller) and have memory and I/O ports (USB, Ethernet).</a:t>
            </a:r>
          </a:p>
          <a:p>
            <a:pPr marL="342900" indent="-342900" algn="l">
              <a:spcBef>
                <a:spcPts val="400"/>
              </a:spcBef>
              <a:buFont typeface="Arial" charset="0"/>
              <a:buChar char="•"/>
            </a:pPr>
            <a:r>
              <a:rPr lang="en-US" sz="2000" dirty="0">
                <a:latin typeface="Arial" charset="0"/>
                <a:ea typeface="Arial" charset="0"/>
                <a:cs typeface="Arial" charset="0"/>
              </a:rPr>
              <a:t>It runs a standard operating system like Linux.</a:t>
            </a:r>
          </a:p>
          <a:p>
            <a:pPr marL="342900" indent="-342900" algn="l">
              <a:spcBef>
                <a:spcPts val="400"/>
              </a:spcBef>
              <a:buFont typeface="Arial" charset="0"/>
              <a:buChar char="•"/>
            </a:pPr>
            <a:r>
              <a:rPr lang="en-US" sz="2000" dirty="0">
                <a:latin typeface="Arial" charset="0"/>
                <a:ea typeface="Arial" charset="0"/>
                <a:cs typeface="Arial" charset="0"/>
              </a:rPr>
              <a:t>Chromebooks are built using these sort of ARM chips.</a:t>
            </a:r>
          </a:p>
          <a:p>
            <a:pPr marL="342900" indent="-342900" algn="l">
              <a:spcBef>
                <a:spcPts val="400"/>
              </a:spcBef>
              <a:buFont typeface="Arial" charset="0"/>
              <a:buChar char="•"/>
            </a:pPr>
            <a:r>
              <a:rPr lang="en-US" sz="2000" dirty="0">
                <a:latin typeface="Arial" charset="0"/>
                <a:ea typeface="Arial" charset="0"/>
                <a:cs typeface="Arial" charset="0"/>
              </a:rPr>
              <a:t>ARM processors can be 16, 32 or 64 bit and can run fairly powerful software.</a:t>
            </a:r>
          </a:p>
          <a:p>
            <a:pPr marL="342900" indent="-342900" algn="l">
              <a:spcBef>
                <a:spcPts val="400"/>
              </a:spcBef>
              <a:buFont typeface="Arial" charset="0"/>
              <a:buChar char="•"/>
            </a:pPr>
            <a:r>
              <a:rPr lang="en-US" sz="2000" dirty="0">
                <a:latin typeface="Arial" charset="0"/>
                <a:ea typeface="Arial" charset="0"/>
                <a:cs typeface="Arial" charset="0"/>
              </a:rPr>
              <a:t>The Pi’s also have the GPIO pins just like an Arduino does.</a:t>
            </a:r>
          </a:p>
          <a:p>
            <a:pPr marL="342900" indent="-342900" algn="l">
              <a:spcBef>
                <a:spcPts val="400"/>
              </a:spcBef>
              <a:buFont typeface="Arial" charset="0"/>
              <a:buChar char="•"/>
            </a:pPr>
            <a:r>
              <a:rPr lang="en-US" sz="2000" dirty="0">
                <a:latin typeface="Arial" charset="0"/>
                <a:ea typeface="Arial" charset="0"/>
                <a:cs typeface="Arial" charset="0"/>
              </a:rPr>
              <a:t>It costs about $35.</a:t>
            </a:r>
          </a:p>
          <a:p>
            <a:pPr marL="342900" indent="-342900" algn="l">
              <a:spcBef>
                <a:spcPts val="400"/>
              </a:spcBef>
              <a:buFont typeface="Arial" charset="0"/>
              <a:buChar char="•"/>
            </a:pPr>
            <a:r>
              <a:rPr lang="en-US" sz="2000" dirty="0">
                <a:latin typeface="Arial" charset="0"/>
                <a:ea typeface="Arial" charset="0"/>
                <a:cs typeface="Arial" charset="0"/>
              </a:rPr>
              <a:t>Its an amazing amount of technology for so little money.</a:t>
            </a:r>
          </a:p>
          <a:p>
            <a:pPr marL="342900" indent="-342900" algn="l">
              <a:spcBef>
                <a:spcPts val="400"/>
              </a:spcBef>
              <a:buFont typeface="Arial" charset="0"/>
              <a:buChar char="•"/>
            </a:pPr>
            <a:r>
              <a:rPr lang="en-US" sz="2000" dirty="0">
                <a:latin typeface="Arial" charset="0"/>
                <a:ea typeface="Arial" charset="0"/>
                <a:cs typeface="Arial" charset="0"/>
              </a:rPr>
              <a:t>You can do all the projects we do with the Arduino on a Raspberry Pi and send data over a local network or “log on” via a console interface directly.</a:t>
            </a:r>
          </a:p>
          <a:p>
            <a:pPr marL="342900" indent="-342900" algn="l">
              <a:spcBef>
                <a:spcPts val="400"/>
              </a:spcBef>
              <a:buFont typeface="Arial" charset="0"/>
              <a:buChar char="•"/>
            </a:pPr>
            <a:r>
              <a:rPr lang="en-US" sz="2000" dirty="0">
                <a:latin typeface="Arial" charset="0"/>
                <a:ea typeface="Arial" charset="0"/>
                <a:cs typeface="Arial" charset="0"/>
              </a:rPr>
              <a:t>You can buy them at the same places you buy Arduinos.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78</a:t>
            </a:fld>
            <a:endParaRPr lang="en-US"/>
          </a:p>
        </p:txBody>
      </p:sp>
    </p:spTree>
    <p:extLst>
      <p:ext uri="{BB962C8B-B14F-4D97-AF65-F5344CB8AC3E}">
        <p14:creationId xmlns:p14="http://schemas.microsoft.com/office/powerpoint/2010/main" val="14040111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9817" y="149587"/>
            <a:ext cx="11874137" cy="868362"/>
          </a:xfrm>
        </p:spPr>
        <p:txBody>
          <a:bodyPr anchor="ctr">
            <a:normAutofit/>
          </a:bodyPr>
          <a:lstStyle/>
          <a:p>
            <a:pPr algn="ctr"/>
            <a:r>
              <a:rPr lang="en-US" sz="4400">
                <a:latin typeface="Arial" panose="020B0604020202020204" pitchFamily="34" charset="0"/>
                <a:cs typeface="Arial" panose="020B0604020202020204" pitchFamily="34" charset="0"/>
              </a:rPr>
              <a:t>Raspberry Pi</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79</a:t>
            </a:fld>
            <a:endParaRPr lang="en-US"/>
          </a:p>
        </p:txBody>
      </p:sp>
      <p:pic>
        <p:nvPicPr>
          <p:cNvPr id="7" name="Picture 2" descr="ttp://ocw.cs.pub.ro/courses/_media/iot/labs/raspberry_pi3.png?w=500&amp;tok=a3080a">
            <a:extLst>
              <a:ext uri="{FF2B5EF4-FFF2-40B4-BE49-F238E27FC236}">
                <a16:creationId xmlns:a16="http://schemas.microsoft.com/office/drawing/2014/main" id="{E7D2116F-0E66-894A-A873-0E24202CBB1D}"/>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1603119" y="1552792"/>
            <a:ext cx="7658112" cy="45372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43346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0677" y="-10463"/>
            <a:ext cx="11840306" cy="868362"/>
          </a:xfrm>
        </p:spPr>
        <p:txBody>
          <a:bodyPr anchor="ctr">
            <a:normAutofit/>
          </a:bodyPr>
          <a:lstStyle/>
          <a:p>
            <a:pPr algn="ctr"/>
            <a:r>
              <a:rPr lang="en-US" sz="4400">
                <a:latin typeface="Arial" panose="020B0604020202020204" pitchFamily="34" charset="0"/>
                <a:cs typeface="Arial" panose="020B0604020202020204" pitchFamily="34" charset="0"/>
              </a:rPr>
              <a:t>Capacitors</a:t>
            </a:r>
            <a:endParaRPr lang="en-US" sz="4000">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98583" y="1692911"/>
                <a:ext cx="11582400" cy="4663440"/>
              </a:xfrm>
            </p:spPr>
            <p:txBody>
              <a:bodyPr>
                <a:noAutofit/>
              </a:bodyPr>
              <a:lstStyle/>
              <a:p>
                <a:pPr marL="342900" indent="-342900" algn="l">
                  <a:buFont typeface="Arial" panose="020B0604020202020204" pitchFamily="34" charset="0"/>
                  <a:buChar char="•"/>
                </a:pPr>
                <a:r>
                  <a:rPr lang="en-US">
                    <a:latin typeface="Arial" charset="0"/>
                    <a:ea typeface="Arial" charset="0"/>
                    <a:cs typeface="Arial" charset="0"/>
                  </a:rPr>
                  <a:t>Symbol                                     Electrolytic capacitor      </a:t>
                </a:r>
                <a:r>
                  <a:rPr lang="en-US" sz="1400">
                    <a:latin typeface="Arial" charset="0"/>
                    <a:ea typeface="Arial" charset="0"/>
                    <a:cs typeface="Arial" charset="0"/>
                  </a:rPr>
                  <a:t>+</a:t>
                </a:r>
                <a:endParaRPr lang="en-US">
                  <a:latin typeface="Arial" charset="0"/>
                  <a:ea typeface="Arial" charset="0"/>
                  <a:cs typeface="Arial" charset="0"/>
                </a:endParaRPr>
              </a:p>
              <a:p>
                <a:pPr algn="l"/>
                <a:endParaRPr lang="en-US">
                  <a:latin typeface="Arial" charset="0"/>
                  <a:ea typeface="Arial" charset="0"/>
                  <a:cs typeface="Arial" charset="0"/>
                </a:endParaRPr>
              </a:p>
              <a:p>
                <a:pPr algn="l"/>
                <a:endParaRPr lang="en-US">
                  <a:latin typeface="Arial" charset="0"/>
                  <a:ea typeface="Arial" charset="0"/>
                  <a:cs typeface="Arial" charset="0"/>
                </a:endParaRPr>
              </a:p>
              <a:p>
                <a:pPr marL="342900" indent="-342900" algn="l">
                  <a:buFont typeface="Arial" panose="020B0604020202020204" pitchFamily="34" charset="0"/>
                  <a:buChar char="•"/>
                </a:pPr>
                <a:r>
                  <a:rPr lang="en-US">
                    <a:latin typeface="Arial" charset="0"/>
                    <a:ea typeface="Arial" charset="0"/>
                    <a:cs typeface="Arial" charset="0"/>
                  </a:rPr>
                  <a:t>Unit: farads.  Usually capacitor values vary from microfarads (𝝁F) to nano-farads (nF) to picofarads (pF). 1 𝝁F= 10</a:t>
                </a:r>
                <a:r>
                  <a:rPr lang="en-US" baseline="30000">
                    <a:latin typeface="Arial" charset="0"/>
                    <a:ea typeface="Arial" charset="0"/>
                    <a:cs typeface="Arial" charset="0"/>
                  </a:rPr>
                  <a:t>-6</a:t>
                </a:r>
                <a:r>
                  <a:rPr lang="en-US">
                    <a:latin typeface="Arial" charset="0"/>
                    <a:ea typeface="Arial" charset="0"/>
                    <a:cs typeface="Arial" charset="0"/>
                  </a:rPr>
                  <a:t> F, 1 nF = 10</a:t>
                </a:r>
                <a:r>
                  <a:rPr lang="en-US" baseline="30000">
                    <a:latin typeface="Arial" charset="0"/>
                    <a:ea typeface="Arial" charset="0"/>
                    <a:cs typeface="Arial" charset="0"/>
                  </a:rPr>
                  <a:t>-9</a:t>
                </a:r>
                <a:r>
                  <a:rPr lang="en-US">
                    <a:latin typeface="Arial" charset="0"/>
                    <a:ea typeface="Arial" charset="0"/>
                    <a:cs typeface="Arial" charset="0"/>
                  </a:rPr>
                  <a:t> F, 1 pF=10</a:t>
                </a:r>
                <a:r>
                  <a:rPr lang="en-US" baseline="30000">
                    <a:latin typeface="Arial" charset="0"/>
                    <a:ea typeface="Arial" charset="0"/>
                    <a:cs typeface="Arial" charset="0"/>
                  </a:rPr>
                  <a:t>-12</a:t>
                </a:r>
                <a:r>
                  <a:rPr lang="en-US">
                    <a:latin typeface="Arial" charset="0"/>
                    <a:ea typeface="Arial" charset="0"/>
                    <a:cs typeface="Arial" charset="0"/>
                  </a:rPr>
                  <a:t> F.</a:t>
                </a:r>
              </a:p>
              <a:p>
                <a:pPr marL="342900" indent="-342900" algn="l">
                  <a:buFont typeface="Arial" panose="020B0604020202020204" pitchFamily="34" charset="0"/>
                  <a:buChar char="•"/>
                </a:pPr>
                <a:r>
                  <a:rPr lang="en-US">
                    <a:latin typeface="Arial" charset="0"/>
                    <a:ea typeface="Arial" charset="0"/>
                    <a:cs typeface="Arial" charset="0"/>
                  </a:rPr>
                  <a:t>Law connecting charge (on a plate) and potential between plates: q = CV.</a:t>
                </a:r>
              </a:p>
              <a:p>
                <a:pPr marL="342900" indent="-342900" algn="l">
                  <a:buFont typeface="Arial" panose="020B0604020202020204" pitchFamily="34" charset="0"/>
                  <a:buChar char="•"/>
                </a:pPr>
                <a:r>
                  <a:rPr lang="en-US">
                    <a:latin typeface="Arial" panose="020B0604020202020204" pitchFamily="34" charset="0"/>
                    <a:ea typeface="Arial" charset="0"/>
                    <a:cs typeface="Arial" panose="020B0604020202020204" pitchFamily="34" charset="0"/>
                  </a:rPr>
                  <a:t>The “impedance” version of this is </a:t>
                </a:r>
                <a14:m>
                  <m:oMath xmlns:m="http://schemas.openxmlformats.org/officeDocument/2006/math">
                    <m:r>
                      <a:rPr lang="en-US" b="0" i="1" smtClean="0">
                        <a:latin typeface="Cambria Math" panose="02040503050406030204" pitchFamily="18" charset="0"/>
                        <a:ea typeface="Arial" charset="0"/>
                        <a:cs typeface="Arial" charset="0"/>
                      </a:rPr>
                      <m:t>𝑍</m:t>
                    </m:r>
                    <m:r>
                      <a:rPr lang="en-US" b="0" i="1" smtClean="0">
                        <a:latin typeface="Cambria Math" panose="02040503050406030204" pitchFamily="18" charset="0"/>
                        <a:ea typeface="Arial" charset="0"/>
                        <a:cs typeface="Arial" charset="0"/>
                      </a:rPr>
                      <m:t>= </m:t>
                    </m:r>
                    <m:f>
                      <m:fPr>
                        <m:ctrlPr>
                          <a:rPr lang="en-US" b="0" i="1" smtClean="0">
                            <a:latin typeface="Cambria Math" panose="02040503050406030204" pitchFamily="18" charset="0"/>
                            <a:cs typeface="Arial" charset="0"/>
                          </a:rPr>
                        </m:ctrlPr>
                      </m:fPr>
                      <m:num>
                        <m:r>
                          <a:rPr lang="en-US" b="0" i="1" smtClean="0">
                            <a:latin typeface="Cambria Math" panose="02040503050406030204" pitchFamily="18" charset="0"/>
                            <a:cs typeface="Arial" charset="0"/>
                          </a:rPr>
                          <m:t>1</m:t>
                        </m:r>
                      </m:num>
                      <m:den>
                        <m:r>
                          <a:rPr lang="en-US" b="0" i="1" smtClean="0">
                            <a:latin typeface="Cambria Math" panose="02040503050406030204" pitchFamily="18" charset="0"/>
                            <a:cs typeface="Arial" charset="0"/>
                          </a:rPr>
                          <m:t>𝑖</m:t>
                        </m:r>
                        <m:r>
                          <a:rPr lang="en-US" b="0" i="1" smtClean="0">
                            <a:latin typeface="Cambria Math" panose="02040503050406030204" pitchFamily="18" charset="0"/>
                            <a:ea typeface="Cambria Math" panose="02040503050406030204" pitchFamily="18" charset="0"/>
                            <a:cs typeface="Arial" charset="0"/>
                          </a:rPr>
                          <m:t>𝜔</m:t>
                        </m:r>
                        <m:r>
                          <a:rPr lang="en-US" b="0" i="1" smtClean="0">
                            <a:latin typeface="Cambria Math" panose="02040503050406030204" pitchFamily="18" charset="0"/>
                            <a:ea typeface="Cambria Math" panose="02040503050406030204" pitchFamily="18" charset="0"/>
                            <a:cs typeface="Arial" charset="0"/>
                          </a:rPr>
                          <m:t>𝐶</m:t>
                        </m:r>
                      </m:den>
                    </m:f>
                  </m:oMath>
                </a14:m>
                <a:endParaRPr lang="en-US">
                  <a:latin typeface="Arial" charset="0"/>
                  <a:ea typeface="Arial" charset="0"/>
                  <a:cs typeface="Arial" charset="0"/>
                </a:endParaRPr>
              </a:p>
              <a:p>
                <a:pPr marL="342900" indent="-342900" algn="l">
                  <a:buFont typeface="Arial" panose="020B0604020202020204" pitchFamily="34" charset="0"/>
                  <a:buChar char="•"/>
                </a:pPr>
                <a:r>
                  <a:rPr lang="en-US">
                    <a:latin typeface="Arial" charset="0"/>
                    <a:ea typeface="Arial" charset="0"/>
                    <a:cs typeface="Arial" charset="0"/>
                  </a:rPr>
                  <a:t>Stored energy in a capacitor: </a:t>
                </a:r>
                <a14:m>
                  <m:oMath xmlns:m="http://schemas.openxmlformats.org/officeDocument/2006/math">
                    <m:r>
                      <a:rPr lang="en-US" b="0" i="1" smtClean="0">
                        <a:latin typeface="Cambria Math" panose="02040503050406030204" pitchFamily="18" charset="0"/>
                        <a:ea typeface="Arial" charset="0"/>
                        <a:cs typeface="Arial" charset="0"/>
                      </a:rPr>
                      <m:t>𝐸</m:t>
                    </m:r>
                    <m:r>
                      <a:rPr lang="en-US" b="0" i="1" smtClean="0">
                        <a:latin typeface="Cambria Math" panose="02040503050406030204" pitchFamily="18" charset="0"/>
                        <a:ea typeface="Arial" charset="0"/>
                        <a:cs typeface="Arial" charset="0"/>
                      </a:rPr>
                      <m:t>= </m:t>
                    </m:r>
                    <m:f>
                      <m:fPr>
                        <m:ctrlPr>
                          <a:rPr lang="en-US" b="0" i="1" smtClean="0">
                            <a:latin typeface="Cambria Math" panose="02040503050406030204" pitchFamily="18" charset="0"/>
                            <a:cs typeface="Arial" charset="0"/>
                          </a:rPr>
                        </m:ctrlPr>
                      </m:fPr>
                      <m:num>
                        <m:r>
                          <a:rPr lang="en-US" b="0" i="1" smtClean="0">
                            <a:latin typeface="Cambria Math" panose="02040503050406030204" pitchFamily="18" charset="0"/>
                            <a:cs typeface="Arial" charset="0"/>
                          </a:rPr>
                          <m:t>1</m:t>
                        </m:r>
                      </m:num>
                      <m:den>
                        <m:r>
                          <a:rPr lang="en-US" b="0" i="1" smtClean="0">
                            <a:latin typeface="Cambria Math" panose="02040503050406030204" pitchFamily="18" charset="0"/>
                            <a:cs typeface="Arial" charset="0"/>
                          </a:rPr>
                          <m:t>2</m:t>
                        </m:r>
                      </m:den>
                    </m:f>
                    <m:r>
                      <a:rPr lang="en-US" b="0" i="1" smtClean="0">
                        <a:latin typeface="Cambria Math" panose="02040503050406030204" pitchFamily="18" charset="0"/>
                        <a:cs typeface="Arial" charset="0"/>
                      </a:rPr>
                      <m:t>𝐶</m:t>
                    </m:r>
                    <m:sSup>
                      <m:sSupPr>
                        <m:ctrlPr>
                          <a:rPr lang="en-US" b="0" i="1" smtClean="0">
                            <a:latin typeface="Cambria Math" panose="02040503050406030204" pitchFamily="18" charset="0"/>
                            <a:cs typeface="Arial" charset="0"/>
                          </a:rPr>
                        </m:ctrlPr>
                      </m:sSupPr>
                      <m:e>
                        <m:r>
                          <a:rPr lang="en-US" b="0" i="1" smtClean="0">
                            <a:latin typeface="Cambria Math" panose="02040503050406030204" pitchFamily="18" charset="0"/>
                            <a:cs typeface="Arial" charset="0"/>
                          </a:rPr>
                          <m:t>𝑉</m:t>
                        </m:r>
                      </m:e>
                      <m:sup>
                        <m:r>
                          <a:rPr lang="en-US" b="0" i="1" smtClean="0">
                            <a:latin typeface="Cambria Math" panose="02040503050406030204" pitchFamily="18" charset="0"/>
                            <a:cs typeface="Arial" charset="0"/>
                          </a:rPr>
                          <m:t>2</m:t>
                        </m:r>
                      </m:sup>
                    </m:sSup>
                  </m:oMath>
                </a14:m>
                <a:endParaRPr lang="en-US" baseline="30000">
                  <a:latin typeface="Arial" charset="0"/>
                  <a:ea typeface="Arial" charset="0"/>
                  <a:cs typeface="Arial" charset="0"/>
                </a:endParaRPr>
              </a:p>
              <a:p>
                <a:pPr marL="342900" indent="-342900" algn="l">
                  <a:buFont typeface="Arial" panose="020B0604020202020204" pitchFamily="34" charset="0"/>
                  <a:buChar char="•"/>
                </a:pPr>
                <a14:m>
                  <m:oMath xmlns:m="http://schemas.openxmlformats.org/officeDocument/2006/math">
                    <m:r>
                      <a:rPr lang="en-US" b="0" i="1" smtClean="0">
                        <a:latin typeface="Cambria Math" panose="02040503050406030204" pitchFamily="18" charset="0"/>
                        <a:cs typeface="Arial" panose="020B0604020202020204" pitchFamily="34" charset="0"/>
                      </a:rPr>
                      <m:t>𝐼</m:t>
                    </m:r>
                    <m:r>
                      <a:rPr lang="en-US" b="0" i="1" smtClean="0">
                        <a:latin typeface="Cambria Math" panose="02040503050406030204" pitchFamily="18" charset="0"/>
                        <a:cs typeface="Arial" panose="020B0604020202020204" pitchFamily="34" charset="0"/>
                      </a:rPr>
                      <m:t>=</m:t>
                    </m:r>
                    <m:f>
                      <m:fPr>
                        <m:ctrlPr>
                          <a:rPr lang="en-US" b="0" i="1" smtClean="0">
                            <a:latin typeface="Cambria Math" panose="02040503050406030204" pitchFamily="18" charset="0"/>
                            <a:cs typeface="Arial" panose="020B0604020202020204" pitchFamily="34" charset="0"/>
                          </a:rPr>
                        </m:ctrlPr>
                      </m:fPr>
                      <m:num>
                        <m:r>
                          <a:rPr lang="en-US" b="0" i="1" smtClean="0">
                            <a:latin typeface="Cambria Math" panose="02040503050406030204" pitchFamily="18" charset="0"/>
                            <a:cs typeface="Arial" panose="020B0604020202020204" pitchFamily="34" charset="0"/>
                          </a:rPr>
                          <m:t>𝑑𝑞</m:t>
                        </m:r>
                      </m:num>
                      <m:den>
                        <m:r>
                          <a:rPr lang="en-US" b="0" i="1" smtClean="0">
                            <a:latin typeface="Cambria Math" panose="02040503050406030204" pitchFamily="18" charset="0"/>
                            <a:cs typeface="Arial" panose="020B0604020202020204" pitchFamily="34" charset="0"/>
                          </a:rPr>
                          <m:t>𝑑𝑡</m:t>
                        </m:r>
                      </m:den>
                    </m:f>
                    <m:r>
                      <a:rPr lang="en-US" b="0" i="1" smtClean="0">
                        <a:latin typeface="Cambria Math" panose="02040503050406030204" pitchFamily="18" charset="0"/>
                        <a:cs typeface="Arial" panose="020B0604020202020204" pitchFamily="34" charset="0"/>
                      </a:rPr>
                      <m:t>=</m:t>
                    </m:r>
                    <m:r>
                      <a:rPr lang="en-US" b="0" i="1" smtClean="0">
                        <a:latin typeface="Cambria Math" panose="02040503050406030204" pitchFamily="18" charset="0"/>
                        <a:cs typeface="Arial" panose="020B0604020202020204" pitchFamily="34" charset="0"/>
                      </a:rPr>
                      <m:t>𝐶</m:t>
                    </m:r>
                    <m:f>
                      <m:fPr>
                        <m:ctrlPr>
                          <a:rPr lang="en-US" b="0" i="1" smtClean="0">
                            <a:latin typeface="Cambria Math" panose="02040503050406030204" pitchFamily="18" charset="0"/>
                            <a:cs typeface="Arial" panose="020B0604020202020204" pitchFamily="34" charset="0"/>
                          </a:rPr>
                        </m:ctrlPr>
                      </m:fPr>
                      <m:num>
                        <m:r>
                          <a:rPr lang="en-US" b="0" i="1" smtClean="0">
                            <a:latin typeface="Cambria Math" panose="02040503050406030204" pitchFamily="18" charset="0"/>
                            <a:cs typeface="Arial" panose="020B0604020202020204" pitchFamily="34" charset="0"/>
                          </a:rPr>
                          <m:t>𝑑𝑉</m:t>
                        </m:r>
                      </m:num>
                      <m:den>
                        <m:r>
                          <a:rPr lang="en-US" b="0" i="1" smtClean="0">
                            <a:latin typeface="Cambria Math" panose="02040503050406030204" pitchFamily="18" charset="0"/>
                            <a:cs typeface="Arial" panose="020B0604020202020204" pitchFamily="34" charset="0"/>
                          </a:rPr>
                          <m:t>𝑑𝑡</m:t>
                        </m:r>
                      </m:den>
                    </m:f>
                    <m:r>
                      <a:rPr lang="en-US" b="0" i="0" smtClean="0">
                        <a:latin typeface="Cambria Math" panose="02040503050406030204" pitchFamily="18" charset="0"/>
                        <a:cs typeface="Arial" panose="020B0604020202020204" pitchFamily="34" charset="0"/>
                      </a:rPr>
                      <m:t>.</m:t>
                    </m:r>
                  </m:oMath>
                </a14:m>
                <a:endParaRPr lang="en-US">
                  <a:latin typeface="Arial" panose="020B0604020202020204" pitchFamily="34" charset="0"/>
                  <a:ea typeface="Arial" charset="0"/>
                  <a:cs typeface="Arial" panose="020B0604020202020204" pitchFamily="34" charset="0"/>
                </a:endParaRPr>
              </a:p>
              <a:p>
                <a:pPr algn="l"/>
                <a:endParaRPr lang="en-US">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98583" y="1692911"/>
                <a:ext cx="11582400" cy="4663440"/>
              </a:xfrm>
              <a:blipFill>
                <a:blip r:embed="rId3"/>
                <a:stretch>
                  <a:fillRect l="-657" t="-162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8</a:t>
            </a:fld>
            <a:endParaRPr lang="en-US"/>
          </a:p>
        </p:txBody>
      </p:sp>
      <p:grpSp>
        <p:nvGrpSpPr>
          <p:cNvPr id="6" name="Group 210">
            <a:extLst>
              <a:ext uri="{FF2B5EF4-FFF2-40B4-BE49-F238E27FC236}">
                <a16:creationId xmlns:a16="http://schemas.microsoft.com/office/drawing/2014/main" id="{0ED0FFAD-29AA-0746-B6D1-DC6D5D2F60EA}"/>
              </a:ext>
            </a:extLst>
          </p:cNvPr>
          <p:cNvGrpSpPr>
            <a:grpSpLocks/>
          </p:cNvGrpSpPr>
          <p:nvPr/>
        </p:nvGrpSpPr>
        <p:grpSpPr bwMode="auto">
          <a:xfrm>
            <a:off x="2431143" y="1880562"/>
            <a:ext cx="304800" cy="762000"/>
            <a:chOff x="3216" y="1728"/>
            <a:chExt cx="192" cy="480"/>
          </a:xfrm>
        </p:grpSpPr>
        <p:sp>
          <p:nvSpPr>
            <p:cNvPr id="7" name="Line 8">
              <a:extLst>
                <a:ext uri="{FF2B5EF4-FFF2-40B4-BE49-F238E27FC236}">
                  <a16:creationId xmlns:a16="http://schemas.microsoft.com/office/drawing/2014/main" id="{CAA4ED3B-229A-2B48-BF24-7211CDE52C6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8" name="Line 9">
              <a:extLst>
                <a:ext uri="{FF2B5EF4-FFF2-40B4-BE49-F238E27FC236}">
                  <a16:creationId xmlns:a16="http://schemas.microsoft.com/office/drawing/2014/main" id="{A565B6B4-12FF-E241-A3BB-E2AC14849BD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9" name="Line 10">
              <a:extLst>
                <a:ext uri="{FF2B5EF4-FFF2-40B4-BE49-F238E27FC236}">
                  <a16:creationId xmlns:a16="http://schemas.microsoft.com/office/drawing/2014/main" id="{22697B8E-0CF8-6944-836B-089A2165B7D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0" name="Line 11">
              <a:extLst>
                <a:ext uri="{FF2B5EF4-FFF2-40B4-BE49-F238E27FC236}">
                  <a16:creationId xmlns:a16="http://schemas.microsoft.com/office/drawing/2014/main" id="{59EBB4CD-621D-F84C-A8A8-B4EC6743DA3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grpSp>
        <p:nvGrpSpPr>
          <p:cNvPr id="11" name="Group 210">
            <a:extLst>
              <a:ext uri="{FF2B5EF4-FFF2-40B4-BE49-F238E27FC236}">
                <a16:creationId xmlns:a16="http://schemas.microsoft.com/office/drawing/2014/main" id="{370470A1-4B24-A242-959A-37FCE75D7A8C}"/>
              </a:ext>
            </a:extLst>
          </p:cNvPr>
          <p:cNvGrpSpPr>
            <a:grpSpLocks/>
          </p:cNvGrpSpPr>
          <p:nvPr/>
        </p:nvGrpSpPr>
        <p:grpSpPr bwMode="auto">
          <a:xfrm>
            <a:off x="8356540" y="1918662"/>
            <a:ext cx="304800" cy="762000"/>
            <a:chOff x="3216" y="1728"/>
            <a:chExt cx="192" cy="480"/>
          </a:xfrm>
        </p:grpSpPr>
        <p:sp>
          <p:nvSpPr>
            <p:cNvPr id="12" name="Line 8">
              <a:extLst>
                <a:ext uri="{FF2B5EF4-FFF2-40B4-BE49-F238E27FC236}">
                  <a16:creationId xmlns:a16="http://schemas.microsoft.com/office/drawing/2014/main" id="{01DFE6A1-9742-CB43-8C3C-415EDF5C91E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3" name="Line 9">
              <a:extLst>
                <a:ext uri="{FF2B5EF4-FFF2-40B4-BE49-F238E27FC236}">
                  <a16:creationId xmlns:a16="http://schemas.microsoft.com/office/drawing/2014/main" id="{619C48D1-CCE0-BA4D-B4F7-6564B9123F0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4" name="Line 10">
              <a:extLst>
                <a:ext uri="{FF2B5EF4-FFF2-40B4-BE49-F238E27FC236}">
                  <a16:creationId xmlns:a16="http://schemas.microsoft.com/office/drawing/2014/main" id="{2F5D8A8A-4FAA-274A-BB9A-DC2967E1A4E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5" name="Line 11">
              <a:extLst>
                <a:ext uri="{FF2B5EF4-FFF2-40B4-BE49-F238E27FC236}">
                  <a16:creationId xmlns:a16="http://schemas.microsoft.com/office/drawing/2014/main" id="{A1E0BAC7-E7E5-2845-9A87-A6AF031D5A1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pic>
        <p:nvPicPr>
          <p:cNvPr id="4097" name="Picture 1" descr="page97image2544699840">
            <a:extLst>
              <a:ext uri="{FF2B5EF4-FFF2-40B4-BE49-F238E27FC236}">
                <a16:creationId xmlns:a16="http://schemas.microsoft.com/office/drawing/2014/main" id="{6D58F129-A1BB-F643-B819-52DFEBAAB07E}"/>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3002007" y="1993592"/>
            <a:ext cx="1816100" cy="596900"/>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page98image2553438064">
            <a:extLst>
              <a:ext uri="{FF2B5EF4-FFF2-40B4-BE49-F238E27FC236}">
                <a16:creationId xmlns:a16="http://schemas.microsoft.com/office/drawing/2014/main" id="{9F7BA7FF-AE10-1142-B31F-DEC78CE8D4B8}"/>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9189993" y="1880562"/>
            <a:ext cx="1803400" cy="952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331910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2942" y="188776"/>
            <a:ext cx="11711836" cy="868362"/>
          </a:xfrm>
        </p:spPr>
        <p:txBody>
          <a:bodyPr anchor="ctr">
            <a:normAutofit/>
          </a:bodyPr>
          <a:lstStyle/>
          <a:p>
            <a:pPr algn="ctr"/>
            <a:r>
              <a:rPr lang="en-US" sz="4400" dirty="0">
                <a:latin typeface="Arial" panose="020B0604020202020204" pitchFamily="34" charset="0"/>
                <a:cs typeface="Arial" panose="020B0604020202020204" pitchFamily="34" charset="0"/>
              </a:rPr>
              <a:t>Raspberry Pi GPIO pins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80</a:t>
            </a:fld>
            <a:endParaRPr lang="en-US"/>
          </a:p>
        </p:txBody>
      </p:sp>
      <p:pic>
        <p:nvPicPr>
          <p:cNvPr id="3" name="Picture 2">
            <a:extLst>
              <a:ext uri="{FF2B5EF4-FFF2-40B4-BE49-F238E27FC236}">
                <a16:creationId xmlns:a16="http://schemas.microsoft.com/office/drawing/2014/main" id="{1392A9EF-BD59-D847-8C2B-C466FD71ACD5}"/>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559296" y="4956099"/>
            <a:ext cx="6256923" cy="1391507"/>
          </a:xfrm>
          <a:prstGeom prst="rect">
            <a:avLst/>
          </a:prstGeom>
        </p:spPr>
      </p:pic>
      <p:sp>
        <p:nvSpPr>
          <p:cNvPr id="4" name="TextBox 3">
            <a:extLst>
              <a:ext uri="{FF2B5EF4-FFF2-40B4-BE49-F238E27FC236}">
                <a16:creationId xmlns:a16="http://schemas.microsoft.com/office/drawing/2014/main" id="{E43507B1-0ED7-2843-A7D8-8035E442CC4F}"/>
              </a:ext>
            </a:extLst>
          </p:cNvPr>
          <p:cNvSpPr txBox="1"/>
          <p:nvPr/>
        </p:nvSpPr>
        <p:spPr>
          <a:xfrm>
            <a:off x="375781" y="1422430"/>
            <a:ext cx="10985326" cy="4093428"/>
          </a:xfrm>
          <a:prstGeom prst="rect">
            <a:avLst/>
          </a:prstGeom>
          <a:noFill/>
        </p:spPr>
        <p:txBody>
          <a:bodyPr wrap="square" rtlCol="0">
            <a:spAutoFit/>
          </a:bodyPr>
          <a:lstStyle/>
          <a:p>
            <a:pPr marL="285750" indent="-285750">
              <a:buFont typeface="Arial" panose="020B0604020202020204" pitchFamily="34" charset="0"/>
              <a:buChar char="•"/>
            </a:pPr>
            <a:r>
              <a:rPr lang="en-US" sz="2000">
                <a:latin typeface="Arial" panose="020B0604020202020204" pitchFamily="34" charset="0"/>
                <a:cs typeface="Arial" panose="020B0604020202020204" pitchFamily="34" charset="0"/>
              </a:rPr>
              <a:t>PWM (pulse-width modulation)</a:t>
            </a:r>
          </a:p>
          <a:p>
            <a:pPr marL="742950" lvl="1" indent="-285750">
              <a:buFont typeface="Arial" panose="020B0604020202020204" pitchFamily="34" charset="0"/>
              <a:buChar char="•"/>
            </a:pPr>
            <a:r>
              <a:rPr lang="en-US" sz="2000">
                <a:latin typeface="Arial" panose="020B0604020202020204" pitchFamily="34" charset="0"/>
                <a:cs typeface="Arial" panose="020B0604020202020204" pitchFamily="34" charset="0"/>
              </a:rPr>
              <a:t>Software PWM available on all pins</a:t>
            </a:r>
          </a:p>
          <a:p>
            <a:pPr marL="742950" lvl="1" indent="-285750">
              <a:buFont typeface="Arial" panose="020B0604020202020204" pitchFamily="34" charset="0"/>
              <a:buChar char="•"/>
            </a:pPr>
            <a:r>
              <a:rPr lang="en-US" sz="2000">
                <a:latin typeface="Arial" panose="020B0604020202020204" pitchFamily="34" charset="0"/>
                <a:cs typeface="Arial" panose="020B0604020202020204" pitchFamily="34" charset="0"/>
              </a:rPr>
              <a:t>Hardware PWM available on GPIO12, GPIO13, GPIO18, GPIO19</a:t>
            </a:r>
          </a:p>
          <a:p>
            <a:pPr marL="285750" indent="-285750">
              <a:buFont typeface="Arial" panose="020B0604020202020204" pitchFamily="34" charset="0"/>
              <a:buChar char="•"/>
            </a:pPr>
            <a:r>
              <a:rPr lang="en-US" sz="2000">
                <a:latin typeface="Arial" panose="020B0604020202020204" pitchFamily="34" charset="0"/>
                <a:cs typeface="Arial" panose="020B0604020202020204" pitchFamily="34" charset="0"/>
              </a:rPr>
              <a:t>SPI</a:t>
            </a:r>
          </a:p>
          <a:p>
            <a:pPr marL="742950" lvl="1" indent="-285750">
              <a:buFont typeface="Arial" panose="020B0604020202020204" pitchFamily="34" charset="0"/>
              <a:buChar char="•"/>
            </a:pPr>
            <a:r>
              <a:rPr lang="en-US" sz="2000">
                <a:latin typeface="Arial" panose="020B0604020202020204" pitchFamily="34" charset="0"/>
                <a:cs typeface="Arial" panose="020B0604020202020204" pitchFamily="34" charset="0"/>
              </a:rPr>
              <a:t>SPI0: MOSI (GPIO10); MISO (GPIO9); SCLK (GPIO11); CE0 (GPIO8), CE1 (GPIO7)</a:t>
            </a:r>
          </a:p>
          <a:p>
            <a:pPr marL="742950" lvl="1" indent="-285750">
              <a:buFont typeface="Arial" panose="020B0604020202020204" pitchFamily="34" charset="0"/>
              <a:buChar char="•"/>
            </a:pPr>
            <a:r>
              <a:rPr lang="en-US" sz="2000">
                <a:latin typeface="Arial" panose="020B0604020202020204" pitchFamily="34" charset="0"/>
                <a:cs typeface="Arial" panose="020B0604020202020204" pitchFamily="34" charset="0"/>
              </a:rPr>
              <a:t>SPI1: MOSI (GPIO20); MISO (GPIO19); SCLK (GPIO21); CE0 (GPIO18); CE1 (GPIO17); CE2 (GPIO16)</a:t>
            </a:r>
          </a:p>
          <a:p>
            <a:pPr marL="285750" indent="-285750">
              <a:buFont typeface="Arial" panose="020B0604020202020204" pitchFamily="34" charset="0"/>
              <a:buChar char="•"/>
            </a:pPr>
            <a:r>
              <a:rPr lang="en-US" sz="2000">
                <a:latin typeface="Arial" panose="020B0604020202020204" pitchFamily="34" charset="0"/>
                <a:cs typeface="Arial" panose="020B0604020202020204" pitchFamily="34" charset="0"/>
              </a:rPr>
              <a:t>I2C</a:t>
            </a:r>
          </a:p>
          <a:p>
            <a:pPr marL="742950" lvl="1" indent="-285750">
              <a:buFont typeface="Arial" panose="020B0604020202020204" pitchFamily="34" charset="0"/>
              <a:buChar char="•"/>
            </a:pPr>
            <a:r>
              <a:rPr lang="en-US" sz="2000">
                <a:latin typeface="Arial" panose="020B0604020202020204" pitchFamily="34" charset="0"/>
                <a:cs typeface="Arial" panose="020B0604020202020204" pitchFamily="34" charset="0"/>
              </a:rPr>
              <a:t>Data: (GPIO2); Clock (GPIO3)</a:t>
            </a:r>
          </a:p>
          <a:p>
            <a:pPr marL="742950" lvl="1" indent="-285750">
              <a:buFont typeface="Arial" panose="020B0604020202020204" pitchFamily="34" charset="0"/>
              <a:buChar char="•"/>
            </a:pPr>
            <a:r>
              <a:rPr lang="en-US" sz="2000">
                <a:latin typeface="Arial" panose="020B0604020202020204" pitchFamily="34" charset="0"/>
                <a:cs typeface="Arial" panose="020B0604020202020204" pitchFamily="34" charset="0"/>
              </a:rPr>
              <a:t>EEPROM Data: (GPIO0); EEPROM Clock (GPIO1)</a:t>
            </a:r>
          </a:p>
          <a:p>
            <a:pPr marL="285750" indent="-285750">
              <a:buFont typeface="Arial" panose="020B0604020202020204" pitchFamily="34" charset="0"/>
              <a:buChar char="•"/>
            </a:pPr>
            <a:r>
              <a:rPr lang="en-US" sz="2000">
                <a:latin typeface="Arial" panose="020B0604020202020204" pitchFamily="34" charset="0"/>
                <a:cs typeface="Arial" panose="020B0604020202020204" pitchFamily="34" charset="0"/>
              </a:rPr>
              <a:t>Serial</a:t>
            </a:r>
          </a:p>
          <a:p>
            <a:pPr marL="742950" lvl="1" indent="-285750">
              <a:buFont typeface="Arial" panose="020B0604020202020204" pitchFamily="34" charset="0"/>
              <a:buChar char="•"/>
            </a:pPr>
            <a:r>
              <a:rPr lang="en-US" sz="2000">
                <a:latin typeface="Arial" panose="020B0604020202020204" pitchFamily="34" charset="0"/>
                <a:cs typeface="Arial" panose="020B0604020202020204" pitchFamily="34" charset="0"/>
              </a:rPr>
              <a:t>TX (GPIO14); RX (GPIO15)</a:t>
            </a:r>
          </a:p>
          <a:p>
            <a:pPr marL="342900" indent="-342900">
              <a:buFont typeface="Arial" panose="020B0604020202020204" pitchFamily="34" charset="0"/>
              <a:buChar char="•"/>
            </a:pPr>
            <a:endParaRPr lang="en-US" sz="200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93FC5990-7BE3-7744-8389-0418814A3B23}"/>
              </a:ext>
            </a:extLst>
          </p:cNvPr>
          <p:cNvSpPr txBox="1"/>
          <p:nvPr/>
        </p:nvSpPr>
        <p:spPr>
          <a:xfrm>
            <a:off x="4368563" y="6295150"/>
            <a:ext cx="700833" cy="369332"/>
          </a:xfrm>
          <a:prstGeom prst="rect">
            <a:avLst/>
          </a:prstGeom>
          <a:noFill/>
        </p:spPr>
        <p:txBody>
          <a:bodyPr wrap="none" rtlCol="0">
            <a:spAutoFit/>
          </a:bodyPr>
          <a:lstStyle/>
          <a:p>
            <a:r>
              <a:rPr lang="en-US"/>
              <a:t>Pin 1</a:t>
            </a:r>
          </a:p>
        </p:txBody>
      </p:sp>
      <p:sp>
        <p:nvSpPr>
          <p:cNvPr id="7" name="TextBox 6">
            <a:extLst>
              <a:ext uri="{FF2B5EF4-FFF2-40B4-BE49-F238E27FC236}">
                <a16:creationId xmlns:a16="http://schemas.microsoft.com/office/drawing/2014/main" id="{41FE68C1-07C0-6D42-90C6-8DF50D9CC11A}"/>
              </a:ext>
            </a:extLst>
          </p:cNvPr>
          <p:cNvSpPr txBox="1"/>
          <p:nvPr/>
        </p:nvSpPr>
        <p:spPr>
          <a:xfrm>
            <a:off x="5368027" y="6426001"/>
            <a:ext cx="700833" cy="369332"/>
          </a:xfrm>
          <a:prstGeom prst="rect">
            <a:avLst/>
          </a:prstGeom>
          <a:noFill/>
        </p:spPr>
        <p:txBody>
          <a:bodyPr wrap="none" rtlCol="0">
            <a:spAutoFit/>
          </a:bodyPr>
          <a:lstStyle/>
          <a:p>
            <a:r>
              <a:rPr lang="en-US"/>
              <a:t>Pin 3</a:t>
            </a:r>
          </a:p>
        </p:txBody>
      </p:sp>
      <p:sp>
        <p:nvSpPr>
          <p:cNvPr id="8" name="TextBox 7">
            <a:extLst>
              <a:ext uri="{FF2B5EF4-FFF2-40B4-BE49-F238E27FC236}">
                <a16:creationId xmlns:a16="http://schemas.microsoft.com/office/drawing/2014/main" id="{07D50FCF-113A-BF4F-BA32-2B056AFE4180}"/>
              </a:ext>
            </a:extLst>
          </p:cNvPr>
          <p:cNvSpPr txBox="1"/>
          <p:nvPr/>
        </p:nvSpPr>
        <p:spPr>
          <a:xfrm>
            <a:off x="5826685" y="4454557"/>
            <a:ext cx="700833" cy="369332"/>
          </a:xfrm>
          <a:prstGeom prst="rect">
            <a:avLst/>
          </a:prstGeom>
          <a:noFill/>
        </p:spPr>
        <p:txBody>
          <a:bodyPr wrap="none" rtlCol="0">
            <a:spAutoFit/>
          </a:bodyPr>
          <a:lstStyle/>
          <a:p>
            <a:r>
              <a:rPr lang="en-US"/>
              <a:t>Pin 2</a:t>
            </a:r>
          </a:p>
        </p:txBody>
      </p:sp>
      <p:sp>
        <p:nvSpPr>
          <p:cNvPr id="9" name="TextBox 8">
            <a:extLst>
              <a:ext uri="{FF2B5EF4-FFF2-40B4-BE49-F238E27FC236}">
                <a16:creationId xmlns:a16="http://schemas.microsoft.com/office/drawing/2014/main" id="{52B003EB-4556-3E43-A912-CBE1EC60FBC6}"/>
              </a:ext>
            </a:extLst>
          </p:cNvPr>
          <p:cNvSpPr txBox="1"/>
          <p:nvPr/>
        </p:nvSpPr>
        <p:spPr>
          <a:xfrm>
            <a:off x="6702882" y="4454557"/>
            <a:ext cx="700833" cy="369332"/>
          </a:xfrm>
          <a:prstGeom prst="rect">
            <a:avLst/>
          </a:prstGeom>
          <a:noFill/>
        </p:spPr>
        <p:txBody>
          <a:bodyPr wrap="none" rtlCol="0">
            <a:spAutoFit/>
          </a:bodyPr>
          <a:lstStyle/>
          <a:p>
            <a:r>
              <a:rPr lang="en-US"/>
              <a:t>Pin 4</a:t>
            </a:r>
          </a:p>
        </p:txBody>
      </p:sp>
      <p:cxnSp>
        <p:nvCxnSpPr>
          <p:cNvPr id="11" name="Straight Arrow Connector 10">
            <a:extLst>
              <a:ext uri="{FF2B5EF4-FFF2-40B4-BE49-F238E27FC236}">
                <a16:creationId xmlns:a16="http://schemas.microsoft.com/office/drawing/2014/main" id="{85898740-CEE0-1542-92CA-AA17BB66AFB0}"/>
              </a:ext>
            </a:extLst>
          </p:cNvPr>
          <p:cNvCxnSpPr>
            <a:cxnSpLocks/>
          </p:cNvCxnSpPr>
          <p:nvPr/>
        </p:nvCxnSpPr>
        <p:spPr>
          <a:xfrm>
            <a:off x="6149961" y="4764483"/>
            <a:ext cx="162361" cy="362139"/>
          </a:xfrm>
          <a:prstGeom prst="straightConnector1">
            <a:avLst/>
          </a:prstGeom>
          <a:ln w="127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C79C98E8-2717-EB49-BA7B-3310B390DF5D}"/>
              </a:ext>
            </a:extLst>
          </p:cNvPr>
          <p:cNvCxnSpPr>
            <a:cxnSpLocks/>
          </p:cNvCxnSpPr>
          <p:nvPr/>
        </p:nvCxnSpPr>
        <p:spPr>
          <a:xfrm flipH="1">
            <a:off x="6539878" y="4718090"/>
            <a:ext cx="301415" cy="360516"/>
          </a:xfrm>
          <a:prstGeom prst="straightConnector1">
            <a:avLst/>
          </a:prstGeom>
          <a:ln w="127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F8E8F354-722B-814D-803F-26A7EF2584A9}"/>
              </a:ext>
            </a:extLst>
          </p:cNvPr>
          <p:cNvCxnSpPr>
            <a:cxnSpLocks/>
            <a:stCxn id="6" idx="0"/>
          </p:cNvCxnSpPr>
          <p:nvPr/>
        </p:nvCxnSpPr>
        <p:spPr>
          <a:xfrm flipV="1">
            <a:off x="4718980" y="5499724"/>
            <a:ext cx="1593342" cy="795426"/>
          </a:xfrm>
          <a:prstGeom prst="straightConnector1">
            <a:avLst/>
          </a:prstGeom>
          <a:ln w="127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83953BEB-2C8E-C340-8401-59FA1310C7D2}"/>
              </a:ext>
            </a:extLst>
          </p:cNvPr>
          <p:cNvCxnSpPr>
            <a:cxnSpLocks/>
          </p:cNvCxnSpPr>
          <p:nvPr/>
        </p:nvCxnSpPr>
        <p:spPr>
          <a:xfrm flipV="1">
            <a:off x="5559296" y="5455581"/>
            <a:ext cx="1023961" cy="1024235"/>
          </a:xfrm>
          <a:prstGeom prst="straightConnector1">
            <a:avLst/>
          </a:prstGeom>
          <a:ln w="12700">
            <a:solidFill>
              <a:srgbClr val="FFFF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6047758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2942" y="136524"/>
            <a:ext cx="11711836" cy="868362"/>
          </a:xfrm>
        </p:spPr>
        <p:txBody>
          <a:bodyPr anchor="ctr">
            <a:normAutofit/>
          </a:bodyPr>
          <a:lstStyle/>
          <a:p>
            <a:pPr algn="ctr"/>
            <a:r>
              <a:rPr lang="en-US" sz="4400">
                <a:latin typeface="Arial" panose="020B0604020202020204" pitchFamily="34" charset="0"/>
                <a:cs typeface="Arial" panose="020B0604020202020204" pitchFamily="34" charset="0"/>
              </a:rPr>
              <a:t>     Raspberry Pi 3 pins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81</a:t>
            </a:fld>
            <a:endParaRPr lang="en-US"/>
          </a:p>
        </p:txBody>
      </p:sp>
      <p:pic>
        <p:nvPicPr>
          <p:cNvPr id="7" name="Picture 6">
            <a:extLst>
              <a:ext uri="{FF2B5EF4-FFF2-40B4-BE49-F238E27FC236}">
                <a16:creationId xmlns:a16="http://schemas.microsoft.com/office/drawing/2014/main" id="{026BD57A-989C-0544-9562-420D58B34171}"/>
              </a:ext>
            </a:extLst>
          </p:cNvPr>
          <p:cNvPicPr>
            <a:picLocks noChangeAspect="1"/>
          </p:cNvPicPr>
          <p:nvPr/>
        </p:nvPicPr>
        <p:blipFill>
          <a:blip r:embed="rId3"/>
          <a:stretch>
            <a:fillRect/>
          </a:stretch>
        </p:blipFill>
        <p:spPr>
          <a:xfrm>
            <a:off x="154488" y="143378"/>
            <a:ext cx="3653424" cy="6560870"/>
          </a:xfrm>
          <a:prstGeom prst="rect">
            <a:avLst/>
          </a:prstGeom>
        </p:spPr>
      </p:pic>
      <p:pic>
        <p:nvPicPr>
          <p:cNvPr id="3" name="Picture 2">
            <a:extLst>
              <a:ext uri="{FF2B5EF4-FFF2-40B4-BE49-F238E27FC236}">
                <a16:creationId xmlns:a16="http://schemas.microsoft.com/office/drawing/2014/main" id="{E988232B-D257-604C-99B2-89E5CCF43D98}"/>
              </a:ext>
            </a:extLst>
          </p:cNvPr>
          <p:cNvPicPr>
            <a:picLocks noChangeAspect="1"/>
          </p:cNvPicPr>
          <p:nvPr/>
        </p:nvPicPr>
        <p:blipFill>
          <a:blip r:embed="rId4"/>
          <a:stretch>
            <a:fillRect/>
          </a:stretch>
        </p:blipFill>
        <p:spPr>
          <a:xfrm>
            <a:off x="4675031" y="2809545"/>
            <a:ext cx="7417174" cy="3634415"/>
          </a:xfrm>
          <a:prstGeom prst="rect">
            <a:avLst/>
          </a:prstGeom>
        </p:spPr>
      </p:pic>
      <p:sp>
        <p:nvSpPr>
          <p:cNvPr id="4" name="TextBox 3">
            <a:extLst>
              <a:ext uri="{FF2B5EF4-FFF2-40B4-BE49-F238E27FC236}">
                <a16:creationId xmlns:a16="http://schemas.microsoft.com/office/drawing/2014/main" id="{73652C80-C560-CC47-B6DB-74019CA1E2D1}"/>
              </a:ext>
            </a:extLst>
          </p:cNvPr>
          <p:cNvSpPr txBox="1"/>
          <p:nvPr/>
        </p:nvSpPr>
        <p:spPr>
          <a:xfrm>
            <a:off x="5898523" y="1004886"/>
            <a:ext cx="6400800" cy="1200329"/>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Calibri" panose="020F0502020204030204" pitchFamily="34" charset="0"/>
                <a:cs typeface="Calibri" panose="020F0502020204030204" pitchFamily="34" charset="0"/>
              </a:rPr>
              <a:t>There are three different numbering schemes for:</a:t>
            </a:r>
          </a:p>
          <a:p>
            <a:pPr marL="800100" lvl="1" indent="-342900">
              <a:buFont typeface="+mj-lt"/>
              <a:buAutoNum type="arabicPeriod"/>
            </a:pPr>
            <a:r>
              <a:rPr lang="en-US" dirty="0">
                <a:latin typeface="Calibri" panose="020F0502020204030204" pitchFamily="34" charset="0"/>
                <a:cs typeface="Calibri" panose="020F0502020204030204" pitchFamily="34" charset="0"/>
              </a:rPr>
              <a:t>The pin ordering on the J8 header</a:t>
            </a:r>
          </a:p>
          <a:p>
            <a:pPr marL="800100" lvl="1" indent="-342900">
              <a:buFont typeface="+mj-lt"/>
              <a:buAutoNum type="arabicPeriod"/>
            </a:pPr>
            <a:r>
              <a:rPr lang="en-US" dirty="0">
                <a:latin typeface="Calibri" panose="020F0502020204030204" pitchFamily="34" charset="0"/>
                <a:cs typeface="Calibri" panose="020F0502020204030204" pitchFamily="34" charset="0"/>
              </a:rPr>
              <a:t>The pin number used by wiringPi (which we use)</a:t>
            </a:r>
          </a:p>
          <a:p>
            <a:pPr marL="800100" lvl="1" indent="-342900">
              <a:buFont typeface="+mj-lt"/>
              <a:buAutoNum type="arabicPeriod"/>
            </a:pPr>
            <a:r>
              <a:rPr lang="en-US" dirty="0">
                <a:latin typeface="Calibri" panose="020F0502020204030204" pitchFamily="34" charset="0"/>
                <a:cs typeface="Calibri" panose="020F0502020204030204" pitchFamily="34" charset="0"/>
              </a:rPr>
              <a:t>The BCM (GPIO HW interface) from Broadcom</a:t>
            </a:r>
          </a:p>
        </p:txBody>
      </p:sp>
      <p:sp>
        <p:nvSpPr>
          <p:cNvPr id="8" name="TextBox 7">
            <a:extLst>
              <a:ext uri="{FF2B5EF4-FFF2-40B4-BE49-F238E27FC236}">
                <a16:creationId xmlns:a16="http://schemas.microsoft.com/office/drawing/2014/main" id="{9F3D4E69-09C7-3942-B4A1-6B6A04AF70C8}"/>
              </a:ext>
            </a:extLst>
          </p:cNvPr>
          <p:cNvSpPr txBox="1"/>
          <p:nvPr/>
        </p:nvSpPr>
        <p:spPr>
          <a:xfrm>
            <a:off x="3807912" y="2152254"/>
            <a:ext cx="4949722" cy="646331"/>
          </a:xfrm>
          <a:prstGeom prst="rect">
            <a:avLst/>
          </a:prstGeom>
          <a:noFill/>
        </p:spPr>
        <p:txBody>
          <a:bodyPr wrap="square" rtlCol="0">
            <a:spAutoFit/>
          </a:bodyPr>
          <a:lstStyle/>
          <a:p>
            <a:r>
              <a:rPr lang="en-US">
                <a:latin typeface="Calibri" panose="020F0502020204030204" pitchFamily="34" charset="0"/>
                <a:cs typeface="Calibri" panose="020F0502020204030204" pitchFamily="34" charset="0"/>
              </a:rPr>
              <a:t>Note: even numbered header pins are near edge of Raspberry Pi.</a:t>
            </a:r>
          </a:p>
        </p:txBody>
      </p:sp>
    </p:spTree>
    <p:extLst>
      <p:ext uri="{BB962C8B-B14F-4D97-AF65-F5344CB8AC3E}">
        <p14:creationId xmlns:p14="http://schemas.microsoft.com/office/powerpoint/2010/main" val="218928432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5943" y="149587"/>
            <a:ext cx="11612880" cy="868362"/>
          </a:xfrm>
        </p:spPr>
        <p:txBody>
          <a:bodyPr anchor="ctr">
            <a:normAutofit/>
          </a:bodyPr>
          <a:lstStyle/>
          <a:p>
            <a:pPr algn="ctr"/>
            <a:r>
              <a:rPr lang="en-US" sz="4400">
                <a:latin typeface="Arial" panose="020B0604020202020204" pitchFamily="34" charset="0"/>
                <a:cs typeface="Arial" panose="020B0604020202020204" pitchFamily="34" charset="0"/>
              </a:rPr>
              <a:t>Raspberry Pi</a:t>
            </a:r>
          </a:p>
        </p:txBody>
      </p:sp>
      <p:sp>
        <p:nvSpPr>
          <p:cNvPr id="3" name="Content Placeholder 2"/>
          <p:cNvSpPr>
            <a:spLocks noGrp="1"/>
          </p:cNvSpPr>
          <p:nvPr>
            <p:ph idx="1"/>
          </p:nvPr>
        </p:nvSpPr>
        <p:spPr>
          <a:xfrm>
            <a:off x="381836" y="1678488"/>
            <a:ext cx="11101755" cy="4448150"/>
          </a:xfrm>
        </p:spPr>
        <p:txBody>
          <a:bodyPr>
            <a:noAutofit/>
          </a:bodyPr>
          <a:lstStyle/>
          <a:p>
            <a:pPr marL="342900" indent="-342900" algn="l">
              <a:spcBef>
                <a:spcPts val="400"/>
              </a:spcBef>
              <a:buFont typeface="Arial" charset="0"/>
              <a:buChar char="•"/>
            </a:pPr>
            <a:r>
              <a:rPr lang="en-US" sz="2000" dirty="0">
                <a:latin typeface="Arial" charset="0"/>
                <a:ea typeface="Arial" charset="0"/>
                <a:cs typeface="Arial" charset="0"/>
              </a:rPr>
              <a:t>Unlike the Arduino, we need to install an OS (Linux) on the Raspberry Pi to use it. Once you do, you can develop, compile and run the IoT programs on the device.</a:t>
            </a:r>
          </a:p>
          <a:p>
            <a:pPr marL="342900" indent="-342900" algn="l">
              <a:spcBef>
                <a:spcPts val="400"/>
              </a:spcBef>
              <a:buFont typeface="Arial" charset="0"/>
              <a:buChar char="•"/>
            </a:pPr>
            <a:r>
              <a:rPr lang="en-US" sz="2000" dirty="0">
                <a:latin typeface="Arial" charset="0"/>
                <a:ea typeface="Arial" charset="0"/>
                <a:cs typeface="Arial" charset="0"/>
              </a:rPr>
              <a:t>You’ll load the OS and other files on a FAT-32 formatted SD card with at least 4 GB of capacity (I use 32 GB).  Download the installer zip file at </a:t>
            </a:r>
            <a:r>
              <a:rPr lang="en-US" sz="2000" dirty="0">
                <a:solidFill>
                  <a:srgbClr val="2282F0"/>
                </a:solidFill>
                <a:latin typeface="Arial" charset="0"/>
                <a:ea typeface="Arial" charset="0"/>
                <a:cs typeface="Arial" charset="0"/>
                <a:hlinkClick r:id="rId3">
                  <a:extLst>
                    <a:ext uri="{A12FA001-AC4F-418D-AE19-62706E023703}">
                      <ahyp:hlinkClr xmlns:ahyp="http://schemas.microsoft.com/office/drawing/2018/hyperlinkcolor" val="tx"/>
                    </a:ext>
                  </a:extLst>
                </a:hlinkClick>
              </a:rPr>
              <a:t>http://raspberrypi.org/downloads</a:t>
            </a:r>
            <a:r>
              <a:rPr lang="en-US" sz="2000" dirty="0">
                <a:latin typeface="Arial" charset="0"/>
                <a:ea typeface="Arial" charset="0"/>
                <a:cs typeface="Arial" charset="0"/>
              </a:rPr>
              <a:t>. Unzip it onto the SD card. You should notice the file </a:t>
            </a:r>
            <a:r>
              <a:rPr lang="en-US" sz="2000" dirty="0" err="1">
                <a:latin typeface="Arial" charset="0"/>
                <a:ea typeface="Arial" charset="0"/>
                <a:cs typeface="Arial" charset="0"/>
              </a:rPr>
              <a:t>bootloader.bin</a:t>
            </a:r>
            <a:r>
              <a:rPr lang="en-US" sz="2000" dirty="0">
                <a:latin typeface="Arial" charset="0"/>
                <a:ea typeface="Arial" charset="0"/>
                <a:cs typeface="Arial" charset="0"/>
              </a:rPr>
              <a:t> on the SD card.  Plug the SD card into the pi and boot.</a:t>
            </a:r>
          </a:p>
          <a:p>
            <a:pPr marL="342900" indent="-342900" algn="l">
              <a:spcBef>
                <a:spcPts val="400"/>
              </a:spcBef>
              <a:buFont typeface="Arial" charset="0"/>
              <a:buChar char="•"/>
            </a:pPr>
            <a:r>
              <a:rPr lang="en-US" sz="2000" dirty="0">
                <a:latin typeface="Arial" charset="0"/>
                <a:ea typeface="Arial" charset="0"/>
                <a:cs typeface="Arial" charset="0"/>
              </a:rPr>
              <a:t>Many of the Raspberry pi sensor examples are in python.  For C++ examples, see </a:t>
            </a:r>
            <a:r>
              <a:rPr lang="en-US" sz="2000" dirty="0">
                <a:solidFill>
                  <a:srgbClr val="0070C0"/>
                </a:solidFill>
                <a:latin typeface="Arial" charset="0"/>
                <a:ea typeface="Arial" charset="0"/>
                <a:cs typeface="Arial" charset="0"/>
                <a:hlinkClick r:id="rId4">
                  <a:extLst>
                    <a:ext uri="{A12FA001-AC4F-418D-AE19-62706E023703}">
                      <ahyp:hlinkClr xmlns:ahyp="http://schemas.microsoft.com/office/drawing/2018/hyperlinkcolor" val="tx"/>
                    </a:ext>
                  </a:extLst>
                </a:hlinkClick>
              </a:rPr>
              <a:t>here</a:t>
            </a:r>
            <a:r>
              <a:rPr lang="en-US" sz="2000" dirty="0">
                <a:solidFill>
                  <a:srgbClr val="0070C0"/>
                </a:solidFill>
                <a:latin typeface="Arial" charset="0"/>
                <a:ea typeface="Arial" charset="0"/>
                <a:cs typeface="Arial" charset="0"/>
              </a:rPr>
              <a:t>,</a:t>
            </a:r>
            <a:r>
              <a:rPr lang="en-US" sz="2000" dirty="0">
                <a:latin typeface="Arial" charset="0"/>
                <a:ea typeface="Arial" charset="0"/>
                <a:cs typeface="Arial" charset="0"/>
              </a:rPr>
              <a:t> </a:t>
            </a:r>
            <a:r>
              <a:rPr lang="en-US" sz="2000" dirty="0">
                <a:solidFill>
                  <a:srgbClr val="2282F0"/>
                </a:solidFill>
                <a:latin typeface="Arial" charset="0"/>
                <a:ea typeface="Arial" charset="0"/>
                <a:cs typeface="Arial" charset="0"/>
                <a:hlinkClick r:id="rId5">
                  <a:extLst>
                    <a:ext uri="{A12FA001-AC4F-418D-AE19-62706E023703}">
                      <ahyp:hlinkClr xmlns:ahyp="http://schemas.microsoft.com/office/drawing/2018/hyperlinkcolor" val="tx"/>
                    </a:ext>
                  </a:extLst>
                </a:hlinkClick>
              </a:rPr>
              <a:t>here</a:t>
            </a:r>
            <a:r>
              <a:rPr lang="en-US" sz="2000" dirty="0">
                <a:solidFill>
                  <a:srgbClr val="2282F0"/>
                </a:solidFill>
                <a:latin typeface="Arial" charset="0"/>
                <a:ea typeface="Arial" charset="0"/>
                <a:cs typeface="Arial" charset="0"/>
              </a:rPr>
              <a:t>, </a:t>
            </a:r>
            <a:r>
              <a:rPr lang="en-US" sz="2000" dirty="0">
                <a:solidFill>
                  <a:srgbClr val="2282F0"/>
                </a:solidFill>
                <a:latin typeface="Arial" charset="0"/>
                <a:ea typeface="Arial" charset="0"/>
                <a:cs typeface="Arial" charset="0"/>
                <a:hlinkClick r:id="rId6">
                  <a:extLst>
                    <a:ext uri="{A12FA001-AC4F-418D-AE19-62706E023703}">
                      <ahyp:hlinkClr xmlns:ahyp="http://schemas.microsoft.com/office/drawing/2018/hyperlinkcolor" val="tx"/>
                    </a:ext>
                  </a:extLst>
                </a:hlinkClick>
              </a:rPr>
              <a:t>here</a:t>
            </a:r>
            <a:r>
              <a:rPr lang="en-US" sz="2000" dirty="0">
                <a:latin typeface="Arial" charset="0"/>
                <a:ea typeface="Arial" charset="0"/>
                <a:cs typeface="Arial" charset="0"/>
              </a:rPr>
              <a:t>, </a:t>
            </a:r>
            <a:r>
              <a:rPr lang="en-US" sz="2000" dirty="0">
                <a:solidFill>
                  <a:srgbClr val="2282F0"/>
                </a:solidFill>
                <a:latin typeface="Arial" charset="0"/>
                <a:ea typeface="Arial" charset="0"/>
                <a:cs typeface="Arial" charset="0"/>
                <a:hlinkClick r:id="rId7">
                  <a:extLst>
                    <a:ext uri="{A12FA001-AC4F-418D-AE19-62706E023703}">
                      <ahyp:hlinkClr xmlns:ahyp="http://schemas.microsoft.com/office/drawing/2018/hyperlinkcolor" val="tx"/>
                    </a:ext>
                  </a:extLst>
                </a:hlinkClick>
              </a:rPr>
              <a:t>here</a:t>
            </a:r>
            <a:r>
              <a:rPr lang="en-US" sz="2000" dirty="0">
                <a:latin typeface="Arial" charset="0"/>
                <a:ea typeface="Arial" charset="0"/>
                <a:cs typeface="Arial" charset="0"/>
              </a:rPr>
              <a:t> (accelerometers, gyros, compasses) and </a:t>
            </a:r>
            <a:r>
              <a:rPr lang="en-US" sz="2000" dirty="0">
                <a:solidFill>
                  <a:srgbClr val="2282F0"/>
                </a:solidFill>
                <a:latin typeface="Arial" charset="0"/>
                <a:ea typeface="Arial" charset="0"/>
                <a:cs typeface="Arial" charset="0"/>
                <a:hlinkClick r:id="rId8">
                  <a:extLst>
                    <a:ext uri="{A12FA001-AC4F-418D-AE19-62706E023703}">
                      <ahyp:hlinkClr xmlns:ahyp="http://schemas.microsoft.com/office/drawing/2018/hyperlinkcolor" val="tx"/>
                    </a:ext>
                  </a:extLst>
                </a:hlinkClick>
              </a:rPr>
              <a:t>here</a:t>
            </a:r>
            <a:r>
              <a:rPr lang="en-US" sz="2000" dirty="0">
                <a:latin typeface="Arial" charset="0"/>
                <a:ea typeface="Arial" charset="0"/>
                <a:cs typeface="Arial" charset="0"/>
              </a:rPr>
              <a:t>. We use WiringPi almost exclusively to program GPIO pins.  WiringPi supports SPI and I</a:t>
            </a:r>
            <a:r>
              <a:rPr lang="en-US" sz="2000" baseline="30000" dirty="0">
                <a:latin typeface="Arial" charset="0"/>
                <a:ea typeface="Arial" charset="0"/>
                <a:cs typeface="Arial" charset="0"/>
              </a:rPr>
              <a:t>2</a:t>
            </a:r>
            <a:r>
              <a:rPr lang="en-US" sz="2000" dirty="0">
                <a:latin typeface="Arial" charset="0"/>
                <a:ea typeface="Arial" charset="0"/>
                <a:cs typeface="Arial" charset="0"/>
              </a:rPr>
              <a:t>C interfaces; it is </a:t>
            </a:r>
            <a:r>
              <a:rPr lang="en-US" sz="2000" dirty="0">
                <a:solidFill>
                  <a:srgbClr val="2282F0"/>
                </a:solidFill>
                <a:latin typeface="Arial" charset="0"/>
                <a:ea typeface="Arial" charset="0"/>
                <a:cs typeface="Arial" charset="0"/>
                <a:hlinkClick r:id="rId9">
                  <a:extLst>
                    <a:ext uri="{A12FA001-AC4F-418D-AE19-62706E023703}">
                      <ahyp:hlinkClr xmlns:ahyp="http://schemas.microsoft.com/office/drawing/2018/hyperlinkcolor" val="tx"/>
                    </a:ext>
                  </a:extLst>
                </a:hlinkClick>
              </a:rPr>
              <a:t>here</a:t>
            </a:r>
            <a:r>
              <a:rPr lang="en-US" sz="2000" dirty="0">
                <a:latin typeface="Arial" charset="0"/>
                <a:ea typeface="Arial" charset="0"/>
                <a:cs typeface="Arial" charset="0"/>
              </a:rPr>
              <a:t> and is pre-installed on newer Raspberry Pi OS images.  Read the reference!</a:t>
            </a:r>
          </a:p>
          <a:p>
            <a:pPr marL="342900" indent="-342900" algn="l">
              <a:spcBef>
                <a:spcPts val="400"/>
              </a:spcBef>
              <a:buFont typeface="Arial" charset="0"/>
              <a:buChar char="•"/>
            </a:pPr>
            <a:r>
              <a:rPr lang="en-US" sz="2000" dirty="0">
                <a:latin typeface="Arial" charset="0"/>
                <a:ea typeface="Arial" charset="0"/>
                <a:cs typeface="Arial" charset="0"/>
              </a:rPr>
              <a:t>Unlike the Arduino, Raspberry Pi  GPIO pins </a:t>
            </a:r>
            <a:r>
              <a:rPr lang="en-US" sz="2000" i="1" dirty="0">
                <a:latin typeface="Arial" charset="0"/>
                <a:ea typeface="Arial" charset="0"/>
                <a:cs typeface="Arial" charset="0"/>
              </a:rPr>
              <a:t>do not natively support analog signals</a:t>
            </a:r>
            <a:r>
              <a:rPr lang="en-US" sz="2000" dirty="0">
                <a:latin typeface="Arial" charset="0"/>
                <a:ea typeface="Arial" charset="0"/>
                <a:cs typeface="Arial" charset="0"/>
              </a:rPr>
              <a:t>.  I use the  </a:t>
            </a:r>
            <a:r>
              <a:rPr lang="en-US" sz="2000" dirty="0">
                <a:latin typeface="Arial" panose="020B0604020202020204" pitchFamily="34" charset="0"/>
                <a:cs typeface="Arial" panose="020B0604020202020204" pitchFamily="34" charset="0"/>
              </a:rPr>
              <a:t>Adafruit MCP4725 Breakout Board - 12-Bit DAC w/I2C Interface [ADA935] and the Microchip MCP3008-I/P 10-Bit ADC with SPI to interface analog connections.</a:t>
            </a:r>
          </a:p>
          <a:p>
            <a:pPr marL="342900" indent="-342900" algn="l">
              <a:buFont typeface="Arial" charset="0"/>
              <a:buChar char="•"/>
            </a:pPr>
            <a:endParaRPr lang="en-US" sz="2000"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82</a:t>
            </a:fld>
            <a:endParaRPr lang="en-US"/>
          </a:p>
        </p:txBody>
      </p:sp>
    </p:spTree>
    <p:extLst>
      <p:ext uri="{BB962C8B-B14F-4D97-AF65-F5344CB8AC3E}">
        <p14:creationId xmlns:p14="http://schemas.microsoft.com/office/powerpoint/2010/main" val="224989120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320" y="136524"/>
            <a:ext cx="11338559" cy="868362"/>
          </a:xfrm>
        </p:spPr>
        <p:txBody>
          <a:bodyPr anchor="ctr">
            <a:noAutofit/>
          </a:bodyPr>
          <a:lstStyle/>
          <a:p>
            <a:pPr algn="ctr"/>
            <a:r>
              <a:rPr lang="en-US" sz="4400">
                <a:latin typeface="Arial" panose="020B0604020202020204" pitchFamily="34" charset="0"/>
                <a:cs typeface="Arial" panose="020B0604020202020204" pitchFamily="34" charset="0"/>
              </a:rPr>
              <a:t>Labs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83</a:t>
            </a:fld>
            <a:endParaRPr lang="en-US"/>
          </a:p>
        </p:txBody>
      </p:sp>
      <p:sp>
        <p:nvSpPr>
          <p:cNvPr id="6" name="Content Placeholder 2">
            <a:extLst>
              <a:ext uri="{FF2B5EF4-FFF2-40B4-BE49-F238E27FC236}">
                <a16:creationId xmlns:a16="http://schemas.microsoft.com/office/drawing/2014/main" id="{12741794-7BDF-6042-8733-7E95C99CEA6E}"/>
              </a:ext>
            </a:extLst>
          </p:cNvPr>
          <p:cNvSpPr txBox="1">
            <a:spLocks/>
          </p:cNvSpPr>
          <p:nvPr/>
        </p:nvSpPr>
        <p:spPr>
          <a:xfrm>
            <a:off x="160638" y="1045255"/>
            <a:ext cx="11870724" cy="181384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marL="342900" indent="-342900" algn="l">
              <a:spcBef>
                <a:spcPts val="400"/>
              </a:spcBef>
              <a:buFont typeface="Arial" charset="0"/>
              <a:buChar char="•"/>
            </a:pPr>
            <a:r>
              <a:rPr lang="en-US" sz="1800" dirty="0">
                <a:latin typeface="Arial" charset="0"/>
                <a:ea typeface="Arial" charset="0"/>
                <a:cs typeface="Arial" charset="0"/>
              </a:rPr>
              <a:t>Most of the rest of this section is lab exercises to get you used to IoT wiring and programing.  </a:t>
            </a:r>
            <a:r>
              <a:rPr lang="en-US" sz="1800" dirty="0">
                <a:latin typeface="Arial" charset="0"/>
                <a:cs typeface="Arial" charset="0"/>
              </a:rPr>
              <a:t>We do some circuits and connect and program a number of sensors to Arduino’s, Raspberry Pi’s and in one case, directly to the USB port of a Linux machine. There’s a partial list below.  You should do as many of these as you can.  Here, “A” means Arduino, “R” means Raspberry Pi and “L” means </a:t>
            </a:r>
            <a:r>
              <a:rPr lang="en-US" sz="1800" dirty="0" err="1">
                <a:latin typeface="Arial" charset="0"/>
                <a:cs typeface="Arial" charset="0"/>
              </a:rPr>
              <a:t>linux</a:t>
            </a:r>
            <a:r>
              <a:rPr lang="en-US" sz="1800" dirty="0">
                <a:latin typeface="Arial" charset="0"/>
                <a:cs typeface="Arial" charset="0"/>
              </a:rPr>
              <a:t> desktop.</a:t>
            </a:r>
            <a:endParaRPr lang="en-US" sz="1800" dirty="0">
              <a:latin typeface="Arial" panose="020B0604020202020204" pitchFamily="34" charset="0"/>
              <a:cs typeface="Arial" panose="020B0604020202020204" pitchFamily="34" charset="0"/>
            </a:endParaRPr>
          </a:p>
          <a:p>
            <a:pPr marL="342900" indent="-342900" algn="l">
              <a:buFont typeface="Arial" charset="0"/>
              <a:buChar char="•"/>
            </a:pPr>
            <a:endParaRPr lang="en-US" sz="2000" dirty="0">
              <a:latin typeface="Arial" charset="0"/>
              <a:ea typeface="Arial" charset="0"/>
              <a:cs typeface="Arial" charset="0"/>
            </a:endParaRPr>
          </a:p>
        </p:txBody>
      </p:sp>
      <p:graphicFrame>
        <p:nvGraphicFramePr>
          <p:cNvPr id="3" name="Table 2">
            <a:extLst>
              <a:ext uri="{FF2B5EF4-FFF2-40B4-BE49-F238E27FC236}">
                <a16:creationId xmlns:a16="http://schemas.microsoft.com/office/drawing/2014/main" id="{6DE3E2DA-CDDC-654F-9875-9B8B7C30E30C}"/>
              </a:ext>
            </a:extLst>
          </p:cNvPr>
          <p:cNvGraphicFramePr>
            <a:graphicFrameLocks noGrp="1"/>
          </p:cNvGraphicFramePr>
          <p:nvPr>
            <p:extLst>
              <p:ext uri="{D42A27DB-BD31-4B8C-83A1-F6EECF244321}">
                <p14:modId xmlns:p14="http://schemas.microsoft.com/office/powerpoint/2010/main" val="3125689855"/>
              </p:ext>
            </p:extLst>
          </p:nvPr>
        </p:nvGraphicFramePr>
        <p:xfrm>
          <a:off x="432486" y="2307163"/>
          <a:ext cx="5187977" cy="4238781"/>
        </p:xfrm>
        <a:graphic>
          <a:graphicData uri="http://schemas.openxmlformats.org/drawingml/2006/table">
            <a:tbl>
              <a:tblPr firstRow="1" bandRow="1">
                <a:tableStyleId>{5C22544A-7EE6-4342-B048-85BDC9FD1C3A}</a:tableStyleId>
              </a:tblPr>
              <a:tblGrid>
                <a:gridCol w="2373855">
                  <a:extLst>
                    <a:ext uri="{9D8B030D-6E8A-4147-A177-3AD203B41FA5}">
                      <a16:colId xmlns:a16="http://schemas.microsoft.com/office/drawing/2014/main" val="2862728023"/>
                    </a:ext>
                  </a:extLst>
                </a:gridCol>
                <a:gridCol w="1833476">
                  <a:extLst>
                    <a:ext uri="{9D8B030D-6E8A-4147-A177-3AD203B41FA5}">
                      <a16:colId xmlns:a16="http://schemas.microsoft.com/office/drawing/2014/main" val="1507355281"/>
                    </a:ext>
                  </a:extLst>
                </a:gridCol>
                <a:gridCol w="980646">
                  <a:extLst>
                    <a:ext uri="{9D8B030D-6E8A-4147-A177-3AD203B41FA5}">
                      <a16:colId xmlns:a16="http://schemas.microsoft.com/office/drawing/2014/main" val="1710103334"/>
                    </a:ext>
                  </a:extLst>
                </a:gridCol>
              </a:tblGrid>
              <a:tr h="383061">
                <a:tc>
                  <a:txBody>
                    <a:bodyPr/>
                    <a:lstStyle/>
                    <a:p>
                      <a:r>
                        <a:rPr lang="en-US" sz="1600">
                          <a:latin typeface="Calibri" panose="020F0502020204030204" pitchFamily="34" charset="0"/>
                          <a:cs typeface="Calibri" panose="020F0502020204030204" pitchFamily="34" charset="0"/>
                        </a:rPr>
                        <a:t>Goal</a:t>
                      </a:r>
                    </a:p>
                  </a:txBody>
                  <a:tcPr/>
                </a:tc>
                <a:tc>
                  <a:txBody>
                    <a:bodyPr/>
                    <a:lstStyle/>
                    <a:p>
                      <a:r>
                        <a:rPr lang="en-US" sz="1600">
                          <a:latin typeface="Calibri" panose="020F0502020204030204" pitchFamily="34" charset="0"/>
                          <a:cs typeface="Calibri" panose="020F0502020204030204" pitchFamily="34" charset="0"/>
                        </a:rPr>
                        <a:t>Parts</a:t>
                      </a:r>
                    </a:p>
                  </a:txBody>
                  <a:tcPr/>
                </a:tc>
                <a:tc>
                  <a:txBody>
                    <a:bodyPr/>
                    <a:lstStyle/>
                    <a:p>
                      <a:r>
                        <a:rPr lang="en-US" sz="1600">
                          <a:latin typeface="Calibri" panose="020F0502020204030204" pitchFamily="34" charset="0"/>
                          <a:cs typeface="Calibri" panose="020F0502020204030204" pitchFamily="34" charset="0"/>
                        </a:rPr>
                        <a:t>Device</a:t>
                      </a:r>
                    </a:p>
                  </a:txBody>
                  <a:tcPr/>
                </a:tc>
                <a:extLst>
                  <a:ext uri="{0D108BD9-81ED-4DB2-BD59-A6C34878D82A}">
                    <a16:rowId xmlns:a16="http://schemas.microsoft.com/office/drawing/2014/main" val="3351716342"/>
                  </a:ext>
                </a:extLst>
              </a:tr>
              <a:tr h="370840">
                <a:tc>
                  <a:txBody>
                    <a:bodyPr/>
                    <a:lstStyle/>
                    <a:p>
                      <a:r>
                        <a:rPr lang="en-US" sz="1400" dirty="0">
                          <a:latin typeface="Calibri" panose="020F0502020204030204" pitchFamily="34" charset="0"/>
                          <a:cs typeface="Calibri" panose="020F0502020204030204" pitchFamily="34" charset="0"/>
                        </a:rPr>
                        <a:t>Simple GPIO IF</a:t>
                      </a:r>
                    </a:p>
                  </a:txBody>
                  <a:tcPr/>
                </a:tc>
                <a:tc>
                  <a:txBody>
                    <a:bodyPr/>
                    <a:lstStyle/>
                    <a:p>
                      <a:r>
                        <a:rPr lang="en-US" sz="1400">
                          <a:latin typeface="Calibri" panose="020F0502020204030204" pitchFamily="34" charset="0"/>
                          <a:cs typeface="Calibri" panose="020F0502020204030204" pitchFamily="34" charset="0"/>
                        </a:rPr>
                        <a:t>LED, resistors</a:t>
                      </a:r>
                    </a:p>
                  </a:txBody>
                  <a:tcPr/>
                </a:tc>
                <a:tc>
                  <a:txBody>
                    <a:bodyPr/>
                    <a:lstStyle/>
                    <a:p>
                      <a:r>
                        <a:rPr lang="en-US" sz="1400">
                          <a:latin typeface="Calibri" panose="020F0502020204030204" pitchFamily="34" charset="0"/>
                          <a:cs typeface="Calibri" panose="020F0502020204030204" pitchFamily="34" charset="0"/>
                        </a:rPr>
                        <a:t>A, R</a:t>
                      </a:r>
                    </a:p>
                  </a:txBody>
                  <a:tcPr/>
                </a:tc>
                <a:extLst>
                  <a:ext uri="{0D108BD9-81ED-4DB2-BD59-A6C34878D82A}">
                    <a16:rowId xmlns:a16="http://schemas.microsoft.com/office/drawing/2014/main" val="598155925"/>
                  </a:ext>
                </a:extLst>
              </a:tr>
              <a:tr h="370840">
                <a:tc>
                  <a:txBody>
                    <a:bodyPr/>
                    <a:lstStyle/>
                    <a:p>
                      <a:r>
                        <a:rPr lang="en-US" sz="1400">
                          <a:latin typeface="Calibri" panose="020F0502020204030204" pitchFamily="34" charset="0"/>
                          <a:cs typeface="Calibri" panose="020F0502020204030204" pitchFamily="34" charset="0"/>
                        </a:rPr>
                        <a:t>Analog interface</a:t>
                      </a:r>
                    </a:p>
                  </a:txBody>
                  <a:tcPr/>
                </a:tc>
                <a:tc>
                  <a:txBody>
                    <a:bodyPr/>
                    <a:lstStyle/>
                    <a:p>
                      <a:r>
                        <a:rPr lang="en-US" sz="1400">
                          <a:latin typeface="Calibri" panose="020F0502020204030204" pitchFamily="34" charset="0"/>
                          <a:cs typeface="Calibri" panose="020F0502020204030204" pitchFamily="34" charset="0"/>
                        </a:rPr>
                        <a:t>Variable resistor</a:t>
                      </a:r>
                    </a:p>
                    <a:p>
                      <a:r>
                        <a:rPr lang="en-US" sz="1400">
                          <a:latin typeface="Calibri" panose="020F0502020204030204" pitchFamily="34" charset="0"/>
                          <a:cs typeface="Calibri" panose="020F0502020204030204" pitchFamily="34" charset="0"/>
                        </a:rPr>
                        <a:t>PCF8591 for R</a:t>
                      </a:r>
                    </a:p>
                  </a:txBody>
                  <a:tcPr/>
                </a:tc>
                <a:tc>
                  <a:txBody>
                    <a:bodyPr/>
                    <a:lstStyle/>
                    <a:p>
                      <a:r>
                        <a:rPr lang="en-US" sz="1400">
                          <a:latin typeface="Calibri" panose="020F0502020204030204" pitchFamily="34" charset="0"/>
                          <a:cs typeface="Calibri" panose="020F0502020204030204" pitchFamily="34" charset="0"/>
                        </a:rPr>
                        <a:t>A, R</a:t>
                      </a:r>
                    </a:p>
                  </a:txBody>
                  <a:tcPr/>
                </a:tc>
                <a:extLst>
                  <a:ext uri="{0D108BD9-81ED-4DB2-BD59-A6C34878D82A}">
                    <a16:rowId xmlns:a16="http://schemas.microsoft.com/office/drawing/2014/main" val="2513368655"/>
                  </a:ext>
                </a:extLst>
              </a:tr>
              <a:tr h="370840">
                <a:tc>
                  <a:txBody>
                    <a:bodyPr/>
                    <a:lstStyle/>
                    <a:p>
                      <a:r>
                        <a:rPr lang="en-US" sz="1400">
                          <a:latin typeface="Calibri" panose="020F0502020204030204" pitchFamily="34" charset="0"/>
                          <a:cs typeface="Calibri" panose="020F0502020204030204" pitchFamily="34" charset="0"/>
                        </a:rPr>
                        <a:t>Ultrasonic measurement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kern="1200">
                          <a:solidFill>
                            <a:schemeClr val="dk1"/>
                          </a:solidFill>
                          <a:effectLst/>
                          <a:latin typeface="Calibri" panose="020F0502020204030204" pitchFamily="34" charset="0"/>
                          <a:ea typeface="+mn-ea"/>
                          <a:cs typeface="Calibri" panose="020F0502020204030204" pitchFamily="34" charset="0"/>
                        </a:rPr>
                        <a:t>HC-SR04</a:t>
                      </a:r>
                      <a:endParaRPr lang="en-US" sz="1600" kern="1200">
                        <a:solidFill>
                          <a:schemeClr val="dk1"/>
                        </a:solidFill>
                        <a:effectLst/>
                        <a:latin typeface="Calibri" panose="020F0502020204030204" pitchFamily="34" charset="0"/>
                        <a:ea typeface="+mn-ea"/>
                        <a:cs typeface="Calibri" panose="020F0502020204030204" pitchFamily="34" charset="0"/>
                      </a:endParaRPr>
                    </a:p>
                  </a:txBody>
                  <a:tcPr/>
                </a:tc>
                <a:tc>
                  <a:txBody>
                    <a:bodyPr/>
                    <a:lstStyle/>
                    <a:p>
                      <a:r>
                        <a:rPr lang="en-US" sz="1400">
                          <a:latin typeface="Calibri" panose="020F0502020204030204" pitchFamily="34" charset="0"/>
                          <a:cs typeface="Calibri" panose="020F0502020204030204" pitchFamily="34" charset="0"/>
                        </a:rPr>
                        <a:t>A, R</a:t>
                      </a:r>
                    </a:p>
                  </a:txBody>
                  <a:tcPr/>
                </a:tc>
                <a:extLst>
                  <a:ext uri="{0D108BD9-81ED-4DB2-BD59-A6C34878D82A}">
                    <a16:rowId xmlns:a16="http://schemas.microsoft.com/office/drawing/2014/main" val="4290930958"/>
                  </a:ext>
                </a:extLst>
              </a:tr>
              <a:tr h="370840">
                <a:tc>
                  <a:txBody>
                    <a:bodyPr/>
                    <a:lstStyle/>
                    <a:p>
                      <a:r>
                        <a:rPr lang="en-US" sz="1400">
                          <a:latin typeface="Calibri" panose="020F0502020204030204" pitchFamily="34" charset="0"/>
                          <a:cs typeface="Calibri" panose="020F0502020204030204" pitchFamily="34" charset="0"/>
                        </a:rPr>
                        <a:t>Digital temperature </a:t>
                      </a:r>
                    </a:p>
                  </a:txBody>
                  <a:tcPr/>
                </a:tc>
                <a:tc>
                  <a:txBody>
                    <a:bodyPr/>
                    <a:lstStyle/>
                    <a:p>
                      <a:r>
                        <a:rPr lang="en-US" sz="1400">
                          <a:latin typeface="Calibri" panose="020F0502020204030204" pitchFamily="34" charset="0"/>
                          <a:cs typeface="Calibri" panose="020F0502020204030204" pitchFamily="34" charset="0"/>
                        </a:rPr>
                        <a:t>DHT-11</a:t>
                      </a:r>
                    </a:p>
                  </a:txBody>
                  <a:tcPr/>
                </a:tc>
                <a:tc>
                  <a:txBody>
                    <a:bodyPr/>
                    <a:lstStyle/>
                    <a:p>
                      <a:r>
                        <a:rPr lang="en-US" sz="1400">
                          <a:latin typeface="Calibri" panose="020F0502020204030204" pitchFamily="34" charset="0"/>
                          <a:cs typeface="Calibri" panose="020F0502020204030204" pitchFamily="34" charset="0"/>
                        </a:rPr>
                        <a:t>A, R</a:t>
                      </a:r>
                    </a:p>
                  </a:txBody>
                  <a:tcPr/>
                </a:tc>
                <a:extLst>
                  <a:ext uri="{0D108BD9-81ED-4DB2-BD59-A6C34878D82A}">
                    <a16:rowId xmlns:a16="http://schemas.microsoft.com/office/drawing/2014/main" val="49146190"/>
                  </a:ext>
                </a:extLst>
              </a:tr>
              <a:tr h="370840">
                <a:tc>
                  <a:txBody>
                    <a:bodyPr/>
                    <a:lstStyle/>
                    <a:p>
                      <a:r>
                        <a:rPr lang="en-US" sz="1400">
                          <a:latin typeface="Calibri" panose="020F0502020204030204" pitchFamily="34" charset="0"/>
                          <a:cs typeface="Calibri" panose="020F0502020204030204" pitchFamily="34" charset="0"/>
                        </a:rPr>
                        <a:t>Digital acceleration/gyro</a:t>
                      </a:r>
                    </a:p>
                  </a:txBody>
                  <a:tcPr/>
                </a:tc>
                <a:tc>
                  <a:txBody>
                    <a:bodyPr/>
                    <a:lstStyle/>
                    <a:p>
                      <a:r>
                        <a:rPr lang="en-US" sz="1400">
                          <a:latin typeface="Calibri" panose="020F0502020204030204" pitchFamily="34" charset="0"/>
                          <a:cs typeface="Calibri" panose="020F0502020204030204" pitchFamily="34" charset="0"/>
                        </a:rPr>
                        <a:t>MPU-6050</a:t>
                      </a:r>
                    </a:p>
                  </a:txBody>
                  <a:tcPr/>
                </a:tc>
                <a:tc>
                  <a:txBody>
                    <a:bodyPr/>
                    <a:lstStyle/>
                    <a:p>
                      <a:r>
                        <a:rPr lang="en-US" sz="1400">
                          <a:latin typeface="Calibri" panose="020F0502020204030204" pitchFamily="34" charset="0"/>
                          <a:cs typeface="Calibri" panose="020F0502020204030204" pitchFamily="34" charset="0"/>
                        </a:rPr>
                        <a:t>A, R</a:t>
                      </a:r>
                    </a:p>
                  </a:txBody>
                  <a:tcPr/>
                </a:tc>
                <a:extLst>
                  <a:ext uri="{0D108BD9-81ED-4DB2-BD59-A6C34878D82A}">
                    <a16:rowId xmlns:a16="http://schemas.microsoft.com/office/drawing/2014/main" val="3431945186"/>
                  </a:ext>
                </a:extLst>
              </a:tr>
              <a:tr h="370840">
                <a:tc>
                  <a:txBody>
                    <a:bodyPr/>
                    <a:lstStyle/>
                    <a:p>
                      <a:r>
                        <a:rPr lang="en-US" sz="1400">
                          <a:latin typeface="Calibri" panose="020F0502020204030204" pitchFamily="34" charset="0"/>
                          <a:cs typeface="Calibri" panose="020F0502020204030204" pitchFamily="34" charset="0"/>
                        </a:rPr>
                        <a:t>Read/write </a:t>
                      </a:r>
                      <a:r>
                        <a:rPr lang="en-US" sz="1400" err="1">
                          <a:latin typeface="Calibri" panose="020F0502020204030204" pitchFamily="34" charset="0"/>
                          <a:cs typeface="Calibri" panose="020F0502020204030204" pitchFamily="34" charset="0"/>
                        </a:rPr>
                        <a:t>EEprom</a:t>
                      </a:r>
                      <a:endParaRPr lang="en-US" sz="1400">
                        <a:latin typeface="Calibri" panose="020F0502020204030204" pitchFamily="34" charset="0"/>
                        <a:cs typeface="Calibri" panose="020F0502020204030204" pitchFamily="34" charset="0"/>
                      </a:endParaRPr>
                    </a:p>
                  </a:txBody>
                  <a:tcPr/>
                </a:tc>
                <a:tc>
                  <a:txBody>
                    <a:bodyPr/>
                    <a:lstStyle/>
                    <a:p>
                      <a:r>
                        <a:rPr lang="en-US" sz="1400">
                          <a:latin typeface="Calibri" panose="020F0502020204030204" pitchFamily="34" charset="0"/>
                          <a:cs typeface="Calibri" panose="020F0502020204030204" pitchFamily="34" charset="0"/>
                        </a:rPr>
                        <a:t>24FC515</a:t>
                      </a:r>
                    </a:p>
                  </a:txBody>
                  <a:tcPr/>
                </a:tc>
                <a:tc>
                  <a:txBody>
                    <a:bodyPr/>
                    <a:lstStyle/>
                    <a:p>
                      <a:r>
                        <a:rPr lang="en-US" sz="1400">
                          <a:latin typeface="Calibri" panose="020F0502020204030204" pitchFamily="34" charset="0"/>
                          <a:cs typeface="Calibri" panose="020F0502020204030204" pitchFamily="34" charset="0"/>
                        </a:rPr>
                        <a:t>A, R</a:t>
                      </a:r>
                    </a:p>
                  </a:txBody>
                  <a:tcPr/>
                </a:tc>
                <a:extLst>
                  <a:ext uri="{0D108BD9-81ED-4DB2-BD59-A6C34878D82A}">
                    <a16:rowId xmlns:a16="http://schemas.microsoft.com/office/drawing/2014/main" val="1474918345"/>
                  </a:ext>
                </a:extLst>
              </a:tr>
              <a:tr h="370840">
                <a:tc>
                  <a:txBody>
                    <a:bodyPr/>
                    <a:lstStyle/>
                    <a:p>
                      <a:r>
                        <a:rPr lang="en-US" sz="1400">
                          <a:latin typeface="Calibri" panose="020F0502020204030204" pitchFamily="34" charset="0"/>
                          <a:cs typeface="Calibri" panose="020F0502020204030204" pitchFamily="34" charset="0"/>
                        </a:rPr>
                        <a:t>UART</a:t>
                      </a:r>
                    </a:p>
                  </a:txBody>
                  <a:tcPr/>
                </a:tc>
                <a:tc>
                  <a:txBody>
                    <a:bodyPr/>
                    <a:lstStyle/>
                    <a:p>
                      <a:r>
                        <a:rPr lang="en-US" sz="1400">
                          <a:latin typeface="Calibri" panose="020F0502020204030204" pitchFamily="34" charset="0"/>
                          <a:cs typeface="Calibri" panose="020F0502020204030204" pitchFamily="34" charset="0"/>
                        </a:rPr>
                        <a:t>FDTI1232 for </a:t>
                      </a:r>
                      <a:r>
                        <a:rPr lang="en-US" sz="1400" err="1">
                          <a:latin typeface="Calibri" panose="020F0502020204030204" pitchFamily="34" charset="0"/>
                          <a:cs typeface="Calibri" panose="020F0502020204030204" pitchFamily="34" charset="0"/>
                        </a:rPr>
                        <a:t>linux</a:t>
                      </a:r>
                      <a:endParaRPr lang="en-US" sz="1400">
                        <a:latin typeface="Calibri" panose="020F0502020204030204" pitchFamily="34" charset="0"/>
                        <a:cs typeface="Calibri" panose="020F0502020204030204" pitchFamily="34" charset="0"/>
                      </a:endParaRPr>
                    </a:p>
                  </a:txBody>
                  <a:tcPr/>
                </a:tc>
                <a:tc>
                  <a:txBody>
                    <a:bodyPr/>
                    <a:lstStyle/>
                    <a:p>
                      <a:r>
                        <a:rPr lang="en-US" sz="1400">
                          <a:latin typeface="Calibri" panose="020F0502020204030204" pitchFamily="34" charset="0"/>
                          <a:cs typeface="Calibri" panose="020F0502020204030204" pitchFamily="34" charset="0"/>
                        </a:rPr>
                        <a:t>A, R</a:t>
                      </a:r>
                    </a:p>
                  </a:txBody>
                  <a:tcPr/>
                </a:tc>
                <a:extLst>
                  <a:ext uri="{0D108BD9-81ED-4DB2-BD59-A6C34878D82A}">
                    <a16:rowId xmlns:a16="http://schemas.microsoft.com/office/drawing/2014/main" val="3334711886"/>
                  </a:ext>
                </a:extLst>
              </a:tr>
              <a:tr h="370840">
                <a:tc>
                  <a:txBody>
                    <a:bodyPr/>
                    <a:lstStyle/>
                    <a:p>
                      <a:r>
                        <a:rPr lang="en-US" sz="1400">
                          <a:latin typeface="Calibri" panose="020F0502020204030204" pitchFamily="34" charset="0"/>
                          <a:cs typeface="Calibri" panose="020F0502020204030204" pitchFamily="34" charset="0"/>
                        </a:rPr>
                        <a:t>Digital GPS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kern="1200">
                          <a:solidFill>
                            <a:schemeClr val="dk1"/>
                          </a:solidFill>
                          <a:effectLst/>
                          <a:latin typeface="Calibri" panose="020F0502020204030204" pitchFamily="34" charset="0"/>
                          <a:ea typeface="+mn-ea"/>
                          <a:cs typeface="Calibri" panose="020F0502020204030204" pitchFamily="34" charset="0"/>
                        </a:rPr>
                        <a:t>ATGM336H-5N</a:t>
                      </a:r>
                      <a:r>
                        <a:rPr lang="en-US" sz="1600" kern="1200">
                          <a:solidFill>
                            <a:schemeClr val="dk1"/>
                          </a:solidFill>
                          <a:effectLst/>
                          <a:latin typeface="+mn-lt"/>
                          <a:ea typeface="+mn-ea"/>
                          <a:cs typeface="+mn-cs"/>
                        </a:rPr>
                        <a:t> </a:t>
                      </a:r>
                    </a:p>
                  </a:txBody>
                  <a:tcPr/>
                </a:tc>
                <a:tc>
                  <a:txBody>
                    <a:bodyPr/>
                    <a:lstStyle/>
                    <a:p>
                      <a:r>
                        <a:rPr lang="en-US" sz="1400">
                          <a:latin typeface="Calibri" panose="020F0502020204030204" pitchFamily="34" charset="0"/>
                          <a:cs typeface="Calibri" panose="020F0502020204030204" pitchFamily="34" charset="0"/>
                        </a:rPr>
                        <a:t>A, R, L</a:t>
                      </a:r>
                    </a:p>
                  </a:txBody>
                  <a:tcPr/>
                </a:tc>
                <a:extLst>
                  <a:ext uri="{0D108BD9-81ED-4DB2-BD59-A6C34878D82A}">
                    <a16:rowId xmlns:a16="http://schemas.microsoft.com/office/drawing/2014/main" val="2127978811"/>
                  </a:ext>
                </a:extLst>
              </a:tr>
              <a:tr h="370840">
                <a:tc>
                  <a:txBody>
                    <a:bodyPr/>
                    <a:lstStyle/>
                    <a:p>
                      <a:r>
                        <a:rPr lang="en-US" sz="1400">
                          <a:latin typeface="Calibri" panose="020F0502020204030204" pitchFamily="34" charset="0"/>
                          <a:cs typeface="Calibri" panose="020F0502020204030204" pitchFamily="34" charset="0"/>
                        </a:rPr>
                        <a:t>Segment display, encoder</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kern="1200">
                          <a:solidFill>
                            <a:schemeClr val="dk1"/>
                          </a:solidFill>
                          <a:effectLst/>
                          <a:latin typeface="Calibri" panose="020F0502020204030204" pitchFamily="34" charset="0"/>
                          <a:ea typeface="+mn-ea"/>
                          <a:cs typeface="Calibri" panose="020F0502020204030204" pitchFamily="34" charset="0"/>
                        </a:rPr>
                        <a:t>SN595 SR</a:t>
                      </a:r>
                    </a:p>
                  </a:txBody>
                  <a:tcPr/>
                </a:tc>
                <a:tc>
                  <a:txBody>
                    <a:bodyPr/>
                    <a:lstStyle/>
                    <a:p>
                      <a:r>
                        <a:rPr lang="en-US" sz="1400">
                          <a:latin typeface="Calibri" panose="020F0502020204030204" pitchFamily="34" charset="0"/>
                          <a:cs typeface="Calibri" panose="020F0502020204030204" pitchFamily="34" charset="0"/>
                        </a:rPr>
                        <a:t>A</a:t>
                      </a:r>
                    </a:p>
                  </a:txBody>
                  <a:tcPr/>
                </a:tc>
                <a:extLst>
                  <a:ext uri="{0D108BD9-81ED-4DB2-BD59-A6C34878D82A}">
                    <a16:rowId xmlns:a16="http://schemas.microsoft.com/office/drawing/2014/main" val="1374871709"/>
                  </a:ext>
                </a:extLst>
              </a:tr>
              <a:tr h="370840">
                <a:tc>
                  <a:txBody>
                    <a:bodyPr/>
                    <a:lstStyle/>
                    <a:p>
                      <a:r>
                        <a:rPr lang="en-US" sz="1400">
                          <a:latin typeface="Calibri" panose="020F0502020204030204" pitchFamily="34" charset="0"/>
                          <a:cs typeface="Calibri" panose="020F0502020204030204" pitchFamily="34" charset="0"/>
                        </a:rPr>
                        <a:t>Keypad interface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kern="1200">
                        <a:solidFill>
                          <a:schemeClr val="dk1"/>
                        </a:solidFill>
                        <a:effectLst/>
                        <a:latin typeface="Calibri" panose="020F0502020204030204" pitchFamily="34" charset="0"/>
                        <a:ea typeface="+mn-ea"/>
                        <a:cs typeface="Calibri" panose="020F0502020204030204" pitchFamily="34" charset="0"/>
                      </a:endParaRPr>
                    </a:p>
                  </a:txBody>
                  <a:tcPr/>
                </a:tc>
                <a:tc>
                  <a:txBody>
                    <a:bodyPr/>
                    <a:lstStyle/>
                    <a:p>
                      <a:r>
                        <a:rPr lang="en-US" sz="1400">
                          <a:latin typeface="Calibri" panose="020F0502020204030204" pitchFamily="34" charset="0"/>
                          <a:cs typeface="Calibri" panose="020F0502020204030204" pitchFamily="34" charset="0"/>
                        </a:rPr>
                        <a:t>A</a:t>
                      </a:r>
                    </a:p>
                  </a:txBody>
                  <a:tcPr/>
                </a:tc>
                <a:extLst>
                  <a:ext uri="{0D108BD9-81ED-4DB2-BD59-A6C34878D82A}">
                    <a16:rowId xmlns:a16="http://schemas.microsoft.com/office/drawing/2014/main" val="174596797"/>
                  </a:ext>
                </a:extLst>
              </a:tr>
            </a:tbl>
          </a:graphicData>
        </a:graphic>
      </p:graphicFrame>
      <p:graphicFrame>
        <p:nvGraphicFramePr>
          <p:cNvPr id="7" name="Table 6">
            <a:extLst>
              <a:ext uri="{FF2B5EF4-FFF2-40B4-BE49-F238E27FC236}">
                <a16:creationId xmlns:a16="http://schemas.microsoft.com/office/drawing/2014/main" id="{F689BD75-28A3-C842-A794-3EC2596B5CFA}"/>
              </a:ext>
            </a:extLst>
          </p:cNvPr>
          <p:cNvGraphicFramePr>
            <a:graphicFrameLocks noGrp="1"/>
          </p:cNvGraphicFramePr>
          <p:nvPr>
            <p:extLst>
              <p:ext uri="{D42A27DB-BD31-4B8C-83A1-F6EECF244321}">
                <p14:modId xmlns:p14="http://schemas.microsoft.com/office/powerpoint/2010/main" val="1071190256"/>
              </p:ext>
            </p:extLst>
          </p:nvPr>
        </p:nvGraphicFramePr>
        <p:xfrm>
          <a:off x="6412798" y="2307163"/>
          <a:ext cx="4970051" cy="4079240"/>
        </p:xfrm>
        <a:graphic>
          <a:graphicData uri="http://schemas.openxmlformats.org/drawingml/2006/table">
            <a:tbl>
              <a:tblPr firstRow="1" bandRow="1">
                <a:tableStyleId>{5C22544A-7EE6-4342-B048-85BDC9FD1C3A}</a:tableStyleId>
              </a:tblPr>
              <a:tblGrid>
                <a:gridCol w="2274139">
                  <a:extLst>
                    <a:ext uri="{9D8B030D-6E8A-4147-A177-3AD203B41FA5}">
                      <a16:colId xmlns:a16="http://schemas.microsoft.com/office/drawing/2014/main" val="2862728023"/>
                    </a:ext>
                  </a:extLst>
                </a:gridCol>
                <a:gridCol w="1756459">
                  <a:extLst>
                    <a:ext uri="{9D8B030D-6E8A-4147-A177-3AD203B41FA5}">
                      <a16:colId xmlns:a16="http://schemas.microsoft.com/office/drawing/2014/main" val="1507355281"/>
                    </a:ext>
                  </a:extLst>
                </a:gridCol>
                <a:gridCol w="939453">
                  <a:extLst>
                    <a:ext uri="{9D8B030D-6E8A-4147-A177-3AD203B41FA5}">
                      <a16:colId xmlns:a16="http://schemas.microsoft.com/office/drawing/2014/main" val="1710103334"/>
                    </a:ext>
                  </a:extLst>
                </a:gridCol>
              </a:tblGrid>
              <a:tr h="370840">
                <a:tc>
                  <a:txBody>
                    <a:bodyPr/>
                    <a:lstStyle/>
                    <a:p>
                      <a:r>
                        <a:rPr lang="en-US" sz="1600">
                          <a:latin typeface="Calibri" panose="020F0502020204030204" pitchFamily="34" charset="0"/>
                          <a:cs typeface="Calibri" panose="020F0502020204030204" pitchFamily="34" charset="0"/>
                        </a:rPr>
                        <a:t>Goal</a:t>
                      </a:r>
                    </a:p>
                  </a:txBody>
                  <a:tcPr/>
                </a:tc>
                <a:tc>
                  <a:txBody>
                    <a:bodyPr/>
                    <a:lstStyle/>
                    <a:p>
                      <a:r>
                        <a:rPr lang="en-US" sz="1600">
                          <a:latin typeface="Calibri" panose="020F0502020204030204" pitchFamily="34" charset="0"/>
                          <a:cs typeface="Calibri" panose="020F0502020204030204" pitchFamily="34" charset="0"/>
                        </a:rPr>
                        <a:t>Parts</a:t>
                      </a:r>
                    </a:p>
                  </a:txBody>
                  <a:tcPr/>
                </a:tc>
                <a:tc>
                  <a:txBody>
                    <a:bodyPr/>
                    <a:lstStyle/>
                    <a:p>
                      <a:r>
                        <a:rPr lang="en-US" sz="1600">
                          <a:latin typeface="Calibri" panose="020F0502020204030204" pitchFamily="34" charset="0"/>
                          <a:cs typeface="Calibri" panose="020F0502020204030204" pitchFamily="34" charset="0"/>
                        </a:rPr>
                        <a:t>Device</a:t>
                      </a:r>
                    </a:p>
                  </a:txBody>
                  <a:tcPr/>
                </a:tc>
                <a:extLst>
                  <a:ext uri="{0D108BD9-81ED-4DB2-BD59-A6C34878D82A}">
                    <a16:rowId xmlns:a16="http://schemas.microsoft.com/office/drawing/2014/main" val="3351716342"/>
                  </a:ext>
                </a:extLst>
              </a:tr>
              <a:tr h="370840">
                <a:tc>
                  <a:txBody>
                    <a:bodyPr/>
                    <a:lstStyle/>
                    <a:p>
                      <a:r>
                        <a:rPr lang="en-US" sz="1400">
                          <a:latin typeface="Calibri" panose="020F0502020204030204" pitchFamily="34" charset="0"/>
                          <a:cs typeface="Calibri" panose="020F0502020204030204" pitchFamily="34" charset="0"/>
                        </a:rPr>
                        <a:t>SPI interfacing</a:t>
                      </a:r>
                    </a:p>
                  </a:txBody>
                  <a:tcPr/>
                </a:tc>
                <a:tc>
                  <a:txBody>
                    <a:bodyPr/>
                    <a:lstStyle/>
                    <a:p>
                      <a:endParaRPr lang="en-US" sz="1400">
                        <a:latin typeface="Calibri" panose="020F0502020204030204" pitchFamily="34" charset="0"/>
                        <a:cs typeface="Calibri" panose="020F0502020204030204" pitchFamily="34" charset="0"/>
                      </a:endParaRPr>
                    </a:p>
                  </a:txBody>
                  <a:tcPr/>
                </a:tc>
                <a:tc>
                  <a:txBody>
                    <a:bodyPr/>
                    <a:lstStyle/>
                    <a:p>
                      <a:r>
                        <a:rPr lang="en-US" sz="1400">
                          <a:latin typeface="Calibri" panose="020F0502020204030204" pitchFamily="34" charset="0"/>
                          <a:cs typeface="Calibri" panose="020F0502020204030204" pitchFamily="34" charset="0"/>
                        </a:rPr>
                        <a:t>R</a:t>
                      </a:r>
                    </a:p>
                  </a:txBody>
                  <a:tcPr/>
                </a:tc>
                <a:extLst>
                  <a:ext uri="{0D108BD9-81ED-4DB2-BD59-A6C34878D82A}">
                    <a16:rowId xmlns:a16="http://schemas.microsoft.com/office/drawing/2014/main" val="598155925"/>
                  </a:ext>
                </a:extLst>
              </a:tr>
              <a:tr h="370840">
                <a:tc>
                  <a:txBody>
                    <a:bodyPr/>
                    <a:lstStyle/>
                    <a:p>
                      <a:r>
                        <a:rPr lang="en-US" sz="1400">
                          <a:latin typeface="Calibri" panose="020F0502020204030204" pitchFamily="34" charset="0"/>
                          <a:cs typeface="Calibri" panose="020F0502020204030204" pitchFamily="34" charset="0"/>
                        </a:rPr>
                        <a:t>TFT(screen)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kern="1200">
                          <a:solidFill>
                            <a:schemeClr val="dk1"/>
                          </a:solidFill>
                          <a:effectLst/>
                          <a:latin typeface="Calibri" panose="020F0502020204030204" pitchFamily="34" charset="0"/>
                          <a:ea typeface="+mn-ea"/>
                          <a:cs typeface="Calibri" panose="020F0502020204030204" pitchFamily="34" charset="0"/>
                        </a:rPr>
                        <a:t>ILI9341 240X320 </a:t>
                      </a:r>
                    </a:p>
                  </a:txBody>
                  <a:tcPr/>
                </a:tc>
                <a:tc>
                  <a:txBody>
                    <a:bodyPr/>
                    <a:lstStyle/>
                    <a:p>
                      <a:r>
                        <a:rPr lang="en-US" sz="1400">
                          <a:latin typeface="Calibri" panose="020F0502020204030204" pitchFamily="34" charset="0"/>
                          <a:cs typeface="Calibri" panose="020F0502020204030204" pitchFamily="34" charset="0"/>
                        </a:rPr>
                        <a:t>A</a:t>
                      </a:r>
                    </a:p>
                  </a:txBody>
                  <a:tcPr/>
                </a:tc>
                <a:extLst>
                  <a:ext uri="{0D108BD9-81ED-4DB2-BD59-A6C34878D82A}">
                    <a16:rowId xmlns:a16="http://schemas.microsoft.com/office/drawing/2014/main" val="2513368655"/>
                  </a:ext>
                </a:extLst>
              </a:tr>
              <a:tr h="370840">
                <a:tc>
                  <a:txBody>
                    <a:bodyPr/>
                    <a:lstStyle/>
                    <a:p>
                      <a:r>
                        <a:rPr lang="en-US" sz="1400">
                          <a:latin typeface="Calibri" panose="020F0502020204030204" pitchFamily="34" charset="0"/>
                          <a:cs typeface="Calibri" panose="020F0502020204030204" pitchFamily="34" charset="0"/>
                        </a:rPr>
                        <a:t>Digital pressure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kern="1200">
                          <a:solidFill>
                            <a:schemeClr val="dk1"/>
                          </a:solidFill>
                          <a:effectLst/>
                          <a:latin typeface="Calibri" panose="020F0502020204030204" pitchFamily="34" charset="0"/>
                          <a:ea typeface="+mn-ea"/>
                          <a:cs typeface="Calibri" panose="020F0502020204030204" pitchFamily="34" charset="0"/>
                        </a:rPr>
                        <a:t>BMP-180/280</a:t>
                      </a:r>
                    </a:p>
                  </a:txBody>
                  <a:tcPr/>
                </a:tc>
                <a:tc>
                  <a:txBody>
                    <a:bodyPr/>
                    <a:lstStyle/>
                    <a:p>
                      <a:r>
                        <a:rPr lang="en-US" sz="1400">
                          <a:latin typeface="Calibri" panose="020F0502020204030204" pitchFamily="34" charset="0"/>
                          <a:cs typeface="Calibri" panose="020F0502020204030204" pitchFamily="34" charset="0"/>
                        </a:rPr>
                        <a:t>A, R</a:t>
                      </a:r>
                    </a:p>
                  </a:txBody>
                  <a:tcPr/>
                </a:tc>
                <a:extLst>
                  <a:ext uri="{0D108BD9-81ED-4DB2-BD59-A6C34878D82A}">
                    <a16:rowId xmlns:a16="http://schemas.microsoft.com/office/drawing/2014/main" val="4290930958"/>
                  </a:ext>
                </a:extLst>
              </a:tr>
              <a:tr h="370840">
                <a:tc>
                  <a:txBody>
                    <a:bodyPr/>
                    <a:lstStyle/>
                    <a:p>
                      <a:r>
                        <a:rPr lang="en-US" sz="1400">
                          <a:latin typeface="Calibri" panose="020F0502020204030204" pitchFamily="34" charset="0"/>
                          <a:cs typeface="Calibri" panose="020F0502020204030204" pitchFamily="34" charset="0"/>
                        </a:rPr>
                        <a:t>Magnetic field</a:t>
                      </a:r>
                    </a:p>
                  </a:txBody>
                  <a:tcPr/>
                </a:tc>
                <a:tc>
                  <a:txBody>
                    <a:bodyPr/>
                    <a:lstStyle/>
                    <a:p>
                      <a:r>
                        <a:rPr lang="en-US" sz="1400">
                          <a:latin typeface="Calibri" panose="020F0502020204030204" pitchFamily="34" charset="0"/>
                          <a:cs typeface="Calibri" panose="020F0502020204030204" pitchFamily="34" charset="0"/>
                        </a:rPr>
                        <a:t>Hall sensor</a:t>
                      </a:r>
                    </a:p>
                  </a:txBody>
                  <a:tcPr/>
                </a:tc>
                <a:tc>
                  <a:txBody>
                    <a:bodyPr/>
                    <a:lstStyle/>
                    <a:p>
                      <a:r>
                        <a:rPr lang="en-US" sz="1400">
                          <a:latin typeface="Calibri" panose="020F0502020204030204" pitchFamily="34" charset="0"/>
                          <a:cs typeface="Calibri" panose="020F0502020204030204" pitchFamily="34" charset="0"/>
                        </a:rPr>
                        <a:t>A, R</a:t>
                      </a:r>
                    </a:p>
                  </a:txBody>
                  <a:tcPr/>
                </a:tc>
                <a:extLst>
                  <a:ext uri="{0D108BD9-81ED-4DB2-BD59-A6C34878D82A}">
                    <a16:rowId xmlns:a16="http://schemas.microsoft.com/office/drawing/2014/main" val="49146190"/>
                  </a:ext>
                </a:extLst>
              </a:tr>
              <a:tr h="370840">
                <a:tc>
                  <a:txBody>
                    <a:bodyPr/>
                    <a:lstStyle/>
                    <a:p>
                      <a:r>
                        <a:rPr lang="en-US" sz="1400">
                          <a:latin typeface="Calibri" panose="020F0502020204030204" pitchFamily="34" charset="0"/>
                          <a:cs typeface="Calibri" panose="020F0502020204030204" pitchFamily="34" charset="0"/>
                        </a:rPr>
                        <a:t>Vibration, tilt</a:t>
                      </a:r>
                    </a:p>
                  </a:txBody>
                  <a:tcPr/>
                </a:tc>
                <a:tc>
                  <a:txBody>
                    <a:bodyPr/>
                    <a:lstStyle/>
                    <a:p>
                      <a:endParaRPr lang="en-US" sz="1400">
                        <a:latin typeface="Calibri" panose="020F0502020204030204" pitchFamily="34" charset="0"/>
                        <a:cs typeface="Calibri" panose="020F0502020204030204" pitchFamily="34" charset="0"/>
                      </a:endParaRPr>
                    </a:p>
                  </a:txBody>
                  <a:tcPr/>
                </a:tc>
                <a:tc>
                  <a:txBody>
                    <a:bodyPr/>
                    <a:lstStyle/>
                    <a:p>
                      <a:r>
                        <a:rPr lang="en-US" sz="1400">
                          <a:latin typeface="Calibri" panose="020F0502020204030204" pitchFamily="34" charset="0"/>
                          <a:cs typeface="Calibri" panose="020F0502020204030204" pitchFamily="34" charset="0"/>
                        </a:rPr>
                        <a:t>A, R</a:t>
                      </a:r>
                    </a:p>
                  </a:txBody>
                  <a:tcPr/>
                </a:tc>
                <a:extLst>
                  <a:ext uri="{0D108BD9-81ED-4DB2-BD59-A6C34878D82A}">
                    <a16:rowId xmlns:a16="http://schemas.microsoft.com/office/drawing/2014/main" val="3431945186"/>
                  </a:ext>
                </a:extLst>
              </a:tr>
              <a:tr h="370840">
                <a:tc>
                  <a:txBody>
                    <a:bodyPr/>
                    <a:lstStyle/>
                    <a:p>
                      <a:r>
                        <a:rPr lang="en-US" sz="1400">
                          <a:latin typeface="Calibri" panose="020F0502020204030204" pitchFamily="34" charset="0"/>
                          <a:cs typeface="Calibri" panose="020F0502020204030204" pitchFamily="34" charset="0"/>
                        </a:rPr>
                        <a:t>LCD (direct and I2C)</a:t>
                      </a:r>
                    </a:p>
                  </a:txBody>
                  <a:tcPr/>
                </a:tc>
                <a:tc>
                  <a:txBody>
                    <a:bodyPr/>
                    <a:lstStyle/>
                    <a:p>
                      <a:r>
                        <a:rPr lang="en-US" sz="1400">
                          <a:latin typeface="Calibri" panose="020F0502020204030204" pitchFamily="34" charset="0"/>
                          <a:cs typeface="Calibri" panose="020F0502020204030204" pitchFamily="34" charset="0"/>
                        </a:rPr>
                        <a:t>LCD-1602</a:t>
                      </a:r>
                    </a:p>
                  </a:txBody>
                  <a:tcPr/>
                </a:tc>
                <a:tc>
                  <a:txBody>
                    <a:bodyPr/>
                    <a:lstStyle/>
                    <a:p>
                      <a:r>
                        <a:rPr lang="en-US" sz="1400">
                          <a:latin typeface="Calibri" panose="020F0502020204030204" pitchFamily="34" charset="0"/>
                          <a:cs typeface="Calibri" panose="020F0502020204030204" pitchFamily="34" charset="0"/>
                        </a:rPr>
                        <a:t>A, R</a:t>
                      </a:r>
                    </a:p>
                  </a:txBody>
                  <a:tcPr/>
                </a:tc>
                <a:extLst>
                  <a:ext uri="{0D108BD9-81ED-4DB2-BD59-A6C34878D82A}">
                    <a16:rowId xmlns:a16="http://schemas.microsoft.com/office/drawing/2014/main" val="1474918345"/>
                  </a:ext>
                </a:extLst>
              </a:tr>
              <a:tr h="370840">
                <a:tc>
                  <a:txBody>
                    <a:bodyPr/>
                    <a:lstStyle/>
                    <a:p>
                      <a:r>
                        <a:rPr lang="en-US" sz="1400" dirty="0">
                          <a:latin typeface="Calibri" panose="020F0502020204030204" pitchFamily="34" charset="0"/>
                          <a:cs typeface="Calibri" panose="020F0502020204030204" pitchFamily="34" charset="0"/>
                        </a:rPr>
                        <a:t>RFID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kern="1200" dirty="0">
                          <a:solidFill>
                            <a:schemeClr val="dk1"/>
                          </a:solidFill>
                          <a:effectLst/>
                          <a:latin typeface="Calibri" panose="020F0502020204030204" pitchFamily="34" charset="0"/>
                          <a:ea typeface="+mn-ea"/>
                          <a:cs typeface="Calibri" panose="020F0502020204030204" pitchFamily="34" charset="0"/>
                        </a:rPr>
                        <a:t>RC522 rfid card </a:t>
                      </a:r>
                      <a:endParaRPr lang="en-US" sz="1200" dirty="0">
                        <a:effectLst/>
                        <a:latin typeface="Calibri" panose="020F0502020204030204" pitchFamily="34" charset="0"/>
                        <a:cs typeface="Calibri" panose="020F0502020204030204" pitchFamily="34" charset="0"/>
                      </a:endParaRPr>
                    </a:p>
                  </a:txBody>
                  <a:tcPr/>
                </a:tc>
                <a:tc>
                  <a:txBody>
                    <a:bodyPr/>
                    <a:lstStyle/>
                    <a:p>
                      <a:r>
                        <a:rPr lang="en-US" sz="1400">
                          <a:latin typeface="Calibri" panose="020F0502020204030204" pitchFamily="34" charset="0"/>
                          <a:cs typeface="Calibri" panose="020F0502020204030204" pitchFamily="34" charset="0"/>
                        </a:rPr>
                        <a:t>A</a:t>
                      </a:r>
                    </a:p>
                  </a:txBody>
                  <a:tcPr/>
                </a:tc>
                <a:extLst>
                  <a:ext uri="{0D108BD9-81ED-4DB2-BD59-A6C34878D82A}">
                    <a16:rowId xmlns:a16="http://schemas.microsoft.com/office/drawing/2014/main" val="3334711886"/>
                  </a:ext>
                </a:extLst>
              </a:tr>
              <a:tr h="370840">
                <a:tc>
                  <a:txBody>
                    <a:bodyPr/>
                    <a:lstStyle/>
                    <a:p>
                      <a:r>
                        <a:rPr lang="en-US" sz="1400">
                          <a:latin typeface="Calibri" panose="020F0502020204030204" pitchFamily="34" charset="0"/>
                          <a:cs typeface="Calibri" panose="020F0502020204030204" pitchFamily="34" charset="0"/>
                        </a:rPr>
                        <a:t>Stepper</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kern="1200">
                        <a:solidFill>
                          <a:schemeClr val="dk1"/>
                        </a:solidFill>
                        <a:effectLst/>
                        <a:latin typeface="+mn-lt"/>
                        <a:ea typeface="+mn-ea"/>
                        <a:cs typeface="+mn-cs"/>
                      </a:endParaRPr>
                    </a:p>
                  </a:txBody>
                  <a:tcPr/>
                </a:tc>
                <a:tc>
                  <a:txBody>
                    <a:bodyPr/>
                    <a:lstStyle/>
                    <a:p>
                      <a:r>
                        <a:rPr lang="en-US" sz="1400">
                          <a:latin typeface="Calibri" panose="020F0502020204030204" pitchFamily="34" charset="0"/>
                          <a:cs typeface="Calibri" panose="020F0502020204030204" pitchFamily="34" charset="0"/>
                        </a:rPr>
                        <a:t>A</a:t>
                      </a:r>
                    </a:p>
                  </a:txBody>
                  <a:tcPr/>
                </a:tc>
                <a:extLst>
                  <a:ext uri="{0D108BD9-81ED-4DB2-BD59-A6C34878D82A}">
                    <a16:rowId xmlns:a16="http://schemas.microsoft.com/office/drawing/2014/main" val="2127978811"/>
                  </a:ext>
                </a:extLst>
              </a:tr>
              <a:tr h="370840">
                <a:tc>
                  <a:txBody>
                    <a:bodyPr/>
                    <a:lstStyle/>
                    <a:p>
                      <a:r>
                        <a:rPr lang="en-US" sz="1400">
                          <a:latin typeface="Calibri" panose="020F0502020204030204" pitchFamily="34" charset="0"/>
                          <a:cs typeface="Calibri" panose="020F0502020204030204" pitchFamily="34" charset="0"/>
                        </a:rPr>
                        <a:t>Infrared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kern="1200">
                        <a:solidFill>
                          <a:schemeClr val="dk1"/>
                        </a:solidFill>
                        <a:effectLst/>
                        <a:latin typeface="+mn-lt"/>
                        <a:ea typeface="+mn-ea"/>
                        <a:cs typeface="+mn-cs"/>
                      </a:endParaRPr>
                    </a:p>
                  </a:txBody>
                  <a:tcPr/>
                </a:tc>
                <a:tc>
                  <a:txBody>
                    <a:bodyPr/>
                    <a:lstStyle/>
                    <a:p>
                      <a:r>
                        <a:rPr lang="en-US" sz="1400">
                          <a:latin typeface="Calibri" panose="020F0502020204030204" pitchFamily="34" charset="0"/>
                          <a:cs typeface="Calibri" panose="020F0502020204030204" pitchFamily="34" charset="0"/>
                        </a:rPr>
                        <a:t>A</a:t>
                      </a:r>
                    </a:p>
                  </a:txBody>
                  <a:tcPr/>
                </a:tc>
                <a:extLst>
                  <a:ext uri="{0D108BD9-81ED-4DB2-BD59-A6C34878D82A}">
                    <a16:rowId xmlns:a16="http://schemas.microsoft.com/office/drawing/2014/main" val="3888576242"/>
                  </a:ext>
                </a:extLst>
              </a:tr>
              <a:tr h="370840">
                <a:tc>
                  <a:txBody>
                    <a:bodyPr/>
                    <a:lstStyle/>
                    <a:p>
                      <a:r>
                        <a:rPr lang="en-US" sz="1400">
                          <a:latin typeface="Calibri" panose="020F0502020204030204" pitchFamily="34" charset="0"/>
                          <a:cs typeface="Calibri" panose="020F0502020204030204" pitchFamily="34" charset="0"/>
                        </a:rPr>
                        <a:t>Radio</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kern="1200">
                          <a:solidFill>
                            <a:schemeClr val="dk1"/>
                          </a:solidFill>
                          <a:effectLst/>
                          <a:latin typeface="Calibri" panose="020F0502020204030204" pitchFamily="34" charset="0"/>
                          <a:ea typeface="+mn-ea"/>
                          <a:cs typeface="Calibri" panose="020F0502020204030204" pitchFamily="34" charset="0"/>
                        </a:rPr>
                        <a:t>HC-12</a:t>
                      </a:r>
                    </a:p>
                  </a:txBody>
                  <a:tcPr/>
                </a:tc>
                <a:tc>
                  <a:txBody>
                    <a:bodyPr/>
                    <a:lstStyle/>
                    <a:p>
                      <a:r>
                        <a:rPr lang="en-US" sz="1400">
                          <a:latin typeface="Calibri" panose="020F0502020204030204" pitchFamily="34" charset="0"/>
                          <a:cs typeface="Calibri" panose="020F0502020204030204" pitchFamily="34" charset="0"/>
                        </a:rPr>
                        <a:t>A, RP</a:t>
                      </a:r>
                    </a:p>
                  </a:txBody>
                  <a:tcPr/>
                </a:tc>
                <a:extLst>
                  <a:ext uri="{0D108BD9-81ED-4DB2-BD59-A6C34878D82A}">
                    <a16:rowId xmlns:a16="http://schemas.microsoft.com/office/drawing/2014/main" val="3814292000"/>
                  </a:ext>
                </a:extLst>
              </a:tr>
            </a:tbl>
          </a:graphicData>
        </a:graphic>
      </p:graphicFrame>
    </p:spTree>
    <p:extLst>
      <p:ext uri="{BB962C8B-B14F-4D97-AF65-F5344CB8AC3E}">
        <p14:creationId xmlns:p14="http://schemas.microsoft.com/office/powerpoint/2010/main" val="15797477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5943" y="162650"/>
            <a:ext cx="11168743" cy="868362"/>
          </a:xfrm>
        </p:spPr>
        <p:txBody>
          <a:bodyPr anchor="ctr">
            <a:normAutofit/>
          </a:bodyPr>
          <a:lstStyle/>
          <a:p>
            <a:pPr algn="ctr"/>
            <a:r>
              <a:rPr lang="en-US" sz="4400">
                <a:latin typeface="Arial" panose="020B0604020202020204" pitchFamily="34" charset="0"/>
                <a:cs typeface="Arial" panose="020B0604020202020204" pitchFamily="34" charset="0"/>
              </a:rPr>
              <a:t>Lab: turn on an LED</a:t>
            </a:r>
          </a:p>
        </p:txBody>
      </p:sp>
      <p:sp>
        <p:nvSpPr>
          <p:cNvPr id="3" name="Content Placeholder 2"/>
          <p:cNvSpPr>
            <a:spLocks noGrp="1"/>
          </p:cNvSpPr>
          <p:nvPr>
            <p:ph idx="1"/>
          </p:nvPr>
        </p:nvSpPr>
        <p:spPr>
          <a:xfrm>
            <a:off x="569324" y="2416452"/>
            <a:ext cx="6287979" cy="3469388"/>
          </a:xfrm>
        </p:spPr>
        <p:txBody>
          <a:bodyPr>
            <a:noAutofit/>
          </a:bodyPr>
          <a:lstStyle/>
          <a:p>
            <a:pPr marL="342900" indent="-342900" algn="l">
              <a:buFont typeface="Arial" charset="0"/>
              <a:buChar char="•"/>
            </a:pPr>
            <a:r>
              <a:rPr lang="en-US" dirty="0">
                <a:latin typeface="Arial" charset="0"/>
                <a:ea typeface="Arial" charset="0"/>
                <a:cs typeface="Arial" charset="0"/>
              </a:rPr>
              <a:t>Wire the ground of the Arduino to.</a:t>
            </a:r>
          </a:p>
          <a:p>
            <a:pPr marL="342900" indent="-342900" algn="l">
              <a:buFont typeface="Arial" charset="0"/>
              <a:buChar char="•"/>
            </a:pPr>
            <a:r>
              <a:rPr lang="en-US" dirty="0">
                <a:latin typeface="Arial" charset="0"/>
                <a:ea typeface="Arial" charset="0"/>
                <a:cs typeface="Arial" charset="0"/>
              </a:rPr>
              <a:t>The code is in the appendix.</a:t>
            </a:r>
          </a:p>
          <a:p>
            <a:pPr marL="342900" indent="-342900" algn="l">
              <a:buFont typeface="Arial" charset="0"/>
              <a:buChar char="•"/>
            </a:pPr>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84</a:t>
            </a:fld>
            <a:endParaRPr lang="en-US"/>
          </a:p>
        </p:txBody>
      </p:sp>
      <p:sp>
        <p:nvSpPr>
          <p:cNvPr id="4" name="Rectangle 3">
            <a:extLst>
              <a:ext uri="{FF2B5EF4-FFF2-40B4-BE49-F238E27FC236}">
                <a16:creationId xmlns:a16="http://schemas.microsoft.com/office/drawing/2014/main" id="{BAE09BDE-F619-9848-A00F-073C52AF8C80}"/>
              </a:ext>
            </a:extLst>
          </p:cNvPr>
          <p:cNvSpPr/>
          <p:nvPr/>
        </p:nvSpPr>
        <p:spPr>
          <a:xfrm>
            <a:off x="7551640" y="3166922"/>
            <a:ext cx="1019908" cy="2121877"/>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535823B0-AD57-B24C-9784-39C7BDBF646A}"/>
              </a:ext>
            </a:extLst>
          </p:cNvPr>
          <p:cNvSpPr txBox="1"/>
          <p:nvPr/>
        </p:nvSpPr>
        <p:spPr>
          <a:xfrm>
            <a:off x="7653457" y="4872415"/>
            <a:ext cx="890954"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Arduino</a:t>
            </a:r>
          </a:p>
        </p:txBody>
      </p:sp>
      <p:sp>
        <p:nvSpPr>
          <p:cNvPr id="8" name="Freeform 12">
            <a:extLst>
              <a:ext uri="{FF2B5EF4-FFF2-40B4-BE49-F238E27FC236}">
                <a16:creationId xmlns:a16="http://schemas.microsoft.com/office/drawing/2014/main" id="{745039B2-D983-2A44-8374-3ABCAB8B6CE9}"/>
              </a:ext>
            </a:extLst>
          </p:cNvPr>
          <p:cNvSpPr>
            <a:spLocks noChangeAspect="1"/>
          </p:cNvSpPr>
          <p:nvPr/>
        </p:nvSpPr>
        <p:spPr bwMode="auto">
          <a:xfrm flipV="1">
            <a:off x="9783861" y="2296228"/>
            <a:ext cx="159224" cy="79612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9" name="Group 440">
            <a:extLst>
              <a:ext uri="{FF2B5EF4-FFF2-40B4-BE49-F238E27FC236}">
                <a16:creationId xmlns:a16="http://schemas.microsoft.com/office/drawing/2014/main" id="{75757BF5-F3F7-FF45-88E3-52E0A0C4B9DB}"/>
              </a:ext>
            </a:extLst>
          </p:cNvPr>
          <p:cNvGrpSpPr>
            <a:grpSpLocks/>
          </p:cNvGrpSpPr>
          <p:nvPr/>
        </p:nvGrpSpPr>
        <p:grpSpPr bwMode="auto">
          <a:xfrm>
            <a:off x="9726087" y="3029558"/>
            <a:ext cx="493486" cy="991461"/>
            <a:chOff x="403" y="3312"/>
            <a:chExt cx="404" cy="576"/>
          </a:xfrm>
        </p:grpSpPr>
        <p:grpSp>
          <p:nvGrpSpPr>
            <p:cNvPr id="10" name="Group 319">
              <a:extLst>
                <a:ext uri="{FF2B5EF4-FFF2-40B4-BE49-F238E27FC236}">
                  <a16:creationId xmlns:a16="http://schemas.microsoft.com/office/drawing/2014/main" id="{31B2E7EE-3D7C-344E-8508-ACC7DADE02B6}"/>
                </a:ext>
              </a:extLst>
            </p:cNvPr>
            <p:cNvGrpSpPr>
              <a:grpSpLocks/>
            </p:cNvGrpSpPr>
            <p:nvPr/>
          </p:nvGrpSpPr>
          <p:grpSpPr bwMode="auto">
            <a:xfrm>
              <a:off x="403" y="3312"/>
              <a:ext cx="230" cy="576"/>
              <a:chOff x="3341" y="1584"/>
              <a:chExt cx="230" cy="576"/>
            </a:xfrm>
          </p:grpSpPr>
          <p:sp useBgFill="1">
            <p:nvSpPr>
              <p:cNvPr id="16" name="AutoShape 320">
                <a:extLst>
                  <a:ext uri="{FF2B5EF4-FFF2-40B4-BE49-F238E27FC236}">
                    <a16:creationId xmlns:a16="http://schemas.microsoft.com/office/drawing/2014/main" id="{032BB818-AD82-CC40-B893-4F1A37AC865A}"/>
                  </a:ext>
                </a:extLst>
              </p:cNvPr>
              <p:cNvSpPr>
                <a:spLocks noChangeArrowheads="1"/>
              </p:cNvSpPr>
              <p:nvPr/>
            </p:nvSpPr>
            <p:spPr bwMode="auto">
              <a:xfrm flipV="1">
                <a:off x="3341" y="1757"/>
                <a:ext cx="230" cy="230"/>
              </a:xfrm>
              <a:prstGeom prst="triangle">
                <a:avLst>
                  <a:gd name="adj" fmla="val 50000"/>
                </a:avLst>
              </a:prstGeom>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7" name="Line 321">
                <a:extLst>
                  <a:ext uri="{FF2B5EF4-FFF2-40B4-BE49-F238E27FC236}">
                    <a16:creationId xmlns:a16="http://schemas.microsoft.com/office/drawing/2014/main" id="{D491EC45-A7FD-C546-B3A6-01953D04A3C1}"/>
                  </a:ext>
                </a:extLst>
              </p:cNvPr>
              <p:cNvSpPr>
                <a:spLocks noChangeShapeType="1"/>
              </p:cNvSpPr>
              <p:nvPr/>
            </p:nvSpPr>
            <p:spPr bwMode="auto">
              <a:xfrm>
                <a:off x="3456" y="1987"/>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 name="Line 322">
                <a:extLst>
                  <a:ext uri="{FF2B5EF4-FFF2-40B4-BE49-F238E27FC236}">
                    <a16:creationId xmlns:a16="http://schemas.microsoft.com/office/drawing/2014/main" id="{B9397B3D-C3D6-0E44-BC81-7D1850189064}"/>
                  </a:ext>
                </a:extLst>
              </p:cNvPr>
              <p:cNvSpPr>
                <a:spLocks noChangeShapeType="1"/>
              </p:cNvSpPr>
              <p:nvPr/>
            </p:nvSpPr>
            <p:spPr bwMode="auto">
              <a:xfrm flipV="1">
                <a:off x="3456" y="1584"/>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 name="Line 323">
                <a:extLst>
                  <a:ext uri="{FF2B5EF4-FFF2-40B4-BE49-F238E27FC236}">
                    <a16:creationId xmlns:a16="http://schemas.microsoft.com/office/drawing/2014/main" id="{FD7914D4-66DF-6A4D-8E17-2548F7F4BDB5}"/>
                  </a:ext>
                </a:extLst>
              </p:cNvPr>
              <p:cNvSpPr>
                <a:spLocks noChangeShapeType="1"/>
              </p:cNvSpPr>
              <p:nvPr/>
            </p:nvSpPr>
            <p:spPr bwMode="auto">
              <a:xfrm>
                <a:off x="3341" y="1987"/>
                <a:ext cx="23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 name="Freeform 324">
              <a:extLst>
                <a:ext uri="{FF2B5EF4-FFF2-40B4-BE49-F238E27FC236}">
                  <a16:creationId xmlns:a16="http://schemas.microsoft.com/office/drawing/2014/main" id="{4C6F382C-A015-044A-A9A4-DCB283AEEC28}"/>
                </a:ext>
              </a:extLst>
            </p:cNvPr>
            <p:cNvSpPr>
              <a:spLocks/>
            </p:cNvSpPr>
            <p:nvPr/>
          </p:nvSpPr>
          <p:spPr bwMode="auto">
            <a:xfrm>
              <a:off x="634" y="3461"/>
              <a:ext cx="173" cy="115"/>
            </a:xfrm>
            <a:custGeom>
              <a:avLst/>
              <a:gdLst>
                <a:gd name="T0" fmla="*/ 0 w 173"/>
                <a:gd name="T1" fmla="*/ 115 h 115"/>
                <a:gd name="T2" fmla="*/ 57 w 173"/>
                <a:gd name="T3" fmla="*/ 57 h 115"/>
                <a:gd name="T4" fmla="*/ 57 w 173"/>
                <a:gd name="T5" fmla="*/ 115 h 115"/>
                <a:gd name="T6" fmla="*/ 173 w 173"/>
                <a:gd name="T7" fmla="*/ 0 h 115"/>
                <a:gd name="T8" fmla="*/ 0 60000 65536"/>
                <a:gd name="T9" fmla="*/ 0 60000 65536"/>
                <a:gd name="T10" fmla="*/ 0 60000 65536"/>
                <a:gd name="T11" fmla="*/ 0 60000 65536"/>
                <a:gd name="T12" fmla="*/ 0 w 173"/>
                <a:gd name="T13" fmla="*/ 0 h 115"/>
                <a:gd name="T14" fmla="*/ 173 w 173"/>
                <a:gd name="T15" fmla="*/ 115 h 115"/>
              </a:gdLst>
              <a:ahLst/>
              <a:cxnLst>
                <a:cxn ang="T8">
                  <a:pos x="T0" y="T1"/>
                </a:cxn>
                <a:cxn ang="T9">
                  <a:pos x="T2" y="T3"/>
                </a:cxn>
                <a:cxn ang="T10">
                  <a:pos x="T4" y="T5"/>
                </a:cxn>
                <a:cxn ang="T11">
                  <a:pos x="T6" y="T7"/>
                </a:cxn>
              </a:cxnLst>
              <a:rect l="T12" t="T13" r="T14" b="T15"/>
              <a:pathLst>
                <a:path w="173" h="115">
                  <a:moveTo>
                    <a:pt x="0" y="115"/>
                  </a:moveTo>
                  <a:lnTo>
                    <a:pt x="57" y="57"/>
                  </a:lnTo>
                  <a:lnTo>
                    <a:pt x="57" y="115"/>
                  </a:lnTo>
                  <a:lnTo>
                    <a:pt x="173" y="0"/>
                  </a:ln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2" name="Freeform 325">
              <a:extLst>
                <a:ext uri="{FF2B5EF4-FFF2-40B4-BE49-F238E27FC236}">
                  <a16:creationId xmlns:a16="http://schemas.microsoft.com/office/drawing/2014/main" id="{FC800122-09C1-C84B-8541-603CB4EF0874}"/>
                </a:ext>
              </a:extLst>
            </p:cNvPr>
            <p:cNvSpPr>
              <a:spLocks/>
            </p:cNvSpPr>
            <p:nvPr/>
          </p:nvSpPr>
          <p:spPr bwMode="auto">
            <a:xfrm>
              <a:off x="634" y="3542"/>
              <a:ext cx="173" cy="115"/>
            </a:xfrm>
            <a:custGeom>
              <a:avLst/>
              <a:gdLst>
                <a:gd name="T0" fmla="*/ 0 w 173"/>
                <a:gd name="T1" fmla="*/ 115 h 115"/>
                <a:gd name="T2" fmla="*/ 57 w 173"/>
                <a:gd name="T3" fmla="*/ 57 h 115"/>
                <a:gd name="T4" fmla="*/ 57 w 173"/>
                <a:gd name="T5" fmla="*/ 115 h 115"/>
                <a:gd name="T6" fmla="*/ 173 w 173"/>
                <a:gd name="T7" fmla="*/ 0 h 115"/>
                <a:gd name="T8" fmla="*/ 0 60000 65536"/>
                <a:gd name="T9" fmla="*/ 0 60000 65536"/>
                <a:gd name="T10" fmla="*/ 0 60000 65536"/>
                <a:gd name="T11" fmla="*/ 0 60000 65536"/>
                <a:gd name="T12" fmla="*/ 0 w 173"/>
                <a:gd name="T13" fmla="*/ 0 h 115"/>
                <a:gd name="T14" fmla="*/ 173 w 173"/>
                <a:gd name="T15" fmla="*/ 115 h 115"/>
              </a:gdLst>
              <a:ahLst/>
              <a:cxnLst>
                <a:cxn ang="T8">
                  <a:pos x="T0" y="T1"/>
                </a:cxn>
                <a:cxn ang="T9">
                  <a:pos x="T2" y="T3"/>
                </a:cxn>
                <a:cxn ang="T10">
                  <a:pos x="T4" y="T5"/>
                </a:cxn>
                <a:cxn ang="T11">
                  <a:pos x="T6" y="T7"/>
                </a:cxn>
              </a:cxnLst>
              <a:rect l="T12" t="T13" r="T14" b="T15"/>
              <a:pathLst>
                <a:path w="173" h="115">
                  <a:moveTo>
                    <a:pt x="0" y="115"/>
                  </a:moveTo>
                  <a:lnTo>
                    <a:pt x="57" y="57"/>
                  </a:lnTo>
                  <a:lnTo>
                    <a:pt x="57" y="115"/>
                  </a:lnTo>
                  <a:lnTo>
                    <a:pt x="173" y="0"/>
                  </a:ln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5" name="Freeform 431">
              <a:extLst>
                <a:ext uri="{FF2B5EF4-FFF2-40B4-BE49-F238E27FC236}">
                  <a16:creationId xmlns:a16="http://schemas.microsoft.com/office/drawing/2014/main" id="{12D11130-C3AF-A548-8ACB-1C8DB3986867}"/>
                </a:ext>
              </a:extLst>
            </p:cNvPr>
            <p:cNvSpPr>
              <a:spLocks/>
            </p:cNvSpPr>
            <p:nvPr/>
          </p:nvSpPr>
          <p:spPr bwMode="auto">
            <a:xfrm>
              <a:off x="403" y="3312"/>
              <a:ext cx="231" cy="576"/>
            </a:xfrm>
            <a:custGeom>
              <a:avLst/>
              <a:gdLst>
                <a:gd name="T0" fmla="*/ 115 w 231"/>
                <a:gd name="T1" fmla="*/ 0 h 576"/>
                <a:gd name="T2" fmla="*/ 231 w 231"/>
                <a:gd name="T3" fmla="*/ 173 h 576"/>
                <a:gd name="T4" fmla="*/ 115 w 231"/>
                <a:gd name="T5" fmla="*/ 576 h 576"/>
                <a:gd name="T6" fmla="*/ 0 w 231"/>
                <a:gd name="T7" fmla="*/ 403 h 576"/>
                <a:gd name="T8" fmla="*/ 115 w 231"/>
                <a:gd name="T9" fmla="*/ 0 h 576"/>
                <a:gd name="T10" fmla="*/ 0 60000 65536"/>
                <a:gd name="T11" fmla="*/ 0 60000 65536"/>
                <a:gd name="T12" fmla="*/ 0 60000 65536"/>
                <a:gd name="T13" fmla="*/ 0 60000 65536"/>
                <a:gd name="T14" fmla="*/ 0 60000 65536"/>
                <a:gd name="T15" fmla="*/ 0 w 231"/>
                <a:gd name="T16" fmla="*/ 0 h 576"/>
                <a:gd name="T17" fmla="*/ 231 w 231"/>
                <a:gd name="T18" fmla="*/ 576 h 576"/>
              </a:gdLst>
              <a:ahLst/>
              <a:cxnLst>
                <a:cxn ang="T10">
                  <a:pos x="T0" y="T1"/>
                </a:cxn>
                <a:cxn ang="T11">
                  <a:pos x="T2" y="T3"/>
                </a:cxn>
                <a:cxn ang="T12">
                  <a:pos x="T4" y="T5"/>
                </a:cxn>
                <a:cxn ang="T13">
                  <a:pos x="T6" y="T7"/>
                </a:cxn>
                <a:cxn ang="T14">
                  <a:pos x="T8" y="T9"/>
                </a:cxn>
              </a:cxnLst>
              <a:rect l="T15" t="T16" r="T17" b="T18"/>
              <a:pathLst>
                <a:path w="231" h="576">
                  <a:moveTo>
                    <a:pt x="115" y="0"/>
                  </a:moveTo>
                  <a:lnTo>
                    <a:pt x="231" y="173"/>
                  </a:lnTo>
                  <a:lnTo>
                    <a:pt x="115" y="576"/>
                  </a:lnTo>
                  <a:lnTo>
                    <a:pt x="0" y="403"/>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0" name="Group 451">
            <a:extLst>
              <a:ext uri="{FF2B5EF4-FFF2-40B4-BE49-F238E27FC236}">
                <a16:creationId xmlns:a16="http://schemas.microsoft.com/office/drawing/2014/main" id="{E53B33CF-6D14-734F-9E56-442D4F2C572A}"/>
              </a:ext>
            </a:extLst>
          </p:cNvPr>
          <p:cNvGrpSpPr>
            <a:grpSpLocks/>
          </p:cNvGrpSpPr>
          <p:nvPr/>
        </p:nvGrpSpPr>
        <p:grpSpPr bwMode="auto">
          <a:xfrm>
            <a:off x="9488860" y="3820378"/>
            <a:ext cx="642938" cy="914400"/>
            <a:chOff x="3802" y="1123"/>
            <a:chExt cx="405" cy="576"/>
          </a:xfrm>
        </p:grpSpPr>
        <p:grpSp>
          <p:nvGrpSpPr>
            <p:cNvPr id="21" name="Group 372">
              <a:extLst>
                <a:ext uri="{FF2B5EF4-FFF2-40B4-BE49-F238E27FC236}">
                  <a16:creationId xmlns:a16="http://schemas.microsoft.com/office/drawing/2014/main" id="{CD221370-6745-A94A-97E1-0E0281D373F8}"/>
                </a:ext>
              </a:extLst>
            </p:cNvPr>
            <p:cNvGrpSpPr>
              <a:grpSpLocks/>
            </p:cNvGrpSpPr>
            <p:nvPr/>
          </p:nvGrpSpPr>
          <p:grpSpPr bwMode="auto">
            <a:xfrm>
              <a:off x="3803" y="1123"/>
              <a:ext cx="404" cy="576"/>
              <a:chOff x="691" y="1872"/>
              <a:chExt cx="404" cy="576"/>
            </a:xfrm>
          </p:grpSpPr>
          <p:sp>
            <p:nvSpPr>
              <p:cNvPr id="23" name="Oval 373">
                <a:extLst>
                  <a:ext uri="{FF2B5EF4-FFF2-40B4-BE49-F238E27FC236}">
                    <a16:creationId xmlns:a16="http://schemas.microsoft.com/office/drawing/2014/main" id="{D61DF332-CDF6-4E4E-B9B8-D10EEEF643BC}"/>
                  </a:ext>
                </a:extLst>
              </p:cNvPr>
              <p:cNvSpPr>
                <a:spLocks noChangeArrowheads="1"/>
              </p:cNvSpPr>
              <p:nvPr/>
            </p:nvSpPr>
            <p:spPr bwMode="auto">
              <a:xfrm>
                <a:off x="749" y="1987"/>
                <a:ext cx="346" cy="346"/>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24" name="Line 374">
                <a:extLst>
                  <a:ext uri="{FF2B5EF4-FFF2-40B4-BE49-F238E27FC236}">
                    <a16:creationId xmlns:a16="http://schemas.microsoft.com/office/drawing/2014/main" id="{6051190A-989F-4943-83C0-A6C0AC347D39}"/>
                  </a:ext>
                </a:extLst>
              </p:cNvPr>
              <p:cNvSpPr>
                <a:spLocks noChangeShapeType="1"/>
              </p:cNvSpPr>
              <p:nvPr/>
            </p:nvSpPr>
            <p:spPr bwMode="auto">
              <a:xfrm>
                <a:off x="922" y="1872"/>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375">
                <a:extLst>
                  <a:ext uri="{FF2B5EF4-FFF2-40B4-BE49-F238E27FC236}">
                    <a16:creationId xmlns:a16="http://schemas.microsoft.com/office/drawing/2014/main" id="{61F8F250-76D5-2240-96CC-A56AB42D6AD8}"/>
                  </a:ext>
                </a:extLst>
              </p:cNvPr>
              <p:cNvSpPr>
                <a:spLocks noChangeShapeType="1"/>
              </p:cNvSpPr>
              <p:nvPr/>
            </p:nvSpPr>
            <p:spPr bwMode="auto">
              <a:xfrm>
                <a:off x="922" y="227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376">
                <a:extLst>
                  <a:ext uri="{FF2B5EF4-FFF2-40B4-BE49-F238E27FC236}">
                    <a16:creationId xmlns:a16="http://schemas.microsoft.com/office/drawing/2014/main" id="{D523A9F9-AFBF-7248-BE81-E79A56532A6D}"/>
                  </a:ext>
                </a:extLst>
              </p:cNvPr>
              <p:cNvSpPr>
                <a:spLocks noChangeShapeType="1"/>
              </p:cNvSpPr>
              <p:nvPr/>
            </p:nvSpPr>
            <p:spPr bwMode="auto">
              <a:xfrm>
                <a:off x="864" y="2045"/>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 name="Line 377">
                <a:extLst>
                  <a:ext uri="{FF2B5EF4-FFF2-40B4-BE49-F238E27FC236}">
                    <a16:creationId xmlns:a16="http://schemas.microsoft.com/office/drawing/2014/main" id="{B3DF05E2-5F8B-5944-8917-FA91DFE3E2B3}"/>
                  </a:ext>
                </a:extLst>
              </p:cNvPr>
              <p:cNvSpPr>
                <a:spLocks noChangeShapeType="1"/>
              </p:cNvSpPr>
              <p:nvPr/>
            </p:nvSpPr>
            <p:spPr bwMode="auto">
              <a:xfrm>
                <a:off x="864" y="2218"/>
                <a:ext cx="58" cy="57"/>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8" name="Line 378">
                <a:extLst>
                  <a:ext uri="{FF2B5EF4-FFF2-40B4-BE49-F238E27FC236}">
                    <a16:creationId xmlns:a16="http://schemas.microsoft.com/office/drawing/2014/main" id="{2EEDF6CC-3D4D-9F4A-81AF-5EF024C82825}"/>
                  </a:ext>
                </a:extLst>
              </p:cNvPr>
              <p:cNvSpPr>
                <a:spLocks noChangeShapeType="1"/>
              </p:cNvSpPr>
              <p:nvPr/>
            </p:nvSpPr>
            <p:spPr bwMode="auto">
              <a:xfrm flipH="1">
                <a:off x="864" y="2045"/>
                <a:ext cx="58" cy="5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9" name="Line 379">
                <a:extLst>
                  <a:ext uri="{FF2B5EF4-FFF2-40B4-BE49-F238E27FC236}">
                    <a16:creationId xmlns:a16="http://schemas.microsoft.com/office/drawing/2014/main" id="{8F4BC3A3-0FBA-DC42-B0C4-4C77B049C6BC}"/>
                  </a:ext>
                </a:extLst>
              </p:cNvPr>
              <p:cNvSpPr>
                <a:spLocks noChangeShapeType="1"/>
              </p:cNvSpPr>
              <p:nvPr/>
            </p:nvSpPr>
            <p:spPr bwMode="auto">
              <a:xfrm flipH="1">
                <a:off x="691" y="2160"/>
                <a:ext cx="17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22" name="Freeform 450">
              <a:extLst>
                <a:ext uri="{FF2B5EF4-FFF2-40B4-BE49-F238E27FC236}">
                  <a16:creationId xmlns:a16="http://schemas.microsoft.com/office/drawing/2014/main" id="{BDC2E11C-22CC-5B4D-BD9B-BE19367F7B9D}"/>
                </a:ext>
              </a:extLst>
            </p:cNvPr>
            <p:cNvSpPr>
              <a:spLocks/>
            </p:cNvSpPr>
            <p:nvPr/>
          </p:nvSpPr>
          <p:spPr bwMode="auto">
            <a:xfrm>
              <a:off x="3802" y="1123"/>
              <a:ext cx="230" cy="576"/>
            </a:xfrm>
            <a:custGeom>
              <a:avLst/>
              <a:gdLst>
                <a:gd name="T0" fmla="*/ 230 w 230"/>
                <a:gd name="T1" fmla="*/ 0 h 576"/>
                <a:gd name="T2" fmla="*/ 0 w 230"/>
                <a:gd name="T3" fmla="*/ 288 h 576"/>
                <a:gd name="T4" fmla="*/ 230 w 230"/>
                <a:gd name="T5" fmla="*/ 576 h 576"/>
                <a:gd name="T6" fmla="*/ 230 w 230"/>
                <a:gd name="T7" fmla="*/ 0 h 576"/>
                <a:gd name="T8" fmla="*/ 0 60000 65536"/>
                <a:gd name="T9" fmla="*/ 0 60000 65536"/>
                <a:gd name="T10" fmla="*/ 0 60000 65536"/>
                <a:gd name="T11" fmla="*/ 0 60000 65536"/>
                <a:gd name="T12" fmla="*/ 0 w 230"/>
                <a:gd name="T13" fmla="*/ 0 h 576"/>
                <a:gd name="T14" fmla="*/ 230 w 230"/>
                <a:gd name="T15" fmla="*/ 576 h 576"/>
              </a:gdLst>
              <a:ahLst/>
              <a:cxnLst>
                <a:cxn ang="T8">
                  <a:pos x="T0" y="T1"/>
                </a:cxn>
                <a:cxn ang="T9">
                  <a:pos x="T2" y="T3"/>
                </a:cxn>
                <a:cxn ang="T10">
                  <a:pos x="T4" y="T5"/>
                </a:cxn>
                <a:cxn ang="T11">
                  <a:pos x="T6" y="T7"/>
                </a:cxn>
              </a:cxnLst>
              <a:rect l="T12" t="T13" r="T14" b="T15"/>
              <a:pathLst>
                <a:path w="230" h="576">
                  <a:moveTo>
                    <a:pt x="230" y="0"/>
                  </a:moveTo>
                  <a:lnTo>
                    <a:pt x="0" y="288"/>
                  </a:lnTo>
                  <a:lnTo>
                    <a:pt x="230" y="576"/>
                  </a:lnTo>
                  <a:lnTo>
                    <a:pt x="23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30" name="Group 222">
            <a:extLst>
              <a:ext uri="{FF2B5EF4-FFF2-40B4-BE49-F238E27FC236}">
                <a16:creationId xmlns:a16="http://schemas.microsoft.com/office/drawing/2014/main" id="{CF7FD246-2C3E-1048-A271-491E8369F729}"/>
              </a:ext>
            </a:extLst>
          </p:cNvPr>
          <p:cNvGrpSpPr>
            <a:grpSpLocks/>
          </p:cNvGrpSpPr>
          <p:nvPr/>
        </p:nvGrpSpPr>
        <p:grpSpPr bwMode="auto">
          <a:xfrm>
            <a:off x="9711573" y="4646381"/>
            <a:ext cx="304800" cy="381000"/>
            <a:chOff x="4272" y="3072"/>
            <a:chExt cx="192" cy="240"/>
          </a:xfrm>
        </p:grpSpPr>
        <p:sp>
          <p:nvSpPr>
            <p:cNvPr id="31" name="Line 99">
              <a:extLst>
                <a:ext uri="{FF2B5EF4-FFF2-40B4-BE49-F238E27FC236}">
                  <a16:creationId xmlns:a16="http://schemas.microsoft.com/office/drawing/2014/main" id="{EAAE8693-7D0F-3049-A214-07D6A630386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00">
              <a:extLst>
                <a:ext uri="{FF2B5EF4-FFF2-40B4-BE49-F238E27FC236}">
                  <a16:creationId xmlns:a16="http://schemas.microsoft.com/office/drawing/2014/main" id="{5F96A14C-7017-3349-A78E-A2D7C39B85B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101">
              <a:extLst>
                <a:ext uri="{FF2B5EF4-FFF2-40B4-BE49-F238E27FC236}">
                  <a16:creationId xmlns:a16="http://schemas.microsoft.com/office/drawing/2014/main" id="{1C8B86E5-7657-7741-A299-1D7747EBC56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02">
              <a:extLst>
                <a:ext uri="{FF2B5EF4-FFF2-40B4-BE49-F238E27FC236}">
                  <a16:creationId xmlns:a16="http://schemas.microsoft.com/office/drawing/2014/main" id="{9BE6B21E-FE94-C541-A176-7309750B243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103">
              <a:extLst>
                <a:ext uri="{FF2B5EF4-FFF2-40B4-BE49-F238E27FC236}">
                  <a16:creationId xmlns:a16="http://schemas.microsoft.com/office/drawing/2014/main" id="{A1CBDD9C-C3A6-D14D-AF03-9F2F3AB191F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104">
              <a:extLst>
                <a:ext uri="{FF2B5EF4-FFF2-40B4-BE49-F238E27FC236}">
                  <a16:creationId xmlns:a16="http://schemas.microsoft.com/office/drawing/2014/main" id="{6847F600-6A27-4A48-B9FB-AE9AE7CAFA4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7" name="Freeform 12">
            <a:extLst>
              <a:ext uri="{FF2B5EF4-FFF2-40B4-BE49-F238E27FC236}">
                <a16:creationId xmlns:a16="http://schemas.microsoft.com/office/drawing/2014/main" id="{F2E779CC-705F-9D44-B5FD-8238A46D3A41}"/>
              </a:ext>
            </a:extLst>
          </p:cNvPr>
          <p:cNvSpPr>
            <a:spLocks noChangeAspect="1"/>
          </p:cNvSpPr>
          <p:nvPr/>
        </p:nvSpPr>
        <p:spPr bwMode="auto">
          <a:xfrm rot="5400000" flipV="1">
            <a:off x="9145377" y="3888423"/>
            <a:ext cx="159224" cy="79612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cxnSp>
        <p:nvCxnSpPr>
          <p:cNvPr id="39" name="Straight Arrow Connector 38">
            <a:extLst>
              <a:ext uri="{FF2B5EF4-FFF2-40B4-BE49-F238E27FC236}">
                <a16:creationId xmlns:a16="http://schemas.microsoft.com/office/drawing/2014/main" id="{A4A9C48A-26FC-B443-872F-B72E05014349}"/>
              </a:ext>
            </a:extLst>
          </p:cNvPr>
          <p:cNvCxnSpPr>
            <a:cxnSpLocks/>
          </p:cNvCxnSpPr>
          <p:nvPr/>
        </p:nvCxnSpPr>
        <p:spPr>
          <a:xfrm flipV="1">
            <a:off x="8561664" y="2232026"/>
            <a:ext cx="1372928" cy="1176175"/>
          </a:xfrm>
          <a:prstGeom prst="straightConnector1">
            <a:avLst/>
          </a:prstGeom>
          <a:ln w="2222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DEE05E1B-FB5E-1D40-A069-AB9A3BE7882D}"/>
              </a:ext>
            </a:extLst>
          </p:cNvPr>
          <p:cNvSpPr txBox="1"/>
          <p:nvPr/>
        </p:nvSpPr>
        <p:spPr>
          <a:xfrm>
            <a:off x="8114732" y="3315927"/>
            <a:ext cx="539570"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5V</a:t>
            </a:r>
          </a:p>
        </p:txBody>
      </p:sp>
      <p:sp>
        <p:nvSpPr>
          <p:cNvPr id="41" name="TextBox 40">
            <a:extLst>
              <a:ext uri="{FF2B5EF4-FFF2-40B4-BE49-F238E27FC236}">
                <a16:creationId xmlns:a16="http://schemas.microsoft.com/office/drawing/2014/main" id="{C965AFE1-7162-334C-B75C-47A8D2F506F2}"/>
              </a:ext>
            </a:extLst>
          </p:cNvPr>
          <p:cNvSpPr txBox="1"/>
          <p:nvPr/>
        </p:nvSpPr>
        <p:spPr>
          <a:xfrm>
            <a:off x="8073788" y="4442648"/>
            <a:ext cx="539570"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a:t>
            </a:r>
          </a:p>
        </p:txBody>
      </p:sp>
      <p:sp>
        <p:nvSpPr>
          <p:cNvPr id="42" name="TextBox 41">
            <a:extLst>
              <a:ext uri="{FF2B5EF4-FFF2-40B4-BE49-F238E27FC236}">
                <a16:creationId xmlns:a16="http://schemas.microsoft.com/office/drawing/2014/main" id="{AECBEC28-0663-2245-9A48-97D35387D6D7}"/>
              </a:ext>
            </a:extLst>
          </p:cNvPr>
          <p:cNvSpPr txBox="1"/>
          <p:nvPr/>
        </p:nvSpPr>
        <p:spPr>
          <a:xfrm>
            <a:off x="8127327" y="4030276"/>
            <a:ext cx="539570"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A0</a:t>
            </a:r>
          </a:p>
        </p:txBody>
      </p:sp>
      <p:cxnSp>
        <p:nvCxnSpPr>
          <p:cNvPr id="44" name="Straight Arrow Connector 43">
            <a:extLst>
              <a:ext uri="{FF2B5EF4-FFF2-40B4-BE49-F238E27FC236}">
                <a16:creationId xmlns:a16="http://schemas.microsoft.com/office/drawing/2014/main" id="{86DFEB3D-D33A-9446-8B95-9CF3B6D002F6}"/>
              </a:ext>
            </a:extLst>
          </p:cNvPr>
          <p:cNvCxnSpPr>
            <a:cxnSpLocks/>
          </p:cNvCxnSpPr>
          <p:nvPr/>
        </p:nvCxnSpPr>
        <p:spPr>
          <a:xfrm>
            <a:off x="8544411" y="4596536"/>
            <a:ext cx="342863" cy="0"/>
          </a:xfrm>
          <a:prstGeom prst="straightConnector1">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grpSp>
        <p:nvGrpSpPr>
          <p:cNvPr id="46" name="Group 222">
            <a:extLst>
              <a:ext uri="{FF2B5EF4-FFF2-40B4-BE49-F238E27FC236}">
                <a16:creationId xmlns:a16="http://schemas.microsoft.com/office/drawing/2014/main" id="{317550E5-1BC9-064E-834A-E790580F4CDC}"/>
              </a:ext>
            </a:extLst>
          </p:cNvPr>
          <p:cNvGrpSpPr>
            <a:grpSpLocks/>
          </p:cNvGrpSpPr>
          <p:nvPr/>
        </p:nvGrpSpPr>
        <p:grpSpPr bwMode="auto">
          <a:xfrm>
            <a:off x="8724146" y="4588562"/>
            <a:ext cx="304800" cy="381000"/>
            <a:chOff x="4272" y="3072"/>
            <a:chExt cx="192" cy="240"/>
          </a:xfrm>
        </p:grpSpPr>
        <p:sp>
          <p:nvSpPr>
            <p:cNvPr id="47" name="Line 99">
              <a:extLst>
                <a:ext uri="{FF2B5EF4-FFF2-40B4-BE49-F238E27FC236}">
                  <a16:creationId xmlns:a16="http://schemas.microsoft.com/office/drawing/2014/main" id="{CBDA15C4-ABA0-7A42-BEBE-BC8116D48CC0}"/>
                </a:ext>
              </a:extLst>
            </p:cNvPr>
            <p:cNvSpPr>
              <a:spLocks noChangeAspect="1" noChangeShapeType="1"/>
            </p:cNvSpPr>
            <p:nvPr/>
          </p:nvSpPr>
          <p:spPr bwMode="auto">
            <a:xfrm>
              <a:off x="4272" y="3216"/>
              <a:ext cx="192" cy="0"/>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0">
              <a:extLst>
                <a:ext uri="{FF2B5EF4-FFF2-40B4-BE49-F238E27FC236}">
                  <a16:creationId xmlns:a16="http://schemas.microsoft.com/office/drawing/2014/main" id="{811B3391-3B91-1D48-8AE6-592BAA4AAE4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1">
              <a:extLst>
                <a:ext uri="{FF2B5EF4-FFF2-40B4-BE49-F238E27FC236}">
                  <a16:creationId xmlns:a16="http://schemas.microsoft.com/office/drawing/2014/main" id="{89B19A4A-08F6-A749-9B4E-936140DA2595}"/>
                </a:ext>
              </a:extLst>
            </p:cNvPr>
            <p:cNvSpPr>
              <a:spLocks noChangeAspect="1" noChangeShapeType="1"/>
            </p:cNvSpPr>
            <p:nvPr/>
          </p:nvSpPr>
          <p:spPr bwMode="auto">
            <a:xfrm>
              <a:off x="4296" y="3240"/>
              <a:ext cx="144" cy="0"/>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 name="Line 102">
              <a:extLst>
                <a:ext uri="{FF2B5EF4-FFF2-40B4-BE49-F238E27FC236}">
                  <a16:creationId xmlns:a16="http://schemas.microsoft.com/office/drawing/2014/main" id="{F39EF4E5-EA12-C648-8AF2-29A19719C8B6}"/>
                </a:ext>
              </a:extLst>
            </p:cNvPr>
            <p:cNvSpPr>
              <a:spLocks noChangeAspect="1" noChangeShapeType="1"/>
            </p:cNvSpPr>
            <p:nvPr/>
          </p:nvSpPr>
          <p:spPr bwMode="auto">
            <a:xfrm>
              <a:off x="4320" y="3264"/>
              <a:ext cx="96" cy="0"/>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03">
              <a:extLst>
                <a:ext uri="{FF2B5EF4-FFF2-40B4-BE49-F238E27FC236}">
                  <a16:creationId xmlns:a16="http://schemas.microsoft.com/office/drawing/2014/main" id="{7F9E068E-7632-8847-95DA-4914361FD54C}"/>
                </a:ext>
              </a:extLst>
            </p:cNvPr>
            <p:cNvSpPr>
              <a:spLocks noChangeAspect="1" noChangeShapeType="1"/>
            </p:cNvSpPr>
            <p:nvPr/>
          </p:nvSpPr>
          <p:spPr bwMode="auto">
            <a:xfrm>
              <a:off x="4344" y="3288"/>
              <a:ext cx="48" cy="0"/>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4">
              <a:extLst>
                <a:ext uri="{FF2B5EF4-FFF2-40B4-BE49-F238E27FC236}">
                  <a16:creationId xmlns:a16="http://schemas.microsoft.com/office/drawing/2014/main" id="{FBC1ABBA-8DC1-0C46-943D-DFA87BF17AB5}"/>
                </a:ext>
              </a:extLst>
            </p:cNvPr>
            <p:cNvSpPr>
              <a:spLocks noChangeAspect="1" noChangeShapeType="1"/>
            </p:cNvSpPr>
            <p:nvPr/>
          </p:nvSpPr>
          <p:spPr bwMode="auto">
            <a:xfrm flipH="1">
              <a:off x="4365" y="3312"/>
              <a:ext cx="5" cy="0"/>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3" name="Straight Arrow Connector 52">
            <a:extLst>
              <a:ext uri="{FF2B5EF4-FFF2-40B4-BE49-F238E27FC236}">
                <a16:creationId xmlns:a16="http://schemas.microsoft.com/office/drawing/2014/main" id="{7A348515-29B9-3348-90C5-D805CE433DEF}"/>
              </a:ext>
            </a:extLst>
          </p:cNvPr>
          <p:cNvCxnSpPr>
            <a:cxnSpLocks/>
          </p:cNvCxnSpPr>
          <p:nvPr/>
        </p:nvCxnSpPr>
        <p:spPr>
          <a:xfrm>
            <a:off x="8557698" y="4288453"/>
            <a:ext cx="395048" cy="0"/>
          </a:xfrm>
          <a:prstGeom prst="straightConnector1">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59" name="Shape 223">
            <a:extLst>
              <a:ext uri="{FF2B5EF4-FFF2-40B4-BE49-F238E27FC236}">
                <a16:creationId xmlns:a16="http://schemas.microsoft.com/office/drawing/2014/main" id="{5134D6C0-0A5A-4A40-8BC0-0233449715D7}"/>
              </a:ext>
            </a:extLst>
          </p:cNvPr>
          <p:cNvSpPr/>
          <p:nvPr/>
        </p:nvSpPr>
        <p:spPr>
          <a:xfrm>
            <a:off x="9816407" y="2199033"/>
            <a:ext cx="115443" cy="971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ln>
            <a:solidFill/>
          </a:ln>
          <a:effectLst>
            <a:outerShdw blurRad="38100" dist="23000" dir="5400000" rotWithShape="0">
              <a:srgbClr val="000000">
                <a:alpha val="35000"/>
              </a:srgbClr>
            </a:outerShdw>
          </a:effectLst>
        </p:spPr>
        <p:txBody>
          <a:bodyPr lIns="0" tIns="0" rIns="0" bIns="0" anchor="ctr"/>
          <a:lstStyle/>
          <a:p>
            <a:pPr lvl="0" algn="ctr">
              <a:defRPr>
                <a:solidFill>
                  <a:srgbClr val="FFFFFF"/>
                </a:solidFill>
              </a:defRPr>
            </a:pPr>
            <a:endParaRPr/>
          </a:p>
        </p:txBody>
      </p:sp>
      <p:sp>
        <p:nvSpPr>
          <p:cNvPr id="7" name="TextBox 6">
            <a:extLst>
              <a:ext uri="{FF2B5EF4-FFF2-40B4-BE49-F238E27FC236}">
                <a16:creationId xmlns:a16="http://schemas.microsoft.com/office/drawing/2014/main" id="{37A22CAF-D894-2D4D-B11D-4F63B1DC9AAA}"/>
              </a:ext>
            </a:extLst>
          </p:cNvPr>
          <p:cNvSpPr txBox="1"/>
          <p:nvPr/>
        </p:nvSpPr>
        <p:spPr>
          <a:xfrm>
            <a:off x="10144861" y="2505633"/>
            <a:ext cx="983156" cy="338554"/>
          </a:xfrm>
          <a:prstGeom prst="rect">
            <a:avLst/>
          </a:prstGeom>
          <a:noFill/>
        </p:spPr>
        <p:txBody>
          <a:bodyPr wrap="square" rtlCol="0">
            <a:spAutoFit/>
          </a:bodyPr>
          <a:lstStyle/>
          <a:p>
            <a:r>
              <a:rPr lang="en-US" sz="1600"/>
              <a:t>680𝞨</a:t>
            </a:r>
          </a:p>
        </p:txBody>
      </p:sp>
      <p:sp>
        <p:nvSpPr>
          <p:cNvPr id="54" name="TextBox 53">
            <a:extLst>
              <a:ext uri="{FF2B5EF4-FFF2-40B4-BE49-F238E27FC236}">
                <a16:creationId xmlns:a16="http://schemas.microsoft.com/office/drawing/2014/main" id="{AE99ACFE-BDD5-B14A-A56B-2D14D4DB5FE9}"/>
              </a:ext>
            </a:extLst>
          </p:cNvPr>
          <p:cNvSpPr txBox="1"/>
          <p:nvPr/>
        </p:nvSpPr>
        <p:spPr>
          <a:xfrm>
            <a:off x="8887274" y="3786729"/>
            <a:ext cx="983156" cy="338554"/>
          </a:xfrm>
          <a:prstGeom prst="rect">
            <a:avLst/>
          </a:prstGeom>
          <a:noFill/>
        </p:spPr>
        <p:txBody>
          <a:bodyPr wrap="square" rtlCol="0">
            <a:spAutoFit/>
          </a:bodyPr>
          <a:lstStyle/>
          <a:p>
            <a:r>
              <a:rPr lang="en-US" sz="1600"/>
              <a:t>1K𝞨</a:t>
            </a:r>
          </a:p>
        </p:txBody>
      </p:sp>
      <p:pic>
        <p:nvPicPr>
          <p:cNvPr id="13" name="Picture 12">
            <a:extLst>
              <a:ext uri="{FF2B5EF4-FFF2-40B4-BE49-F238E27FC236}">
                <a16:creationId xmlns:a16="http://schemas.microsoft.com/office/drawing/2014/main" id="{60A09998-877B-5946-B1E0-94ACC696CF75}"/>
              </a:ext>
            </a:extLst>
          </p:cNvPr>
          <p:cNvPicPr>
            <a:picLocks noChangeAspect="1"/>
          </p:cNvPicPr>
          <p:nvPr/>
        </p:nvPicPr>
        <p:blipFill>
          <a:blip r:embed="rId3"/>
          <a:stretch>
            <a:fillRect/>
          </a:stretch>
        </p:blipFill>
        <p:spPr>
          <a:xfrm>
            <a:off x="9726086" y="326315"/>
            <a:ext cx="1741287" cy="1741287"/>
          </a:xfrm>
          <a:prstGeom prst="rect">
            <a:avLst/>
          </a:prstGeom>
        </p:spPr>
      </p:pic>
    </p:spTree>
    <p:extLst>
      <p:ext uri="{BB962C8B-B14F-4D97-AF65-F5344CB8AC3E}">
        <p14:creationId xmlns:p14="http://schemas.microsoft.com/office/powerpoint/2010/main" val="15005189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07230"/>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LED</a:t>
            </a:r>
          </a:p>
        </p:txBody>
      </p:sp>
      <p:sp>
        <p:nvSpPr>
          <p:cNvPr id="3" name="Content Placeholder 2"/>
          <p:cNvSpPr>
            <a:spLocks noGrp="1"/>
          </p:cNvSpPr>
          <p:nvPr>
            <p:ph idx="1"/>
          </p:nvPr>
        </p:nvSpPr>
        <p:spPr>
          <a:xfrm>
            <a:off x="692332" y="1593669"/>
            <a:ext cx="10737668" cy="4846509"/>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turn LED on and off</a:t>
            </a:r>
          </a:p>
          <a:p>
            <a:pPr algn="l">
              <a:spcBef>
                <a:spcPts val="0"/>
              </a:spcBef>
            </a:pPr>
            <a:r>
              <a:rPr lang="en-US" sz="1600" dirty="0">
                <a:latin typeface="Courier New" panose="02070309020205020404" pitchFamily="49" charset="0"/>
                <a:ea typeface="Arial" charset="0"/>
                <a:cs typeface="Courier New" panose="02070309020205020404" pitchFamily="49" charset="0"/>
              </a:rPr>
              <a:t>// Manferdelli</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switchPin</a:t>
            </a:r>
            <a:r>
              <a:rPr lang="en-US" sz="1600" dirty="0">
                <a:latin typeface="Courier New" panose="02070309020205020404" pitchFamily="49" charset="0"/>
                <a:ea typeface="Arial" charset="0"/>
                <a:cs typeface="Courier New" panose="02070309020205020404" pitchFamily="49" charset="0"/>
              </a:rPr>
              <a:t>= 4;</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oscDelay</a:t>
            </a:r>
            <a:r>
              <a:rPr lang="en-US" sz="1600" dirty="0">
                <a:latin typeface="Courier New" panose="02070309020205020404" pitchFamily="49" charset="0"/>
                <a:ea typeface="Arial" charset="0"/>
                <a:cs typeface="Courier New" panose="02070309020205020404" pitchFamily="49" charset="0"/>
              </a:rPr>
              <a:t>= 500;</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analogOn</a:t>
            </a:r>
            <a:r>
              <a:rPr lang="en-US" sz="1600" dirty="0">
                <a:latin typeface="Courier New" panose="02070309020205020404" pitchFamily="49" charset="0"/>
                <a:ea typeface="Arial" charset="0"/>
                <a:cs typeface="Courier New" panose="02070309020205020404" pitchFamily="49" charset="0"/>
              </a:rPr>
              <a:t>= 255;</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analogOff</a:t>
            </a:r>
            <a:r>
              <a:rPr lang="en-US" sz="1600" dirty="0">
                <a:latin typeface="Courier New" panose="02070309020205020404" pitchFamily="49" charset="0"/>
                <a:ea typeface="Arial" charset="0"/>
                <a:cs typeface="Courier New" panose="02070309020205020404" pitchFamily="49" charset="0"/>
              </a:rPr>
              <a:t>= 0;</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setup() {</a:t>
            </a:r>
          </a:p>
          <a:p>
            <a:pPr algn="l">
              <a:spcBef>
                <a:spcPts val="0"/>
              </a:spcBef>
            </a:pPr>
            <a:r>
              <a:rPr lang="en-US" sz="1600" dirty="0">
                <a:latin typeface="Courier New" panose="02070309020205020404" pitchFamily="49" charset="0"/>
                <a:ea typeface="Arial" charset="0"/>
                <a:cs typeface="Courier New" panose="02070309020205020404" pitchFamily="49" charset="0"/>
              </a:rPr>
              <a:t>  pinMode(</a:t>
            </a:r>
            <a:r>
              <a:rPr lang="en-US" sz="1600" dirty="0" err="1">
                <a:latin typeface="Courier New" panose="02070309020205020404" pitchFamily="49" charset="0"/>
                <a:ea typeface="Arial" charset="0"/>
                <a:cs typeface="Courier New" panose="02070309020205020404" pitchFamily="49" charset="0"/>
              </a:rPr>
              <a:t>switchPin</a:t>
            </a:r>
            <a:r>
              <a:rPr lang="en-US" sz="1600" dirty="0">
                <a:latin typeface="Courier New" panose="02070309020205020404" pitchFamily="49" charset="0"/>
                <a:ea typeface="Arial" charset="0"/>
                <a:cs typeface="Courier New" panose="02070309020205020404" pitchFamily="49" charset="0"/>
              </a:rPr>
              <a:t>, OUTPUT);</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loop() {</a:t>
            </a:r>
          </a:p>
          <a:p>
            <a:pPr algn="l">
              <a:spcBef>
                <a:spcPts val="0"/>
              </a:spcBef>
            </a:pPr>
            <a:r>
              <a:rPr lang="en-US" sz="1600" dirty="0">
                <a:latin typeface="Courier New" panose="02070309020205020404" pitchFamily="49" charset="0"/>
                <a:ea typeface="Arial" charset="0"/>
                <a:cs typeface="Courier New" panose="02070309020205020404" pitchFamily="49" charset="0"/>
              </a:rPr>
              <a:t>  for(;;)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analogWrite</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switchPin</a:t>
            </a: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analogOff</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delay(</a:t>
            </a:r>
            <a:r>
              <a:rPr lang="en-US" sz="1600" dirty="0" err="1">
                <a:latin typeface="Courier New" panose="02070309020205020404" pitchFamily="49" charset="0"/>
                <a:ea typeface="Arial" charset="0"/>
                <a:cs typeface="Courier New" panose="02070309020205020404" pitchFamily="49" charset="0"/>
              </a:rPr>
              <a:t>oscDelay</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analogWrite</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switchPin</a:t>
            </a: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analogOn</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delay(</a:t>
            </a:r>
            <a:r>
              <a:rPr lang="en-US" sz="1600" dirty="0" err="1">
                <a:latin typeface="Courier New" panose="02070309020205020404" pitchFamily="49" charset="0"/>
                <a:ea typeface="Arial" charset="0"/>
                <a:cs typeface="Courier New" panose="02070309020205020404" pitchFamily="49" charset="0"/>
              </a:rPr>
              <a:t>oscDelay</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85</a:t>
            </a:fld>
            <a:endParaRPr lang="en-US"/>
          </a:p>
        </p:txBody>
      </p:sp>
    </p:spTree>
    <p:extLst>
      <p:ext uri="{BB962C8B-B14F-4D97-AF65-F5344CB8AC3E}">
        <p14:creationId xmlns:p14="http://schemas.microsoft.com/office/powerpoint/2010/main" val="152460831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20293"/>
            <a:ext cx="10238509" cy="868362"/>
          </a:xfrm>
        </p:spPr>
        <p:txBody>
          <a:bodyPr anchor="ctr">
            <a:normAutofit/>
          </a:bodyPr>
          <a:lstStyle/>
          <a:p>
            <a:pPr algn="ctr"/>
            <a:r>
              <a:rPr lang="en-US" sz="4400">
                <a:latin typeface="Arial" panose="020B0604020202020204" pitchFamily="34" charset="0"/>
                <a:cs typeface="Arial" panose="020B0604020202020204" pitchFamily="34" charset="0"/>
              </a:rPr>
              <a:t>Raspberry Pi code for LED</a:t>
            </a:r>
          </a:p>
        </p:txBody>
      </p:sp>
      <p:sp>
        <p:nvSpPr>
          <p:cNvPr id="3" name="Content Placeholder 2"/>
          <p:cNvSpPr>
            <a:spLocks noGrp="1"/>
          </p:cNvSpPr>
          <p:nvPr>
            <p:ph idx="1"/>
          </p:nvPr>
        </p:nvSpPr>
        <p:spPr>
          <a:xfrm>
            <a:off x="467447" y="1202246"/>
            <a:ext cx="10872592" cy="5498861"/>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#include &lt;</a:t>
            </a:r>
            <a:r>
              <a:rPr lang="en-US" sz="1600" dirty="0" err="1">
                <a:latin typeface="Courier New" panose="02070309020205020404" pitchFamily="49" charset="0"/>
                <a:ea typeface="Arial" charset="0"/>
                <a:cs typeface="Courier New" panose="02070309020205020404" pitchFamily="49" charset="0"/>
              </a:rPr>
              <a:t>stdio.h</a:t>
            </a:r>
            <a:r>
              <a:rPr lang="en-US" sz="1600" dirty="0">
                <a:latin typeface="Courier New" panose="02070309020205020404" pitchFamily="49" charset="0"/>
                <a:ea typeface="Arial" charset="0"/>
                <a:cs typeface="Courier New" panose="02070309020205020404" pitchFamily="49" charset="0"/>
              </a:rPr>
              <a:t>&gt;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a:t>
            </a:r>
            <a:r>
              <a:rPr lang="en-US" sz="1600" dirty="0" err="1">
                <a:latin typeface="Courier New" panose="02070309020205020404" pitchFamily="49" charset="0"/>
                <a:ea typeface="Arial" charset="0"/>
                <a:cs typeface="Courier New" panose="02070309020205020404" pitchFamily="49" charset="0"/>
              </a:rPr>
              <a:t>stdint.h</a:t>
            </a:r>
            <a:r>
              <a:rPr lang="en-US" sz="1600" dirty="0">
                <a:latin typeface="Courier New" panose="02070309020205020404" pitchFamily="49" charset="0"/>
                <a:ea typeface="Arial" charset="0"/>
                <a:cs typeface="Courier New" panose="02070309020205020404" pitchFamily="49" charset="0"/>
              </a:rPr>
              <a:t>&gt;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&lt;wiringPi.h&gt;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&lt;wiringPiI2C.h&gt;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turn LED on and off</a:t>
            </a:r>
          </a:p>
          <a:p>
            <a:pPr algn="l">
              <a:spcBef>
                <a:spcPts val="0"/>
              </a:spcBef>
            </a:pPr>
            <a:r>
              <a:rPr lang="en-US" sz="1600" dirty="0">
                <a:latin typeface="Courier New" panose="02070309020205020404" pitchFamily="49" charset="0"/>
                <a:ea typeface="Arial" charset="0"/>
                <a:cs typeface="Courier New" panose="02070309020205020404" pitchFamily="49" charset="0"/>
              </a:rPr>
              <a:t>// Manferdelli</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switchPin</a:t>
            </a:r>
            <a:r>
              <a:rPr lang="en-US" sz="1600" dirty="0">
                <a:latin typeface="Courier New" panose="02070309020205020404" pitchFamily="49" charset="0"/>
                <a:ea typeface="Arial" charset="0"/>
                <a:cs typeface="Courier New" panose="02070309020205020404" pitchFamily="49" charset="0"/>
              </a:rPr>
              <a:t> = 0;</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measurementDelay = 500;</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loopCount</a:t>
            </a:r>
            <a:r>
              <a:rPr lang="en-US" sz="1600" dirty="0">
                <a:latin typeface="Courier New" panose="02070309020205020404" pitchFamily="49" charset="0"/>
                <a:ea typeface="Arial" charset="0"/>
                <a:cs typeface="Courier New" panose="02070309020205020404" pitchFamily="49" charset="0"/>
              </a:rPr>
              <a:t> = 250;</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int main(int an, char** av) {</a:t>
            </a:r>
          </a:p>
          <a:p>
            <a:pPr algn="l">
              <a:spcBef>
                <a:spcPts val="0"/>
              </a:spcBef>
            </a:pPr>
            <a:r>
              <a:rPr lang="en-US" sz="1600" dirty="0">
                <a:latin typeface="Courier New" panose="02070309020205020404" pitchFamily="49" charset="0"/>
                <a:ea typeface="Arial" charset="0"/>
                <a:cs typeface="Courier New" panose="02070309020205020404" pitchFamily="49" charset="0"/>
              </a:rPr>
              <a:t>  wiringPiSetup ();</a:t>
            </a:r>
          </a:p>
          <a:p>
            <a:pPr algn="l">
              <a:spcBef>
                <a:spcPts val="0"/>
              </a:spcBef>
            </a:pPr>
            <a:r>
              <a:rPr lang="en-US" sz="1600" dirty="0">
                <a:latin typeface="Courier New" panose="02070309020205020404" pitchFamily="49" charset="0"/>
                <a:ea typeface="Arial" charset="0"/>
                <a:cs typeface="Courier New" panose="02070309020205020404" pitchFamily="49" charset="0"/>
              </a:rPr>
              <a:t>  pinMode (</a:t>
            </a:r>
            <a:r>
              <a:rPr lang="en-US" sz="1600" dirty="0" err="1">
                <a:latin typeface="Courier New" panose="02070309020205020404" pitchFamily="49" charset="0"/>
                <a:ea typeface="Arial" charset="0"/>
                <a:cs typeface="Courier New" panose="02070309020205020404" pitchFamily="49" charset="0"/>
              </a:rPr>
              <a:t>switchPin</a:t>
            </a:r>
            <a:r>
              <a:rPr lang="en-US" sz="1600" dirty="0">
                <a:latin typeface="Courier New" panose="02070309020205020404" pitchFamily="49" charset="0"/>
                <a:ea typeface="Arial" charset="0"/>
                <a:cs typeface="Courier New" panose="02070309020205020404" pitchFamily="49" charset="0"/>
              </a:rPr>
              <a:t>, OUTPUT);</a:t>
            </a:r>
          </a:p>
          <a:p>
            <a:pPr algn="l">
              <a:spcBef>
                <a:spcPts val="0"/>
              </a:spcBef>
            </a:pPr>
            <a:r>
              <a:rPr lang="en-US" sz="1600" dirty="0">
                <a:latin typeface="Courier New" panose="02070309020205020404" pitchFamily="49" charset="0"/>
                <a:ea typeface="Arial" charset="0"/>
                <a:cs typeface="Courier New" panose="02070309020205020404" pitchFamily="49" charset="0"/>
              </a:rPr>
              <a:t>  for (int i = 0; i &lt; </a:t>
            </a:r>
            <a:r>
              <a:rPr lang="en-US" sz="1600" dirty="0" err="1">
                <a:latin typeface="Courier New" panose="02070309020205020404" pitchFamily="49" charset="0"/>
                <a:ea typeface="Arial" charset="0"/>
                <a:cs typeface="Courier New" panose="02070309020205020404" pitchFamily="49" charset="0"/>
              </a:rPr>
              <a:t>loopCount</a:t>
            </a:r>
            <a:r>
              <a:rPr lang="en-US" sz="1600" dirty="0">
                <a:latin typeface="Courier New" panose="02070309020205020404" pitchFamily="49" charset="0"/>
                <a:ea typeface="Arial" charset="0"/>
                <a:cs typeface="Courier New" panose="02070309020205020404" pitchFamily="49" charset="0"/>
              </a:rPr>
              <a:t>; i++) {</a:t>
            </a:r>
          </a:p>
          <a:p>
            <a:pPr algn="l">
              <a:spcBef>
                <a:spcPts val="0"/>
              </a:spcBef>
            </a:pPr>
            <a:r>
              <a:rPr lang="en-US" sz="1600" dirty="0">
                <a:latin typeface="Courier New" panose="02070309020205020404" pitchFamily="49" charset="0"/>
                <a:ea typeface="Arial" charset="0"/>
                <a:cs typeface="Courier New" panose="02070309020205020404" pitchFamily="49" charset="0"/>
              </a:rPr>
              <a:t>    digitalWrite(</a:t>
            </a:r>
            <a:r>
              <a:rPr lang="en-US" sz="1600" dirty="0" err="1">
                <a:latin typeface="Courier New" panose="02070309020205020404" pitchFamily="49" charset="0"/>
                <a:ea typeface="Arial" charset="0"/>
                <a:cs typeface="Courier New" panose="02070309020205020404" pitchFamily="49" charset="0"/>
              </a:rPr>
              <a:t>switchPin</a:t>
            </a:r>
            <a:r>
              <a:rPr lang="en-US" sz="1600" dirty="0">
                <a:latin typeface="Courier New" panose="02070309020205020404" pitchFamily="49" charset="0"/>
                <a:ea typeface="Arial" charset="0"/>
                <a:cs typeface="Courier New" panose="02070309020205020404" pitchFamily="49" charset="0"/>
              </a:rPr>
              <a:t>, HIGH);</a:t>
            </a:r>
          </a:p>
          <a:p>
            <a:pPr algn="l">
              <a:spcBef>
                <a:spcPts val="0"/>
              </a:spcBef>
            </a:pPr>
            <a:r>
              <a:rPr lang="en-US" sz="1600" dirty="0">
                <a:latin typeface="Courier New" panose="02070309020205020404" pitchFamily="49" charset="0"/>
                <a:ea typeface="Arial" charset="0"/>
                <a:cs typeface="Courier New" panose="02070309020205020404" pitchFamily="49" charset="0"/>
              </a:rPr>
              <a:t>    delay(measurementDelay);</a:t>
            </a:r>
          </a:p>
          <a:p>
            <a:pPr algn="l">
              <a:spcBef>
                <a:spcPts val="0"/>
              </a:spcBef>
            </a:pPr>
            <a:r>
              <a:rPr lang="en-US" sz="1600" dirty="0">
                <a:latin typeface="Courier New" panose="02070309020205020404" pitchFamily="49" charset="0"/>
                <a:ea typeface="Arial" charset="0"/>
                <a:cs typeface="Courier New" panose="02070309020205020404" pitchFamily="49" charset="0"/>
              </a:rPr>
              <a:t>    digitalWrite(</a:t>
            </a:r>
            <a:r>
              <a:rPr lang="en-US" sz="1600" dirty="0" err="1">
                <a:latin typeface="Courier New" panose="02070309020205020404" pitchFamily="49" charset="0"/>
                <a:ea typeface="Arial" charset="0"/>
                <a:cs typeface="Courier New" panose="02070309020205020404" pitchFamily="49" charset="0"/>
              </a:rPr>
              <a:t>switchPin</a:t>
            </a:r>
            <a:r>
              <a:rPr lang="en-US" sz="1600" dirty="0">
                <a:latin typeface="Courier New" panose="02070309020205020404" pitchFamily="49" charset="0"/>
                <a:ea typeface="Arial" charset="0"/>
                <a:cs typeface="Courier New" panose="02070309020205020404" pitchFamily="49" charset="0"/>
              </a:rPr>
              <a:t>, LOW);</a:t>
            </a:r>
          </a:p>
          <a:p>
            <a:pPr algn="l">
              <a:spcBef>
                <a:spcPts val="0"/>
              </a:spcBef>
            </a:pPr>
            <a:r>
              <a:rPr lang="en-US" sz="1600" dirty="0">
                <a:latin typeface="Courier New" panose="02070309020205020404" pitchFamily="49" charset="0"/>
                <a:ea typeface="Arial" charset="0"/>
                <a:cs typeface="Courier New" panose="02070309020205020404" pitchFamily="49" charset="0"/>
              </a:rPr>
              <a:t>    delay(measurementDelay);</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0;</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86</a:t>
            </a:fld>
            <a:endParaRPr lang="en-US"/>
          </a:p>
        </p:txBody>
      </p:sp>
      <p:sp>
        <p:nvSpPr>
          <p:cNvPr id="6" name="Rectangle 5">
            <a:extLst>
              <a:ext uri="{FF2B5EF4-FFF2-40B4-BE49-F238E27FC236}">
                <a16:creationId xmlns:a16="http://schemas.microsoft.com/office/drawing/2014/main" id="{799E7FD6-0323-1A4C-9D76-BB86A2C9C68F}"/>
              </a:ext>
            </a:extLst>
          </p:cNvPr>
          <p:cNvSpPr/>
          <p:nvPr/>
        </p:nvSpPr>
        <p:spPr>
          <a:xfrm>
            <a:off x="7376714" y="1893201"/>
            <a:ext cx="2070598" cy="4135633"/>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40BA573-3CC2-5A43-B7A7-09FB631445E6}"/>
              </a:ext>
            </a:extLst>
          </p:cNvPr>
          <p:cNvSpPr txBox="1"/>
          <p:nvPr/>
        </p:nvSpPr>
        <p:spPr>
          <a:xfrm>
            <a:off x="7662930" y="5674614"/>
            <a:ext cx="1757245" cy="338554"/>
          </a:xfrm>
          <a:prstGeom prst="rect">
            <a:avLst/>
          </a:prstGeom>
          <a:noFill/>
        </p:spPr>
        <p:txBody>
          <a:bodyPr wrap="square" rtlCol="0">
            <a:spAutoFit/>
          </a:bodyPr>
          <a:lstStyle/>
          <a:p>
            <a:pPr algn="r"/>
            <a:r>
              <a:rPr lang="en-US" sz="1600">
                <a:latin typeface="Arial" panose="020B0604020202020204" pitchFamily="34" charset="0"/>
                <a:cs typeface="Arial" panose="020B0604020202020204" pitchFamily="34" charset="0"/>
              </a:rPr>
              <a:t>Raspberry Pi</a:t>
            </a:r>
          </a:p>
        </p:txBody>
      </p:sp>
      <p:sp>
        <p:nvSpPr>
          <p:cNvPr id="8" name="Freeform 12">
            <a:extLst>
              <a:ext uri="{FF2B5EF4-FFF2-40B4-BE49-F238E27FC236}">
                <a16:creationId xmlns:a16="http://schemas.microsoft.com/office/drawing/2014/main" id="{0E610446-9DE8-A14F-BF92-F30F1F61D563}"/>
              </a:ext>
            </a:extLst>
          </p:cNvPr>
          <p:cNvSpPr>
            <a:spLocks noChangeAspect="1"/>
          </p:cNvSpPr>
          <p:nvPr/>
        </p:nvSpPr>
        <p:spPr bwMode="auto">
          <a:xfrm flipV="1">
            <a:off x="10659625" y="2695474"/>
            <a:ext cx="159224" cy="79612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9" name="Group 440">
            <a:extLst>
              <a:ext uri="{FF2B5EF4-FFF2-40B4-BE49-F238E27FC236}">
                <a16:creationId xmlns:a16="http://schemas.microsoft.com/office/drawing/2014/main" id="{CE4FB1EA-7A34-434E-84C3-C3987BBEAEB5}"/>
              </a:ext>
            </a:extLst>
          </p:cNvPr>
          <p:cNvGrpSpPr>
            <a:grpSpLocks/>
          </p:cNvGrpSpPr>
          <p:nvPr/>
        </p:nvGrpSpPr>
        <p:grpSpPr bwMode="auto">
          <a:xfrm>
            <a:off x="10601851" y="3428804"/>
            <a:ext cx="493486" cy="991461"/>
            <a:chOff x="403" y="3312"/>
            <a:chExt cx="404" cy="576"/>
          </a:xfrm>
        </p:grpSpPr>
        <p:grpSp>
          <p:nvGrpSpPr>
            <p:cNvPr id="10" name="Group 319">
              <a:extLst>
                <a:ext uri="{FF2B5EF4-FFF2-40B4-BE49-F238E27FC236}">
                  <a16:creationId xmlns:a16="http://schemas.microsoft.com/office/drawing/2014/main" id="{89449CB5-0E3F-274A-8A1F-2F75D45B869D}"/>
                </a:ext>
              </a:extLst>
            </p:cNvPr>
            <p:cNvGrpSpPr>
              <a:grpSpLocks/>
            </p:cNvGrpSpPr>
            <p:nvPr/>
          </p:nvGrpSpPr>
          <p:grpSpPr bwMode="auto">
            <a:xfrm>
              <a:off x="403" y="3312"/>
              <a:ext cx="230" cy="576"/>
              <a:chOff x="3341" y="1584"/>
              <a:chExt cx="230" cy="576"/>
            </a:xfrm>
          </p:grpSpPr>
          <p:sp useBgFill="1">
            <p:nvSpPr>
              <p:cNvPr id="14" name="AutoShape 320">
                <a:extLst>
                  <a:ext uri="{FF2B5EF4-FFF2-40B4-BE49-F238E27FC236}">
                    <a16:creationId xmlns:a16="http://schemas.microsoft.com/office/drawing/2014/main" id="{28E35D9A-5124-DB4E-8FE1-EC8F6256285D}"/>
                  </a:ext>
                </a:extLst>
              </p:cNvPr>
              <p:cNvSpPr>
                <a:spLocks noChangeArrowheads="1"/>
              </p:cNvSpPr>
              <p:nvPr/>
            </p:nvSpPr>
            <p:spPr bwMode="auto">
              <a:xfrm flipV="1">
                <a:off x="3341" y="1757"/>
                <a:ext cx="230" cy="230"/>
              </a:xfrm>
              <a:prstGeom prst="triangle">
                <a:avLst>
                  <a:gd name="adj" fmla="val 50000"/>
                </a:avLst>
              </a:prstGeom>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5" name="Line 321">
                <a:extLst>
                  <a:ext uri="{FF2B5EF4-FFF2-40B4-BE49-F238E27FC236}">
                    <a16:creationId xmlns:a16="http://schemas.microsoft.com/office/drawing/2014/main" id="{59D520F8-6F12-1E4A-BAB3-E1671DD523F0}"/>
                  </a:ext>
                </a:extLst>
              </p:cNvPr>
              <p:cNvSpPr>
                <a:spLocks noChangeShapeType="1"/>
              </p:cNvSpPr>
              <p:nvPr/>
            </p:nvSpPr>
            <p:spPr bwMode="auto">
              <a:xfrm>
                <a:off x="3456" y="1987"/>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Line 322">
                <a:extLst>
                  <a:ext uri="{FF2B5EF4-FFF2-40B4-BE49-F238E27FC236}">
                    <a16:creationId xmlns:a16="http://schemas.microsoft.com/office/drawing/2014/main" id="{F8E47527-95AF-314D-B61C-F6BBEADBBB6A}"/>
                  </a:ext>
                </a:extLst>
              </p:cNvPr>
              <p:cNvSpPr>
                <a:spLocks noChangeShapeType="1"/>
              </p:cNvSpPr>
              <p:nvPr/>
            </p:nvSpPr>
            <p:spPr bwMode="auto">
              <a:xfrm flipV="1">
                <a:off x="3456" y="1584"/>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 name="Line 323">
                <a:extLst>
                  <a:ext uri="{FF2B5EF4-FFF2-40B4-BE49-F238E27FC236}">
                    <a16:creationId xmlns:a16="http://schemas.microsoft.com/office/drawing/2014/main" id="{DB49C273-BEFA-B748-A4FC-0E4F687C2DDB}"/>
                  </a:ext>
                </a:extLst>
              </p:cNvPr>
              <p:cNvSpPr>
                <a:spLocks noChangeShapeType="1"/>
              </p:cNvSpPr>
              <p:nvPr/>
            </p:nvSpPr>
            <p:spPr bwMode="auto">
              <a:xfrm>
                <a:off x="3341" y="1987"/>
                <a:ext cx="23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 name="Freeform 324">
              <a:extLst>
                <a:ext uri="{FF2B5EF4-FFF2-40B4-BE49-F238E27FC236}">
                  <a16:creationId xmlns:a16="http://schemas.microsoft.com/office/drawing/2014/main" id="{E720B1FA-BE70-EE4C-A022-2665F6E3861C}"/>
                </a:ext>
              </a:extLst>
            </p:cNvPr>
            <p:cNvSpPr>
              <a:spLocks/>
            </p:cNvSpPr>
            <p:nvPr/>
          </p:nvSpPr>
          <p:spPr bwMode="auto">
            <a:xfrm>
              <a:off x="634" y="3461"/>
              <a:ext cx="173" cy="115"/>
            </a:xfrm>
            <a:custGeom>
              <a:avLst/>
              <a:gdLst>
                <a:gd name="T0" fmla="*/ 0 w 173"/>
                <a:gd name="T1" fmla="*/ 115 h 115"/>
                <a:gd name="T2" fmla="*/ 57 w 173"/>
                <a:gd name="T3" fmla="*/ 57 h 115"/>
                <a:gd name="T4" fmla="*/ 57 w 173"/>
                <a:gd name="T5" fmla="*/ 115 h 115"/>
                <a:gd name="T6" fmla="*/ 173 w 173"/>
                <a:gd name="T7" fmla="*/ 0 h 115"/>
                <a:gd name="T8" fmla="*/ 0 60000 65536"/>
                <a:gd name="T9" fmla="*/ 0 60000 65536"/>
                <a:gd name="T10" fmla="*/ 0 60000 65536"/>
                <a:gd name="T11" fmla="*/ 0 60000 65536"/>
                <a:gd name="T12" fmla="*/ 0 w 173"/>
                <a:gd name="T13" fmla="*/ 0 h 115"/>
                <a:gd name="T14" fmla="*/ 173 w 173"/>
                <a:gd name="T15" fmla="*/ 115 h 115"/>
              </a:gdLst>
              <a:ahLst/>
              <a:cxnLst>
                <a:cxn ang="T8">
                  <a:pos x="T0" y="T1"/>
                </a:cxn>
                <a:cxn ang="T9">
                  <a:pos x="T2" y="T3"/>
                </a:cxn>
                <a:cxn ang="T10">
                  <a:pos x="T4" y="T5"/>
                </a:cxn>
                <a:cxn ang="T11">
                  <a:pos x="T6" y="T7"/>
                </a:cxn>
              </a:cxnLst>
              <a:rect l="T12" t="T13" r="T14" b="T15"/>
              <a:pathLst>
                <a:path w="173" h="115">
                  <a:moveTo>
                    <a:pt x="0" y="115"/>
                  </a:moveTo>
                  <a:lnTo>
                    <a:pt x="57" y="57"/>
                  </a:lnTo>
                  <a:lnTo>
                    <a:pt x="57" y="115"/>
                  </a:lnTo>
                  <a:lnTo>
                    <a:pt x="173" y="0"/>
                  </a:ln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2" name="Freeform 325">
              <a:extLst>
                <a:ext uri="{FF2B5EF4-FFF2-40B4-BE49-F238E27FC236}">
                  <a16:creationId xmlns:a16="http://schemas.microsoft.com/office/drawing/2014/main" id="{4F8B3182-FFF3-BF46-9EBC-7CB936FB22C2}"/>
                </a:ext>
              </a:extLst>
            </p:cNvPr>
            <p:cNvSpPr>
              <a:spLocks/>
            </p:cNvSpPr>
            <p:nvPr/>
          </p:nvSpPr>
          <p:spPr bwMode="auto">
            <a:xfrm>
              <a:off x="634" y="3542"/>
              <a:ext cx="173" cy="115"/>
            </a:xfrm>
            <a:custGeom>
              <a:avLst/>
              <a:gdLst>
                <a:gd name="T0" fmla="*/ 0 w 173"/>
                <a:gd name="T1" fmla="*/ 115 h 115"/>
                <a:gd name="T2" fmla="*/ 57 w 173"/>
                <a:gd name="T3" fmla="*/ 57 h 115"/>
                <a:gd name="T4" fmla="*/ 57 w 173"/>
                <a:gd name="T5" fmla="*/ 115 h 115"/>
                <a:gd name="T6" fmla="*/ 173 w 173"/>
                <a:gd name="T7" fmla="*/ 0 h 115"/>
                <a:gd name="T8" fmla="*/ 0 60000 65536"/>
                <a:gd name="T9" fmla="*/ 0 60000 65536"/>
                <a:gd name="T10" fmla="*/ 0 60000 65536"/>
                <a:gd name="T11" fmla="*/ 0 60000 65536"/>
                <a:gd name="T12" fmla="*/ 0 w 173"/>
                <a:gd name="T13" fmla="*/ 0 h 115"/>
                <a:gd name="T14" fmla="*/ 173 w 173"/>
                <a:gd name="T15" fmla="*/ 115 h 115"/>
              </a:gdLst>
              <a:ahLst/>
              <a:cxnLst>
                <a:cxn ang="T8">
                  <a:pos x="T0" y="T1"/>
                </a:cxn>
                <a:cxn ang="T9">
                  <a:pos x="T2" y="T3"/>
                </a:cxn>
                <a:cxn ang="T10">
                  <a:pos x="T4" y="T5"/>
                </a:cxn>
                <a:cxn ang="T11">
                  <a:pos x="T6" y="T7"/>
                </a:cxn>
              </a:cxnLst>
              <a:rect l="T12" t="T13" r="T14" b="T15"/>
              <a:pathLst>
                <a:path w="173" h="115">
                  <a:moveTo>
                    <a:pt x="0" y="115"/>
                  </a:moveTo>
                  <a:lnTo>
                    <a:pt x="57" y="57"/>
                  </a:lnTo>
                  <a:lnTo>
                    <a:pt x="57" y="115"/>
                  </a:lnTo>
                  <a:lnTo>
                    <a:pt x="173" y="0"/>
                  </a:ln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3" name="Freeform 431">
              <a:extLst>
                <a:ext uri="{FF2B5EF4-FFF2-40B4-BE49-F238E27FC236}">
                  <a16:creationId xmlns:a16="http://schemas.microsoft.com/office/drawing/2014/main" id="{08E036EF-F7ED-F040-8577-46CD5128024E}"/>
                </a:ext>
              </a:extLst>
            </p:cNvPr>
            <p:cNvSpPr>
              <a:spLocks/>
            </p:cNvSpPr>
            <p:nvPr/>
          </p:nvSpPr>
          <p:spPr bwMode="auto">
            <a:xfrm>
              <a:off x="403" y="3312"/>
              <a:ext cx="231" cy="576"/>
            </a:xfrm>
            <a:custGeom>
              <a:avLst/>
              <a:gdLst>
                <a:gd name="T0" fmla="*/ 115 w 231"/>
                <a:gd name="T1" fmla="*/ 0 h 576"/>
                <a:gd name="T2" fmla="*/ 231 w 231"/>
                <a:gd name="T3" fmla="*/ 173 h 576"/>
                <a:gd name="T4" fmla="*/ 115 w 231"/>
                <a:gd name="T5" fmla="*/ 576 h 576"/>
                <a:gd name="T6" fmla="*/ 0 w 231"/>
                <a:gd name="T7" fmla="*/ 403 h 576"/>
                <a:gd name="T8" fmla="*/ 115 w 231"/>
                <a:gd name="T9" fmla="*/ 0 h 576"/>
                <a:gd name="T10" fmla="*/ 0 60000 65536"/>
                <a:gd name="T11" fmla="*/ 0 60000 65536"/>
                <a:gd name="T12" fmla="*/ 0 60000 65536"/>
                <a:gd name="T13" fmla="*/ 0 60000 65536"/>
                <a:gd name="T14" fmla="*/ 0 60000 65536"/>
                <a:gd name="T15" fmla="*/ 0 w 231"/>
                <a:gd name="T16" fmla="*/ 0 h 576"/>
                <a:gd name="T17" fmla="*/ 231 w 231"/>
                <a:gd name="T18" fmla="*/ 576 h 576"/>
              </a:gdLst>
              <a:ahLst/>
              <a:cxnLst>
                <a:cxn ang="T10">
                  <a:pos x="T0" y="T1"/>
                </a:cxn>
                <a:cxn ang="T11">
                  <a:pos x="T2" y="T3"/>
                </a:cxn>
                <a:cxn ang="T12">
                  <a:pos x="T4" y="T5"/>
                </a:cxn>
                <a:cxn ang="T13">
                  <a:pos x="T6" y="T7"/>
                </a:cxn>
                <a:cxn ang="T14">
                  <a:pos x="T8" y="T9"/>
                </a:cxn>
              </a:cxnLst>
              <a:rect l="T15" t="T16" r="T17" b="T18"/>
              <a:pathLst>
                <a:path w="231" h="576">
                  <a:moveTo>
                    <a:pt x="115" y="0"/>
                  </a:moveTo>
                  <a:lnTo>
                    <a:pt x="231" y="173"/>
                  </a:lnTo>
                  <a:lnTo>
                    <a:pt x="115" y="576"/>
                  </a:lnTo>
                  <a:lnTo>
                    <a:pt x="0" y="403"/>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18" name="Group 451">
            <a:extLst>
              <a:ext uri="{FF2B5EF4-FFF2-40B4-BE49-F238E27FC236}">
                <a16:creationId xmlns:a16="http://schemas.microsoft.com/office/drawing/2014/main" id="{15A2835A-B8FE-C740-A1EB-FF5E4DF36D10}"/>
              </a:ext>
            </a:extLst>
          </p:cNvPr>
          <p:cNvGrpSpPr>
            <a:grpSpLocks/>
          </p:cNvGrpSpPr>
          <p:nvPr/>
        </p:nvGrpSpPr>
        <p:grpSpPr bwMode="auto">
          <a:xfrm>
            <a:off x="10364624" y="4201507"/>
            <a:ext cx="642938" cy="914400"/>
            <a:chOff x="3802" y="1123"/>
            <a:chExt cx="405" cy="576"/>
          </a:xfrm>
        </p:grpSpPr>
        <p:grpSp>
          <p:nvGrpSpPr>
            <p:cNvPr id="19" name="Group 372">
              <a:extLst>
                <a:ext uri="{FF2B5EF4-FFF2-40B4-BE49-F238E27FC236}">
                  <a16:creationId xmlns:a16="http://schemas.microsoft.com/office/drawing/2014/main" id="{8BE1A463-D703-1C4A-96E1-FFADCEE00AED}"/>
                </a:ext>
              </a:extLst>
            </p:cNvPr>
            <p:cNvGrpSpPr>
              <a:grpSpLocks/>
            </p:cNvGrpSpPr>
            <p:nvPr/>
          </p:nvGrpSpPr>
          <p:grpSpPr bwMode="auto">
            <a:xfrm>
              <a:off x="3803" y="1123"/>
              <a:ext cx="404" cy="576"/>
              <a:chOff x="691" y="1872"/>
              <a:chExt cx="404" cy="576"/>
            </a:xfrm>
          </p:grpSpPr>
          <p:sp>
            <p:nvSpPr>
              <p:cNvPr id="21" name="Oval 373">
                <a:extLst>
                  <a:ext uri="{FF2B5EF4-FFF2-40B4-BE49-F238E27FC236}">
                    <a16:creationId xmlns:a16="http://schemas.microsoft.com/office/drawing/2014/main" id="{83A73FE0-B7C9-9F4B-B7BD-16ABC30DB114}"/>
                  </a:ext>
                </a:extLst>
              </p:cNvPr>
              <p:cNvSpPr>
                <a:spLocks noChangeArrowheads="1"/>
              </p:cNvSpPr>
              <p:nvPr/>
            </p:nvSpPr>
            <p:spPr bwMode="auto">
              <a:xfrm>
                <a:off x="749" y="1987"/>
                <a:ext cx="346" cy="346"/>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22" name="Line 374">
                <a:extLst>
                  <a:ext uri="{FF2B5EF4-FFF2-40B4-BE49-F238E27FC236}">
                    <a16:creationId xmlns:a16="http://schemas.microsoft.com/office/drawing/2014/main" id="{8A395B48-ADB5-334A-962E-9E6DD6C233E8}"/>
                  </a:ext>
                </a:extLst>
              </p:cNvPr>
              <p:cNvSpPr>
                <a:spLocks noChangeShapeType="1"/>
              </p:cNvSpPr>
              <p:nvPr/>
            </p:nvSpPr>
            <p:spPr bwMode="auto">
              <a:xfrm>
                <a:off x="922" y="1872"/>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375">
                <a:extLst>
                  <a:ext uri="{FF2B5EF4-FFF2-40B4-BE49-F238E27FC236}">
                    <a16:creationId xmlns:a16="http://schemas.microsoft.com/office/drawing/2014/main" id="{B388E918-AE4C-6A45-B461-8C37E7F2816A}"/>
                  </a:ext>
                </a:extLst>
              </p:cNvPr>
              <p:cNvSpPr>
                <a:spLocks noChangeShapeType="1"/>
              </p:cNvSpPr>
              <p:nvPr/>
            </p:nvSpPr>
            <p:spPr bwMode="auto">
              <a:xfrm>
                <a:off x="922" y="227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376">
                <a:extLst>
                  <a:ext uri="{FF2B5EF4-FFF2-40B4-BE49-F238E27FC236}">
                    <a16:creationId xmlns:a16="http://schemas.microsoft.com/office/drawing/2014/main" id="{5E989BE4-41FC-0647-9182-267E6EA7C5DD}"/>
                  </a:ext>
                </a:extLst>
              </p:cNvPr>
              <p:cNvSpPr>
                <a:spLocks noChangeShapeType="1"/>
              </p:cNvSpPr>
              <p:nvPr/>
            </p:nvSpPr>
            <p:spPr bwMode="auto">
              <a:xfrm>
                <a:off x="864" y="2045"/>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377">
                <a:extLst>
                  <a:ext uri="{FF2B5EF4-FFF2-40B4-BE49-F238E27FC236}">
                    <a16:creationId xmlns:a16="http://schemas.microsoft.com/office/drawing/2014/main" id="{ABAD541C-C34E-FE44-BD01-734F50FE3970}"/>
                  </a:ext>
                </a:extLst>
              </p:cNvPr>
              <p:cNvSpPr>
                <a:spLocks noChangeShapeType="1"/>
              </p:cNvSpPr>
              <p:nvPr/>
            </p:nvSpPr>
            <p:spPr bwMode="auto">
              <a:xfrm>
                <a:off x="864" y="2218"/>
                <a:ext cx="58" cy="57"/>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6" name="Line 378">
                <a:extLst>
                  <a:ext uri="{FF2B5EF4-FFF2-40B4-BE49-F238E27FC236}">
                    <a16:creationId xmlns:a16="http://schemas.microsoft.com/office/drawing/2014/main" id="{AE3F24E7-56A6-5246-B39F-F012FA176E0E}"/>
                  </a:ext>
                </a:extLst>
              </p:cNvPr>
              <p:cNvSpPr>
                <a:spLocks noChangeShapeType="1"/>
              </p:cNvSpPr>
              <p:nvPr/>
            </p:nvSpPr>
            <p:spPr bwMode="auto">
              <a:xfrm flipH="1">
                <a:off x="864" y="2045"/>
                <a:ext cx="58" cy="5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7" name="Line 379">
                <a:extLst>
                  <a:ext uri="{FF2B5EF4-FFF2-40B4-BE49-F238E27FC236}">
                    <a16:creationId xmlns:a16="http://schemas.microsoft.com/office/drawing/2014/main" id="{6F34FE01-121B-994A-9870-6486EED16E25}"/>
                  </a:ext>
                </a:extLst>
              </p:cNvPr>
              <p:cNvSpPr>
                <a:spLocks noChangeShapeType="1"/>
              </p:cNvSpPr>
              <p:nvPr/>
            </p:nvSpPr>
            <p:spPr bwMode="auto">
              <a:xfrm flipH="1">
                <a:off x="691" y="2160"/>
                <a:ext cx="17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20" name="Freeform 450">
              <a:extLst>
                <a:ext uri="{FF2B5EF4-FFF2-40B4-BE49-F238E27FC236}">
                  <a16:creationId xmlns:a16="http://schemas.microsoft.com/office/drawing/2014/main" id="{D5643989-E6F4-AE48-A0C5-9C77C916A4DD}"/>
                </a:ext>
              </a:extLst>
            </p:cNvPr>
            <p:cNvSpPr>
              <a:spLocks/>
            </p:cNvSpPr>
            <p:nvPr/>
          </p:nvSpPr>
          <p:spPr bwMode="auto">
            <a:xfrm>
              <a:off x="3802" y="1123"/>
              <a:ext cx="230" cy="576"/>
            </a:xfrm>
            <a:custGeom>
              <a:avLst/>
              <a:gdLst>
                <a:gd name="T0" fmla="*/ 230 w 230"/>
                <a:gd name="T1" fmla="*/ 0 h 576"/>
                <a:gd name="T2" fmla="*/ 0 w 230"/>
                <a:gd name="T3" fmla="*/ 288 h 576"/>
                <a:gd name="T4" fmla="*/ 230 w 230"/>
                <a:gd name="T5" fmla="*/ 576 h 576"/>
                <a:gd name="T6" fmla="*/ 230 w 230"/>
                <a:gd name="T7" fmla="*/ 0 h 576"/>
                <a:gd name="T8" fmla="*/ 0 60000 65536"/>
                <a:gd name="T9" fmla="*/ 0 60000 65536"/>
                <a:gd name="T10" fmla="*/ 0 60000 65536"/>
                <a:gd name="T11" fmla="*/ 0 60000 65536"/>
                <a:gd name="T12" fmla="*/ 0 w 230"/>
                <a:gd name="T13" fmla="*/ 0 h 576"/>
                <a:gd name="T14" fmla="*/ 230 w 230"/>
                <a:gd name="T15" fmla="*/ 576 h 576"/>
              </a:gdLst>
              <a:ahLst/>
              <a:cxnLst>
                <a:cxn ang="T8">
                  <a:pos x="T0" y="T1"/>
                </a:cxn>
                <a:cxn ang="T9">
                  <a:pos x="T2" y="T3"/>
                </a:cxn>
                <a:cxn ang="T10">
                  <a:pos x="T4" y="T5"/>
                </a:cxn>
                <a:cxn ang="T11">
                  <a:pos x="T6" y="T7"/>
                </a:cxn>
              </a:cxnLst>
              <a:rect l="T12" t="T13" r="T14" b="T15"/>
              <a:pathLst>
                <a:path w="230" h="576">
                  <a:moveTo>
                    <a:pt x="230" y="0"/>
                  </a:moveTo>
                  <a:lnTo>
                    <a:pt x="0" y="288"/>
                  </a:lnTo>
                  <a:lnTo>
                    <a:pt x="230" y="576"/>
                  </a:lnTo>
                  <a:lnTo>
                    <a:pt x="23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8" name="Group 222">
            <a:extLst>
              <a:ext uri="{FF2B5EF4-FFF2-40B4-BE49-F238E27FC236}">
                <a16:creationId xmlns:a16="http://schemas.microsoft.com/office/drawing/2014/main" id="{52F2D455-3051-124C-8331-26EF575DCFFA}"/>
              </a:ext>
            </a:extLst>
          </p:cNvPr>
          <p:cNvGrpSpPr>
            <a:grpSpLocks/>
          </p:cNvGrpSpPr>
          <p:nvPr/>
        </p:nvGrpSpPr>
        <p:grpSpPr bwMode="auto">
          <a:xfrm>
            <a:off x="10587337" y="5045627"/>
            <a:ext cx="304800" cy="381000"/>
            <a:chOff x="4272" y="3072"/>
            <a:chExt cx="192" cy="240"/>
          </a:xfrm>
        </p:grpSpPr>
        <p:sp>
          <p:nvSpPr>
            <p:cNvPr id="29" name="Line 99">
              <a:extLst>
                <a:ext uri="{FF2B5EF4-FFF2-40B4-BE49-F238E27FC236}">
                  <a16:creationId xmlns:a16="http://schemas.microsoft.com/office/drawing/2014/main" id="{B7ACA57D-D6AD-3643-8A1E-7EA6566107A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0">
              <a:extLst>
                <a:ext uri="{FF2B5EF4-FFF2-40B4-BE49-F238E27FC236}">
                  <a16:creationId xmlns:a16="http://schemas.microsoft.com/office/drawing/2014/main" id="{01993F27-13E5-584F-A071-73120088AB5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1">
              <a:extLst>
                <a:ext uri="{FF2B5EF4-FFF2-40B4-BE49-F238E27FC236}">
                  <a16:creationId xmlns:a16="http://schemas.microsoft.com/office/drawing/2014/main" id="{02A0E3F9-B6E8-1740-8DB2-E4FF45D3C1D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02">
              <a:extLst>
                <a:ext uri="{FF2B5EF4-FFF2-40B4-BE49-F238E27FC236}">
                  <a16:creationId xmlns:a16="http://schemas.microsoft.com/office/drawing/2014/main" id="{71E3EACF-9718-874E-9826-CD697D3AA4E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103">
              <a:extLst>
                <a:ext uri="{FF2B5EF4-FFF2-40B4-BE49-F238E27FC236}">
                  <a16:creationId xmlns:a16="http://schemas.microsoft.com/office/drawing/2014/main" id="{512B62CB-BF40-4B46-BEF3-5DFD3513563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04">
              <a:extLst>
                <a:ext uri="{FF2B5EF4-FFF2-40B4-BE49-F238E27FC236}">
                  <a16:creationId xmlns:a16="http://schemas.microsoft.com/office/drawing/2014/main" id="{7FE386FF-9EEA-B549-A3FA-4B3AC3F9E22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5" name="Freeform 12">
            <a:extLst>
              <a:ext uri="{FF2B5EF4-FFF2-40B4-BE49-F238E27FC236}">
                <a16:creationId xmlns:a16="http://schemas.microsoft.com/office/drawing/2014/main" id="{4F08F897-B5DF-8E4D-B83F-CC384F2197C7}"/>
              </a:ext>
            </a:extLst>
          </p:cNvPr>
          <p:cNvSpPr>
            <a:spLocks noChangeAspect="1"/>
          </p:cNvSpPr>
          <p:nvPr/>
        </p:nvSpPr>
        <p:spPr bwMode="auto">
          <a:xfrm rot="5400000" flipV="1">
            <a:off x="10021141" y="4261911"/>
            <a:ext cx="159224" cy="79612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cxnSp>
        <p:nvCxnSpPr>
          <p:cNvPr id="36" name="Straight Arrow Connector 35">
            <a:extLst>
              <a:ext uri="{FF2B5EF4-FFF2-40B4-BE49-F238E27FC236}">
                <a16:creationId xmlns:a16="http://schemas.microsoft.com/office/drawing/2014/main" id="{0BA53509-E2A8-8F4D-BE32-5198DE705FED}"/>
              </a:ext>
            </a:extLst>
          </p:cNvPr>
          <p:cNvCxnSpPr>
            <a:cxnSpLocks/>
          </p:cNvCxnSpPr>
          <p:nvPr/>
        </p:nvCxnSpPr>
        <p:spPr>
          <a:xfrm>
            <a:off x="9420175" y="2672025"/>
            <a:ext cx="1368440" cy="1"/>
          </a:xfrm>
          <a:prstGeom prst="straightConnector1">
            <a:avLst/>
          </a:prstGeom>
          <a:ln w="2222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6D6B843E-E06B-B741-BF21-8B6B89BBE116}"/>
              </a:ext>
            </a:extLst>
          </p:cNvPr>
          <p:cNvSpPr txBox="1"/>
          <p:nvPr/>
        </p:nvSpPr>
        <p:spPr>
          <a:xfrm>
            <a:off x="7868992" y="2066950"/>
            <a:ext cx="1555200"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5V, header pin 2</a:t>
            </a:r>
          </a:p>
        </p:txBody>
      </p:sp>
      <p:sp>
        <p:nvSpPr>
          <p:cNvPr id="38" name="TextBox 37">
            <a:extLst>
              <a:ext uri="{FF2B5EF4-FFF2-40B4-BE49-F238E27FC236}">
                <a16:creationId xmlns:a16="http://schemas.microsoft.com/office/drawing/2014/main" id="{1DC1A4B9-8A31-ED4D-861D-B7D1E5CC078B}"/>
              </a:ext>
            </a:extLst>
          </p:cNvPr>
          <p:cNvSpPr txBox="1"/>
          <p:nvPr/>
        </p:nvSpPr>
        <p:spPr>
          <a:xfrm>
            <a:off x="7727326" y="4455280"/>
            <a:ext cx="1866851"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GPIO0, HDR pin 11</a:t>
            </a:r>
          </a:p>
        </p:txBody>
      </p:sp>
      <p:cxnSp>
        <p:nvCxnSpPr>
          <p:cNvPr id="39" name="Straight Arrow Connector 38">
            <a:extLst>
              <a:ext uri="{FF2B5EF4-FFF2-40B4-BE49-F238E27FC236}">
                <a16:creationId xmlns:a16="http://schemas.microsoft.com/office/drawing/2014/main" id="{58D2A1E5-B70D-564D-9490-C95FD740243A}"/>
              </a:ext>
            </a:extLst>
          </p:cNvPr>
          <p:cNvCxnSpPr>
            <a:cxnSpLocks/>
          </p:cNvCxnSpPr>
          <p:nvPr/>
        </p:nvCxnSpPr>
        <p:spPr>
          <a:xfrm>
            <a:off x="9420175" y="4995782"/>
            <a:ext cx="342863" cy="0"/>
          </a:xfrm>
          <a:prstGeom prst="straightConnector1">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grpSp>
        <p:nvGrpSpPr>
          <p:cNvPr id="40" name="Group 222">
            <a:extLst>
              <a:ext uri="{FF2B5EF4-FFF2-40B4-BE49-F238E27FC236}">
                <a16:creationId xmlns:a16="http://schemas.microsoft.com/office/drawing/2014/main" id="{8BC842C7-A2C2-3649-879D-45CFFE6C6AD6}"/>
              </a:ext>
            </a:extLst>
          </p:cNvPr>
          <p:cNvGrpSpPr>
            <a:grpSpLocks/>
          </p:cNvGrpSpPr>
          <p:nvPr/>
        </p:nvGrpSpPr>
        <p:grpSpPr bwMode="auto">
          <a:xfrm>
            <a:off x="9599910" y="4987808"/>
            <a:ext cx="304800" cy="381000"/>
            <a:chOff x="4272" y="3072"/>
            <a:chExt cx="192" cy="240"/>
          </a:xfrm>
        </p:grpSpPr>
        <p:sp>
          <p:nvSpPr>
            <p:cNvPr id="41" name="Line 99">
              <a:extLst>
                <a:ext uri="{FF2B5EF4-FFF2-40B4-BE49-F238E27FC236}">
                  <a16:creationId xmlns:a16="http://schemas.microsoft.com/office/drawing/2014/main" id="{B407FBA2-62D6-5444-8FA8-18B4375D3CD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0">
              <a:extLst>
                <a:ext uri="{FF2B5EF4-FFF2-40B4-BE49-F238E27FC236}">
                  <a16:creationId xmlns:a16="http://schemas.microsoft.com/office/drawing/2014/main" id="{08341BCB-A5B1-BA42-BCA0-8D951DF0F12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1">
              <a:extLst>
                <a:ext uri="{FF2B5EF4-FFF2-40B4-BE49-F238E27FC236}">
                  <a16:creationId xmlns:a16="http://schemas.microsoft.com/office/drawing/2014/main" id="{6014486D-2DF6-1741-8F38-D8BF61BD99B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2">
              <a:extLst>
                <a:ext uri="{FF2B5EF4-FFF2-40B4-BE49-F238E27FC236}">
                  <a16:creationId xmlns:a16="http://schemas.microsoft.com/office/drawing/2014/main" id="{F7C1F975-A9BD-7840-AA9B-E04B28A6716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3">
              <a:extLst>
                <a:ext uri="{FF2B5EF4-FFF2-40B4-BE49-F238E27FC236}">
                  <a16:creationId xmlns:a16="http://schemas.microsoft.com/office/drawing/2014/main" id="{EC5B6E97-2F28-474B-8665-741BCBB3BBA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4">
              <a:extLst>
                <a:ext uri="{FF2B5EF4-FFF2-40B4-BE49-F238E27FC236}">
                  <a16:creationId xmlns:a16="http://schemas.microsoft.com/office/drawing/2014/main" id="{205306BC-E913-4A4B-8A76-71760B1AAB6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7" name="Straight Arrow Connector 46">
            <a:extLst>
              <a:ext uri="{FF2B5EF4-FFF2-40B4-BE49-F238E27FC236}">
                <a16:creationId xmlns:a16="http://schemas.microsoft.com/office/drawing/2014/main" id="{896AD336-97AE-1445-956A-5FC073C99C15}"/>
              </a:ext>
            </a:extLst>
          </p:cNvPr>
          <p:cNvCxnSpPr>
            <a:cxnSpLocks/>
          </p:cNvCxnSpPr>
          <p:nvPr/>
        </p:nvCxnSpPr>
        <p:spPr>
          <a:xfrm>
            <a:off x="9433462" y="4659322"/>
            <a:ext cx="395048" cy="0"/>
          </a:xfrm>
          <a:prstGeom prst="straightConnector1">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48" name="Shape 223">
            <a:extLst>
              <a:ext uri="{FF2B5EF4-FFF2-40B4-BE49-F238E27FC236}">
                <a16:creationId xmlns:a16="http://schemas.microsoft.com/office/drawing/2014/main" id="{EEB1B349-083F-8D4C-9320-8D07D1311C2E}"/>
              </a:ext>
            </a:extLst>
          </p:cNvPr>
          <p:cNvSpPr/>
          <p:nvPr/>
        </p:nvSpPr>
        <p:spPr>
          <a:xfrm>
            <a:off x="10692171" y="2598279"/>
            <a:ext cx="115443" cy="971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ln>
            <a:solidFill/>
          </a:ln>
          <a:effectLst>
            <a:outerShdw blurRad="38100" dist="23000" dir="5400000" rotWithShape="0">
              <a:srgbClr val="000000">
                <a:alpha val="35000"/>
              </a:srgbClr>
            </a:outerShdw>
          </a:effectLst>
        </p:spPr>
        <p:txBody>
          <a:bodyPr lIns="0" tIns="0" rIns="0" bIns="0" anchor="ctr"/>
          <a:lstStyle/>
          <a:p>
            <a:pPr lvl="0" algn="ctr">
              <a:defRPr>
                <a:solidFill>
                  <a:srgbClr val="FFFFFF"/>
                </a:solidFill>
              </a:defRPr>
            </a:pPr>
            <a:endParaRPr/>
          </a:p>
        </p:txBody>
      </p:sp>
      <p:sp>
        <p:nvSpPr>
          <p:cNvPr id="49" name="TextBox 48">
            <a:extLst>
              <a:ext uri="{FF2B5EF4-FFF2-40B4-BE49-F238E27FC236}">
                <a16:creationId xmlns:a16="http://schemas.microsoft.com/office/drawing/2014/main" id="{73A8A5C3-54E9-4D47-88A3-BCE9385684CD}"/>
              </a:ext>
            </a:extLst>
          </p:cNvPr>
          <p:cNvSpPr txBox="1"/>
          <p:nvPr/>
        </p:nvSpPr>
        <p:spPr>
          <a:xfrm>
            <a:off x="10917593" y="2904879"/>
            <a:ext cx="983156" cy="338554"/>
          </a:xfrm>
          <a:prstGeom prst="rect">
            <a:avLst/>
          </a:prstGeom>
          <a:noFill/>
        </p:spPr>
        <p:txBody>
          <a:bodyPr wrap="square" rtlCol="0">
            <a:spAutoFit/>
          </a:bodyPr>
          <a:lstStyle/>
          <a:p>
            <a:r>
              <a:rPr lang="en-US" sz="1600"/>
              <a:t>680𝞨</a:t>
            </a:r>
          </a:p>
        </p:txBody>
      </p:sp>
      <p:sp>
        <p:nvSpPr>
          <p:cNvPr id="50" name="TextBox 49">
            <a:extLst>
              <a:ext uri="{FF2B5EF4-FFF2-40B4-BE49-F238E27FC236}">
                <a16:creationId xmlns:a16="http://schemas.microsoft.com/office/drawing/2014/main" id="{BE952B52-F517-BF4F-B38A-C172A0C9B388}"/>
              </a:ext>
            </a:extLst>
          </p:cNvPr>
          <p:cNvSpPr txBox="1"/>
          <p:nvPr/>
        </p:nvSpPr>
        <p:spPr>
          <a:xfrm>
            <a:off x="9763038" y="4185975"/>
            <a:ext cx="983156" cy="338554"/>
          </a:xfrm>
          <a:prstGeom prst="rect">
            <a:avLst/>
          </a:prstGeom>
          <a:noFill/>
        </p:spPr>
        <p:txBody>
          <a:bodyPr wrap="square" rtlCol="0">
            <a:spAutoFit/>
          </a:bodyPr>
          <a:lstStyle/>
          <a:p>
            <a:r>
              <a:rPr lang="en-US" sz="1600"/>
              <a:t>1K𝞨</a:t>
            </a:r>
          </a:p>
        </p:txBody>
      </p:sp>
      <p:sp>
        <p:nvSpPr>
          <p:cNvPr id="51" name="TextBox 50">
            <a:extLst>
              <a:ext uri="{FF2B5EF4-FFF2-40B4-BE49-F238E27FC236}">
                <a16:creationId xmlns:a16="http://schemas.microsoft.com/office/drawing/2014/main" id="{4E17E3B0-29A9-774B-96E9-E8F4FD906A3B}"/>
              </a:ext>
            </a:extLst>
          </p:cNvPr>
          <p:cNvSpPr txBox="1"/>
          <p:nvPr/>
        </p:nvSpPr>
        <p:spPr>
          <a:xfrm>
            <a:off x="7999117" y="4871330"/>
            <a:ext cx="1553005"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 HDR pin 6</a:t>
            </a:r>
          </a:p>
        </p:txBody>
      </p:sp>
    </p:spTree>
    <p:extLst>
      <p:ext uri="{BB962C8B-B14F-4D97-AF65-F5344CB8AC3E}">
        <p14:creationId xmlns:p14="http://schemas.microsoft.com/office/powerpoint/2010/main" val="53418853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502" y="110398"/>
            <a:ext cx="11900263" cy="868362"/>
          </a:xfrm>
        </p:spPr>
        <p:txBody>
          <a:bodyPr anchor="ctr">
            <a:normAutofit/>
          </a:bodyPr>
          <a:lstStyle/>
          <a:p>
            <a:pPr algn="ctr"/>
            <a:r>
              <a:rPr lang="en-US" sz="4400">
                <a:latin typeface="Arial" panose="020B0604020202020204" pitchFamily="34" charset="0"/>
                <a:cs typeface="Arial" panose="020B0604020202020204" pitchFamily="34" charset="0"/>
              </a:rPr>
              <a:t>Lab: Measure voltage output</a:t>
            </a:r>
          </a:p>
        </p:txBody>
      </p:sp>
      <p:sp>
        <p:nvSpPr>
          <p:cNvPr id="3" name="Content Placeholder 2"/>
          <p:cNvSpPr>
            <a:spLocks noGrp="1"/>
          </p:cNvSpPr>
          <p:nvPr>
            <p:ph idx="1"/>
          </p:nvPr>
        </p:nvSpPr>
        <p:spPr>
          <a:xfrm>
            <a:off x="712642" y="1453348"/>
            <a:ext cx="10766715" cy="1532508"/>
          </a:xfrm>
        </p:spPr>
        <p:txBody>
          <a:bodyPr>
            <a:noAutofit/>
          </a:bodyPr>
          <a:lstStyle/>
          <a:p>
            <a:pPr marL="342900" indent="-342900" algn="l">
              <a:spcBef>
                <a:spcPts val="400"/>
              </a:spcBef>
              <a:buFont typeface="Arial" charset="0"/>
              <a:buChar char="•"/>
            </a:pPr>
            <a:r>
              <a:rPr lang="en-US" sz="2000" dirty="0">
                <a:latin typeface="Arial" charset="0"/>
                <a:ea typeface="Arial" charset="0"/>
                <a:cs typeface="Arial" charset="0"/>
              </a:rPr>
              <a:t>Suppose you have a voltage output from a device that is proportional to some physical quantity (like the speed of a motor) between 0 and 5V, sampling the value on the pins of the Arduino lets you display or use that value in a control system.</a:t>
            </a:r>
          </a:p>
          <a:p>
            <a:pPr marL="342900" indent="-342900" algn="l">
              <a:spcBef>
                <a:spcPts val="400"/>
              </a:spcBef>
              <a:buFont typeface="Arial" charset="0"/>
              <a:buChar char="•"/>
            </a:pPr>
            <a:r>
              <a:rPr lang="en-US" sz="2000" dirty="0">
                <a:latin typeface="Arial" charset="0"/>
                <a:ea typeface="Arial" charset="0"/>
                <a:cs typeface="Arial" charset="0"/>
              </a:rPr>
              <a:t>Let’s simulate such source using the circuit on the right, varying the resistance will change data values.  Wire the ground of the Arduino to the circuit as indicated.</a:t>
            </a:r>
          </a:p>
          <a:p>
            <a:pPr marL="342900" indent="-342900" algn="l">
              <a:spcBef>
                <a:spcPts val="400"/>
              </a:spcBef>
              <a:buFont typeface="Arial" charset="0"/>
              <a:buChar char="•"/>
            </a:pPr>
            <a:r>
              <a:rPr lang="en-US" sz="2000" dirty="0">
                <a:latin typeface="Arial" charset="0"/>
                <a:ea typeface="Arial" charset="0"/>
                <a:cs typeface="Arial" charset="0"/>
              </a:rPr>
              <a:t>The code is in the appendix.</a:t>
            </a:r>
          </a:p>
          <a:p>
            <a:pPr marL="342900" indent="-342900" algn="l">
              <a:spcBef>
                <a:spcPts val="400"/>
              </a:spcBef>
              <a:buFont typeface="Arial" charset="0"/>
              <a:buChar char="•"/>
            </a:pPr>
            <a:r>
              <a:rPr lang="en-US" sz="2000" dirty="0">
                <a:latin typeface="Arial" charset="0"/>
                <a:ea typeface="Arial" charset="0"/>
                <a:cs typeface="Arial" charset="0"/>
              </a:rPr>
              <a:t>Output (varying potentiometer)</a:t>
            </a:r>
          </a:p>
          <a:p>
            <a:pPr algn="l"/>
            <a:endParaRPr lang="en-US" sz="2000" dirty="0">
              <a:latin typeface="Arial" charset="0"/>
              <a:ea typeface="Arial" charset="0"/>
              <a:cs typeface="Arial" charset="0"/>
            </a:endParaRPr>
          </a:p>
          <a:p>
            <a:pPr lvl="1" algn="l">
              <a:spcBef>
                <a:spcPts val="200"/>
              </a:spcBef>
            </a:pPr>
            <a:r>
              <a:rPr lang="en-US" sz="1600" dirty="0">
                <a:latin typeface="Courier New" panose="02070309020205020404" pitchFamily="49" charset="0"/>
                <a:ea typeface="Arial" charset="0"/>
                <a:cs typeface="Courier New" panose="02070309020205020404" pitchFamily="49" charset="0"/>
              </a:rPr>
              <a:t>ADC value:955, Voltage:4.67</a:t>
            </a:r>
          </a:p>
          <a:p>
            <a:pPr lvl="1" algn="l">
              <a:spcBef>
                <a:spcPts val="200"/>
              </a:spcBef>
            </a:pPr>
            <a:r>
              <a:rPr lang="en-US" sz="1600" dirty="0">
                <a:latin typeface="Courier New" panose="02070309020205020404" pitchFamily="49" charset="0"/>
                <a:ea typeface="Arial" charset="0"/>
                <a:cs typeface="Courier New" panose="02070309020205020404" pitchFamily="49" charset="0"/>
              </a:rPr>
              <a:t>ADC value:1021, Voltage:4.99</a:t>
            </a:r>
          </a:p>
          <a:p>
            <a:pPr lvl="1" algn="l">
              <a:spcBef>
                <a:spcPts val="200"/>
              </a:spcBef>
            </a:pPr>
            <a:r>
              <a:rPr lang="en-US" sz="1600" dirty="0">
                <a:latin typeface="Courier New" panose="02070309020205020404" pitchFamily="49" charset="0"/>
                <a:ea typeface="Arial" charset="0"/>
                <a:cs typeface="Courier New" panose="02070309020205020404" pitchFamily="49" charset="0"/>
              </a:rPr>
              <a:t>ADC value:988, Voltage:4.83</a:t>
            </a:r>
          </a:p>
          <a:p>
            <a:pPr lvl="1" algn="l">
              <a:spcBef>
                <a:spcPts val="200"/>
              </a:spcBef>
            </a:pPr>
            <a:r>
              <a:rPr lang="en-US" sz="1600" dirty="0">
                <a:latin typeface="Courier New" panose="02070309020205020404" pitchFamily="49" charset="0"/>
                <a:ea typeface="Arial" charset="0"/>
                <a:cs typeface="Courier New" panose="02070309020205020404" pitchFamily="49" charset="0"/>
              </a:rPr>
              <a:t>ADC value:876, Voltage:4.28</a:t>
            </a:r>
          </a:p>
          <a:p>
            <a:pPr lvl="1" algn="l">
              <a:spcBef>
                <a:spcPts val="200"/>
              </a:spcBef>
            </a:pPr>
            <a:r>
              <a:rPr lang="en-US" sz="1600" dirty="0">
                <a:latin typeface="Courier New" panose="02070309020205020404" pitchFamily="49" charset="0"/>
                <a:ea typeface="Arial" charset="0"/>
                <a:cs typeface="Courier New" panose="02070309020205020404" pitchFamily="49" charset="0"/>
              </a:rPr>
              <a:t>ADC value:726, Voltage:3.55</a:t>
            </a:r>
          </a:p>
          <a:p>
            <a:pPr lvl="1" algn="l">
              <a:spcBef>
                <a:spcPts val="200"/>
              </a:spcBef>
            </a:pPr>
            <a:r>
              <a:rPr lang="en-US" sz="1600" dirty="0">
                <a:latin typeface="Courier New" panose="02070309020205020404" pitchFamily="49" charset="0"/>
                <a:ea typeface="Arial" charset="0"/>
                <a:cs typeface="Courier New" panose="02070309020205020404" pitchFamily="49" charset="0"/>
              </a:rPr>
              <a:t>ADC value:638, Voltage:3.12</a:t>
            </a:r>
          </a:p>
          <a:p>
            <a:pPr lvl="1" algn="l">
              <a:spcBef>
                <a:spcPts val="200"/>
              </a:spcBef>
            </a:pPr>
            <a:r>
              <a:rPr lang="en-US" sz="1600" dirty="0">
                <a:latin typeface="Courier New" panose="02070309020205020404" pitchFamily="49" charset="0"/>
                <a:ea typeface="Arial" charset="0"/>
                <a:cs typeface="Courier New" panose="02070309020205020404" pitchFamily="49" charset="0"/>
              </a:rPr>
              <a:t>ADC value:596, Voltage:2.91</a:t>
            </a:r>
          </a:p>
          <a:p>
            <a:pPr lvl="1" algn="l">
              <a:spcBef>
                <a:spcPts val="200"/>
              </a:spcBef>
            </a:pPr>
            <a:r>
              <a:rPr lang="en-US" sz="1600" dirty="0">
                <a:latin typeface="Courier New" panose="02070309020205020404" pitchFamily="49" charset="0"/>
                <a:ea typeface="Arial" charset="0"/>
                <a:cs typeface="Courier New" panose="02070309020205020404" pitchFamily="49" charset="0"/>
              </a:rPr>
              <a:t>ADC value:457, Voltage:2.23</a:t>
            </a:r>
          </a:p>
          <a:p>
            <a:pPr lvl="1" algn="l">
              <a:spcBef>
                <a:spcPts val="200"/>
              </a:spcBef>
            </a:pPr>
            <a:r>
              <a:rPr lang="en-US" sz="1600" dirty="0">
                <a:latin typeface="Courier New" panose="02070309020205020404" pitchFamily="49" charset="0"/>
                <a:ea typeface="Arial" charset="0"/>
                <a:cs typeface="Courier New" panose="02070309020205020404" pitchFamily="49" charset="0"/>
              </a:rPr>
              <a:t>ADC value:357, Voltage:1.74</a:t>
            </a:r>
          </a:p>
          <a:p>
            <a:pPr algn="l"/>
            <a:endParaRPr lang="en-US" sz="1400" dirty="0">
              <a:latin typeface="Cordia New" panose="020B0304020202020204" pitchFamily="34" charset="-34"/>
              <a:ea typeface="Arial" charset="0"/>
              <a:cs typeface="Cordia New" panose="020B0304020202020204" pitchFamily="34" charset="-34"/>
            </a:endParaRPr>
          </a:p>
        </p:txBody>
      </p:sp>
      <p:sp>
        <p:nvSpPr>
          <p:cNvPr id="5" name="Slide Number Placeholder 4"/>
          <p:cNvSpPr>
            <a:spLocks noGrp="1"/>
          </p:cNvSpPr>
          <p:nvPr>
            <p:ph type="sldNum" sz="quarter" idx="12"/>
          </p:nvPr>
        </p:nvSpPr>
        <p:spPr>
          <a:xfrm>
            <a:off x="7935932" y="6325599"/>
            <a:ext cx="2133600" cy="365125"/>
          </a:xfrm>
        </p:spPr>
        <p:txBody>
          <a:bodyPr/>
          <a:lstStyle/>
          <a:p>
            <a:fld id="{FA32F8ED-EEB4-4D51-9E8E-3B145D9B9811}" type="slidenum">
              <a:rPr lang="en-US" smtClean="0"/>
              <a:pPr/>
              <a:t>87</a:t>
            </a:fld>
            <a:endParaRPr lang="en-US"/>
          </a:p>
        </p:txBody>
      </p:sp>
      <p:grpSp>
        <p:nvGrpSpPr>
          <p:cNvPr id="7" name="Group 365">
            <a:extLst>
              <a:ext uri="{FF2B5EF4-FFF2-40B4-BE49-F238E27FC236}">
                <a16:creationId xmlns:a16="http://schemas.microsoft.com/office/drawing/2014/main" id="{B7D3F3A4-F6A7-ED48-80CC-C71C3A30D60C}"/>
              </a:ext>
            </a:extLst>
          </p:cNvPr>
          <p:cNvGrpSpPr>
            <a:grpSpLocks/>
          </p:cNvGrpSpPr>
          <p:nvPr/>
        </p:nvGrpSpPr>
        <p:grpSpPr bwMode="auto">
          <a:xfrm>
            <a:off x="9896249" y="4358912"/>
            <a:ext cx="184150" cy="914400"/>
            <a:chOff x="1094" y="3197"/>
            <a:chExt cx="116" cy="576"/>
          </a:xfrm>
        </p:grpSpPr>
        <p:sp>
          <p:nvSpPr>
            <p:cNvPr id="11" name="Freeform 253">
              <a:extLst>
                <a:ext uri="{FF2B5EF4-FFF2-40B4-BE49-F238E27FC236}">
                  <a16:creationId xmlns:a16="http://schemas.microsoft.com/office/drawing/2014/main" id="{2C19205D-92DD-E04A-A789-438F290A8D32}"/>
                </a:ext>
              </a:extLst>
            </p:cNvPr>
            <p:cNvSpPr>
              <a:spLocks/>
            </p:cNvSpPr>
            <p:nvPr/>
          </p:nvSpPr>
          <p:spPr bwMode="auto">
            <a:xfrm>
              <a:off x="1094" y="3197"/>
              <a:ext cx="116" cy="576"/>
            </a:xfrm>
            <a:custGeom>
              <a:avLst/>
              <a:gdLst>
                <a:gd name="T0" fmla="*/ 58 w 116"/>
                <a:gd name="T1" fmla="*/ 0 h 1152"/>
                <a:gd name="T2" fmla="*/ 58 w 116"/>
                <a:gd name="T3" fmla="*/ 115 h 1152"/>
                <a:gd name="T4" fmla="*/ 116 w 116"/>
                <a:gd name="T5" fmla="*/ 144 h 1152"/>
                <a:gd name="T6" fmla="*/ 0 w 116"/>
                <a:gd name="T7" fmla="*/ 202 h 1152"/>
                <a:gd name="T8" fmla="*/ 116 w 116"/>
                <a:gd name="T9" fmla="*/ 259 h 1152"/>
                <a:gd name="T10" fmla="*/ 0 w 116"/>
                <a:gd name="T11" fmla="*/ 317 h 1152"/>
                <a:gd name="T12" fmla="*/ 116 w 116"/>
                <a:gd name="T13" fmla="*/ 375 h 1152"/>
                <a:gd name="T14" fmla="*/ 0 w 116"/>
                <a:gd name="T15" fmla="*/ 432 h 1152"/>
                <a:gd name="T16" fmla="*/ 58 w 116"/>
                <a:gd name="T17" fmla="*/ 461 h 1152"/>
                <a:gd name="T18" fmla="*/ 58 w 116"/>
                <a:gd name="T19" fmla="*/ 576 h 11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6"/>
                <a:gd name="T31" fmla="*/ 0 h 1152"/>
                <a:gd name="T32" fmla="*/ 116 w 116"/>
                <a:gd name="T33" fmla="*/ 1152 h 115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6" h="1152">
                  <a:moveTo>
                    <a:pt x="58" y="0"/>
                  </a:moveTo>
                  <a:lnTo>
                    <a:pt x="58" y="230"/>
                  </a:lnTo>
                  <a:lnTo>
                    <a:pt x="116" y="288"/>
                  </a:lnTo>
                  <a:lnTo>
                    <a:pt x="0" y="403"/>
                  </a:lnTo>
                  <a:lnTo>
                    <a:pt x="116" y="518"/>
                  </a:lnTo>
                  <a:lnTo>
                    <a:pt x="0" y="634"/>
                  </a:lnTo>
                  <a:lnTo>
                    <a:pt x="116" y="749"/>
                  </a:lnTo>
                  <a:lnTo>
                    <a:pt x="0" y="864"/>
                  </a:lnTo>
                  <a:lnTo>
                    <a:pt x="58" y="922"/>
                  </a:lnTo>
                  <a:lnTo>
                    <a:pt x="58" y="1152"/>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 name="Freeform 364">
              <a:extLst>
                <a:ext uri="{FF2B5EF4-FFF2-40B4-BE49-F238E27FC236}">
                  <a16:creationId xmlns:a16="http://schemas.microsoft.com/office/drawing/2014/main" id="{8CB952D5-C085-D54D-9163-C8BB733FE258}"/>
                </a:ext>
              </a:extLst>
            </p:cNvPr>
            <p:cNvSpPr>
              <a:spLocks/>
            </p:cNvSpPr>
            <p:nvPr/>
          </p:nvSpPr>
          <p:spPr bwMode="auto">
            <a:xfrm>
              <a:off x="1094" y="3197"/>
              <a:ext cx="116" cy="576"/>
            </a:xfrm>
            <a:custGeom>
              <a:avLst/>
              <a:gdLst>
                <a:gd name="T0" fmla="*/ 58 w 116"/>
                <a:gd name="T1" fmla="*/ 0 h 576"/>
                <a:gd name="T2" fmla="*/ 116 w 116"/>
                <a:gd name="T3" fmla="*/ 115 h 576"/>
                <a:gd name="T4" fmla="*/ 58 w 116"/>
                <a:gd name="T5" fmla="*/ 576 h 576"/>
                <a:gd name="T6" fmla="*/ 0 w 116"/>
                <a:gd name="T7" fmla="*/ 115 h 576"/>
                <a:gd name="T8" fmla="*/ 58 w 116"/>
                <a:gd name="T9" fmla="*/ 0 h 576"/>
                <a:gd name="T10" fmla="*/ 0 60000 65536"/>
                <a:gd name="T11" fmla="*/ 0 60000 65536"/>
                <a:gd name="T12" fmla="*/ 0 60000 65536"/>
                <a:gd name="T13" fmla="*/ 0 60000 65536"/>
                <a:gd name="T14" fmla="*/ 0 60000 65536"/>
                <a:gd name="T15" fmla="*/ 0 w 116"/>
                <a:gd name="T16" fmla="*/ 0 h 576"/>
                <a:gd name="T17" fmla="*/ 116 w 116"/>
                <a:gd name="T18" fmla="*/ 576 h 576"/>
              </a:gdLst>
              <a:ahLst/>
              <a:cxnLst>
                <a:cxn ang="T10">
                  <a:pos x="T0" y="T1"/>
                </a:cxn>
                <a:cxn ang="T11">
                  <a:pos x="T2" y="T3"/>
                </a:cxn>
                <a:cxn ang="T12">
                  <a:pos x="T4" y="T5"/>
                </a:cxn>
                <a:cxn ang="T13">
                  <a:pos x="T6" y="T7"/>
                </a:cxn>
                <a:cxn ang="T14">
                  <a:pos x="T8" y="T9"/>
                </a:cxn>
              </a:cxnLst>
              <a:rect l="T15" t="T16" r="T17" b="T18"/>
              <a:pathLst>
                <a:path w="116" h="576">
                  <a:moveTo>
                    <a:pt x="58" y="0"/>
                  </a:moveTo>
                  <a:lnTo>
                    <a:pt x="116" y="115"/>
                  </a:lnTo>
                  <a:lnTo>
                    <a:pt x="58" y="576"/>
                  </a:lnTo>
                  <a:lnTo>
                    <a:pt x="0" y="115"/>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13" name="Oval 12">
            <a:extLst>
              <a:ext uri="{FF2B5EF4-FFF2-40B4-BE49-F238E27FC236}">
                <a16:creationId xmlns:a16="http://schemas.microsoft.com/office/drawing/2014/main" id="{44176300-1C4E-4843-9DAE-107DB167BCA6}"/>
              </a:ext>
            </a:extLst>
          </p:cNvPr>
          <p:cNvSpPr/>
          <p:nvPr/>
        </p:nvSpPr>
        <p:spPr>
          <a:xfrm>
            <a:off x="9903254" y="4295874"/>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23" name="Straight Arrow Connector 22">
            <a:extLst>
              <a:ext uri="{FF2B5EF4-FFF2-40B4-BE49-F238E27FC236}">
                <a16:creationId xmlns:a16="http://schemas.microsoft.com/office/drawing/2014/main" id="{C731753B-FA12-8642-BF17-89D8FBD94359}"/>
              </a:ext>
            </a:extLst>
          </p:cNvPr>
          <p:cNvCxnSpPr>
            <a:cxnSpLocks/>
          </p:cNvCxnSpPr>
          <p:nvPr/>
        </p:nvCxnSpPr>
        <p:spPr>
          <a:xfrm>
            <a:off x="8460038" y="4357402"/>
            <a:ext cx="1508511" cy="0"/>
          </a:xfrm>
          <a:prstGeom prst="straightConnector1">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26" name="Oval 25">
            <a:extLst>
              <a:ext uri="{FF2B5EF4-FFF2-40B4-BE49-F238E27FC236}">
                <a16:creationId xmlns:a16="http://schemas.microsoft.com/office/drawing/2014/main" id="{6BEC0777-77F4-4040-A37C-BE27556B4C10}"/>
              </a:ext>
            </a:extLst>
          </p:cNvPr>
          <p:cNvSpPr/>
          <p:nvPr/>
        </p:nvSpPr>
        <p:spPr>
          <a:xfrm>
            <a:off x="9901131" y="5191229"/>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27" name="Straight Arrow Connector 26">
            <a:extLst>
              <a:ext uri="{FF2B5EF4-FFF2-40B4-BE49-F238E27FC236}">
                <a16:creationId xmlns:a16="http://schemas.microsoft.com/office/drawing/2014/main" id="{301BD70D-D84E-2043-A5D2-23E181B88701}"/>
              </a:ext>
            </a:extLst>
          </p:cNvPr>
          <p:cNvCxnSpPr>
            <a:cxnSpLocks/>
          </p:cNvCxnSpPr>
          <p:nvPr/>
        </p:nvCxnSpPr>
        <p:spPr>
          <a:xfrm>
            <a:off x="8514630" y="4829175"/>
            <a:ext cx="127171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DBE1BF3E-F254-ED4F-A354-26A431D52058}"/>
              </a:ext>
            </a:extLst>
          </p:cNvPr>
          <p:cNvSpPr txBox="1"/>
          <p:nvPr/>
        </p:nvSpPr>
        <p:spPr>
          <a:xfrm>
            <a:off x="10319386" y="4631446"/>
            <a:ext cx="752129" cy="369332"/>
          </a:xfrm>
          <a:prstGeom prst="rect">
            <a:avLst/>
          </a:prstGeom>
          <a:noFill/>
        </p:spPr>
        <p:txBody>
          <a:bodyPr wrap="none" rtlCol="0">
            <a:spAutoFit/>
          </a:bodyPr>
          <a:lstStyle/>
          <a:p>
            <a:r>
              <a:rPr lang="en-US">
                <a:latin typeface="Arial" panose="020B0604020202020204" pitchFamily="34" charset="0"/>
                <a:cs typeface="Arial" panose="020B0604020202020204" pitchFamily="34" charset="0"/>
              </a:rPr>
              <a:t>10K𝛺</a:t>
            </a:r>
          </a:p>
        </p:txBody>
      </p:sp>
      <p:sp>
        <p:nvSpPr>
          <p:cNvPr id="33" name="Rectangle 32">
            <a:extLst>
              <a:ext uri="{FF2B5EF4-FFF2-40B4-BE49-F238E27FC236}">
                <a16:creationId xmlns:a16="http://schemas.microsoft.com/office/drawing/2014/main" id="{E2C06F8C-B00B-3C49-BA8E-2D7D73632E33}"/>
              </a:ext>
            </a:extLst>
          </p:cNvPr>
          <p:cNvSpPr/>
          <p:nvPr/>
        </p:nvSpPr>
        <p:spPr>
          <a:xfrm>
            <a:off x="7451679" y="4088927"/>
            <a:ext cx="1062951" cy="1902034"/>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094560AE-A76E-DF4D-94C4-6C25BFC4B637}"/>
              </a:ext>
            </a:extLst>
          </p:cNvPr>
          <p:cNvSpPr txBox="1"/>
          <p:nvPr/>
        </p:nvSpPr>
        <p:spPr>
          <a:xfrm>
            <a:off x="7623676" y="5652406"/>
            <a:ext cx="890954"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Arduino</a:t>
            </a:r>
          </a:p>
        </p:txBody>
      </p:sp>
      <p:sp>
        <p:nvSpPr>
          <p:cNvPr id="35" name="TextBox 34">
            <a:extLst>
              <a:ext uri="{FF2B5EF4-FFF2-40B4-BE49-F238E27FC236}">
                <a16:creationId xmlns:a16="http://schemas.microsoft.com/office/drawing/2014/main" id="{0C6BDC98-9A1F-0E43-8323-EB215D55E474}"/>
              </a:ext>
            </a:extLst>
          </p:cNvPr>
          <p:cNvSpPr txBox="1"/>
          <p:nvPr/>
        </p:nvSpPr>
        <p:spPr>
          <a:xfrm>
            <a:off x="8073788" y="4200414"/>
            <a:ext cx="539570"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5V</a:t>
            </a:r>
          </a:p>
        </p:txBody>
      </p:sp>
      <p:sp>
        <p:nvSpPr>
          <p:cNvPr id="36" name="TextBox 35">
            <a:extLst>
              <a:ext uri="{FF2B5EF4-FFF2-40B4-BE49-F238E27FC236}">
                <a16:creationId xmlns:a16="http://schemas.microsoft.com/office/drawing/2014/main" id="{5D3E374A-237C-004B-A86A-E473C993E15A}"/>
              </a:ext>
            </a:extLst>
          </p:cNvPr>
          <p:cNvSpPr txBox="1"/>
          <p:nvPr/>
        </p:nvSpPr>
        <p:spPr>
          <a:xfrm>
            <a:off x="8017632" y="5082739"/>
            <a:ext cx="539570"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a:t>
            </a:r>
          </a:p>
        </p:txBody>
      </p:sp>
      <p:sp>
        <p:nvSpPr>
          <p:cNvPr id="37" name="TextBox 36">
            <a:extLst>
              <a:ext uri="{FF2B5EF4-FFF2-40B4-BE49-F238E27FC236}">
                <a16:creationId xmlns:a16="http://schemas.microsoft.com/office/drawing/2014/main" id="{65FF86CE-B1E7-0E43-A602-6A327F2A6113}"/>
              </a:ext>
            </a:extLst>
          </p:cNvPr>
          <p:cNvSpPr txBox="1"/>
          <p:nvPr/>
        </p:nvSpPr>
        <p:spPr>
          <a:xfrm>
            <a:off x="8117004" y="4612120"/>
            <a:ext cx="539570"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A0</a:t>
            </a:r>
          </a:p>
        </p:txBody>
      </p:sp>
      <p:cxnSp>
        <p:nvCxnSpPr>
          <p:cNvPr id="38" name="Straight Arrow Connector 37">
            <a:extLst>
              <a:ext uri="{FF2B5EF4-FFF2-40B4-BE49-F238E27FC236}">
                <a16:creationId xmlns:a16="http://schemas.microsoft.com/office/drawing/2014/main" id="{37ACFC79-C761-D94D-BB56-095EA67860BA}"/>
              </a:ext>
            </a:extLst>
          </p:cNvPr>
          <p:cNvCxnSpPr>
            <a:cxnSpLocks/>
          </p:cNvCxnSpPr>
          <p:nvPr/>
        </p:nvCxnSpPr>
        <p:spPr>
          <a:xfrm>
            <a:off x="8469397" y="5254678"/>
            <a:ext cx="1508511" cy="0"/>
          </a:xfrm>
          <a:prstGeom prst="straightConnector1">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grpSp>
        <p:nvGrpSpPr>
          <p:cNvPr id="28" name="Group 222">
            <a:extLst>
              <a:ext uri="{FF2B5EF4-FFF2-40B4-BE49-F238E27FC236}">
                <a16:creationId xmlns:a16="http://schemas.microsoft.com/office/drawing/2014/main" id="{74CC653A-62A0-F84C-B7D9-F18C855EF055}"/>
              </a:ext>
            </a:extLst>
          </p:cNvPr>
          <p:cNvGrpSpPr>
            <a:grpSpLocks/>
          </p:cNvGrpSpPr>
          <p:nvPr/>
        </p:nvGrpSpPr>
        <p:grpSpPr bwMode="auto">
          <a:xfrm>
            <a:off x="9824527" y="5239491"/>
            <a:ext cx="304800" cy="381000"/>
            <a:chOff x="4272" y="3072"/>
            <a:chExt cx="192" cy="240"/>
          </a:xfrm>
        </p:grpSpPr>
        <p:sp>
          <p:nvSpPr>
            <p:cNvPr id="29" name="Line 99">
              <a:extLst>
                <a:ext uri="{FF2B5EF4-FFF2-40B4-BE49-F238E27FC236}">
                  <a16:creationId xmlns:a16="http://schemas.microsoft.com/office/drawing/2014/main" id="{811D9DFC-8057-A645-8AD5-3D8B3465011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0">
              <a:extLst>
                <a:ext uri="{FF2B5EF4-FFF2-40B4-BE49-F238E27FC236}">
                  <a16:creationId xmlns:a16="http://schemas.microsoft.com/office/drawing/2014/main" id="{C70B637B-A083-0345-A37C-583A5FDA653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1">
              <a:extLst>
                <a:ext uri="{FF2B5EF4-FFF2-40B4-BE49-F238E27FC236}">
                  <a16:creationId xmlns:a16="http://schemas.microsoft.com/office/drawing/2014/main" id="{E2248E07-2231-4E4D-8FF4-9D56A47101B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102">
              <a:extLst>
                <a:ext uri="{FF2B5EF4-FFF2-40B4-BE49-F238E27FC236}">
                  <a16:creationId xmlns:a16="http://schemas.microsoft.com/office/drawing/2014/main" id="{4CA40391-EB58-2F43-86C4-E5C08BAEAAE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103">
              <a:extLst>
                <a:ext uri="{FF2B5EF4-FFF2-40B4-BE49-F238E27FC236}">
                  <a16:creationId xmlns:a16="http://schemas.microsoft.com/office/drawing/2014/main" id="{6F71CA7B-5847-D44C-B893-C17AFAD3F12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104">
              <a:extLst>
                <a:ext uri="{FF2B5EF4-FFF2-40B4-BE49-F238E27FC236}">
                  <a16:creationId xmlns:a16="http://schemas.microsoft.com/office/drawing/2014/main" id="{B8B646B8-AC38-8E4F-8B64-DA9654F33ED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Tree>
    <p:extLst>
      <p:ext uri="{BB962C8B-B14F-4D97-AF65-F5344CB8AC3E}">
        <p14:creationId xmlns:p14="http://schemas.microsoft.com/office/powerpoint/2010/main" val="346331722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20293"/>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voltage measurement</a:t>
            </a:r>
          </a:p>
        </p:txBody>
      </p:sp>
      <p:sp>
        <p:nvSpPr>
          <p:cNvPr id="3" name="Content Placeholder 2"/>
          <p:cNvSpPr>
            <a:spLocks noGrp="1"/>
          </p:cNvSpPr>
          <p:nvPr>
            <p:ph idx="1"/>
          </p:nvPr>
        </p:nvSpPr>
        <p:spPr>
          <a:xfrm>
            <a:off x="446398" y="1578484"/>
            <a:ext cx="5585084" cy="4469619"/>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Measure analog level</a:t>
            </a:r>
          </a:p>
          <a:p>
            <a:pPr algn="l">
              <a:spcBef>
                <a:spcPts val="0"/>
              </a:spcBef>
            </a:pPr>
            <a:r>
              <a:rPr lang="en-US" sz="1600" dirty="0">
                <a:latin typeface="Courier New" panose="02070309020205020404" pitchFamily="49" charset="0"/>
                <a:ea typeface="Arial" charset="0"/>
                <a:cs typeface="Courier New" panose="02070309020205020404" pitchFamily="49" charset="0"/>
              </a:rPr>
              <a:t>// Manferdelli</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inputPin</a:t>
            </a:r>
            <a:r>
              <a:rPr lang="en-US" sz="1600" dirty="0">
                <a:latin typeface="Courier New" panose="02070309020205020404" pitchFamily="49" charset="0"/>
                <a:ea typeface="Arial" charset="0"/>
                <a:cs typeface="Courier New" panose="02070309020205020404" pitchFamily="49" charset="0"/>
              </a:rPr>
              <a:t>= A0;</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pinDelay</a:t>
            </a:r>
            <a:r>
              <a:rPr lang="en-US" sz="1600" dirty="0">
                <a:latin typeface="Courier New" panose="02070309020205020404" pitchFamily="49" charset="0"/>
                <a:ea typeface="Arial" charset="0"/>
                <a:cs typeface="Courier New" panose="02070309020205020404" pitchFamily="49" charset="0"/>
              </a:rPr>
              <a:t>= 500;</a:t>
            </a:r>
          </a:p>
          <a:p>
            <a:pPr algn="l">
              <a:spcBef>
                <a:spcPts val="0"/>
              </a:spcBef>
            </a:pPr>
            <a:r>
              <a:rPr lang="en-US" sz="1600" dirty="0">
                <a:latin typeface="Courier New" panose="02070309020205020404" pitchFamily="49" charset="0"/>
                <a:ea typeface="Arial" charset="0"/>
                <a:cs typeface="Courier New" panose="02070309020205020404" pitchFamily="49" charset="0"/>
              </a:rPr>
              <a:t>const double </a:t>
            </a:r>
            <a:r>
              <a:rPr lang="en-US" sz="1600" dirty="0" err="1">
                <a:latin typeface="Courier New" panose="02070309020205020404" pitchFamily="49" charset="0"/>
                <a:ea typeface="Arial" charset="0"/>
                <a:cs typeface="Courier New" panose="02070309020205020404" pitchFamily="49" charset="0"/>
              </a:rPr>
              <a:t>maxVoltage</a:t>
            </a:r>
            <a:r>
              <a:rPr lang="en-US" sz="1600" dirty="0">
                <a:latin typeface="Courier New" panose="02070309020205020404" pitchFamily="49" charset="0"/>
                <a:ea typeface="Arial" charset="0"/>
                <a:cs typeface="Courier New" panose="02070309020205020404" pitchFamily="49" charset="0"/>
              </a:rPr>
              <a:t>= 5.0;</a:t>
            </a:r>
          </a:p>
          <a:p>
            <a:pPr algn="l">
              <a:spcBef>
                <a:spcPts val="0"/>
              </a:spcBef>
            </a:pPr>
            <a:r>
              <a:rPr lang="en-US" sz="1600" dirty="0">
                <a:latin typeface="Courier New" panose="02070309020205020404" pitchFamily="49" charset="0"/>
                <a:ea typeface="Arial" charset="0"/>
                <a:cs typeface="Courier New" panose="02070309020205020404" pitchFamily="49" charset="0"/>
              </a:rPr>
              <a:t>const double </a:t>
            </a:r>
            <a:r>
              <a:rPr lang="en-US" sz="1600" dirty="0" err="1">
                <a:latin typeface="Courier New" panose="02070309020205020404" pitchFamily="49" charset="0"/>
                <a:ea typeface="Arial" charset="0"/>
                <a:cs typeface="Courier New" panose="02070309020205020404" pitchFamily="49" charset="0"/>
              </a:rPr>
              <a:t>maxRange</a:t>
            </a:r>
            <a:r>
              <a:rPr lang="en-US" sz="1600" dirty="0">
                <a:latin typeface="Courier New" panose="02070309020205020404" pitchFamily="49" charset="0"/>
                <a:ea typeface="Arial" charset="0"/>
                <a:cs typeface="Courier New" panose="02070309020205020404" pitchFamily="49" charset="0"/>
              </a:rPr>
              <a:t>= (double)1024;</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setup() {</a:t>
            </a:r>
          </a:p>
          <a:p>
            <a:pPr algn="l">
              <a:spcBef>
                <a:spcPts val="0"/>
              </a:spcBef>
            </a:pPr>
            <a:r>
              <a:rPr lang="en-US" sz="1600" dirty="0">
                <a:latin typeface="Courier New" panose="02070309020205020404" pitchFamily="49" charset="0"/>
                <a:ea typeface="Arial" charset="0"/>
                <a:cs typeface="Courier New" panose="02070309020205020404" pitchFamily="49" charset="0"/>
              </a:rPr>
              <a:t>  pinMode(</a:t>
            </a:r>
            <a:r>
              <a:rPr lang="en-US" sz="1600" dirty="0" err="1">
                <a:latin typeface="Courier New" panose="02070309020205020404" pitchFamily="49" charset="0"/>
                <a:ea typeface="Arial" charset="0"/>
                <a:cs typeface="Courier New" panose="02070309020205020404" pitchFamily="49" charset="0"/>
              </a:rPr>
              <a:t>inputPin</a:t>
            </a:r>
            <a:r>
              <a:rPr lang="en-US" sz="1600" dirty="0">
                <a:latin typeface="Courier New" panose="02070309020205020404" pitchFamily="49" charset="0"/>
                <a:ea typeface="Arial" charset="0"/>
                <a:cs typeface="Courier New" panose="02070309020205020404" pitchFamily="49" charset="0"/>
              </a:rPr>
              <a:t>, INPUT);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Serial.begin</a:t>
            </a:r>
            <a:r>
              <a:rPr lang="en-US" sz="1600" dirty="0">
                <a:latin typeface="Courier New" panose="02070309020205020404" pitchFamily="49" charset="0"/>
                <a:ea typeface="Arial" charset="0"/>
                <a:cs typeface="Courier New" panose="02070309020205020404" pitchFamily="49" charset="0"/>
              </a:rPr>
              <a:t>(9600);</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("Maximum voltage: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maxVoltage</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 Maximum range: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maxRange</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Serial.println</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88</a:t>
            </a:fld>
            <a:endParaRPr lang="en-US"/>
          </a:p>
        </p:txBody>
      </p:sp>
      <p:sp>
        <p:nvSpPr>
          <p:cNvPr id="6" name="Content Placeholder 2">
            <a:extLst>
              <a:ext uri="{FF2B5EF4-FFF2-40B4-BE49-F238E27FC236}">
                <a16:creationId xmlns:a16="http://schemas.microsoft.com/office/drawing/2014/main" id="{A7CBD9C3-759F-6547-99F1-615E039DEC5A}"/>
              </a:ext>
            </a:extLst>
          </p:cNvPr>
          <p:cNvSpPr txBox="1">
            <a:spLocks/>
          </p:cNvSpPr>
          <p:nvPr/>
        </p:nvSpPr>
        <p:spPr>
          <a:xfrm>
            <a:off x="6160518" y="1448458"/>
            <a:ext cx="5585084" cy="490789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void loop() {</a:t>
            </a:r>
          </a:p>
          <a:p>
            <a:pPr algn="l">
              <a:spcBef>
                <a:spcPts val="0"/>
              </a:spcBef>
            </a:pPr>
            <a:r>
              <a:rPr lang="en-US" sz="1600">
                <a:latin typeface="Courier New" panose="02070309020205020404" pitchFamily="49" charset="0"/>
                <a:ea typeface="Arial" charset="0"/>
                <a:cs typeface="Courier New" panose="02070309020205020404" pitchFamily="49" charset="0"/>
              </a:rPr>
              <a:t>  int x;</a:t>
            </a:r>
          </a:p>
          <a:p>
            <a:pPr algn="l">
              <a:spcBef>
                <a:spcPts val="0"/>
              </a:spcBef>
            </a:pPr>
            <a:r>
              <a:rPr lang="en-US" sz="1600">
                <a:latin typeface="Courier New" panose="02070309020205020404" pitchFamily="49" charset="0"/>
                <a:ea typeface="Arial" charset="0"/>
                <a:cs typeface="Courier New" panose="02070309020205020404" pitchFamily="49" charset="0"/>
              </a:rPr>
              <a:t>  double y;</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  for(;;) {</a:t>
            </a:r>
          </a:p>
          <a:p>
            <a:pPr algn="l">
              <a:spcBef>
                <a:spcPts val="0"/>
              </a:spcBef>
            </a:pPr>
            <a:r>
              <a:rPr lang="en-US" sz="1600">
                <a:latin typeface="Courier New" panose="02070309020205020404" pitchFamily="49" charset="0"/>
                <a:ea typeface="Arial" charset="0"/>
                <a:cs typeface="Courier New" panose="02070309020205020404" pitchFamily="49" charset="0"/>
              </a:rPr>
              <a:t>    delay(pinDelay);</a:t>
            </a:r>
          </a:p>
          <a:p>
            <a:pPr algn="l">
              <a:spcBef>
                <a:spcPts val="0"/>
              </a:spcBef>
            </a:pPr>
            <a:r>
              <a:rPr lang="en-US" sz="1600">
                <a:latin typeface="Courier New" panose="02070309020205020404" pitchFamily="49" charset="0"/>
                <a:ea typeface="Arial" charset="0"/>
                <a:cs typeface="Courier New" panose="02070309020205020404" pitchFamily="49" charset="0"/>
              </a:rPr>
              <a:t>    x= analogRead(inputPin);</a:t>
            </a:r>
          </a:p>
          <a:p>
            <a:pPr algn="l">
              <a:spcBef>
                <a:spcPts val="0"/>
              </a:spcBef>
            </a:pPr>
            <a:r>
              <a:rPr lang="en-US" sz="1600">
                <a:latin typeface="Courier New" panose="02070309020205020404" pitchFamily="49" charset="0"/>
                <a:ea typeface="Arial" charset="0"/>
                <a:cs typeface="Courier New" panose="02070309020205020404" pitchFamily="49" charset="0"/>
              </a:rPr>
              <a:t>    y= maxVoltage * ((double)x)/maxRange;</a:t>
            </a:r>
          </a:p>
          <a:p>
            <a:pPr algn="l">
              <a:spcBef>
                <a:spcPts val="0"/>
              </a:spcBef>
            </a:pPr>
            <a:r>
              <a:rPr lang="en-US" sz="1600">
                <a:latin typeface="Courier New" panose="02070309020205020404" pitchFamily="49" charset="0"/>
                <a:ea typeface="Arial" charset="0"/>
                <a:cs typeface="Courier New" panose="02070309020205020404" pitchFamily="49" charset="0"/>
              </a:rPr>
              <a:t>    Serial.print("Voltage: ");</a:t>
            </a:r>
          </a:p>
          <a:p>
            <a:pPr algn="l">
              <a:spcBef>
                <a:spcPts val="0"/>
              </a:spcBef>
            </a:pPr>
            <a:r>
              <a:rPr lang="en-US" sz="1600">
                <a:latin typeface="Courier New" panose="02070309020205020404" pitchFamily="49" charset="0"/>
                <a:ea typeface="Arial" charset="0"/>
                <a:cs typeface="Courier New" panose="02070309020205020404" pitchFamily="49" charset="0"/>
              </a:rPr>
              <a:t>    Serial.print(y);</a:t>
            </a:r>
          </a:p>
          <a:p>
            <a:pPr algn="l">
              <a:spcBef>
                <a:spcPts val="0"/>
              </a:spcBef>
            </a:pPr>
            <a:r>
              <a:rPr lang="en-US" sz="1600">
                <a:latin typeface="Courier New" panose="02070309020205020404" pitchFamily="49" charset="0"/>
                <a:ea typeface="Arial" charset="0"/>
                <a:cs typeface="Courier New" panose="02070309020205020404" pitchFamily="49" charset="0"/>
              </a:rPr>
              <a:t>    Serial.println("");</a:t>
            </a:r>
          </a:p>
          <a:p>
            <a:pPr algn="l">
              <a:spcBef>
                <a:spcPts val="0"/>
              </a:spcBef>
            </a:pPr>
            <a:r>
              <a:rPr lang="en-US" sz="1600">
                <a:latin typeface="Courier New" panose="02070309020205020404" pitchFamily="49" charset="0"/>
                <a:ea typeface="Arial" charset="0"/>
                <a:cs typeface="Courier New" panose="02070309020205020404" pitchFamily="49" charset="0"/>
              </a:rPr>
              <a:t>  }</a:t>
            </a:r>
          </a:p>
          <a:p>
            <a:pPr algn="l">
              <a:spcBef>
                <a:spcPts val="0"/>
              </a:spcBef>
            </a:pPr>
            <a:r>
              <a:rPr lang="en-US" sz="1600">
                <a:latin typeface="Courier New" panose="02070309020205020404" pitchFamily="49" charset="0"/>
                <a:ea typeface="Arial" charset="0"/>
                <a:cs typeface="Courier New" panose="02070309020205020404" pitchFamily="49" charset="0"/>
              </a:rPr>
              <a:t>}</a:t>
            </a:r>
          </a:p>
          <a:p>
            <a:pPr algn="l">
              <a:spcBef>
                <a:spcPts val="0"/>
              </a:spcBef>
            </a:pPr>
            <a:endParaRPr lang="en-US" sz="1600">
              <a:latin typeface="Courier New" panose="02070309020205020404" pitchFamily="49" charset="0"/>
              <a:ea typeface="Arial" charset="0"/>
              <a:cs typeface="Courier New" panose="02070309020205020404" pitchFamily="49" charset="0"/>
            </a:endParaRPr>
          </a:p>
        </p:txBody>
      </p:sp>
    </p:spTree>
    <p:extLst>
      <p:ext uri="{BB962C8B-B14F-4D97-AF65-F5344CB8AC3E}">
        <p14:creationId xmlns:p14="http://schemas.microsoft.com/office/powerpoint/2010/main" val="137898231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59482"/>
            <a:ext cx="10238509" cy="868362"/>
          </a:xfrm>
        </p:spPr>
        <p:txBody>
          <a:bodyPr anchor="ctr">
            <a:normAutofit/>
          </a:bodyPr>
          <a:lstStyle/>
          <a:p>
            <a:pPr algn="ctr"/>
            <a:r>
              <a:rPr lang="en-US" sz="4400">
                <a:latin typeface="Arial" panose="020B0604020202020204" pitchFamily="34" charset="0"/>
                <a:cs typeface="Arial" panose="020B0604020202020204" pitchFamily="34" charset="0"/>
              </a:rPr>
              <a:t>Voltage measurement on Raspberry Pi</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89</a:t>
            </a:fld>
            <a:endParaRPr lang="en-US"/>
          </a:p>
        </p:txBody>
      </p:sp>
      <p:sp>
        <p:nvSpPr>
          <p:cNvPr id="9" name="Content Placeholder 2">
            <a:extLst>
              <a:ext uri="{FF2B5EF4-FFF2-40B4-BE49-F238E27FC236}">
                <a16:creationId xmlns:a16="http://schemas.microsoft.com/office/drawing/2014/main" id="{2E6BBF51-7FB3-B547-8703-921FCD00585B}"/>
              </a:ext>
            </a:extLst>
          </p:cNvPr>
          <p:cNvSpPr txBox="1">
            <a:spLocks/>
          </p:cNvSpPr>
          <p:nvPr/>
        </p:nvSpPr>
        <p:spPr>
          <a:xfrm>
            <a:off x="228600" y="1306288"/>
            <a:ext cx="11734800" cy="178525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marL="342900" indent="-342900" algn="l">
              <a:spcBef>
                <a:spcPts val="0"/>
              </a:spcBef>
              <a:buFont typeface="Arial" panose="020B0604020202020204" pitchFamily="34" charset="0"/>
              <a:buChar char="•"/>
            </a:pPr>
            <a:r>
              <a:rPr lang="en-US" sz="2000" dirty="0">
                <a:latin typeface="Arial" charset="0"/>
                <a:ea typeface="Arial" charset="0"/>
                <a:cs typeface="Arial" charset="0"/>
              </a:rPr>
              <a:t>The Raspberry Pi does not have analog pins. You must use an ADC/DAC to get analog values.</a:t>
            </a:r>
          </a:p>
          <a:p>
            <a:pPr marL="342900" indent="-342900" algn="l">
              <a:spcBef>
                <a:spcPts val="0"/>
              </a:spcBef>
              <a:buFont typeface="Arial" panose="020B0604020202020204" pitchFamily="34" charset="0"/>
              <a:buChar char="•"/>
            </a:pPr>
            <a:r>
              <a:rPr lang="en-US" sz="2000" dirty="0">
                <a:latin typeface="Arial" charset="0"/>
                <a:ea typeface="Arial" charset="0"/>
                <a:cs typeface="Arial" charset="0"/>
              </a:rPr>
              <a:t>We will use a popular ADC/DAC called the </a:t>
            </a:r>
            <a:r>
              <a:rPr lang="en-US" sz="2000" dirty="0">
                <a:latin typeface="Arial" panose="020B0604020202020204" pitchFamily="34" charset="0"/>
                <a:cs typeface="Arial" panose="020B0604020202020204" pitchFamily="34" charset="0"/>
              </a:rPr>
              <a:t>PCF8591 which has an I2C interface.</a:t>
            </a:r>
            <a:endParaRPr lang="en-US" sz="2000" b="1" dirty="0">
              <a:latin typeface="Arial" panose="020B0604020202020204" pitchFamily="34" charset="0"/>
              <a:cs typeface="Arial" panose="020B0604020202020204" pitchFamily="34" charset="0"/>
            </a:endParaRPr>
          </a:p>
          <a:p>
            <a:pPr marL="342900" indent="-342900" algn="l">
              <a:spcBef>
                <a:spcPts val="0"/>
              </a:spcBef>
              <a:buFont typeface="Arial" panose="020B0604020202020204" pitchFamily="34" charset="0"/>
              <a:buChar char="•"/>
            </a:pPr>
            <a:r>
              <a:rPr lang="en-US" sz="2000" b="1" dirty="0"/>
              <a:t>We use the wiringPiI2C library to interface to I2C.</a:t>
            </a:r>
          </a:p>
          <a:p>
            <a:pPr marL="342900" indent="-342900" algn="l">
              <a:spcBef>
                <a:spcPts val="0"/>
              </a:spcBef>
              <a:buFont typeface="Arial" panose="020B0604020202020204" pitchFamily="34" charset="0"/>
              <a:buChar char="•"/>
            </a:pPr>
            <a:r>
              <a:rPr lang="en-US" sz="2000" b="1" dirty="0"/>
              <a:t>The code is the same for all analog interfacing.</a:t>
            </a:r>
          </a:p>
          <a:p>
            <a:pPr marL="342900" indent="-342900" algn="l">
              <a:spcBef>
                <a:spcPts val="0"/>
              </a:spcBef>
              <a:buFont typeface="Arial" panose="020B0604020202020204" pitchFamily="34" charset="0"/>
              <a:buChar char="•"/>
            </a:pPr>
            <a:r>
              <a:rPr lang="en-US" sz="2000" dirty="0">
                <a:latin typeface="Arial" panose="020B0604020202020204" pitchFamily="34" charset="0"/>
                <a:ea typeface="Arial" charset="0"/>
                <a:cs typeface="Arial" panose="020B0604020202020204" pitchFamily="34" charset="0"/>
              </a:rPr>
              <a:t>Note:  You must enable the Raspberry Pi I2C kernel module or it won’t work.  To do this, run </a:t>
            </a:r>
            <a:r>
              <a:rPr lang="en-US" sz="2000" dirty="0" err="1">
                <a:latin typeface="Arial" panose="020B0604020202020204" pitchFamily="34" charset="0"/>
                <a:ea typeface="Arial" charset="0"/>
                <a:cs typeface="Arial" panose="020B0604020202020204" pitchFamily="34" charset="0"/>
              </a:rPr>
              <a:t>raspi</a:t>
            </a:r>
            <a:r>
              <a:rPr lang="en-US" sz="2000" dirty="0">
                <a:latin typeface="Arial" panose="020B0604020202020204" pitchFamily="34" charset="0"/>
                <a:ea typeface="Arial" charset="0"/>
                <a:cs typeface="Arial" panose="020B0604020202020204" pitchFamily="34" charset="0"/>
              </a:rPr>
              <a:t>-config and use the interfacing option.</a:t>
            </a:r>
          </a:p>
          <a:p>
            <a:pPr marL="342900" indent="-342900" algn="l">
              <a:spcBef>
                <a:spcPts val="0"/>
              </a:spcBef>
              <a:buFont typeface="Arial" panose="020B0604020202020204" pitchFamily="34" charset="0"/>
              <a:buChar char="•"/>
            </a:pPr>
            <a:r>
              <a:rPr lang="en-US" sz="2000" dirty="0">
                <a:latin typeface="Arial" panose="020B0604020202020204" pitchFamily="34" charset="0"/>
                <a:ea typeface="Arial" charset="0"/>
                <a:cs typeface="Arial" panose="020B0604020202020204" pitchFamily="34" charset="0"/>
              </a:rPr>
              <a:t>The connection to the </a:t>
            </a:r>
            <a:r>
              <a:rPr lang="en-US" sz="2000" dirty="0">
                <a:latin typeface="Arial" panose="020B0604020202020204" pitchFamily="34" charset="0"/>
                <a:cs typeface="Arial" panose="020B0604020202020204" pitchFamily="34" charset="0"/>
              </a:rPr>
              <a:t>PCF8591 are:</a:t>
            </a:r>
            <a:endParaRPr lang="en-US" dirty="0">
              <a:latin typeface="Arial" panose="020B0604020202020204" pitchFamily="34" charset="0"/>
              <a:ea typeface="Arial" charset="0"/>
              <a:cs typeface="Arial" panose="020B0604020202020204" pitchFamily="34" charset="0"/>
            </a:endParaRPr>
          </a:p>
          <a:p>
            <a:pPr lvl="2" algn="l">
              <a:spcBef>
                <a:spcPts val="0"/>
              </a:spcBef>
            </a:pPr>
            <a:r>
              <a:rPr lang="en-US" sz="2000" dirty="0">
                <a:latin typeface="Arial" panose="020B0604020202020204" pitchFamily="34" charset="0"/>
                <a:ea typeface="Arial" charset="0"/>
                <a:cs typeface="Arial" panose="020B0604020202020204" pitchFamily="34" charset="0"/>
              </a:rPr>
              <a:t>PCF			RP</a:t>
            </a:r>
          </a:p>
          <a:p>
            <a:pPr lvl="2" algn="l">
              <a:spcBef>
                <a:spcPts val="0"/>
              </a:spcBef>
            </a:pPr>
            <a:r>
              <a:rPr lang="en-US" sz="2000" dirty="0">
                <a:latin typeface="Arial" panose="020B0604020202020204" pitchFamily="34" charset="0"/>
                <a:ea typeface="Arial" charset="0"/>
                <a:cs typeface="Arial" panose="020B0604020202020204" pitchFamily="34" charset="0"/>
              </a:rPr>
              <a:t>1(ain0)     		analog-signal</a:t>
            </a:r>
          </a:p>
          <a:p>
            <a:pPr lvl="2" algn="l">
              <a:spcBef>
                <a:spcPts val="0"/>
              </a:spcBef>
            </a:pPr>
            <a:r>
              <a:rPr lang="en-US" sz="2000" dirty="0">
                <a:latin typeface="Arial" panose="020B0604020202020204" pitchFamily="34" charset="0"/>
                <a:ea typeface="Arial" charset="0"/>
                <a:cs typeface="Arial" panose="020B0604020202020204" pitchFamily="34" charset="0"/>
              </a:rPr>
              <a:t>5, 6, 7, 8  		gnd (pin 6)</a:t>
            </a:r>
          </a:p>
          <a:p>
            <a:pPr lvl="2" algn="l">
              <a:spcBef>
                <a:spcPts val="0"/>
              </a:spcBef>
            </a:pPr>
            <a:r>
              <a:rPr lang="en-US" sz="2000" dirty="0">
                <a:latin typeface="Arial" panose="020B0604020202020204" pitchFamily="34" charset="0"/>
                <a:ea typeface="Arial" charset="0"/>
                <a:cs typeface="Arial" panose="020B0604020202020204" pitchFamily="34" charset="0"/>
              </a:rPr>
              <a:t>16          		3.3 (pin 1)</a:t>
            </a:r>
          </a:p>
          <a:p>
            <a:pPr lvl="2" algn="l">
              <a:spcBef>
                <a:spcPts val="0"/>
              </a:spcBef>
            </a:pPr>
            <a:r>
              <a:rPr lang="en-US" sz="2000" dirty="0">
                <a:latin typeface="Arial" panose="020B0604020202020204" pitchFamily="34" charset="0"/>
                <a:ea typeface="Arial" charset="0"/>
                <a:cs typeface="Arial" panose="020B0604020202020204" pitchFamily="34" charset="0"/>
              </a:rPr>
              <a:t>14          		3.3v</a:t>
            </a:r>
          </a:p>
          <a:p>
            <a:pPr lvl="2" algn="l">
              <a:spcBef>
                <a:spcPts val="0"/>
              </a:spcBef>
            </a:pPr>
            <a:r>
              <a:rPr lang="en-US" sz="2000" dirty="0">
                <a:latin typeface="Arial" panose="020B0604020202020204" pitchFamily="34" charset="0"/>
                <a:ea typeface="Arial" charset="0"/>
                <a:cs typeface="Arial" panose="020B0604020202020204" pitchFamily="34" charset="0"/>
              </a:rPr>
              <a:t>13          		gnd</a:t>
            </a:r>
          </a:p>
          <a:p>
            <a:pPr lvl="2" algn="l">
              <a:spcBef>
                <a:spcPts val="0"/>
              </a:spcBef>
            </a:pPr>
            <a:r>
              <a:rPr lang="en-US" sz="2000" dirty="0">
                <a:latin typeface="Arial" panose="020B0604020202020204" pitchFamily="34" charset="0"/>
                <a:ea typeface="Arial" charset="0"/>
                <a:cs typeface="Arial" panose="020B0604020202020204" pitchFamily="34" charset="0"/>
              </a:rPr>
              <a:t>12          		gnd</a:t>
            </a:r>
          </a:p>
          <a:p>
            <a:pPr lvl="2" algn="l">
              <a:spcBef>
                <a:spcPts val="0"/>
              </a:spcBef>
            </a:pPr>
            <a:r>
              <a:rPr lang="en-US" sz="2000" dirty="0">
                <a:latin typeface="Arial" panose="020B0604020202020204" pitchFamily="34" charset="0"/>
                <a:ea typeface="Arial" charset="0"/>
                <a:cs typeface="Arial" panose="020B0604020202020204" pitchFamily="34" charset="0"/>
              </a:rPr>
              <a:t>10(scl)     		</a:t>
            </a:r>
            <a:r>
              <a:rPr lang="en-US" sz="2000" dirty="0" err="1">
                <a:latin typeface="Arial" panose="020B0604020202020204" pitchFamily="34" charset="0"/>
                <a:ea typeface="Arial" charset="0"/>
                <a:cs typeface="Arial" panose="020B0604020202020204" pitchFamily="34" charset="0"/>
              </a:rPr>
              <a:t>rp</a:t>
            </a:r>
            <a:r>
              <a:rPr lang="en-US" sz="2000" dirty="0">
                <a:latin typeface="Arial" panose="020B0604020202020204" pitchFamily="34" charset="0"/>
                <a:ea typeface="Arial" charset="0"/>
                <a:cs typeface="Arial" panose="020B0604020202020204" pitchFamily="34" charset="0"/>
              </a:rPr>
              <a:t> pin 5 (scl)</a:t>
            </a:r>
          </a:p>
          <a:p>
            <a:pPr lvl="2" algn="l">
              <a:spcBef>
                <a:spcPts val="0"/>
              </a:spcBef>
            </a:pPr>
            <a:r>
              <a:rPr lang="en-US" sz="2000" dirty="0">
                <a:latin typeface="Arial" panose="020B0604020202020204" pitchFamily="34" charset="0"/>
                <a:ea typeface="Arial" charset="0"/>
                <a:cs typeface="Arial" panose="020B0604020202020204" pitchFamily="34" charset="0"/>
              </a:rPr>
              <a:t> 9(sda)      		</a:t>
            </a:r>
            <a:r>
              <a:rPr lang="en-US" sz="2000" dirty="0" err="1">
                <a:latin typeface="Arial" panose="020B0604020202020204" pitchFamily="34" charset="0"/>
                <a:ea typeface="Arial" charset="0"/>
                <a:cs typeface="Arial" panose="020B0604020202020204" pitchFamily="34" charset="0"/>
              </a:rPr>
              <a:t>rp</a:t>
            </a:r>
            <a:r>
              <a:rPr lang="en-US" sz="2000" dirty="0">
                <a:latin typeface="Arial" panose="020B0604020202020204" pitchFamily="34" charset="0"/>
                <a:ea typeface="Arial" charset="0"/>
                <a:cs typeface="Arial" panose="020B0604020202020204" pitchFamily="34" charset="0"/>
              </a:rPr>
              <a:t> pin 3 (sda)</a:t>
            </a:r>
          </a:p>
          <a:p>
            <a:pPr marL="342900" indent="-342900" algn="l">
              <a:spcBef>
                <a:spcPts val="400"/>
              </a:spcBef>
              <a:buFont typeface="Arial" charset="0"/>
              <a:buChar char="•"/>
            </a:pPr>
            <a:endParaRPr lang="en-US" sz="2000" dirty="0"/>
          </a:p>
          <a:p>
            <a:pPr marL="342900" indent="-342900" algn="l">
              <a:spcBef>
                <a:spcPts val="400"/>
              </a:spcBef>
              <a:buFont typeface="Arial" charset="0"/>
              <a:buChar char="•"/>
            </a:pPr>
            <a:endParaRPr lang="en-US" sz="1600" dirty="0">
              <a:latin typeface="Courier New" panose="02070309020205020404" pitchFamily="49" charset="0"/>
              <a:ea typeface="Arial" charset="0"/>
              <a:cs typeface="Courier New" panose="02070309020205020404" pitchFamily="49" charset="0"/>
            </a:endParaRPr>
          </a:p>
          <a:p>
            <a:pPr algn="l"/>
            <a:endParaRPr lang="en-US" sz="1400" dirty="0">
              <a:latin typeface="Cordia New" panose="020B0304020202020204" pitchFamily="34" charset="-34"/>
              <a:ea typeface="Arial" charset="0"/>
              <a:cs typeface="Cordia New" panose="020B0304020202020204" pitchFamily="34" charset="-34"/>
            </a:endParaRPr>
          </a:p>
        </p:txBody>
      </p:sp>
    </p:spTree>
    <p:extLst>
      <p:ext uri="{BB962C8B-B14F-4D97-AF65-F5344CB8AC3E}">
        <p14:creationId xmlns:p14="http://schemas.microsoft.com/office/powerpoint/2010/main" val="42345177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32020"/>
            <a:ext cx="11582400" cy="868362"/>
          </a:xfrm>
        </p:spPr>
        <p:txBody>
          <a:bodyPr anchor="ctr">
            <a:normAutofit/>
          </a:bodyPr>
          <a:lstStyle/>
          <a:p>
            <a:pPr algn="ctr"/>
            <a:r>
              <a:rPr lang="en-US" sz="4400">
                <a:latin typeface="Arial" panose="020B0604020202020204" pitchFamily="34" charset="0"/>
                <a:cs typeface="Arial" panose="020B0604020202020204" pitchFamily="34" charset="0"/>
              </a:rPr>
              <a:t>Resistors</a:t>
            </a:r>
            <a:endParaRPr lang="en-US" sz="4000">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9</a:t>
            </a:fld>
            <a:endParaRPr lang="en-US"/>
          </a:p>
        </p:txBody>
      </p:sp>
      <p:sp>
        <p:nvSpPr>
          <p:cNvPr id="6" name="Freeform 12">
            <a:extLst>
              <a:ext uri="{FF2B5EF4-FFF2-40B4-BE49-F238E27FC236}">
                <a16:creationId xmlns:a16="http://schemas.microsoft.com/office/drawing/2014/main" id="{1752DD78-1338-D749-83C3-0504157634A3}"/>
              </a:ext>
            </a:extLst>
          </p:cNvPr>
          <p:cNvSpPr>
            <a:spLocks noChangeAspect="1"/>
          </p:cNvSpPr>
          <p:nvPr/>
        </p:nvSpPr>
        <p:spPr bwMode="auto">
          <a:xfrm>
            <a:off x="3587323" y="2094708"/>
            <a:ext cx="184150" cy="92075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7" name="Group 369">
            <a:extLst>
              <a:ext uri="{FF2B5EF4-FFF2-40B4-BE49-F238E27FC236}">
                <a16:creationId xmlns:a16="http://schemas.microsoft.com/office/drawing/2014/main" id="{74E04CB7-869F-864C-9BD7-6FD286621F22}"/>
              </a:ext>
            </a:extLst>
          </p:cNvPr>
          <p:cNvGrpSpPr>
            <a:grpSpLocks/>
          </p:cNvGrpSpPr>
          <p:nvPr/>
        </p:nvGrpSpPr>
        <p:grpSpPr bwMode="auto">
          <a:xfrm>
            <a:off x="6578864" y="2094969"/>
            <a:ext cx="671515" cy="914400"/>
            <a:chOff x="118" y="3197"/>
            <a:chExt cx="423" cy="576"/>
          </a:xfrm>
        </p:grpSpPr>
        <p:grpSp>
          <p:nvGrpSpPr>
            <p:cNvPr id="8" name="Group 246">
              <a:extLst>
                <a:ext uri="{FF2B5EF4-FFF2-40B4-BE49-F238E27FC236}">
                  <a16:creationId xmlns:a16="http://schemas.microsoft.com/office/drawing/2014/main" id="{A9AE5DAD-B251-DC44-97F2-D84E317BA039}"/>
                </a:ext>
              </a:extLst>
            </p:cNvPr>
            <p:cNvGrpSpPr>
              <a:grpSpLocks/>
            </p:cNvGrpSpPr>
            <p:nvPr/>
          </p:nvGrpSpPr>
          <p:grpSpPr bwMode="auto">
            <a:xfrm>
              <a:off x="118" y="3197"/>
              <a:ext cx="423" cy="576"/>
              <a:chOff x="1673" y="2160"/>
              <a:chExt cx="423" cy="576"/>
            </a:xfrm>
          </p:grpSpPr>
          <p:grpSp>
            <p:nvGrpSpPr>
              <p:cNvPr id="10" name="Group 247">
                <a:extLst>
                  <a:ext uri="{FF2B5EF4-FFF2-40B4-BE49-F238E27FC236}">
                    <a16:creationId xmlns:a16="http://schemas.microsoft.com/office/drawing/2014/main" id="{4D06223C-771D-3B4C-AA6D-7B0AFCB5805F}"/>
                  </a:ext>
                </a:extLst>
              </p:cNvPr>
              <p:cNvGrpSpPr>
                <a:grpSpLocks/>
              </p:cNvGrpSpPr>
              <p:nvPr/>
            </p:nvGrpSpPr>
            <p:grpSpPr bwMode="auto">
              <a:xfrm>
                <a:off x="1843" y="2160"/>
                <a:ext cx="253" cy="576"/>
                <a:chOff x="1958" y="2160"/>
                <a:chExt cx="253" cy="576"/>
              </a:xfrm>
            </p:grpSpPr>
            <p:sp>
              <p:nvSpPr>
                <p:cNvPr id="12" name="Freeform 248">
                  <a:extLst>
                    <a:ext uri="{FF2B5EF4-FFF2-40B4-BE49-F238E27FC236}">
                      <a16:creationId xmlns:a16="http://schemas.microsoft.com/office/drawing/2014/main" id="{8A193CAE-40B3-714D-8303-2F719235C829}"/>
                    </a:ext>
                  </a:extLst>
                </p:cNvPr>
                <p:cNvSpPr>
                  <a:spLocks/>
                </p:cNvSpPr>
                <p:nvPr/>
              </p:nvSpPr>
              <p:spPr bwMode="auto">
                <a:xfrm>
                  <a:off x="1958" y="2160"/>
                  <a:ext cx="116" cy="576"/>
                </a:xfrm>
                <a:custGeom>
                  <a:avLst/>
                  <a:gdLst>
                    <a:gd name="T0" fmla="*/ 58 w 116"/>
                    <a:gd name="T1" fmla="*/ 0 h 1152"/>
                    <a:gd name="T2" fmla="*/ 58 w 116"/>
                    <a:gd name="T3" fmla="*/ 115 h 1152"/>
                    <a:gd name="T4" fmla="*/ 116 w 116"/>
                    <a:gd name="T5" fmla="*/ 144 h 1152"/>
                    <a:gd name="T6" fmla="*/ 0 w 116"/>
                    <a:gd name="T7" fmla="*/ 202 h 1152"/>
                    <a:gd name="T8" fmla="*/ 116 w 116"/>
                    <a:gd name="T9" fmla="*/ 259 h 1152"/>
                    <a:gd name="T10" fmla="*/ 0 w 116"/>
                    <a:gd name="T11" fmla="*/ 317 h 1152"/>
                    <a:gd name="T12" fmla="*/ 116 w 116"/>
                    <a:gd name="T13" fmla="*/ 375 h 1152"/>
                    <a:gd name="T14" fmla="*/ 0 w 116"/>
                    <a:gd name="T15" fmla="*/ 432 h 1152"/>
                    <a:gd name="T16" fmla="*/ 58 w 116"/>
                    <a:gd name="T17" fmla="*/ 461 h 1152"/>
                    <a:gd name="T18" fmla="*/ 58 w 116"/>
                    <a:gd name="T19" fmla="*/ 576 h 11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6"/>
                    <a:gd name="T31" fmla="*/ 0 h 1152"/>
                    <a:gd name="T32" fmla="*/ 116 w 116"/>
                    <a:gd name="T33" fmla="*/ 1152 h 115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6" h="1152">
                      <a:moveTo>
                        <a:pt x="58" y="0"/>
                      </a:moveTo>
                      <a:lnTo>
                        <a:pt x="58" y="230"/>
                      </a:lnTo>
                      <a:lnTo>
                        <a:pt x="116" y="288"/>
                      </a:lnTo>
                      <a:lnTo>
                        <a:pt x="0" y="403"/>
                      </a:lnTo>
                      <a:lnTo>
                        <a:pt x="116" y="518"/>
                      </a:lnTo>
                      <a:lnTo>
                        <a:pt x="0" y="634"/>
                      </a:lnTo>
                      <a:lnTo>
                        <a:pt x="116" y="749"/>
                      </a:lnTo>
                      <a:lnTo>
                        <a:pt x="0" y="864"/>
                      </a:lnTo>
                      <a:lnTo>
                        <a:pt x="58" y="922"/>
                      </a:lnTo>
                      <a:lnTo>
                        <a:pt x="58" y="1152"/>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3" name="Text Box 249">
                  <a:extLst>
                    <a:ext uri="{FF2B5EF4-FFF2-40B4-BE49-F238E27FC236}">
                      <a16:creationId xmlns:a16="http://schemas.microsoft.com/office/drawing/2014/main" id="{2D0F74A5-BD5A-D14D-8EE4-15760B859646}"/>
                    </a:ext>
                  </a:extLst>
                </p:cNvPr>
                <p:cNvSpPr txBox="1">
                  <a:spLocks noChangeArrowheads="1"/>
                </p:cNvSpPr>
                <p:nvPr/>
              </p:nvSpPr>
              <p:spPr bwMode="auto">
                <a:xfrm>
                  <a:off x="2049" y="2403"/>
                  <a:ext cx="162"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sz="800"/>
                    <a:t>R</a:t>
                  </a:r>
                </a:p>
              </p:txBody>
            </p:sp>
          </p:grpSp>
          <p:sp>
            <p:nvSpPr>
              <p:cNvPr id="11" name="Line 250">
                <a:extLst>
                  <a:ext uri="{FF2B5EF4-FFF2-40B4-BE49-F238E27FC236}">
                    <a16:creationId xmlns:a16="http://schemas.microsoft.com/office/drawing/2014/main" id="{542D4D64-176E-3D44-B611-F3E6DE179575}"/>
                  </a:ext>
                </a:extLst>
              </p:cNvPr>
              <p:cNvSpPr>
                <a:spLocks noChangeShapeType="1"/>
              </p:cNvSpPr>
              <p:nvPr/>
            </p:nvSpPr>
            <p:spPr bwMode="auto">
              <a:xfrm>
                <a:off x="1673" y="2462"/>
                <a:ext cx="115"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sp>
          <p:nvSpPr>
            <p:cNvPr id="9" name="Freeform 368">
              <a:extLst>
                <a:ext uri="{FF2B5EF4-FFF2-40B4-BE49-F238E27FC236}">
                  <a16:creationId xmlns:a16="http://schemas.microsoft.com/office/drawing/2014/main" id="{269104AB-3724-1844-9272-92F9EB0521CD}"/>
                </a:ext>
              </a:extLst>
            </p:cNvPr>
            <p:cNvSpPr>
              <a:spLocks/>
            </p:cNvSpPr>
            <p:nvPr/>
          </p:nvSpPr>
          <p:spPr bwMode="auto">
            <a:xfrm>
              <a:off x="173" y="3197"/>
              <a:ext cx="173" cy="576"/>
            </a:xfrm>
            <a:custGeom>
              <a:avLst/>
              <a:gdLst>
                <a:gd name="T0" fmla="*/ 173 w 173"/>
                <a:gd name="T1" fmla="*/ 0 h 576"/>
                <a:gd name="T2" fmla="*/ 0 w 173"/>
                <a:gd name="T3" fmla="*/ 345 h 576"/>
                <a:gd name="T4" fmla="*/ 173 w 173"/>
                <a:gd name="T5" fmla="*/ 576 h 576"/>
                <a:gd name="T6" fmla="*/ 173 w 173"/>
                <a:gd name="T7" fmla="*/ 0 h 576"/>
                <a:gd name="T8" fmla="*/ 0 60000 65536"/>
                <a:gd name="T9" fmla="*/ 0 60000 65536"/>
                <a:gd name="T10" fmla="*/ 0 60000 65536"/>
                <a:gd name="T11" fmla="*/ 0 60000 65536"/>
                <a:gd name="T12" fmla="*/ 0 w 173"/>
                <a:gd name="T13" fmla="*/ 0 h 576"/>
                <a:gd name="T14" fmla="*/ 173 w 173"/>
                <a:gd name="T15" fmla="*/ 576 h 576"/>
              </a:gdLst>
              <a:ahLst/>
              <a:cxnLst>
                <a:cxn ang="T8">
                  <a:pos x="T0" y="T1"/>
                </a:cxn>
                <a:cxn ang="T9">
                  <a:pos x="T2" y="T3"/>
                </a:cxn>
                <a:cxn ang="T10">
                  <a:pos x="T4" y="T5"/>
                </a:cxn>
                <a:cxn ang="T11">
                  <a:pos x="T6" y="T7"/>
                </a:cxn>
              </a:cxnLst>
              <a:rect l="T12" t="T13" r="T14" b="T15"/>
              <a:pathLst>
                <a:path w="173" h="576">
                  <a:moveTo>
                    <a:pt x="173" y="0"/>
                  </a:moveTo>
                  <a:lnTo>
                    <a:pt x="0" y="345"/>
                  </a:lnTo>
                  <a:lnTo>
                    <a:pt x="173" y="576"/>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mc:AlternateContent xmlns:mc="http://schemas.openxmlformats.org/markup-compatibility/2006" xmlns:a14="http://schemas.microsoft.com/office/drawing/2010/main">
        <mc:Choice Requires="a14">
          <p:sp>
            <p:nvSpPr>
              <p:cNvPr id="14" name="Content Placeholder 2">
                <a:extLst>
                  <a:ext uri="{FF2B5EF4-FFF2-40B4-BE49-F238E27FC236}">
                    <a16:creationId xmlns:a16="http://schemas.microsoft.com/office/drawing/2014/main" id="{FF72EC57-A990-8E40-9216-03F5A2E9B291}"/>
                  </a:ext>
                </a:extLst>
              </p:cNvPr>
              <p:cNvSpPr txBox="1">
                <a:spLocks/>
              </p:cNvSpPr>
              <p:nvPr/>
            </p:nvSpPr>
            <p:spPr>
              <a:xfrm>
                <a:off x="251888" y="1728742"/>
                <a:ext cx="11582400" cy="466344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a:latin typeface="Arial" charset="0"/>
                    <a:ea typeface="Arial" charset="0"/>
                    <a:cs typeface="Arial" charset="0"/>
                  </a:rPr>
                  <a:t>Symbol</a:t>
                </a:r>
              </a:p>
              <a:p>
                <a:pPr algn="l"/>
                <a:r>
                  <a:rPr lang="en-US">
                    <a:latin typeface="Arial" charset="0"/>
                    <a:ea typeface="Arial" charset="0"/>
                    <a:cs typeface="Arial" charset="0"/>
                  </a:rPr>
                  <a:t>                             fixed                       variable</a:t>
                </a:r>
              </a:p>
              <a:p>
                <a:pPr algn="l"/>
                <a:endParaRPr lang="en-US">
                  <a:latin typeface="Arial" charset="0"/>
                  <a:ea typeface="Arial" charset="0"/>
                  <a:cs typeface="Arial" charset="0"/>
                </a:endParaRPr>
              </a:p>
              <a:p>
                <a:pPr marL="342900" indent="-342900" algn="l">
                  <a:buFont typeface="Arial" panose="020B0604020202020204" pitchFamily="34" charset="0"/>
                  <a:buChar char="•"/>
                </a:pPr>
                <a:r>
                  <a:rPr lang="en-US">
                    <a:latin typeface="Arial" charset="0"/>
                    <a:ea typeface="Arial" charset="0"/>
                    <a:cs typeface="Arial" charset="0"/>
                  </a:rPr>
                  <a:t>Unit: ohms (𝝮).  Usually resistor values vary from ohms to kilo-ohms (10</a:t>
                </a:r>
                <a:r>
                  <a:rPr lang="en-US" baseline="30000">
                    <a:latin typeface="Arial" charset="0"/>
                    <a:ea typeface="Arial" charset="0"/>
                    <a:cs typeface="Arial" charset="0"/>
                  </a:rPr>
                  <a:t>3</a:t>
                </a:r>
                <a:r>
                  <a:rPr lang="en-US">
                    <a:latin typeface="Arial" charset="0"/>
                    <a:ea typeface="Arial" charset="0"/>
                    <a:cs typeface="Arial" charset="0"/>
                  </a:rPr>
                  <a:t> 𝝮) to megaohms (10</a:t>
                </a:r>
                <a:r>
                  <a:rPr lang="en-US" baseline="30000">
                    <a:latin typeface="Arial" charset="0"/>
                    <a:ea typeface="Arial" charset="0"/>
                    <a:cs typeface="Arial" charset="0"/>
                  </a:rPr>
                  <a:t>6</a:t>
                </a:r>
                <a:r>
                  <a:rPr lang="en-US">
                    <a:latin typeface="Arial" charset="0"/>
                    <a:ea typeface="Arial" charset="0"/>
                    <a:cs typeface="Arial" charset="0"/>
                  </a:rPr>
                  <a:t> 𝝮).</a:t>
                </a:r>
              </a:p>
              <a:p>
                <a:pPr marL="342900" indent="-342900" algn="l">
                  <a:buFont typeface="Arial" panose="020B0604020202020204" pitchFamily="34" charset="0"/>
                  <a:buChar char="•"/>
                </a:pPr>
                <a:r>
                  <a:rPr lang="en-US">
                    <a:latin typeface="Arial" charset="0"/>
                    <a:ea typeface="Arial" charset="0"/>
                    <a:cs typeface="Arial" charset="0"/>
                  </a:rPr>
                  <a:t>The resistor value (in ohms) is indicated by colored bands around the resistor.</a:t>
                </a:r>
              </a:p>
              <a:p>
                <a:pPr marL="342900" indent="-342900" algn="l">
                  <a:buFont typeface="Arial" panose="020B0604020202020204" pitchFamily="34" charset="0"/>
                  <a:buChar char="•"/>
                </a:pPr>
                <a:r>
                  <a:rPr lang="en-US">
                    <a:latin typeface="Arial" charset="0"/>
                    <a:ea typeface="Arial" charset="0"/>
                    <a:cs typeface="Arial" charset="0"/>
                  </a:rPr>
                  <a:t>The inverse of resistance is conductance, </a:t>
                </a:r>
                <a14:m>
                  <m:oMath xmlns:m="http://schemas.openxmlformats.org/officeDocument/2006/math">
                    <m:r>
                      <a:rPr lang="en-US" b="0" i="1" smtClean="0">
                        <a:latin typeface="Cambria Math" panose="02040503050406030204" pitchFamily="18" charset="0"/>
                        <a:ea typeface="Arial" charset="0"/>
                        <a:cs typeface="Arial" charset="0"/>
                      </a:rPr>
                      <m:t>𝐺</m:t>
                    </m:r>
                    <m:r>
                      <a:rPr lang="en-US" b="0" i="1" smtClean="0">
                        <a:latin typeface="Cambria Math" panose="02040503050406030204" pitchFamily="18" charset="0"/>
                        <a:ea typeface="Arial" charset="0"/>
                        <a:cs typeface="Arial" charset="0"/>
                      </a:rPr>
                      <m:t>=</m:t>
                    </m:r>
                    <m:sSup>
                      <m:sSupPr>
                        <m:ctrlPr>
                          <a:rPr lang="en-US" b="0" i="1" smtClean="0">
                            <a:latin typeface="Cambria Math" panose="02040503050406030204" pitchFamily="18" charset="0"/>
                            <a:cs typeface="Arial" charset="0"/>
                          </a:rPr>
                        </m:ctrlPr>
                      </m:sSupPr>
                      <m:e>
                        <m:r>
                          <a:rPr lang="en-US" b="0" i="1" smtClean="0">
                            <a:latin typeface="Cambria Math" panose="02040503050406030204" pitchFamily="18" charset="0"/>
                            <a:cs typeface="Arial" charset="0"/>
                          </a:rPr>
                          <m:t>𝑅</m:t>
                        </m:r>
                      </m:e>
                      <m:sup>
                        <m:r>
                          <a:rPr lang="en-US" b="0" i="1" smtClean="0">
                            <a:latin typeface="Cambria Math" panose="02040503050406030204" pitchFamily="18" charset="0"/>
                            <a:cs typeface="Arial" charset="0"/>
                          </a:rPr>
                          <m:t>−1</m:t>
                        </m:r>
                      </m:sup>
                    </m:sSup>
                  </m:oMath>
                </a14:m>
                <a:r>
                  <a:rPr lang="en-US">
                    <a:latin typeface="Arial" charset="0"/>
                    <a:ea typeface="Arial" charset="0"/>
                    <a:cs typeface="Arial" charset="0"/>
                  </a:rPr>
                  <a:t>.</a:t>
                </a:r>
              </a:p>
              <a:p>
                <a:pPr marL="342900" indent="-342900" algn="l">
                  <a:buFont typeface="Arial" panose="020B0604020202020204" pitchFamily="34" charset="0"/>
                  <a:buChar char="•"/>
                </a:pPr>
                <a14:m>
                  <m:oMath xmlns:m="http://schemas.openxmlformats.org/officeDocument/2006/math">
                    <m:r>
                      <a:rPr lang="en-US" b="0" i="1" smtClean="0">
                        <a:latin typeface="Cambria Math" panose="02040503050406030204" pitchFamily="18" charset="0"/>
                        <a:ea typeface="Arial" charset="0"/>
                        <a:cs typeface="Arial" charset="0"/>
                      </a:rPr>
                      <m:t>𝐼𝑅</m:t>
                    </m:r>
                    <m:r>
                      <a:rPr lang="en-US" b="0" i="1" smtClean="0">
                        <a:latin typeface="Cambria Math" panose="02040503050406030204" pitchFamily="18" charset="0"/>
                        <a:ea typeface="Arial" charset="0"/>
                        <a:cs typeface="Arial" charset="0"/>
                      </a:rPr>
                      <m:t>=</m:t>
                    </m:r>
                    <m:r>
                      <a:rPr lang="en-US" b="0" i="1" smtClean="0">
                        <a:latin typeface="Cambria Math" panose="02040503050406030204" pitchFamily="18" charset="0"/>
                        <a:ea typeface="Arial" charset="0"/>
                        <a:cs typeface="Arial" charset="0"/>
                      </a:rPr>
                      <m:t>𝑉</m:t>
                    </m:r>
                    <m:r>
                      <a:rPr lang="en-US" b="0" i="0" smtClean="0">
                        <a:latin typeface="Cambria Math" panose="02040503050406030204" pitchFamily="18" charset="0"/>
                        <a:ea typeface="Arial" charset="0"/>
                        <a:cs typeface="Arial" charset="0"/>
                      </a:rPr>
                      <m:t>.</m:t>
                    </m:r>
                  </m:oMath>
                </a14:m>
                <a:endParaRPr lang="en-US">
                  <a:latin typeface="Arial" charset="0"/>
                  <a:ea typeface="Arial" charset="0"/>
                  <a:cs typeface="Arial" charset="0"/>
                </a:endParaRPr>
              </a:p>
              <a:p>
                <a:pPr marL="342900" indent="-342900" algn="l">
                  <a:buFont typeface="Arial" panose="020B0604020202020204" pitchFamily="34" charset="0"/>
                  <a:buChar char="•"/>
                </a:pPr>
                <a14:m>
                  <m:oMath xmlns:m="http://schemas.openxmlformats.org/officeDocument/2006/math">
                    <m:r>
                      <a:rPr lang="en-US" b="0" i="1" smtClean="0">
                        <a:latin typeface="Cambria Math" panose="02040503050406030204" pitchFamily="18" charset="0"/>
                        <a:ea typeface="Arial" charset="0"/>
                        <a:cs typeface="Arial" charset="0"/>
                      </a:rPr>
                      <m:t>𝑍</m:t>
                    </m:r>
                    <m:r>
                      <a:rPr lang="en-US" b="0" i="1" smtClean="0">
                        <a:latin typeface="Cambria Math" panose="02040503050406030204" pitchFamily="18" charset="0"/>
                        <a:ea typeface="Arial" charset="0"/>
                        <a:cs typeface="Arial" charset="0"/>
                      </a:rPr>
                      <m:t>=</m:t>
                    </m:r>
                    <m:r>
                      <a:rPr lang="en-US" b="0" i="1" smtClean="0">
                        <a:latin typeface="Cambria Math" panose="02040503050406030204" pitchFamily="18" charset="0"/>
                        <a:ea typeface="Arial" charset="0"/>
                        <a:cs typeface="Arial" charset="0"/>
                      </a:rPr>
                      <m:t>𝑅</m:t>
                    </m:r>
                  </m:oMath>
                </a14:m>
                <a:endParaRPr lang="en-US">
                  <a:latin typeface="Arial" charset="0"/>
                  <a:ea typeface="Arial" charset="0"/>
                  <a:cs typeface="Arial" charset="0"/>
                </a:endParaRPr>
              </a:p>
              <a:p>
                <a:pPr marL="342900" indent="-342900" algn="l">
                  <a:buFont typeface="Arial" panose="020B0604020202020204" pitchFamily="34" charset="0"/>
                  <a:buChar char="•"/>
                </a:pPr>
                <a:r>
                  <a:rPr lang="en-US">
                    <a:latin typeface="Arial" charset="0"/>
                    <a:ea typeface="Arial" charset="0"/>
                    <a:cs typeface="Arial" charset="0"/>
                  </a:rPr>
                  <a:t>Dissipated energy: </a:t>
                </a:r>
                <a14:m>
                  <m:oMath xmlns:m="http://schemas.openxmlformats.org/officeDocument/2006/math">
                    <m:r>
                      <a:rPr lang="en-US" b="0" i="1" smtClean="0">
                        <a:latin typeface="Cambria Math" panose="02040503050406030204" pitchFamily="18" charset="0"/>
                        <a:ea typeface="Arial" charset="0"/>
                        <a:cs typeface="Arial" charset="0"/>
                      </a:rPr>
                      <m:t>𝐸</m:t>
                    </m:r>
                    <m:r>
                      <a:rPr lang="en-US" b="0" i="1" smtClean="0">
                        <a:latin typeface="Cambria Math" panose="02040503050406030204" pitchFamily="18" charset="0"/>
                        <a:ea typeface="Arial" charset="0"/>
                        <a:cs typeface="Arial" charset="0"/>
                      </a:rPr>
                      <m:t>=</m:t>
                    </m:r>
                    <m:sSup>
                      <m:sSupPr>
                        <m:ctrlPr>
                          <a:rPr lang="en-US" b="0" i="1" smtClean="0">
                            <a:latin typeface="Cambria Math" panose="02040503050406030204" pitchFamily="18" charset="0"/>
                            <a:cs typeface="Arial" charset="0"/>
                          </a:rPr>
                        </m:ctrlPr>
                      </m:sSupPr>
                      <m:e>
                        <m:r>
                          <a:rPr lang="en-US" b="0" i="1" smtClean="0">
                            <a:latin typeface="Cambria Math" panose="02040503050406030204" pitchFamily="18" charset="0"/>
                            <a:cs typeface="Arial" charset="0"/>
                          </a:rPr>
                          <m:t>𝐼</m:t>
                        </m:r>
                      </m:e>
                      <m:sup>
                        <m:r>
                          <a:rPr lang="en-US" b="0" i="1" smtClean="0">
                            <a:latin typeface="Cambria Math" panose="02040503050406030204" pitchFamily="18" charset="0"/>
                            <a:cs typeface="Arial" charset="0"/>
                          </a:rPr>
                          <m:t>2</m:t>
                        </m:r>
                      </m:sup>
                    </m:sSup>
                    <m:r>
                      <a:rPr lang="en-US" b="0" i="1" smtClean="0">
                        <a:latin typeface="Cambria Math" panose="02040503050406030204" pitchFamily="18" charset="0"/>
                        <a:cs typeface="Arial" charset="0"/>
                      </a:rPr>
                      <m:t>𝑅</m:t>
                    </m:r>
                    <m:r>
                      <a:rPr lang="en-US" b="0" i="0" smtClean="0">
                        <a:latin typeface="Cambria Math" panose="02040503050406030204" pitchFamily="18" charset="0"/>
                        <a:cs typeface="Arial" charset="0"/>
                      </a:rPr>
                      <m:t>.</m:t>
                    </m:r>
                  </m:oMath>
                </a14:m>
                <a:endParaRPr lang="en-US" baseline="30000">
                  <a:latin typeface="Arial" charset="0"/>
                  <a:ea typeface="Arial" charset="0"/>
                  <a:cs typeface="Arial" charset="0"/>
                </a:endParaRPr>
              </a:p>
              <a:p>
                <a:pPr algn="l"/>
                <a:endParaRPr lang="en-US">
                  <a:latin typeface="Arial" charset="0"/>
                  <a:ea typeface="Arial" charset="0"/>
                  <a:cs typeface="Arial" charset="0"/>
                </a:endParaRPr>
              </a:p>
            </p:txBody>
          </p:sp>
        </mc:Choice>
        <mc:Fallback xmlns="">
          <p:sp>
            <p:nvSpPr>
              <p:cNvPr id="14" name="Content Placeholder 2">
                <a:extLst>
                  <a:ext uri="{FF2B5EF4-FFF2-40B4-BE49-F238E27FC236}">
                    <a16:creationId xmlns:a16="http://schemas.microsoft.com/office/drawing/2014/main" id="{FF72EC57-A990-8E40-9216-03F5A2E9B291}"/>
                  </a:ext>
                </a:extLst>
              </p:cNvPr>
              <p:cNvSpPr txBox="1">
                <a:spLocks noRot="1" noChangeAspect="1" noMove="1" noResize="1" noEditPoints="1" noAdjustHandles="1" noChangeArrowheads="1" noChangeShapeType="1" noTextEdit="1"/>
              </p:cNvSpPr>
              <p:nvPr/>
            </p:nvSpPr>
            <p:spPr>
              <a:xfrm>
                <a:off x="251888" y="1728742"/>
                <a:ext cx="11582400" cy="4663440"/>
              </a:xfrm>
              <a:prstGeom prst="rect">
                <a:avLst/>
              </a:prstGeom>
              <a:blipFill>
                <a:blip r:embed="rId3"/>
                <a:stretch>
                  <a:fillRect l="-657" t="-1630"/>
                </a:stretch>
              </a:blipFill>
            </p:spPr>
            <p:txBody>
              <a:bodyPr/>
              <a:lstStyle/>
              <a:p>
                <a:r>
                  <a:rPr lang="en-US">
                    <a:noFill/>
                  </a:rPr>
                  <a:t> </a:t>
                </a:r>
              </a:p>
            </p:txBody>
          </p:sp>
        </mc:Fallback>
      </mc:AlternateContent>
      <p:pic>
        <p:nvPicPr>
          <p:cNvPr id="3074" name="Picture 2" descr="page66image2514822992">
            <a:extLst>
              <a:ext uri="{FF2B5EF4-FFF2-40B4-BE49-F238E27FC236}">
                <a16:creationId xmlns:a16="http://schemas.microsoft.com/office/drawing/2014/main" id="{8C6CCF48-023F-804C-944A-E24880E70625}"/>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4313114" y="1951721"/>
            <a:ext cx="177800" cy="111760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descr="page71image2534284880">
            <a:extLst>
              <a:ext uri="{FF2B5EF4-FFF2-40B4-BE49-F238E27FC236}">
                <a16:creationId xmlns:a16="http://schemas.microsoft.com/office/drawing/2014/main" id="{D6928573-D3CC-3547-BC0D-6929613E6223}"/>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7774012" y="1116011"/>
            <a:ext cx="952500" cy="17145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D2173C7A-1843-014A-B23B-39781A8A0660}"/>
              </a:ext>
            </a:extLst>
          </p:cNvPr>
          <p:cNvSpPr txBox="1"/>
          <p:nvPr/>
        </p:nvSpPr>
        <p:spPr>
          <a:xfrm>
            <a:off x="8682779" y="1559283"/>
            <a:ext cx="2081678" cy="584775"/>
          </a:xfrm>
          <a:prstGeom prst="rect">
            <a:avLst/>
          </a:prstGeom>
          <a:noFill/>
        </p:spPr>
        <p:txBody>
          <a:bodyPr wrap="square" rtlCol="0">
            <a:spAutoFit/>
          </a:bodyPr>
          <a:lstStyle/>
          <a:p>
            <a:r>
              <a:rPr lang="en-US" sz="1600"/>
              <a:t>Credit: Make Electronics</a:t>
            </a:r>
          </a:p>
        </p:txBody>
      </p:sp>
    </p:spTree>
    <p:extLst>
      <p:ext uri="{BB962C8B-B14F-4D97-AF65-F5344CB8AC3E}">
        <p14:creationId xmlns:p14="http://schemas.microsoft.com/office/powerpoint/2010/main" val="290982361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72545"/>
            <a:ext cx="10238509" cy="868362"/>
          </a:xfrm>
        </p:spPr>
        <p:txBody>
          <a:bodyPr anchor="ctr">
            <a:normAutofit/>
          </a:bodyPr>
          <a:lstStyle/>
          <a:p>
            <a:pPr algn="ctr"/>
            <a:r>
              <a:rPr lang="en-US" sz="4400">
                <a:latin typeface="Arial" panose="020B0604020202020204" pitchFamily="34" charset="0"/>
                <a:cs typeface="Arial" panose="020B0604020202020204" pitchFamily="34" charset="0"/>
              </a:rPr>
              <a:t>PCF8591 pinout and connections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90</a:t>
            </a:fld>
            <a:endParaRPr lang="en-US"/>
          </a:p>
        </p:txBody>
      </p:sp>
      <p:sp>
        <p:nvSpPr>
          <p:cNvPr id="9" name="Content Placeholder 2">
            <a:extLst>
              <a:ext uri="{FF2B5EF4-FFF2-40B4-BE49-F238E27FC236}">
                <a16:creationId xmlns:a16="http://schemas.microsoft.com/office/drawing/2014/main" id="{2E6BBF51-7FB3-B547-8703-921FCD00585B}"/>
              </a:ext>
            </a:extLst>
          </p:cNvPr>
          <p:cNvSpPr txBox="1">
            <a:spLocks/>
          </p:cNvSpPr>
          <p:nvPr/>
        </p:nvSpPr>
        <p:spPr>
          <a:xfrm>
            <a:off x="448569" y="1354146"/>
            <a:ext cx="10766715" cy="99716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marL="342900" indent="-342900" algn="l">
              <a:spcBef>
                <a:spcPts val="400"/>
              </a:spcBef>
              <a:buFont typeface="Arial" charset="0"/>
              <a:buChar char="•"/>
            </a:pPr>
            <a:r>
              <a:rPr lang="en-US" sz="2000">
                <a:latin typeface="Arial" charset="0"/>
                <a:ea typeface="Arial" charset="0"/>
                <a:cs typeface="Arial" charset="0"/>
              </a:rPr>
              <a:t>The </a:t>
            </a:r>
            <a:r>
              <a:rPr lang="en-US" sz="2000">
                <a:latin typeface="Arial" panose="020B0604020202020204" pitchFamily="34" charset="0"/>
                <a:cs typeface="Arial" panose="020B0604020202020204" pitchFamily="34" charset="0"/>
              </a:rPr>
              <a:t>PCF8591 which employs a I2C interface to the Raspberry Pi.</a:t>
            </a:r>
            <a:r>
              <a:rPr lang="en-US" sz="2000" b="1"/>
              <a:t> </a:t>
            </a:r>
            <a:endParaRPr lang="en-US" sz="2000"/>
          </a:p>
          <a:p>
            <a:pPr marL="342900" indent="-342900" algn="l">
              <a:spcBef>
                <a:spcPts val="400"/>
              </a:spcBef>
              <a:buFont typeface="Arial" charset="0"/>
              <a:buChar char="•"/>
            </a:pPr>
            <a:endParaRPr lang="en-US" sz="1600">
              <a:latin typeface="Courier New" panose="02070309020205020404" pitchFamily="49" charset="0"/>
              <a:ea typeface="Arial" charset="0"/>
              <a:cs typeface="Courier New" panose="02070309020205020404" pitchFamily="49" charset="0"/>
            </a:endParaRPr>
          </a:p>
          <a:p>
            <a:pPr algn="l"/>
            <a:r>
              <a:rPr lang="en-US" sz="1400">
                <a:latin typeface="Cordia New" panose="020B0304020202020204" pitchFamily="34" charset="-34"/>
                <a:ea typeface="Arial" charset="0"/>
                <a:cs typeface="Cordia New" panose="020B0304020202020204" pitchFamily="34" charset="-34"/>
              </a:rPr>
              <a:t> </a:t>
            </a:r>
          </a:p>
        </p:txBody>
      </p:sp>
      <p:sp>
        <p:nvSpPr>
          <p:cNvPr id="10" name="Content Placeholder 2">
            <a:extLst>
              <a:ext uri="{FF2B5EF4-FFF2-40B4-BE49-F238E27FC236}">
                <a16:creationId xmlns:a16="http://schemas.microsoft.com/office/drawing/2014/main" id="{D8D944AC-C7D6-D148-B2B2-3076A8F37FEF}"/>
              </a:ext>
            </a:extLst>
          </p:cNvPr>
          <p:cNvSpPr txBox="1">
            <a:spLocks/>
          </p:cNvSpPr>
          <p:nvPr/>
        </p:nvSpPr>
        <p:spPr>
          <a:xfrm>
            <a:off x="853520" y="1711233"/>
            <a:ext cx="2033374" cy="203780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marL="285750" indent="-285750" algn="l">
              <a:spcBef>
                <a:spcPts val="0"/>
              </a:spcBef>
              <a:buFont typeface="Arial" panose="020B0604020202020204" pitchFamily="34" charset="0"/>
              <a:buChar char="•"/>
            </a:pPr>
            <a:r>
              <a:rPr lang="en-US" sz="1600">
                <a:latin typeface="Calibri" panose="020F0502020204030204" pitchFamily="34" charset="0"/>
                <a:ea typeface="Arial" charset="0"/>
                <a:cs typeface="Calibri" panose="020F0502020204030204" pitchFamily="34" charset="0"/>
              </a:rPr>
              <a:t>Pin 1 – Ain</a:t>
            </a:r>
            <a:r>
              <a:rPr lang="en-US" sz="1600" baseline="-25000">
                <a:latin typeface="Calibri" panose="020F0502020204030204" pitchFamily="34" charset="0"/>
                <a:ea typeface="Arial" charset="0"/>
                <a:cs typeface="Calibri" panose="020F0502020204030204" pitchFamily="34" charset="0"/>
              </a:rPr>
              <a:t>0</a:t>
            </a:r>
          </a:p>
          <a:p>
            <a:pPr marL="285750" indent="-285750" algn="l">
              <a:spcBef>
                <a:spcPts val="0"/>
              </a:spcBef>
              <a:buFont typeface="Arial" panose="020B0604020202020204" pitchFamily="34" charset="0"/>
              <a:buChar char="•"/>
            </a:pPr>
            <a:r>
              <a:rPr lang="en-US" sz="1600">
                <a:latin typeface="Calibri" panose="020F0502020204030204" pitchFamily="34" charset="0"/>
                <a:ea typeface="Arial" charset="0"/>
                <a:cs typeface="Calibri" panose="020F0502020204030204" pitchFamily="34" charset="0"/>
              </a:rPr>
              <a:t>Pin 2 – Ain</a:t>
            </a:r>
            <a:r>
              <a:rPr lang="en-US" sz="1600" baseline="-25000">
                <a:latin typeface="Calibri" panose="020F0502020204030204" pitchFamily="34" charset="0"/>
                <a:ea typeface="Arial" charset="0"/>
                <a:cs typeface="Calibri" panose="020F0502020204030204" pitchFamily="34" charset="0"/>
              </a:rPr>
              <a:t>1</a:t>
            </a:r>
          </a:p>
          <a:p>
            <a:pPr marL="285750" indent="-285750" algn="l">
              <a:spcBef>
                <a:spcPts val="0"/>
              </a:spcBef>
              <a:buFont typeface="Arial" panose="020B0604020202020204" pitchFamily="34" charset="0"/>
              <a:buChar char="•"/>
            </a:pPr>
            <a:r>
              <a:rPr lang="en-US" sz="1600">
                <a:latin typeface="Calibri" panose="020F0502020204030204" pitchFamily="34" charset="0"/>
                <a:ea typeface="Arial" charset="0"/>
                <a:cs typeface="Calibri" panose="020F0502020204030204" pitchFamily="34" charset="0"/>
              </a:rPr>
              <a:t>Pin 3 – Ain</a:t>
            </a:r>
            <a:r>
              <a:rPr lang="en-US" sz="1600" baseline="-25000">
                <a:latin typeface="Calibri" panose="020F0502020204030204" pitchFamily="34" charset="0"/>
                <a:ea typeface="Arial" charset="0"/>
                <a:cs typeface="Calibri" panose="020F0502020204030204" pitchFamily="34" charset="0"/>
              </a:rPr>
              <a:t>2</a:t>
            </a:r>
          </a:p>
          <a:p>
            <a:pPr marL="285750" indent="-285750" algn="l">
              <a:spcBef>
                <a:spcPts val="0"/>
              </a:spcBef>
              <a:buFont typeface="Arial" panose="020B0604020202020204" pitchFamily="34" charset="0"/>
              <a:buChar char="•"/>
            </a:pPr>
            <a:r>
              <a:rPr lang="en-US" sz="1600">
                <a:latin typeface="Calibri" panose="020F0502020204030204" pitchFamily="34" charset="0"/>
                <a:ea typeface="Arial" charset="0"/>
                <a:cs typeface="Calibri" panose="020F0502020204030204" pitchFamily="34" charset="0"/>
              </a:rPr>
              <a:t>Pin 4 - Ain</a:t>
            </a:r>
            <a:r>
              <a:rPr lang="en-US" sz="1600" baseline="-25000">
                <a:latin typeface="Calibri" panose="020F0502020204030204" pitchFamily="34" charset="0"/>
                <a:ea typeface="Arial" charset="0"/>
                <a:cs typeface="Calibri" panose="020F0502020204030204" pitchFamily="34" charset="0"/>
              </a:rPr>
              <a:t>3</a:t>
            </a:r>
          </a:p>
          <a:p>
            <a:pPr marL="285750" indent="-285750" algn="l">
              <a:spcBef>
                <a:spcPts val="0"/>
              </a:spcBef>
              <a:buFont typeface="Arial" panose="020B0604020202020204" pitchFamily="34" charset="0"/>
              <a:buChar char="•"/>
            </a:pPr>
            <a:r>
              <a:rPr lang="en-US" sz="1600">
                <a:latin typeface="Calibri" panose="020F0502020204030204" pitchFamily="34" charset="0"/>
                <a:ea typeface="Arial" charset="0"/>
                <a:cs typeface="Calibri" panose="020F0502020204030204" pitchFamily="34" charset="0"/>
              </a:rPr>
              <a:t>Pin 5 – A</a:t>
            </a:r>
            <a:r>
              <a:rPr lang="en-US" sz="1600" baseline="-25000">
                <a:latin typeface="Calibri" panose="020F0502020204030204" pitchFamily="34" charset="0"/>
                <a:ea typeface="Arial" charset="0"/>
                <a:cs typeface="Calibri" panose="020F0502020204030204" pitchFamily="34" charset="0"/>
              </a:rPr>
              <a:t>0</a:t>
            </a:r>
          </a:p>
          <a:p>
            <a:pPr marL="285750" indent="-285750" algn="l">
              <a:spcBef>
                <a:spcPts val="0"/>
              </a:spcBef>
              <a:buFont typeface="Arial" panose="020B0604020202020204" pitchFamily="34" charset="0"/>
              <a:buChar char="•"/>
            </a:pPr>
            <a:r>
              <a:rPr lang="en-US" sz="1600">
                <a:latin typeface="Calibri" panose="020F0502020204030204" pitchFamily="34" charset="0"/>
                <a:ea typeface="Arial" charset="0"/>
                <a:cs typeface="Calibri" panose="020F0502020204030204" pitchFamily="34" charset="0"/>
              </a:rPr>
              <a:t>Pin 6 – A</a:t>
            </a:r>
            <a:r>
              <a:rPr lang="en-US" sz="1600" baseline="-25000">
                <a:latin typeface="Calibri" panose="020F0502020204030204" pitchFamily="34" charset="0"/>
                <a:ea typeface="Arial" charset="0"/>
                <a:cs typeface="Calibri" panose="020F0502020204030204" pitchFamily="34" charset="0"/>
              </a:rPr>
              <a:t>1</a:t>
            </a:r>
          </a:p>
          <a:p>
            <a:pPr marL="285750" indent="-285750" algn="l">
              <a:spcBef>
                <a:spcPts val="0"/>
              </a:spcBef>
              <a:buFont typeface="Arial" panose="020B0604020202020204" pitchFamily="34" charset="0"/>
              <a:buChar char="•"/>
            </a:pPr>
            <a:r>
              <a:rPr lang="en-US" sz="1600">
                <a:latin typeface="Calibri" panose="020F0502020204030204" pitchFamily="34" charset="0"/>
                <a:ea typeface="Arial" charset="0"/>
                <a:cs typeface="Calibri" panose="020F0502020204030204" pitchFamily="34" charset="0"/>
              </a:rPr>
              <a:t>Pin 7 – A</a:t>
            </a:r>
            <a:r>
              <a:rPr lang="en-US" sz="1600" baseline="-25000">
                <a:latin typeface="Calibri" panose="020F0502020204030204" pitchFamily="34" charset="0"/>
                <a:ea typeface="Arial" charset="0"/>
                <a:cs typeface="Calibri" panose="020F0502020204030204" pitchFamily="34" charset="0"/>
              </a:rPr>
              <a:t>2</a:t>
            </a:r>
          </a:p>
          <a:p>
            <a:pPr marL="285750" indent="-285750" algn="l">
              <a:spcBef>
                <a:spcPts val="0"/>
              </a:spcBef>
              <a:buFont typeface="Arial" panose="020B0604020202020204" pitchFamily="34" charset="0"/>
              <a:buChar char="•"/>
            </a:pPr>
            <a:r>
              <a:rPr lang="en-US" sz="1600">
                <a:latin typeface="Calibri" panose="020F0502020204030204" pitchFamily="34" charset="0"/>
                <a:ea typeface="Arial" charset="0"/>
                <a:cs typeface="Calibri" panose="020F0502020204030204" pitchFamily="34" charset="0"/>
              </a:rPr>
              <a:t>Pin 8 - V</a:t>
            </a:r>
            <a:r>
              <a:rPr lang="en-US" sz="1600" baseline="-25000">
                <a:latin typeface="Calibri" panose="020F0502020204030204" pitchFamily="34" charset="0"/>
                <a:ea typeface="Arial" charset="0"/>
                <a:cs typeface="Calibri" panose="020F0502020204030204" pitchFamily="34" charset="0"/>
              </a:rPr>
              <a:t>SS</a:t>
            </a:r>
          </a:p>
        </p:txBody>
      </p:sp>
      <p:sp>
        <p:nvSpPr>
          <p:cNvPr id="6" name="Content Placeholder 2">
            <a:extLst>
              <a:ext uri="{FF2B5EF4-FFF2-40B4-BE49-F238E27FC236}">
                <a16:creationId xmlns:a16="http://schemas.microsoft.com/office/drawing/2014/main" id="{C6078060-A5B4-D443-9B0A-F5532097F8A9}"/>
              </a:ext>
            </a:extLst>
          </p:cNvPr>
          <p:cNvSpPr txBox="1">
            <a:spLocks/>
          </p:cNvSpPr>
          <p:nvPr/>
        </p:nvSpPr>
        <p:spPr>
          <a:xfrm>
            <a:off x="2669438" y="1711233"/>
            <a:ext cx="1915626" cy="177654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marL="285750" indent="-285750" algn="l">
              <a:spcBef>
                <a:spcPts val="0"/>
              </a:spcBef>
              <a:buFont typeface="Arial" panose="020B0604020202020204" pitchFamily="34" charset="0"/>
              <a:buChar char="•"/>
            </a:pPr>
            <a:r>
              <a:rPr lang="en-US" sz="1600" dirty="0">
                <a:latin typeface="Calibri" panose="020F0502020204030204" pitchFamily="34" charset="0"/>
                <a:ea typeface="Arial" charset="0"/>
                <a:cs typeface="Calibri" panose="020F0502020204030204" pitchFamily="34" charset="0"/>
              </a:rPr>
              <a:t>Pin 16 - V</a:t>
            </a:r>
            <a:r>
              <a:rPr lang="en-US" sz="1600" baseline="-25000" dirty="0">
                <a:latin typeface="Calibri" panose="020F0502020204030204" pitchFamily="34" charset="0"/>
                <a:ea typeface="Arial" charset="0"/>
                <a:cs typeface="Calibri" panose="020F0502020204030204" pitchFamily="34" charset="0"/>
              </a:rPr>
              <a:t>DD</a:t>
            </a:r>
          </a:p>
          <a:p>
            <a:pPr marL="285750" indent="-285750" algn="l">
              <a:spcBef>
                <a:spcPts val="0"/>
              </a:spcBef>
              <a:buFont typeface="Arial" panose="020B0604020202020204" pitchFamily="34" charset="0"/>
              <a:buChar char="•"/>
            </a:pPr>
            <a:r>
              <a:rPr lang="en-US" sz="1600" dirty="0">
                <a:latin typeface="Calibri" panose="020F0502020204030204" pitchFamily="34" charset="0"/>
                <a:ea typeface="Arial" charset="0"/>
                <a:cs typeface="Calibri" panose="020F0502020204030204" pitchFamily="34" charset="0"/>
              </a:rPr>
              <a:t>Pin 15 - </a:t>
            </a:r>
            <a:r>
              <a:rPr lang="en-US" sz="1600" dirty="0" err="1">
                <a:latin typeface="Calibri" panose="020F0502020204030204" pitchFamily="34" charset="0"/>
                <a:ea typeface="Arial" charset="0"/>
                <a:cs typeface="Calibri" panose="020F0502020204030204" pitchFamily="34" charset="0"/>
              </a:rPr>
              <a:t>A</a:t>
            </a:r>
            <a:r>
              <a:rPr lang="en-US" sz="1600" baseline="-25000" dirty="0" err="1">
                <a:latin typeface="Calibri" panose="020F0502020204030204" pitchFamily="34" charset="0"/>
                <a:ea typeface="Arial" charset="0"/>
                <a:cs typeface="Calibri" panose="020F0502020204030204" pitchFamily="34" charset="0"/>
              </a:rPr>
              <a:t>out</a:t>
            </a:r>
            <a:endParaRPr lang="en-US" sz="1600" baseline="-25000" dirty="0">
              <a:latin typeface="Calibri" panose="020F0502020204030204" pitchFamily="34" charset="0"/>
              <a:ea typeface="Arial" charset="0"/>
              <a:cs typeface="Calibri" panose="020F0502020204030204" pitchFamily="34" charset="0"/>
            </a:endParaRPr>
          </a:p>
          <a:p>
            <a:pPr marL="285750" indent="-285750" algn="l">
              <a:spcBef>
                <a:spcPts val="0"/>
              </a:spcBef>
              <a:buFont typeface="Arial" panose="020B0604020202020204" pitchFamily="34" charset="0"/>
              <a:buChar char="•"/>
            </a:pPr>
            <a:r>
              <a:rPr lang="en-US" sz="1600" dirty="0">
                <a:latin typeface="Calibri" panose="020F0502020204030204" pitchFamily="34" charset="0"/>
                <a:ea typeface="Arial" charset="0"/>
                <a:cs typeface="Calibri" panose="020F0502020204030204" pitchFamily="34" charset="0"/>
              </a:rPr>
              <a:t>Pin 14 - V</a:t>
            </a:r>
            <a:r>
              <a:rPr lang="en-US" sz="1600" baseline="-25000" dirty="0">
                <a:latin typeface="Calibri" panose="020F0502020204030204" pitchFamily="34" charset="0"/>
                <a:ea typeface="Arial" charset="0"/>
                <a:cs typeface="Calibri" panose="020F0502020204030204" pitchFamily="34" charset="0"/>
              </a:rPr>
              <a:t>REF</a:t>
            </a:r>
          </a:p>
          <a:p>
            <a:pPr marL="285750" indent="-285750" algn="l">
              <a:spcBef>
                <a:spcPts val="0"/>
              </a:spcBef>
              <a:buFont typeface="Arial" panose="020B0604020202020204" pitchFamily="34" charset="0"/>
              <a:buChar char="•"/>
            </a:pPr>
            <a:r>
              <a:rPr lang="en-US" sz="1600" dirty="0">
                <a:latin typeface="Calibri" panose="020F0502020204030204" pitchFamily="34" charset="0"/>
                <a:ea typeface="Arial" charset="0"/>
                <a:cs typeface="Calibri" panose="020F0502020204030204" pitchFamily="34" charset="0"/>
              </a:rPr>
              <a:t>Pin 13 - A</a:t>
            </a:r>
            <a:r>
              <a:rPr lang="en-US" sz="1600" baseline="-25000" dirty="0">
                <a:latin typeface="Calibri" panose="020F0502020204030204" pitchFamily="34" charset="0"/>
                <a:ea typeface="Arial" charset="0"/>
                <a:cs typeface="Calibri" panose="020F0502020204030204" pitchFamily="34" charset="0"/>
              </a:rPr>
              <a:t>GND</a:t>
            </a:r>
          </a:p>
          <a:p>
            <a:pPr marL="285750" indent="-285750" algn="l">
              <a:spcBef>
                <a:spcPts val="0"/>
              </a:spcBef>
              <a:buFont typeface="Arial" panose="020B0604020202020204" pitchFamily="34" charset="0"/>
              <a:buChar char="•"/>
            </a:pPr>
            <a:r>
              <a:rPr lang="en-US" sz="1600" dirty="0">
                <a:latin typeface="Calibri" panose="020F0502020204030204" pitchFamily="34" charset="0"/>
                <a:ea typeface="Arial" charset="0"/>
                <a:cs typeface="Calibri" panose="020F0502020204030204" pitchFamily="34" charset="0"/>
              </a:rPr>
              <a:t>Pin 12 - EXT</a:t>
            </a:r>
          </a:p>
          <a:p>
            <a:pPr marL="285750" indent="-285750" algn="l">
              <a:spcBef>
                <a:spcPts val="0"/>
              </a:spcBef>
              <a:buFont typeface="Arial" panose="020B0604020202020204" pitchFamily="34" charset="0"/>
              <a:buChar char="•"/>
            </a:pPr>
            <a:r>
              <a:rPr lang="en-US" sz="1600" dirty="0">
                <a:latin typeface="Calibri" panose="020F0502020204030204" pitchFamily="34" charset="0"/>
                <a:ea typeface="Arial" charset="0"/>
                <a:cs typeface="Calibri" panose="020F0502020204030204" pitchFamily="34" charset="0"/>
              </a:rPr>
              <a:t>Pin 11 - OSC</a:t>
            </a:r>
          </a:p>
          <a:p>
            <a:pPr marL="285750" indent="-285750" algn="l">
              <a:spcBef>
                <a:spcPts val="0"/>
              </a:spcBef>
              <a:buFont typeface="Arial" panose="020B0604020202020204" pitchFamily="34" charset="0"/>
              <a:buChar char="•"/>
            </a:pPr>
            <a:r>
              <a:rPr lang="en-US" sz="1600" dirty="0">
                <a:latin typeface="Calibri" panose="020F0502020204030204" pitchFamily="34" charset="0"/>
                <a:ea typeface="Arial" charset="0"/>
                <a:cs typeface="Calibri" panose="020F0502020204030204" pitchFamily="34" charset="0"/>
              </a:rPr>
              <a:t>Pin 10 - SCL</a:t>
            </a:r>
          </a:p>
          <a:p>
            <a:pPr marL="285750" indent="-285750" algn="l">
              <a:spcBef>
                <a:spcPts val="0"/>
              </a:spcBef>
              <a:buFont typeface="Arial" panose="020B0604020202020204" pitchFamily="34" charset="0"/>
              <a:buChar char="•"/>
            </a:pPr>
            <a:r>
              <a:rPr lang="en-US" sz="1600" dirty="0">
                <a:latin typeface="Calibri" panose="020F0502020204030204" pitchFamily="34" charset="0"/>
                <a:ea typeface="Arial" charset="0"/>
                <a:cs typeface="Calibri" panose="020F0502020204030204" pitchFamily="34" charset="0"/>
              </a:rPr>
              <a:t>Pin 9 – SDA </a:t>
            </a:r>
          </a:p>
        </p:txBody>
      </p:sp>
      <p:sp>
        <p:nvSpPr>
          <p:cNvPr id="7" name="Content Placeholder 2">
            <a:extLst>
              <a:ext uri="{FF2B5EF4-FFF2-40B4-BE49-F238E27FC236}">
                <a16:creationId xmlns:a16="http://schemas.microsoft.com/office/drawing/2014/main" id="{BFAF3F40-5BCA-1140-8801-086F8B60D9BC}"/>
              </a:ext>
            </a:extLst>
          </p:cNvPr>
          <p:cNvSpPr txBox="1">
            <a:spLocks/>
          </p:cNvSpPr>
          <p:nvPr/>
        </p:nvSpPr>
        <p:spPr>
          <a:xfrm>
            <a:off x="461634" y="3749038"/>
            <a:ext cx="10766715" cy="99716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marL="342900" indent="-342900" algn="l">
              <a:spcBef>
                <a:spcPts val="400"/>
              </a:spcBef>
              <a:buFont typeface="Arial" charset="0"/>
              <a:buChar char="•"/>
            </a:pPr>
            <a:r>
              <a:rPr lang="en-US" sz="2000" dirty="0">
                <a:latin typeface="Arial" charset="0"/>
                <a:ea typeface="Arial" charset="0"/>
                <a:cs typeface="Arial" charset="0"/>
              </a:rPr>
              <a:t>Raspberry Pi connections</a:t>
            </a:r>
          </a:p>
          <a:p>
            <a:pPr marL="800100" lvl="1" indent="-342900" algn="l">
              <a:spcBef>
                <a:spcPts val="0"/>
              </a:spcBef>
              <a:buFont typeface="Arial" charset="0"/>
              <a:buChar char="•"/>
            </a:pPr>
            <a:r>
              <a:rPr lang="en-US" sz="1600" dirty="0">
                <a:latin typeface="Calibri" panose="020F0502020204030204" pitchFamily="34" charset="0"/>
                <a:ea typeface="Arial" charset="0"/>
                <a:cs typeface="Calibri" panose="020F0502020204030204" pitchFamily="34" charset="0"/>
              </a:rPr>
              <a:t>SDA (PCF8591) </a:t>
            </a:r>
            <a:r>
              <a:rPr lang="en-US" sz="1600" dirty="0">
                <a:latin typeface="Calibri" panose="020F0502020204030204" pitchFamily="34" charset="0"/>
                <a:ea typeface="Arial" charset="0"/>
                <a:cs typeface="Calibri" panose="020F0502020204030204" pitchFamily="34" charset="0"/>
                <a:sym typeface="Wingdings" pitchFamily="2" charset="2"/>
              </a:rPr>
              <a:t> SDA</a:t>
            </a:r>
          </a:p>
          <a:p>
            <a:pPr marL="800100" lvl="1" indent="-342900" algn="l">
              <a:spcBef>
                <a:spcPts val="0"/>
              </a:spcBef>
              <a:buFont typeface="Arial" charset="0"/>
              <a:buChar char="•"/>
            </a:pPr>
            <a:r>
              <a:rPr lang="en-US" sz="1600" dirty="0">
                <a:latin typeface="Calibri" panose="020F0502020204030204" pitchFamily="34" charset="0"/>
                <a:ea typeface="Arial" charset="0"/>
                <a:cs typeface="Calibri" panose="020F0502020204030204" pitchFamily="34" charset="0"/>
                <a:sym typeface="Wingdings" pitchFamily="2" charset="2"/>
              </a:rPr>
              <a:t>SCL  SCL</a:t>
            </a:r>
          </a:p>
          <a:p>
            <a:pPr marL="800100" lvl="1" indent="-342900" algn="l">
              <a:spcBef>
                <a:spcPts val="0"/>
              </a:spcBef>
              <a:buFont typeface="Arial" charset="0"/>
              <a:buChar char="•"/>
            </a:pPr>
            <a:r>
              <a:rPr lang="en-US" sz="1600" dirty="0">
                <a:latin typeface="Calibri" panose="020F0502020204030204" pitchFamily="34" charset="0"/>
                <a:ea typeface="Arial" charset="0"/>
                <a:cs typeface="Calibri" panose="020F0502020204030204" pitchFamily="34" charset="0"/>
                <a:sym typeface="Wingdings" pitchFamily="2" charset="2"/>
              </a:rPr>
              <a:t>3.3V  V</a:t>
            </a:r>
            <a:r>
              <a:rPr lang="en-US" sz="1600" baseline="-25000" dirty="0">
                <a:latin typeface="Calibri" panose="020F0502020204030204" pitchFamily="34" charset="0"/>
                <a:ea typeface="Arial" charset="0"/>
                <a:cs typeface="Calibri" panose="020F0502020204030204" pitchFamily="34" charset="0"/>
                <a:sym typeface="Wingdings" pitchFamily="2" charset="2"/>
              </a:rPr>
              <a:t>CC</a:t>
            </a:r>
          </a:p>
          <a:p>
            <a:pPr marL="800100" lvl="1" indent="-342900" algn="l">
              <a:spcBef>
                <a:spcPts val="0"/>
              </a:spcBef>
              <a:buFont typeface="Arial" charset="0"/>
              <a:buChar char="•"/>
            </a:pPr>
            <a:r>
              <a:rPr lang="en-US" sz="1600" dirty="0">
                <a:latin typeface="Calibri" panose="020F0502020204030204" pitchFamily="34" charset="0"/>
                <a:ea typeface="Arial" charset="0"/>
                <a:cs typeface="Calibri" panose="020F0502020204030204" pitchFamily="34" charset="0"/>
                <a:sym typeface="Wingdings" pitchFamily="2" charset="2"/>
              </a:rPr>
              <a:t>GND  GND</a:t>
            </a:r>
          </a:p>
          <a:p>
            <a:pPr marL="800100" lvl="1" indent="-342900" algn="l">
              <a:spcBef>
                <a:spcPts val="0"/>
              </a:spcBef>
              <a:buFont typeface="Arial" charset="0"/>
              <a:buChar char="•"/>
            </a:pPr>
            <a:r>
              <a:rPr lang="en-US" sz="1600" dirty="0">
                <a:latin typeface="Calibri" panose="020F0502020204030204" pitchFamily="34" charset="0"/>
                <a:ea typeface="Arial" charset="0"/>
                <a:cs typeface="Calibri" panose="020F0502020204030204" pitchFamily="34" charset="0"/>
                <a:sym typeface="Wingdings" pitchFamily="2" charset="2"/>
              </a:rPr>
              <a:t>Ain0  measured quantity</a:t>
            </a:r>
          </a:p>
          <a:p>
            <a:pPr marL="800100" lvl="1" indent="-342900" algn="l">
              <a:spcBef>
                <a:spcPts val="0"/>
              </a:spcBef>
              <a:buFont typeface="Arial" charset="0"/>
              <a:buChar char="•"/>
            </a:pPr>
            <a:r>
              <a:rPr lang="en-US" sz="1600" dirty="0">
                <a:latin typeface="Calibri" panose="020F0502020204030204" pitchFamily="34" charset="0"/>
                <a:ea typeface="Arial" charset="0"/>
                <a:cs typeface="Calibri" panose="020F0502020204030204" pitchFamily="34" charset="0"/>
                <a:sym typeface="Wingdings" pitchFamily="2" charset="2"/>
              </a:rPr>
              <a:t>Ground A</a:t>
            </a:r>
            <a:r>
              <a:rPr lang="en-US" sz="1600" baseline="-25000" dirty="0">
                <a:latin typeface="Calibri" panose="020F0502020204030204" pitchFamily="34" charset="0"/>
                <a:ea typeface="Arial" charset="0"/>
                <a:cs typeface="Calibri" panose="020F0502020204030204" pitchFamily="34" charset="0"/>
                <a:sym typeface="Wingdings" pitchFamily="2" charset="2"/>
              </a:rPr>
              <a:t>0</a:t>
            </a:r>
            <a:r>
              <a:rPr lang="en-US" sz="1600" dirty="0">
                <a:latin typeface="Calibri" panose="020F0502020204030204" pitchFamily="34" charset="0"/>
                <a:ea typeface="Arial" charset="0"/>
                <a:cs typeface="Calibri" panose="020F0502020204030204" pitchFamily="34" charset="0"/>
                <a:sym typeface="Wingdings" pitchFamily="2" charset="2"/>
              </a:rPr>
              <a:t>, A</a:t>
            </a:r>
            <a:r>
              <a:rPr lang="en-US" sz="1600" baseline="-25000" dirty="0">
                <a:latin typeface="Calibri" panose="020F0502020204030204" pitchFamily="34" charset="0"/>
                <a:ea typeface="Arial" charset="0"/>
                <a:cs typeface="Calibri" panose="020F0502020204030204" pitchFamily="34" charset="0"/>
                <a:sym typeface="Wingdings" pitchFamily="2" charset="2"/>
              </a:rPr>
              <a:t>1</a:t>
            </a:r>
            <a:r>
              <a:rPr lang="en-US" sz="1600" dirty="0">
                <a:latin typeface="Calibri" panose="020F0502020204030204" pitchFamily="34" charset="0"/>
                <a:ea typeface="Arial" charset="0"/>
                <a:cs typeface="Calibri" panose="020F0502020204030204" pitchFamily="34" charset="0"/>
                <a:sym typeface="Wingdings" pitchFamily="2" charset="2"/>
              </a:rPr>
              <a:t>, A</a:t>
            </a:r>
            <a:r>
              <a:rPr lang="en-US" sz="1600" baseline="-25000" dirty="0">
                <a:latin typeface="Calibri" panose="020F0502020204030204" pitchFamily="34" charset="0"/>
                <a:ea typeface="Arial" charset="0"/>
                <a:cs typeface="Calibri" panose="020F0502020204030204" pitchFamily="34" charset="0"/>
                <a:sym typeface="Wingdings" pitchFamily="2" charset="2"/>
              </a:rPr>
              <a:t>2</a:t>
            </a:r>
            <a:r>
              <a:rPr lang="en-US" sz="1600" dirty="0">
                <a:latin typeface="Calibri" panose="020F0502020204030204" pitchFamily="34" charset="0"/>
                <a:ea typeface="Arial" charset="0"/>
                <a:cs typeface="Calibri" panose="020F0502020204030204" pitchFamily="34" charset="0"/>
                <a:sym typeface="Wingdings" pitchFamily="2" charset="2"/>
              </a:rPr>
              <a:t>, V</a:t>
            </a:r>
            <a:r>
              <a:rPr lang="en-US" sz="1600" baseline="-25000" dirty="0">
                <a:latin typeface="Calibri" panose="020F0502020204030204" pitchFamily="34" charset="0"/>
                <a:ea typeface="Arial" charset="0"/>
                <a:cs typeface="Calibri" panose="020F0502020204030204" pitchFamily="34" charset="0"/>
                <a:sym typeface="Wingdings" pitchFamily="2" charset="2"/>
              </a:rPr>
              <a:t>SS</a:t>
            </a:r>
          </a:p>
          <a:p>
            <a:pPr marL="800100" lvl="1" indent="-342900" algn="l">
              <a:spcBef>
                <a:spcPts val="0"/>
              </a:spcBef>
              <a:buFont typeface="Arial" charset="0"/>
              <a:buChar char="•"/>
            </a:pPr>
            <a:r>
              <a:rPr lang="en-US" sz="1600" dirty="0" err="1">
                <a:latin typeface="Calibri" panose="020F0502020204030204" pitchFamily="34" charset="0"/>
                <a:ea typeface="Arial" charset="0"/>
                <a:cs typeface="Calibri" panose="020F0502020204030204" pitchFamily="34" charset="0"/>
                <a:sym typeface="Wingdings" pitchFamily="2" charset="2"/>
              </a:rPr>
              <a:t>Aout</a:t>
            </a:r>
            <a:r>
              <a:rPr lang="en-US" sz="1600" dirty="0">
                <a:latin typeface="Calibri" panose="020F0502020204030204" pitchFamily="34" charset="0"/>
                <a:ea typeface="Arial" charset="0"/>
                <a:cs typeface="Calibri" panose="020F0502020204030204" pitchFamily="34" charset="0"/>
                <a:sym typeface="Wingdings" pitchFamily="2" charset="2"/>
              </a:rPr>
              <a:t>  through diode and 1K resistor</a:t>
            </a:r>
          </a:p>
          <a:p>
            <a:pPr marL="800100" lvl="1" indent="-342900" algn="l">
              <a:spcBef>
                <a:spcPts val="0"/>
              </a:spcBef>
              <a:buFont typeface="Arial" charset="0"/>
              <a:buChar char="•"/>
            </a:pPr>
            <a:r>
              <a:rPr lang="en-US" sz="1600" dirty="0">
                <a:latin typeface="Calibri" panose="020F0502020204030204" pitchFamily="34" charset="0"/>
                <a:ea typeface="Arial" charset="0"/>
                <a:cs typeface="Calibri" panose="020F0502020204030204" pitchFamily="34" charset="0"/>
                <a:sym typeface="Wingdings" pitchFamily="2" charset="2"/>
              </a:rPr>
              <a:t>AGND, EXT  GND</a:t>
            </a:r>
          </a:p>
          <a:p>
            <a:pPr marL="800100" lvl="1" indent="-342900" algn="l">
              <a:spcBef>
                <a:spcPts val="0"/>
              </a:spcBef>
              <a:buFont typeface="Arial" charset="0"/>
              <a:buChar char="•"/>
            </a:pPr>
            <a:r>
              <a:rPr lang="en-US" sz="1600" dirty="0">
                <a:latin typeface="Calibri" panose="020F0502020204030204" pitchFamily="34" charset="0"/>
                <a:ea typeface="Arial" charset="0"/>
                <a:cs typeface="Calibri" panose="020F0502020204030204" pitchFamily="34" charset="0"/>
                <a:sym typeface="Wingdings" pitchFamily="2" charset="2"/>
              </a:rPr>
              <a:t>Use SCL to SDA through pull-up (10K)</a:t>
            </a:r>
          </a:p>
          <a:p>
            <a:pPr marL="800100" lvl="1" indent="-342900" algn="l">
              <a:spcBef>
                <a:spcPts val="400"/>
              </a:spcBef>
              <a:buFont typeface="Arial" charset="0"/>
              <a:buChar char="•"/>
            </a:pPr>
            <a:endParaRPr lang="en-US" sz="1800" dirty="0">
              <a:latin typeface="Courier New" panose="02070309020205020404" pitchFamily="49" charset="0"/>
              <a:ea typeface="Arial" charset="0"/>
              <a:cs typeface="Courier New" panose="02070309020205020404" pitchFamily="49" charset="0"/>
            </a:endParaRPr>
          </a:p>
          <a:p>
            <a:pPr algn="l"/>
            <a:r>
              <a:rPr lang="en-US" sz="1400" dirty="0">
                <a:latin typeface="Cordia New" panose="020B0304020202020204" pitchFamily="34" charset="-34"/>
                <a:ea typeface="Arial" charset="0"/>
                <a:cs typeface="Cordia New" panose="020B0304020202020204" pitchFamily="34" charset="-34"/>
              </a:rPr>
              <a:t> </a:t>
            </a:r>
          </a:p>
        </p:txBody>
      </p:sp>
    </p:spTree>
    <p:extLst>
      <p:ext uri="{BB962C8B-B14F-4D97-AF65-F5344CB8AC3E}">
        <p14:creationId xmlns:p14="http://schemas.microsoft.com/office/powerpoint/2010/main" val="272164123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33356"/>
            <a:ext cx="10238509" cy="868362"/>
          </a:xfrm>
        </p:spPr>
        <p:txBody>
          <a:bodyPr anchor="ctr">
            <a:normAutofit/>
          </a:bodyPr>
          <a:lstStyle/>
          <a:p>
            <a:pPr algn="ctr"/>
            <a:r>
              <a:rPr lang="en-US" sz="4400">
                <a:latin typeface="Arial" panose="020B0604020202020204" pitchFamily="34" charset="0"/>
                <a:cs typeface="Arial" panose="020B0604020202020204" pitchFamily="34" charset="0"/>
              </a:rPr>
              <a:t>Voltage measurement on Raspberry Pi</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91</a:t>
            </a:fld>
            <a:endParaRPr lang="en-US"/>
          </a:p>
        </p:txBody>
      </p:sp>
      <p:sp>
        <p:nvSpPr>
          <p:cNvPr id="10" name="Content Placeholder 2">
            <a:extLst>
              <a:ext uri="{FF2B5EF4-FFF2-40B4-BE49-F238E27FC236}">
                <a16:creationId xmlns:a16="http://schemas.microsoft.com/office/drawing/2014/main" id="{D8D944AC-C7D6-D148-B2B2-3076A8F37FEF}"/>
              </a:ext>
            </a:extLst>
          </p:cNvPr>
          <p:cNvSpPr txBox="1">
            <a:spLocks/>
          </p:cNvSpPr>
          <p:nvPr/>
        </p:nvSpPr>
        <p:spPr>
          <a:xfrm>
            <a:off x="512795" y="1091864"/>
            <a:ext cx="11372472" cy="539752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0"/>
              </a:spcBef>
            </a:pPr>
            <a:r>
              <a:rPr lang="en-US" sz="1600" dirty="0">
                <a:latin typeface="Courier New" panose="02070309020205020404" pitchFamily="49" charset="0"/>
                <a:ea typeface="Arial" charset="0"/>
                <a:cs typeface="Courier New" panose="02070309020205020404" pitchFamily="49" charset="0"/>
              </a:rPr>
              <a:t>// Manferdelli</a:t>
            </a:r>
          </a:p>
          <a:p>
            <a:pPr algn="l">
              <a:spcBef>
                <a:spcPts val="0"/>
              </a:spcBef>
            </a:pPr>
            <a:r>
              <a:rPr lang="en-US" sz="1600" dirty="0">
                <a:latin typeface="Courier New" panose="02070309020205020404" pitchFamily="49" charset="0"/>
                <a:ea typeface="Arial" charset="0"/>
                <a:cs typeface="Courier New" panose="02070309020205020404" pitchFamily="49" charset="0"/>
              </a:rPr>
              <a:t>//   Raspberry Pi analog read</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#include &lt;</a:t>
            </a:r>
            <a:r>
              <a:rPr lang="en-US" sz="1600" dirty="0" err="1">
                <a:latin typeface="Courier New" panose="02070309020205020404" pitchFamily="49" charset="0"/>
                <a:ea typeface="Arial" charset="0"/>
                <a:cs typeface="Courier New" panose="02070309020205020404" pitchFamily="49" charset="0"/>
              </a:rPr>
              <a:t>stdio.h</a:t>
            </a:r>
            <a:r>
              <a:rPr lang="en-US" sz="1600" dirty="0">
                <a:latin typeface="Courier New" panose="02070309020205020404" pitchFamily="49" charset="0"/>
                <a:ea typeface="Arial" charset="0"/>
                <a:cs typeface="Courier New" panose="02070309020205020404" pitchFamily="49" charset="0"/>
              </a:rPr>
              <a:t>&gt;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&lt;wiringPi.h&gt;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&lt;pcf8591.h&gt;</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base = 120;</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i2c_address = 0x48;</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int main(int an, char** av) {</a:t>
            </a:r>
          </a:p>
          <a:p>
            <a:pPr algn="l">
              <a:spcBef>
                <a:spcPts val="0"/>
              </a:spcBef>
            </a:pPr>
            <a:r>
              <a:rPr lang="en-US" sz="1600" dirty="0">
                <a:latin typeface="Courier New" panose="02070309020205020404" pitchFamily="49" charset="0"/>
                <a:ea typeface="Arial" charset="0"/>
                <a:cs typeface="Courier New" panose="02070309020205020404" pitchFamily="49" charset="0"/>
              </a:rPr>
              <a:t>  int v = 0;</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if (wiringPiSetup() &lt; 0) {</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printf("Can't initialize wiringPi\n");</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1;</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pcf8591Setup(base, i2c_address);</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for(;;) {</a:t>
            </a:r>
          </a:p>
          <a:p>
            <a:pPr algn="l">
              <a:spcBef>
                <a:spcPts val="0"/>
              </a:spcBef>
            </a:pPr>
            <a:r>
              <a:rPr lang="en-US" sz="1600" dirty="0">
                <a:latin typeface="Courier New" panose="02070309020205020404" pitchFamily="49" charset="0"/>
                <a:ea typeface="Arial" charset="0"/>
                <a:cs typeface="Courier New" panose="02070309020205020404" pitchFamily="49" charset="0"/>
              </a:rPr>
              <a:t>    v = </a:t>
            </a:r>
            <a:r>
              <a:rPr lang="en-US" sz="1600" dirty="0" err="1">
                <a:latin typeface="Courier New" panose="02070309020205020404" pitchFamily="49" charset="0"/>
                <a:ea typeface="Arial" charset="0"/>
                <a:cs typeface="Courier New" panose="02070309020205020404" pitchFamily="49" charset="0"/>
              </a:rPr>
              <a:t>analogRead</a:t>
            </a:r>
            <a:r>
              <a:rPr lang="en-US" sz="1600" dirty="0">
                <a:latin typeface="Courier New" panose="02070309020205020404" pitchFamily="49" charset="0"/>
                <a:ea typeface="Arial" charset="0"/>
                <a:cs typeface="Courier New" panose="02070309020205020404" pitchFamily="49" charset="0"/>
              </a:rPr>
              <a:t>(base);</a:t>
            </a:r>
          </a:p>
          <a:p>
            <a:pPr algn="l">
              <a:spcBef>
                <a:spcPts val="0"/>
              </a:spcBef>
            </a:pPr>
            <a:r>
              <a:rPr lang="en-US" sz="1600" dirty="0">
                <a:latin typeface="Courier New" panose="02070309020205020404" pitchFamily="49" charset="0"/>
                <a:ea typeface="Arial" charset="0"/>
                <a:cs typeface="Courier New" panose="02070309020205020404" pitchFamily="49" charset="0"/>
              </a:rPr>
              <a:t>    delay(10);</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printf("Voltage: %d\n", v);</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0;</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p:txBody>
      </p:sp>
      <p:sp>
        <p:nvSpPr>
          <p:cNvPr id="6" name="Rectangle 5">
            <a:extLst>
              <a:ext uri="{FF2B5EF4-FFF2-40B4-BE49-F238E27FC236}">
                <a16:creationId xmlns:a16="http://schemas.microsoft.com/office/drawing/2014/main" id="{B3E96CB0-C707-B449-857C-DD420FF0FEED}"/>
              </a:ext>
            </a:extLst>
          </p:cNvPr>
          <p:cNvSpPr/>
          <p:nvPr/>
        </p:nvSpPr>
        <p:spPr>
          <a:xfrm>
            <a:off x="6839660" y="1893202"/>
            <a:ext cx="1757646" cy="3794844"/>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A743BE43-BCF4-8949-9998-EAF9E105C716}"/>
              </a:ext>
            </a:extLst>
          </p:cNvPr>
          <p:cNvSpPr txBox="1"/>
          <p:nvPr/>
        </p:nvSpPr>
        <p:spPr>
          <a:xfrm>
            <a:off x="6860981" y="5297325"/>
            <a:ext cx="1757245" cy="338554"/>
          </a:xfrm>
          <a:prstGeom prst="rect">
            <a:avLst/>
          </a:prstGeom>
          <a:noFill/>
        </p:spPr>
        <p:txBody>
          <a:bodyPr wrap="square" rtlCol="0">
            <a:spAutoFit/>
          </a:bodyPr>
          <a:lstStyle/>
          <a:p>
            <a:pPr algn="r"/>
            <a:r>
              <a:rPr lang="en-US" sz="1600">
                <a:latin typeface="Arial" panose="020B0604020202020204" pitchFamily="34" charset="0"/>
                <a:cs typeface="Arial" panose="020B0604020202020204" pitchFamily="34" charset="0"/>
              </a:rPr>
              <a:t>Raspberry Pi</a:t>
            </a:r>
          </a:p>
        </p:txBody>
      </p:sp>
      <p:cxnSp>
        <p:nvCxnSpPr>
          <p:cNvPr id="37" name="Straight Arrow Connector 36">
            <a:extLst>
              <a:ext uri="{FF2B5EF4-FFF2-40B4-BE49-F238E27FC236}">
                <a16:creationId xmlns:a16="http://schemas.microsoft.com/office/drawing/2014/main" id="{4CF33DA1-C155-E041-8237-46458383ADA7}"/>
              </a:ext>
            </a:extLst>
          </p:cNvPr>
          <p:cNvCxnSpPr>
            <a:cxnSpLocks/>
          </p:cNvCxnSpPr>
          <p:nvPr/>
        </p:nvCxnSpPr>
        <p:spPr>
          <a:xfrm>
            <a:off x="8596336" y="2235326"/>
            <a:ext cx="471248" cy="0"/>
          </a:xfrm>
          <a:prstGeom prst="straightConnector1">
            <a:avLst/>
          </a:prstGeom>
          <a:ln w="2222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E2BA8670-170E-0D46-8557-4A7B80F5FC78}"/>
              </a:ext>
            </a:extLst>
          </p:cNvPr>
          <p:cNvSpPr txBox="1"/>
          <p:nvPr/>
        </p:nvSpPr>
        <p:spPr>
          <a:xfrm>
            <a:off x="6890200" y="2066950"/>
            <a:ext cx="1696866" cy="307777"/>
          </a:xfrm>
          <a:prstGeom prst="rect">
            <a:avLst/>
          </a:prstGeom>
          <a:noFill/>
        </p:spPr>
        <p:txBody>
          <a:bodyPr wrap="square" rtlCol="0">
            <a:spAutoFit/>
          </a:bodyPr>
          <a:lstStyle/>
          <a:p>
            <a:pPr algn="r"/>
            <a:r>
              <a:rPr lang="en-US" sz="1400">
                <a:latin typeface="Arial" panose="020B0604020202020204" pitchFamily="34" charset="0"/>
                <a:cs typeface="Arial" panose="020B0604020202020204" pitchFamily="34" charset="0"/>
              </a:rPr>
              <a:t>3.3 V, HDR pin 1</a:t>
            </a:r>
          </a:p>
        </p:txBody>
      </p:sp>
      <p:sp>
        <p:nvSpPr>
          <p:cNvPr id="39" name="TextBox 38">
            <a:extLst>
              <a:ext uri="{FF2B5EF4-FFF2-40B4-BE49-F238E27FC236}">
                <a16:creationId xmlns:a16="http://schemas.microsoft.com/office/drawing/2014/main" id="{A2E3A695-B4A5-234F-89AC-48881E8CC16A}"/>
              </a:ext>
            </a:extLst>
          </p:cNvPr>
          <p:cNvSpPr txBox="1"/>
          <p:nvPr/>
        </p:nvSpPr>
        <p:spPr>
          <a:xfrm>
            <a:off x="6787168" y="4197700"/>
            <a:ext cx="1866851" cy="307777"/>
          </a:xfrm>
          <a:prstGeom prst="rect">
            <a:avLst/>
          </a:prstGeom>
          <a:noFill/>
        </p:spPr>
        <p:txBody>
          <a:bodyPr wrap="square" rtlCol="0">
            <a:spAutoFit/>
          </a:bodyPr>
          <a:lstStyle/>
          <a:p>
            <a:pPr algn="r"/>
            <a:r>
              <a:rPr lang="en-US" sz="1400" dirty="0">
                <a:latin typeface="Arial" panose="020B0604020202020204" pitchFamily="34" charset="0"/>
                <a:cs typeface="Arial" panose="020B0604020202020204" pitchFamily="34" charset="0"/>
              </a:rPr>
              <a:t>SDA, HDR pin 3</a:t>
            </a:r>
          </a:p>
        </p:txBody>
      </p:sp>
      <p:cxnSp>
        <p:nvCxnSpPr>
          <p:cNvPr id="40" name="Straight Arrow Connector 39">
            <a:extLst>
              <a:ext uri="{FF2B5EF4-FFF2-40B4-BE49-F238E27FC236}">
                <a16:creationId xmlns:a16="http://schemas.microsoft.com/office/drawing/2014/main" id="{A9968638-93FD-ED44-9B60-6EA6BCD4D158}"/>
              </a:ext>
            </a:extLst>
          </p:cNvPr>
          <p:cNvCxnSpPr>
            <a:cxnSpLocks/>
          </p:cNvCxnSpPr>
          <p:nvPr/>
        </p:nvCxnSpPr>
        <p:spPr>
          <a:xfrm>
            <a:off x="8583049" y="4738202"/>
            <a:ext cx="342863" cy="0"/>
          </a:xfrm>
          <a:prstGeom prst="straightConnector1">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grpSp>
        <p:nvGrpSpPr>
          <p:cNvPr id="41" name="Group 222">
            <a:extLst>
              <a:ext uri="{FF2B5EF4-FFF2-40B4-BE49-F238E27FC236}">
                <a16:creationId xmlns:a16="http://schemas.microsoft.com/office/drawing/2014/main" id="{4598CDE7-8698-2448-8B40-373AF6A4BAEF}"/>
              </a:ext>
            </a:extLst>
          </p:cNvPr>
          <p:cNvGrpSpPr>
            <a:grpSpLocks/>
          </p:cNvGrpSpPr>
          <p:nvPr/>
        </p:nvGrpSpPr>
        <p:grpSpPr bwMode="auto">
          <a:xfrm>
            <a:off x="8685660" y="4789293"/>
            <a:ext cx="304800" cy="381000"/>
            <a:chOff x="4272" y="3072"/>
            <a:chExt cx="192" cy="240"/>
          </a:xfrm>
        </p:grpSpPr>
        <p:sp>
          <p:nvSpPr>
            <p:cNvPr id="42" name="Line 99">
              <a:extLst>
                <a:ext uri="{FF2B5EF4-FFF2-40B4-BE49-F238E27FC236}">
                  <a16:creationId xmlns:a16="http://schemas.microsoft.com/office/drawing/2014/main" id="{8AADD735-DF85-7144-BB2F-41C3F3C01E3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6DED7B80-5560-1648-9C08-53102494A02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58D119A6-94A1-8C49-ABEB-2DE81B6599C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2">
              <a:extLst>
                <a:ext uri="{FF2B5EF4-FFF2-40B4-BE49-F238E27FC236}">
                  <a16:creationId xmlns:a16="http://schemas.microsoft.com/office/drawing/2014/main" id="{05838C1E-A04A-F940-A7D2-D6CB5F954D8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3">
              <a:extLst>
                <a:ext uri="{FF2B5EF4-FFF2-40B4-BE49-F238E27FC236}">
                  <a16:creationId xmlns:a16="http://schemas.microsoft.com/office/drawing/2014/main" id="{33F96CFC-FAD3-D140-A2C2-3913BF05BFE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4">
              <a:extLst>
                <a:ext uri="{FF2B5EF4-FFF2-40B4-BE49-F238E27FC236}">
                  <a16:creationId xmlns:a16="http://schemas.microsoft.com/office/drawing/2014/main" id="{AA50BA87-CAF8-B446-83A5-A432862D95B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8" name="Straight Arrow Connector 47">
            <a:extLst>
              <a:ext uri="{FF2B5EF4-FFF2-40B4-BE49-F238E27FC236}">
                <a16:creationId xmlns:a16="http://schemas.microsoft.com/office/drawing/2014/main" id="{56834859-FC93-734E-A993-BD3E9B53F3D7}"/>
              </a:ext>
            </a:extLst>
          </p:cNvPr>
          <p:cNvCxnSpPr>
            <a:cxnSpLocks/>
          </p:cNvCxnSpPr>
          <p:nvPr/>
        </p:nvCxnSpPr>
        <p:spPr>
          <a:xfrm>
            <a:off x="8596336" y="4417240"/>
            <a:ext cx="478244" cy="0"/>
          </a:xfrm>
          <a:prstGeom prst="straightConnector1">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7976584C-47AA-6B40-B125-1A2EF350C4F8}"/>
              </a:ext>
            </a:extLst>
          </p:cNvPr>
          <p:cNvSpPr txBox="1"/>
          <p:nvPr/>
        </p:nvSpPr>
        <p:spPr>
          <a:xfrm>
            <a:off x="7161991" y="4613750"/>
            <a:ext cx="1553005"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 HDR pin 6</a:t>
            </a:r>
          </a:p>
        </p:txBody>
      </p:sp>
      <p:sp>
        <p:nvSpPr>
          <p:cNvPr id="53" name="Rectangle 52">
            <a:extLst>
              <a:ext uri="{FF2B5EF4-FFF2-40B4-BE49-F238E27FC236}">
                <a16:creationId xmlns:a16="http://schemas.microsoft.com/office/drawing/2014/main" id="{B17974E4-C7CC-5A49-B29A-CED5D9576BFF}"/>
              </a:ext>
            </a:extLst>
          </p:cNvPr>
          <p:cNvSpPr/>
          <p:nvPr/>
        </p:nvSpPr>
        <p:spPr>
          <a:xfrm>
            <a:off x="9074580" y="1916812"/>
            <a:ext cx="1553002" cy="3794844"/>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extBox 53">
            <a:extLst>
              <a:ext uri="{FF2B5EF4-FFF2-40B4-BE49-F238E27FC236}">
                <a16:creationId xmlns:a16="http://schemas.microsoft.com/office/drawing/2014/main" id="{1D8D07F6-C637-B74D-832B-1AC35CB7D956}"/>
              </a:ext>
            </a:extLst>
          </p:cNvPr>
          <p:cNvSpPr txBox="1"/>
          <p:nvPr/>
        </p:nvSpPr>
        <p:spPr>
          <a:xfrm>
            <a:off x="9391791" y="5326267"/>
            <a:ext cx="1266788" cy="338554"/>
          </a:xfrm>
          <a:prstGeom prst="rect">
            <a:avLst/>
          </a:prstGeom>
          <a:noFill/>
        </p:spPr>
        <p:txBody>
          <a:bodyPr wrap="square" rtlCol="0">
            <a:spAutoFit/>
          </a:bodyPr>
          <a:lstStyle/>
          <a:p>
            <a:pPr algn="r"/>
            <a:r>
              <a:rPr lang="en-US" sz="1600">
                <a:latin typeface="Arial" panose="020B0604020202020204" pitchFamily="34" charset="0"/>
                <a:cs typeface="Arial" panose="020B0604020202020204" pitchFamily="34" charset="0"/>
              </a:rPr>
              <a:t>PCF8591</a:t>
            </a:r>
            <a:endParaRPr lang="en-US" sz="1400">
              <a:latin typeface="Arial" panose="020B0604020202020204" pitchFamily="34" charset="0"/>
              <a:cs typeface="Arial" panose="020B0604020202020204" pitchFamily="34" charset="0"/>
            </a:endParaRPr>
          </a:p>
        </p:txBody>
      </p:sp>
      <p:cxnSp>
        <p:nvCxnSpPr>
          <p:cNvPr id="55" name="Straight Arrow Connector 54">
            <a:extLst>
              <a:ext uri="{FF2B5EF4-FFF2-40B4-BE49-F238E27FC236}">
                <a16:creationId xmlns:a16="http://schemas.microsoft.com/office/drawing/2014/main" id="{B3FFD972-EFB1-394F-822F-4983A88423C3}"/>
              </a:ext>
            </a:extLst>
          </p:cNvPr>
          <p:cNvCxnSpPr>
            <a:cxnSpLocks/>
          </p:cNvCxnSpPr>
          <p:nvPr/>
        </p:nvCxnSpPr>
        <p:spPr>
          <a:xfrm>
            <a:off x="8735449" y="4736054"/>
            <a:ext cx="342863" cy="0"/>
          </a:xfrm>
          <a:prstGeom prst="straightConnector1">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005A260E-B4F1-4146-B70B-F9365A9C3C87}"/>
              </a:ext>
            </a:extLst>
          </p:cNvPr>
          <p:cNvSpPr txBox="1"/>
          <p:nvPr/>
        </p:nvSpPr>
        <p:spPr>
          <a:xfrm>
            <a:off x="9091676" y="4598723"/>
            <a:ext cx="1553005"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a:t>
            </a:r>
          </a:p>
        </p:txBody>
      </p:sp>
      <p:sp>
        <p:nvSpPr>
          <p:cNvPr id="58" name="TextBox 57">
            <a:extLst>
              <a:ext uri="{FF2B5EF4-FFF2-40B4-BE49-F238E27FC236}">
                <a16:creationId xmlns:a16="http://schemas.microsoft.com/office/drawing/2014/main" id="{DB19E544-FAD1-C74D-B7C6-DA9495C2D5EF}"/>
              </a:ext>
            </a:extLst>
          </p:cNvPr>
          <p:cNvSpPr txBox="1"/>
          <p:nvPr/>
        </p:nvSpPr>
        <p:spPr>
          <a:xfrm>
            <a:off x="6647255" y="3797034"/>
            <a:ext cx="2127871" cy="307777"/>
          </a:xfrm>
          <a:prstGeom prst="rect">
            <a:avLst/>
          </a:prstGeom>
          <a:noFill/>
        </p:spPr>
        <p:txBody>
          <a:bodyPr wrap="square" rtlCol="0">
            <a:spAutoFit/>
          </a:bodyPr>
          <a:lstStyle/>
          <a:p>
            <a:pPr lvl="1"/>
            <a:r>
              <a:rPr lang="en-US" sz="1400" dirty="0">
                <a:latin typeface="Arial" panose="020B0604020202020204" pitchFamily="34" charset="0"/>
                <a:cs typeface="Arial" panose="020B0604020202020204" pitchFamily="34" charset="0"/>
              </a:rPr>
              <a:t>SCL, HDR pin 5</a:t>
            </a:r>
          </a:p>
        </p:txBody>
      </p:sp>
      <p:sp>
        <p:nvSpPr>
          <p:cNvPr id="59" name="TextBox 58">
            <a:extLst>
              <a:ext uri="{FF2B5EF4-FFF2-40B4-BE49-F238E27FC236}">
                <a16:creationId xmlns:a16="http://schemas.microsoft.com/office/drawing/2014/main" id="{005C9DC8-6B64-5344-87A7-052A3F413F54}"/>
              </a:ext>
            </a:extLst>
          </p:cNvPr>
          <p:cNvSpPr txBox="1"/>
          <p:nvPr/>
        </p:nvSpPr>
        <p:spPr>
          <a:xfrm>
            <a:off x="9053660" y="3804438"/>
            <a:ext cx="875951"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SCL</a:t>
            </a:r>
          </a:p>
        </p:txBody>
      </p:sp>
      <p:sp>
        <p:nvSpPr>
          <p:cNvPr id="60" name="TextBox 59">
            <a:extLst>
              <a:ext uri="{FF2B5EF4-FFF2-40B4-BE49-F238E27FC236}">
                <a16:creationId xmlns:a16="http://schemas.microsoft.com/office/drawing/2014/main" id="{0DDEBA95-2264-4142-9931-F90F314D6FEB}"/>
              </a:ext>
            </a:extLst>
          </p:cNvPr>
          <p:cNvSpPr txBox="1"/>
          <p:nvPr/>
        </p:nvSpPr>
        <p:spPr>
          <a:xfrm>
            <a:off x="9051512" y="4265933"/>
            <a:ext cx="875951"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SDA</a:t>
            </a:r>
          </a:p>
        </p:txBody>
      </p:sp>
      <p:sp>
        <p:nvSpPr>
          <p:cNvPr id="61" name="TextBox 60">
            <a:extLst>
              <a:ext uri="{FF2B5EF4-FFF2-40B4-BE49-F238E27FC236}">
                <a16:creationId xmlns:a16="http://schemas.microsoft.com/office/drawing/2014/main" id="{A2BE002C-70D8-8841-8E8A-F20F082396A5}"/>
              </a:ext>
            </a:extLst>
          </p:cNvPr>
          <p:cNvSpPr txBox="1"/>
          <p:nvPr/>
        </p:nvSpPr>
        <p:spPr>
          <a:xfrm>
            <a:off x="9942499" y="2846169"/>
            <a:ext cx="685084" cy="307777"/>
          </a:xfrm>
          <a:prstGeom prst="rect">
            <a:avLst/>
          </a:prstGeom>
          <a:noFill/>
        </p:spPr>
        <p:txBody>
          <a:bodyPr wrap="square" rtlCol="0">
            <a:spAutoFit/>
          </a:bodyPr>
          <a:lstStyle/>
          <a:p>
            <a:pPr algn="r"/>
            <a:r>
              <a:rPr lang="en-US" sz="1400">
                <a:latin typeface="Arial" panose="020B0604020202020204" pitchFamily="34" charset="0"/>
                <a:cs typeface="Arial" panose="020B0604020202020204" pitchFamily="34" charset="0"/>
              </a:rPr>
              <a:t>Ain0</a:t>
            </a:r>
          </a:p>
        </p:txBody>
      </p:sp>
      <p:sp>
        <p:nvSpPr>
          <p:cNvPr id="62" name="TextBox 61">
            <a:extLst>
              <a:ext uri="{FF2B5EF4-FFF2-40B4-BE49-F238E27FC236}">
                <a16:creationId xmlns:a16="http://schemas.microsoft.com/office/drawing/2014/main" id="{2E660CCB-280A-A64F-9C92-4DECBF2DBFF4}"/>
              </a:ext>
            </a:extLst>
          </p:cNvPr>
          <p:cNvSpPr txBox="1"/>
          <p:nvPr/>
        </p:nvSpPr>
        <p:spPr>
          <a:xfrm>
            <a:off x="9090149" y="2089402"/>
            <a:ext cx="875951"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Vcc</a:t>
            </a:r>
          </a:p>
        </p:txBody>
      </p:sp>
      <p:grpSp>
        <p:nvGrpSpPr>
          <p:cNvPr id="63" name="Group 365">
            <a:extLst>
              <a:ext uri="{FF2B5EF4-FFF2-40B4-BE49-F238E27FC236}">
                <a16:creationId xmlns:a16="http://schemas.microsoft.com/office/drawing/2014/main" id="{DFC567B5-718A-CE41-A127-66CE9F9B74B0}"/>
              </a:ext>
            </a:extLst>
          </p:cNvPr>
          <p:cNvGrpSpPr>
            <a:grpSpLocks/>
          </p:cNvGrpSpPr>
          <p:nvPr/>
        </p:nvGrpSpPr>
        <p:grpSpPr bwMode="auto">
          <a:xfrm>
            <a:off x="11447117" y="2633354"/>
            <a:ext cx="184150" cy="914400"/>
            <a:chOff x="1094" y="3197"/>
            <a:chExt cx="116" cy="576"/>
          </a:xfrm>
        </p:grpSpPr>
        <p:sp>
          <p:nvSpPr>
            <p:cNvPr id="64" name="Freeform 253">
              <a:extLst>
                <a:ext uri="{FF2B5EF4-FFF2-40B4-BE49-F238E27FC236}">
                  <a16:creationId xmlns:a16="http://schemas.microsoft.com/office/drawing/2014/main" id="{35C4E74A-1659-E847-8F6B-E2FC1080CDBC}"/>
                </a:ext>
              </a:extLst>
            </p:cNvPr>
            <p:cNvSpPr>
              <a:spLocks/>
            </p:cNvSpPr>
            <p:nvPr/>
          </p:nvSpPr>
          <p:spPr bwMode="auto">
            <a:xfrm>
              <a:off x="1094" y="3197"/>
              <a:ext cx="116" cy="576"/>
            </a:xfrm>
            <a:custGeom>
              <a:avLst/>
              <a:gdLst>
                <a:gd name="T0" fmla="*/ 58 w 116"/>
                <a:gd name="T1" fmla="*/ 0 h 1152"/>
                <a:gd name="T2" fmla="*/ 58 w 116"/>
                <a:gd name="T3" fmla="*/ 115 h 1152"/>
                <a:gd name="T4" fmla="*/ 116 w 116"/>
                <a:gd name="T5" fmla="*/ 144 h 1152"/>
                <a:gd name="T6" fmla="*/ 0 w 116"/>
                <a:gd name="T7" fmla="*/ 202 h 1152"/>
                <a:gd name="T8" fmla="*/ 116 w 116"/>
                <a:gd name="T9" fmla="*/ 259 h 1152"/>
                <a:gd name="T10" fmla="*/ 0 w 116"/>
                <a:gd name="T11" fmla="*/ 317 h 1152"/>
                <a:gd name="T12" fmla="*/ 116 w 116"/>
                <a:gd name="T13" fmla="*/ 375 h 1152"/>
                <a:gd name="T14" fmla="*/ 0 w 116"/>
                <a:gd name="T15" fmla="*/ 432 h 1152"/>
                <a:gd name="T16" fmla="*/ 58 w 116"/>
                <a:gd name="T17" fmla="*/ 461 h 1152"/>
                <a:gd name="T18" fmla="*/ 58 w 116"/>
                <a:gd name="T19" fmla="*/ 576 h 11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6"/>
                <a:gd name="T31" fmla="*/ 0 h 1152"/>
                <a:gd name="T32" fmla="*/ 116 w 116"/>
                <a:gd name="T33" fmla="*/ 1152 h 115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6" h="1152">
                  <a:moveTo>
                    <a:pt x="58" y="0"/>
                  </a:moveTo>
                  <a:lnTo>
                    <a:pt x="58" y="230"/>
                  </a:lnTo>
                  <a:lnTo>
                    <a:pt x="116" y="288"/>
                  </a:lnTo>
                  <a:lnTo>
                    <a:pt x="0" y="403"/>
                  </a:lnTo>
                  <a:lnTo>
                    <a:pt x="116" y="518"/>
                  </a:lnTo>
                  <a:lnTo>
                    <a:pt x="0" y="634"/>
                  </a:lnTo>
                  <a:lnTo>
                    <a:pt x="116" y="749"/>
                  </a:lnTo>
                  <a:lnTo>
                    <a:pt x="0" y="864"/>
                  </a:lnTo>
                  <a:lnTo>
                    <a:pt x="58" y="922"/>
                  </a:lnTo>
                  <a:lnTo>
                    <a:pt x="58" y="1152"/>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5" name="Freeform 364">
              <a:extLst>
                <a:ext uri="{FF2B5EF4-FFF2-40B4-BE49-F238E27FC236}">
                  <a16:creationId xmlns:a16="http://schemas.microsoft.com/office/drawing/2014/main" id="{CB382E50-E65A-9646-BEA8-2E680F1C846F}"/>
                </a:ext>
              </a:extLst>
            </p:cNvPr>
            <p:cNvSpPr>
              <a:spLocks/>
            </p:cNvSpPr>
            <p:nvPr/>
          </p:nvSpPr>
          <p:spPr bwMode="auto">
            <a:xfrm>
              <a:off x="1094" y="3197"/>
              <a:ext cx="116" cy="576"/>
            </a:xfrm>
            <a:custGeom>
              <a:avLst/>
              <a:gdLst>
                <a:gd name="T0" fmla="*/ 58 w 116"/>
                <a:gd name="T1" fmla="*/ 0 h 576"/>
                <a:gd name="T2" fmla="*/ 116 w 116"/>
                <a:gd name="T3" fmla="*/ 115 h 576"/>
                <a:gd name="T4" fmla="*/ 58 w 116"/>
                <a:gd name="T5" fmla="*/ 576 h 576"/>
                <a:gd name="T6" fmla="*/ 0 w 116"/>
                <a:gd name="T7" fmla="*/ 115 h 576"/>
                <a:gd name="T8" fmla="*/ 58 w 116"/>
                <a:gd name="T9" fmla="*/ 0 h 576"/>
                <a:gd name="T10" fmla="*/ 0 60000 65536"/>
                <a:gd name="T11" fmla="*/ 0 60000 65536"/>
                <a:gd name="T12" fmla="*/ 0 60000 65536"/>
                <a:gd name="T13" fmla="*/ 0 60000 65536"/>
                <a:gd name="T14" fmla="*/ 0 60000 65536"/>
                <a:gd name="T15" fmla="*/ 0 w 116"/>
                <a:gd name="T16" fmla="*/ 0 h 576"/>
                <a:gd name="T17" fmla="*/ 116 w 116"/>
                <a:gd name="T18" fmla="*/ 576 h 576"/>
              </a:gdLst>
              <a:ahLst/>
              <a:cxnLst>
                <a:cxn ang="T10">
                  <a:pos x="T0" y="T1"/>
                </a:cxn>
                <a:cxn ang="T11">
                  <a:pos x="T2" y="T3"/>
                </a:cxn>
                <a:cxn ang="T12">
                  <a:pos x="T4" y="T5"/>
                </a:cxn>
                <a:cxn ang="T13">
                  <a:pos x="T6" y="T7"/>
                </a:cxn>
                <a:cxn ang="T14">
                  <a:pos x="T8" y="T9"/>
                </a:cxn>
              </a:cxnLst>
              <a:rect l="T15" t="T16" r="T17" b="T18"/>
              <a:pathLst>
                <a:path w="116" h="576">
                  <a:moveTo>
                    <a:pt x="58" y="0"/>
                  </a:moveTo>
                  <a:lnTo>
                    <a:pt x="116" y="115"/>
                  </a:lnTo>
                  <a:lnTo>
                    <a:pt x="58" y="576"/>
                  </a:lnTo>
                  <a:lnTo>
                    <a:pt x="0" y="115"/>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cxnSp>
        <p:nvCxnSpPr>
          <p:cNvPr id="75" name="Straight Arrow Connector 74">
            <a:extLst>
              <a:ext uri="{FF2B5EF4-FFF2-40B4-BE49-F238E27FC236}">
                <a16:creationId xmlns:a16="http://schemas.microsoft.com/office/drawing/2014/main" id="{5DF9C860-A0C9-C84A-AE2E-37094F5778FD}"/>
              </a:ext>
            </a:extLst>
          </p:cNvPr>
          <p:cNvCxnSpPr>
            <a:cxnSpLocks/>
          </p:cNvCxnSpPr>
          <p:nvPr/>
        </p:nvCxnSpPr>
        <p:spPr>
          <a:xfrm>
            <a:off x="11542152" y="1571223"/>
            <a:ext cx="0" cy="1062131"/>
          </a:xfrm>
          <a:prstGeom prst="straightConnector1">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3AF9F353-A062-C14B-9E7B-DA50ABAA941B}"/>
              </a:ext>
            </a:extLst>
          </p:cNvPr>
          <p:cNvCxnSpPr>
            <a:cxnSpLocks/>
          </p:cNvCxnSpPr>
          <p:nvPr/>
        </p:nvCxnSpPr>
        <p:spPr>
          <a:xfrm>
            <a:off x="10617594" y="3012644"/>
            <a:ext cx="71961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BD2E6F73-774E-AE45-B5A0-F446925820DA}"/>
              </a:ext>
            </a:extLst>
          </p:cNvPr>
          <p:cNvSpPr txBox="1"/>
          <p:nvPr/>
        </p:nvSpPr>
        <p:spPr>
          <a:xfrm>
            <a:off x="10692440" y="3175765"/>
            <a:ext cx="752129" cy="369332"/>
          </a:xfrm>
          <a:prstGeom prst="rect">
            <a:avLst/>
          </a:prstGeom>
          <a:noFill/>
        </p:spPr>
        <p:txBody>
          <a:bodyPr wrap="none" rtlCol="0">
            <a:spAutoFit/>
          </a:bodyPr>
          <a:lstStyle/>
          <a:p>
            <a:r>
              <a:rPr lang="en-US">
                <a:latin typeface="Arial" panose="020B0604020202020204" pitchFamily="34" charset="0"/>
                <a:cs typeface="Arial" panose="020B0604020202020204" pitchFamily="34" charset="0"/>
              </a:rPr>
              <a:t>10K𝛺</a:t>
            </a:r>
          </a:p>
        </p:txBody>
      </p:sp>
      <p:cxnSp>
        <p:nvCxnSpPr>
          <p:cNvPr id="80" name="Straight Arrow Connector 79">
            <a:extLst>
              <a:ext uri="{FF2B5EF4-FFF2-40B4-BE49-F238E27FC236}">
                <a16:creationId xmlns:a16="http://schemas.microsoft.com/office/drawing/2014/main" id="{6E0E8AC8-29D3-914B-95E1-09A56C104071}"/>
              </a:ext>
            </a:extLst>
          </p:cNvPr>
          <p:cNvCxnSpPr>
            <a:cxnSpLocks/>
          </p:cNvCxnSpPr>
          <p:nvPr/>
        </p:nvCxnSpPr>
        <p:spPr>
          <a:xfrm>
            <a:off x="8581309" y="3951450"/>
            <a:ext cx="478244" cy="0"/>
          </a:xfrm>
          <a:prstGeom prst="straightConnector1">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8525D9F3-9F32-7849-8E0E-E6B8A81AD325}"/>
              </a:ext>
            </a:extLst>
          </p:cNvPr>
          <p:cNvCxnSpPr>
            <a:cxnSpLocks/>
          </p:cNvCxnSpPr>
          <p:nvPr/>
        </p:nvCxnSpPr>
        <p:spPr>
          <a:xfrm flipV="1">
            <a:off x="8767359" y="1583567"/>
            <a:ext cx="2770590" cy="13419"/>
          </a:xfrm>
          <a:prstGeom prst="straightConnector1">
            <a:avLst/>
          </a:prstGeom>
          <a:ln w="222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AF38AAFF-3FE7-5E4E-A338-372D0B08E033}"/>
              </a:ext>
            </a:extLst>
          </p:cNvPr>
          <p:cNvCxnSpPr>
            <a:cxnSpLocks/>
          </p:cNvCxnSpPr>
          <p:nvPr/>
        </p:nvCxnSpPr>
        <p:spPr>
          <a:xfrm flipV="1">
            <a:off x="8786931" y="1596986"/>
            <a:ext cx="442" cy="646304"/>
          </a:xfrm>
          <a:prstGeom prst="straightConnector1">
            <a:avLst/>
          </a:prstGeom>
          <a:ln w="22225">
            <a:solidFill>
              <a:schemeClr val="tx1"/>
            </a:solidFill>
            <a:tailEnd type="none"/>
          </a:ln>
        </p:spPr>
        <p:style>
          <a:lnRef idx="1">
            <a:schemeClr val="accent1"/>
          </a:lnRef>
          <a:fillRef idx="0">
            <a:schemeClr val="accent1"/>
          </a:fillRef>
          <a:effectRef idx="0">
            <a:schemeClr val="accent1"/>
          </a:effectRef>
          <a:fontRef idx="minor">
            <a:schemeClr val="tx1"/>
          </a:fontRef>
        </p:style>
      </p:cxnSp>
      <p:grpSp>
        <p:nvGrpSpPr>
          <p:cNvPr id="90" name="Group 222">
            <a:extLst>
              <a:ext uri="{FF2B5EF4-FFF2-40B4-BE49-F238E27FC236}">
                <a16:creationId xmlns:a16="http://schemas.microsoft.com/office/drawing/2014/main" id="{266FF829-986F-AB4A-AC20-FA5C9FB51424}"/>
              </a:ext>
            </a:extLst>
          </p:cNvPr>
          <p:cNvGrpSpPr>
            <a:grpSpLocks/>
          </p:cNvGrpSpPr>
          <p:nvPr/>
        </p:nvGrpSpPr>
        <p:grpSpPr bwMode="auto">
          <a:xfrm>
            <a:off x="11387928" y="3530347"/>
            <a:ext cx="304800" cy="381000"/>
            <a:chOff x="4272" y="3072"/>
            <a:chExt cx="192" cy="240"/>
          </a:xfrm>
        </p:grpSpPr>
        <p:sp>
          <p:nvSpPr>
            <p:cNvPr id="91" name="Line 99">
              <a:extLst>
                <a:ext uri="{FF2B5EF4-FFF2-40B4-BE49-F238E27FC236}">
                  <a16:creationId xmlns:a16="http://schemas.microsoft.com/office/drawing/2014/main" id="{EA582339-79BD-5945-85A5-B630ECB668B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00">
              <a:extLst>
                <a:ext uri="{FF2B5EF4-FFF2-40B4-BE49-F238E27FC236}">
                  <a16:creationId xmlns:a16="http://schemas.microsoft.com/office/drawing/2014/main" id="{C73A133E-8181-C14C-AC7C-FDC20512887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Line 101">
              <a:extLst>
                <a:ext uri="{FF2B5EF4-FFF2-40B4-BE49-F238E27FC236}">
                  <a16:creationId xmlns:a16="http://schemas.microsoft.com/office/drawing/2014/main" id="{4C68403A-D98A-DB41-9857-02AD24ADBC3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4" name="Line 102">
              <a:extLst>
                <a:ext uri="{FF2B5EF4-FFF2-40B4-BE49-F238E27FC236}">
                  <a16:creationId xmlns:a16="http://schemas.microsoft.com/office/drawing/2014/main" id="{F8BC7C3E-A4C2-014A-A2E7-BBFEDC98129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5" name="Line 103">
              <a:extLst>
                <a:ext uri="{FF2B5EF4-FFF2-40B4-BE49-F238E27FC236}">
                  <a16:creationId xmlns:a16="http://schemas.microsoft.com/office/drawing/2014/main" id="{6A6E0170-2786-6043-8D4B-5055C5B45D8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 name="Line 104">
              <a:extLst>
                <a:ext uri="{FF2B5EF4-FFF2-40B4-BE49-F238E27FC236}">
                  <a16:creationId xmlns:a16="http://schemas.microsoft.com/office/drawing/2014/main" id="{B8E6270B-7561-7447-BE6F-61C803733DD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 name="Oval 48">
            <a:extLst>
              <a:ext uri="{FF2B5EF4-FFF2-40B4-BE49-F238E27FC236}">
                <a16:creationId xmlns:a16="http://schemas.microsoft.com/office/drawing/2014/main" id="{C05DF589-BC01-3A49-8892-5212DB8522C2}"/>
              </a:ext>
            </a:extLst>
          </p:cNvPr>
          <p:cNvSpPr/>
          <p:nvPr/>
        </p:nvSpPr>
        <p:spPr>
          <a:xfrm>
            <a:off x="8751106" y="1552662"/>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50" name="Oval 49">
            <a:extLst>
              <a:ext uri="{FF2B5EF4-FFF2-40B4-BE49-F238E27FC236}">
                <a16:creationId xmlns:a16="http://schemas.microsoft.com/office/drawing/2014/main" id="{7D16EFAA-0D61-B944-8651-7D91B16F18F7}"/>
              </a:ext>
            </a:extLst>
          </p:cNvPr>
          <p:cNvSpPr/>
          <p:nvPr/>
        </p:nvSpPr>
        <p:spPr>
          <a:xfrm>
            <a:off x="8766346" y="4692102"/>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51" name="Oval 50">
            <a:extLst>
              <a:ext uri="{FF2B5EF4-FFF2-40B4-BE49-F238E27FC236}">
                <a16:creationId xmlns:a16="http://schemas.microsoft.com/office/drawing/2014/main" id="{553F89CD-1477-B341-A1DC-147150EE54C3}"/>
              </a:ext>
            </a:extLst>
          </p:cNvPr>
          <p:cNvSpPr/>
          <p:nvPr/>
        </p:nvSpPr>
        <p:spPr>
          <a:xfrm>
            <a:off x="11479066" y="1537422"/>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Tree>
    <p:extLst>
      <p:ext uri="{BB962C8B-B14F-4D97-AF65-F5344CB8AC3E}">
        <p14:creationId xmlns:p14="http://schemas.microsoft.com/office/powerpoint/2010/main" val="125484419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6457" y="162650"/>
            <a:ext cx="11395612" cy="868362"/>
          </a:xfrm>
        </p:spPr>
        <p:txBody>
          <a:bodyPr anchor="ctr">
            <a:normAutofit/>
          </a:bodyPr>
          <a:lstStyle/>
          <a:p>
            <a:pPr algn="ctr"/>
            <a:r>
              <a:rPr lang="en-US" sz="4400">
                <a:latin typeface="Arial" panose="020B0604020202020204" pitchFamily="34" charset="0"/>
                <a:cs typeface="Arial" panose="020B0604020202020204" pitchFamily="34" charset="0"/>
              </a:rPr>
              <a:t>Lab: Measure Distance</a:t>
            </a:r>
          </a:p>
        </p:txBody>
      </p:sp>
      <p:sp>
        <p:nvSpPr>
          <p:cNvPr id="3" name="Content Placeholder 2"/>
          <p:cNvSpPr>
            <a:spLocks noGrp="1"/>
          </p:cNvSpPr>
          <p:nvPr>
            <p:ph idx="1"/>
          </p:nvPr>
        </p:nvSpPr>
        <p:spPr>
          <a:xfrm>
            <a:off x="398194" y="1367103"/>
            <a:ext cx="11395612" cy="1684158"/>
          </a:xfrm>
        </p:spPr>
        <p:txBody>
          <a:bodyPr>
            <a:noAutofit/>
          </a:bodyPr>
          <a:lstStyle/>
          <a:p>
            <a:pPr marL="342900" indent="-342900" algn="l">
              <a:spcBef>
                <a:spcPts val="400"/>
              </a:spcBef>
              <a:buFont typeface="Arial" charset="0"/>
              <a:buChar char="•"/>
            </a:pPr>
            <a:r>
              <a:rPr lang="en-US" sz="2000" dirty="0">
                <a:latin typeface="Arial" charset="0"/>
                <a:ea typeface="Arial" charset="0"/>
                <a:cs typeface="Arial" charset="0"/>
              </a:rPr>
              <a:t>Wire the the Arduino to the “ping” sensor (</a:t>
            </a:r>
            <a:r>
              <a:rPr lang="en-US" sz="2000" dirty="0">
                <a:solidFill>
                  <a:srgbClr val="2282F0"/>
                </a:solidFill>
                <a:latin typeface="Arial" charset="0"/>
                <a:ea typeface="Arial" charset="0"/>
                <a:cs typeface="Arial" charset="0"/>
                <a:hlinkClick r:id="rId3">
                  <a:extLst>
                    <a:ext uri="{A12FA001-AC4F-418D-AE19-62706E023703}">
                      <ahyp:hlinkClr xmlns:ahyp="http://schemas.microsoft.com/office/drawing/2018/hyperlinkcolor" val="tx"/>
                    </a:ext>
                  </a:extLst>
                </a:hlinkClick>
              </a:rPr>
              <a:t>HC-SR04</a:t>
            </a:r>
            <a:r>
              <a:rPr lang="en-US" sz="2000" dirty="0">
                <a:latin typeface="Arial" charset="0"/>
                <a:ea typeface="Arial" charset="0"/>
                <a:cs typeface="Arial" charset="0"/>
              </a:rPr>
              <a:t>) as indicated.</a:t>
            </a:r>
          </a:p>
          <a:p>
            <a:pPr marL="342900" indent="-342900" algn="l">
              <a:spcBef>
                <a:spcPts val="400"/>
              </a:spcBef>
              <a:buFont typeface="Arial" charset="0"/>
              <a:buChar char="•"/>
            </a:pPr>
            <a:r>
              <a:rPr lang="en-US" sz="2000" dirty="0">
                <a:latin typeface="Arial" charset="0"/>
                <a:ea typeface="Arial" charset="0"/>
                <a:cs typeface="Arial" charset="0"/>
              </a:rPr>
              <a:t>The Ping sensor only works up to about 1 meter.</a:t>
            </a:r>
          </a:p>
          <a:p>
            <a:pPr marL="342900" indent="-342900" algn="l">
              <a:spcBef>
                <a:spcPts val="400"/>
              </a:spcBef>
              <a:buFont typeface="Arial" charset="0"/>
              <a:buChar char="•"/>
            </a:pPr>
            <a:r>
              <a:rPr lang="en-US" sz="2000" dirty="0">
                <a:latin typeface="Arial" charset="0"/>
                <a:ea typeface="Arial" charset="0"/>
                <a:cs typeface="Arial" charset="0"/>
              </a:rPr>
              <a:t>The code is in the appendix.  The output below was obtained moving an object at varying distances from the sensor.  Distance is in cm.</a:t>
            </a:r>
          </a:p>
          <a:p>
            <a:pPr marL="342900" indent="-342900" algn="l">
              <a:buFont typeface="Arial" charset="0"/>
              <a:buChar char="•"/>
            </a:pPr>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92</a:t>
            </a:fld>
            <a:endParaRPr lang="en-US"/>
          </a:p>
        </p:txBody>
      </p:sp>
      <p:sp>
        <p:nvSpPr>
          <p:cNvPr id="6" name="Rectangle 5">
            <a:extLst>
              <a:ext uri="{FF2B5EF4-FFF2-40B4-BE49-F238E27FC236}">
                <a16:creationId xmlns:a16="http://schemas.microsoft.com/office/drawing/2014/main" id="{AB6EFCF4-4778-584F-BB98-E99689763E9D}"/>
              </a:ext>
            </a:extLst>
          </p:cNvPr>
          <p:cNvSpPr/>
          <p:nvPr/>
        </p:nvSpPr>
        <p:spPr>
          <a:xfrm>
            <a:off x="7673748" y="4355316"/>
            <a:ext cx="1062951" cy="2031325"/>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C69A7522-936E-D045-AC8F-D5D47F37AA3A}"/>
              </a:ext>
            </a:extLst>
          </p:cNvPr>
          <p:cNvSpPr txBox="1"/>
          <p:nvPr/>
        </p:nvSpPr>
        <p:spPr>
          <a:xfrm>
            <a:off x="7845745" y="6011784"/>
            <a:ext cx="890954" cy="338554"/>
          </a:xfrm>
          <a:prstGeom prst="rect">
            <a:avLst/>
          </a:prstGeom>
          <a:noFill/>
        </p:spPr>
        <p:txBody>
          <a:bodyPr wrap="square" rtlCol="0">
            <a:spAutoFit/>
          </a:bodyPr>
          <a:lstStyle/>
          <a:p>
            <a:pPr algn="r"/>
            <a:r>
              <a:rPr lang="en-US" sz="1600" dirty="0">
                <a:latin typeface="Arial" panose="020B0604020202020204" pitchFamily="34" charset="0"/>
                <a:cs typeface="Arial" panose="020B0604020202020204" pitchFamily="34" charset="0"/>
              </a:rPr>
              <a:t>Arduino</a:t>
            </a:r>
          </a:p>
        </p:txBody>
      </p:sp>
      <p:sp>
        <p:nvSpPr>
          <p:cNvPr id="8" name="TextBox 7">
            <a:extLst>
              <a:ext uri="{FF2B5EF4-FFF2-40B4-BE49-F238E27FC236}">
                <a16:creationId xmlns:a16="http://schemas.microsoft.com/office/drawing/2014/main" id="{265D2BA7-CCA7-E645-83C1-157688E29B6F}"/>
              </a:ext>
            </a:extLst>
          </p:cNvPr>
          <p:cNvSpPr txBox="1"/>
          <p:nvPr/>
        </p:nvSpPr>
        <p:spPr>
          <a:xfrm>
            <a:off x="8295857" y="4480452"/>
            <a:ext cx="539570"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5V</a:t>
            </a:r>
          </a:p>
        </p:txBody>
      </p:sp>
      <p:sp>
        <p:nvSpPr>
          <p:cNvPr id="9" name="TextBox 8">
            <a:extLst>
              <a:ext uri="{FF2B5EF4-FFF2-40B4-BE49-F238E27FC236}">
                <a16:creationId xmlns:a16="http://schemas.microsoft.com/office/drawing/2014/main" id="{F7270BEA-21D9-A04B-BB80-5CF533D9652E}"/>
              </a:ext>
            </a:extLst>
          </p:cNvPr>
          <p:cNvSpPr txBox="1"/>
          <p:nvPr/>
        </p:nvSpPr>
        <p:spPr>
          <a:xfrm>
            <a:off x="8239701" y="5608441"/>
            <a:ext cx="539570"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a:t>
            </a:r>
          </a:p>
        </p:txBody>
      </p:sp>
      <p:sp>
        <p:nvSpPr>
          <p:cNvPr id="10" name="TextBox 9">
            <a:extLst>
              <a:ext uri="{FF2B5EF4-FFF2-40B4-BE49-F238E27FC236}">
                <a16:creationId xmlns:a16="http://schemas.microsoft.com/office/drawing/2014/main" id="{956D0A08-3FD6-7147-BEAA-4F98ABAC0850}"/>
              </a:ext>
            </a:extLst>
          </p:cNvPr>
          <p:cNvSpPr txBox="1"/>
          <p:nvPr/>
        </p:nvSpPr>
        <p:spPr>
          <a:xfrm>
            <a:off x="8339073" y="4851214"/>
            <a:ext cx="539570"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D8</a:t>
            </a:r>
          </a:p>
        </p:txBody>
      </p:sp>
      <p:sp>
        <p:nvSpPr>
          <p:cNvPr id="11" name="Rectangle 10">
            <a:extLst>
              <a:ext uri="{FF2B5EF4-FFF2-40B4-BE49-F238E27FC236}">
                <a16:creationId xmlns:a16="http://schemas.microsoft.com/office/drawing/2014/main" id="{0B48FD22-CC55-2F49-83C6-75EA4AE713BD}"/>
              </a:ext>
            </a:extLst>
          </p:cNvPr>
          <p:cNvSpPr/>
          <p:nvPr/>
        </p:nvSpPr>
        <p:spPr>
          <a:xfrm>
            <a:off x="10376703" y="4355316"/>
            <a:ext cx="1062951" cy="1958904"/>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A019DEF7-9283-094A-90E7-47563B064177}"/>
              </a:ext>
            </a:extLst>
          </p:cNvPr>
          <p:cNvSpPr txBox="1"/>
          <p:nvPr/>
        </p:nvSpPr>
        <p:spPr>
          <a:xfrm>
            <a:off x="10441097" y="5975666"/>
            <a:ext cx="890954" cy="338554"/>
          </a:xfrm>
          <a:prstGeom prst="rect">
            <a:avLst/>
          </a:prstGeom>
          <a:noFill/>
        </p:spPr>
        <p:txBody>
          <a:bodyPr wrap="square" rtlCol="0">
            <a:spAutoFit/>
          </a:bodyPr>
          <a:lstStyle/>
          <a:p>
            <a:pPr algn="r"/>
            <a:r>
              <a:rPr lang="en-US" sz="1600">
                <a:latin typeface="Arial" panose="020B0604020202020204" pitchFamily="34" charset="0"/>
                <a:cs typeface="Arial" panose="020B0604020202020204" pitchFamily="34" charset="0"/>
              </a:rPr>
              <a:t>Ping</a:t>
            </a:r>
          </a:p>
        </p:txBody>
      </p:sp>
      <p:sp>
        <p:nvSpPr>
          <p:cNvPr id="13" name="TextBox 12">
            <a:extLst>
              <a:ext uri="{FF2B5EF4-FFF2-40B4-BE49-F238E27FC236}">
                <a16:creationId xmlns:a16="http://schemas.microsoft.com/office/drawing/2014/main" id="{88DC90F7-1442-C546-B7E0-BC1D666E963A}"/>
              </a:ext>
            </a:extLst>
          </p:cNvPr>
          <p:cNvSpPr txBox="1"/>
          <p:nvPr/>
        </p:nvSpPr>
        <p:spPr>
          <a:xfrm>
            <a:off x="10399890" y="4482724"/>
            <a:ext cx="539570"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Vcc</a:t>
            </a:r>
          </a:p>
        </p:txBody>
      </p:sp>
      <p:sp>
        <p:nvSpPr>
          <p:cNvPr id="14" name="TextBox 13">
            <a:extLst>
              <a:ext uri="{FF2B5EF4-FFF2-40B4-BE49-F238E27FC236}">
                <a16:creationId xmlns:a16="http://schemas.microsoft.com/office/drawing/2014/main" id="{75075B87-3FA1-2945-A9D6-4A6D38E187AF}"/>
              </a:ext>
            </a:extLst>
          </p:cNvPr>
          <p:cNvSpPr txBox="1"/>
          <p:nvPr/>
        </p:nvSpPr>
        <p:spPr>
          <a:xfrm>
            <a:off x="10374866" y="4880788"/>
            <a:ext cx="539570"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Trig</a:t>
            </a:r>
          </a:p>
        </p:txBody>
      </p:sp>
      <p:sp>
        <p:nvSpPr>
          <p:cNvPr id="15" name="TextBox 14">
            <a:extLst>
              <a:ext uri="{FF2B5EF4-FFF2-40B4-BE49-F238E27FC236}">
                <a16:creationId xmlns:a16="http://schemas.microsoft.com/office/drawing/2014/main" id="{8A8D261A-1EB6-FD4B-BED7-BA369CF5D51D}"/>
              </a:ext>
            </a:extLst>
          </p:cNvPr>
          <p:cNvSpPr txBox="1"/>
          <p:nvPr/>
        </p:nvSpPr>
        <p:spPr>
          <a:xfrm>
            <a:off x="10349842" y="5265203"/>
            <a:ext cx="619186"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Echo</a:t>
            </a:r>
          </a:p>
        </p:txBody>
      </p:sp>
      <p:sp>
        <p:nvSpPr>
          <p:cNvPr id="16" name="TextBox 15">
            <a:extLst>
              <a:ext uri="{FF2B5EF4-FFF2-40B4-BE49-F238E27FC236}">
                <a16:creationId xmlns:a16="http://schemas.microsoft.com/office/drawing/2014/main" id="{399B31A5-4935-5C45-B8BF-683791F425A3}"/>
              </a:ext>
            </a:extLst>
          </p:cNvPr>
          <p:cNvSpPr txBox="1"/>
          <p:nvPr/>
        </p:nvSpPr>
        <p:spPr>
          <a:xfrm>
            <a:off x="10338466" y="5690563"/>
            <a:ext cx="619186"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a:t>
            </a:r>
          </a:p>
        </p:txBody>
      </p:sp>
      <p:sp>
        <p:nvSpPr>
          <p:cNvPr id="17" name="TextBox 16">
            <a:extLst>
              <a:ext uri="{FF2B5EF4-FFF2-40B4-BE49-F238E27FC236}">
                <a16:creationId xmlns:a16="http://schemas.microsoft.com/office/drawing/2014/main" id="{2623B47F-2138-8B4A-8582-427B219AE55D}"/>
              </a:ext>
            </a:extLst>
          </p:cNvPr>
          <p:cNvSpPr txBox="1"/>
          <p:nvPr/>
        </p:nvSpPr>
        <p:spPr>
          <a:xfrm>
            <a:off x="8341346" y="5235630"/>
            <a:ext cx="539570"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D7</a:t>
            </a:r>
          </a:p>
        </p:txBody>
      </p:sp>
      <p:sp>
        <p:nvSpPr>
          <p:cNvPr id="18" name="TextBox 17">
            <a:extLst>
              <a:ext uri="{FF2B5EF4-FFF2-40B4-BE49-F238E27FC236}">
                <a16:creationId xmlns:a16="http://schemas.microsoft.com/office/drawing/2014/main" id="{C148856E-A70D-1542-8A09-D7BBEBDC21D1}"/>
              </a:ext>
            </a:extLst>
          </p:cNvPr>
          <p:cNvSpPr txBox="1"/>
          <p:nvPr/>
        </p:nvSpPr>
        <p:spPr>
          <a:xfrm>
            <a:off x="8297696" y="4480872"/>
            <a:ext cx="539570"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5V</a:t>
            </a:r>
          </a:p>
        </p:txBody>
      </p:sp>
      <p:cxnSp>
        <p:nvCxnSpPr>
          <p:cNvPr id="19" name="Straight Connector 18">
            <a:extLst>
              <a:ext uri="{FF2B5EF4-FFF2-40B4-BE49-F238E27FC236}">
                <a16:creationId xmlns:a16="http://schemas.microsoft.com/office/drawing/2014/main" id="{201D19B4-E215-C14A-BDCB-B02DE4117B07}"/>
              </a:ext>
            </a:extLst>
          </p:cNvPr>
          <p:cNvCxnSpPr/>
          <p:nvPr/>
        </p:nvCxnSpPr>
        <p:spPr>
          <a:xfrm>
            <a:off x="8736699" y="4634340"/>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D78214A1-5F64-D045-97E7-2E6B8B463816}"/>
              </a:ext>
            </a:extLst>
          </p:cNvPr>
          <p:cNvCxnSpPr/>
          <p:nvPr/>
        </p:nvCxnSpPr>
        <p:spPr>
          <a:xfrm>
            <a:off x="8725326" y="5851268"/>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97FE87BB-A6CF-A34C-BE34-7F05D1744138}"/>
              </a:ext>
            </a:extLst>
          </p:cNvPr>
          <p:cNvCxnSpPr>
            <a:cxnSpLocks/>
            <a:endCxn id="14" idx="1"/>
          </p:cNvCxnSpPr>
          <p:nvPr/>
        </p:nvCxnSpPr>
        <p:spPr>
          <a:xfrm flipV="1">
            <a:off x="8752621" y="5034677"/>
            <a:ext cx="1622245" cy="1137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61E847C0-B57F-A342-9802-66B653480BF2}"/>
              </a:ext>
            </a:extLst>
          </p:cNvPr>
          <p:cNvCxnSpPr/>
          <p:nvPr/>
        </p:nvCxnSpPr>
        <p:spPr>
          <a:xfrm>
            <a:off x="8741245" y="5403167"/>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93E915C4-3174-CB43-99AF-355B28173F38}"/>
              </a:ext>
            </a:extLst>
          </p:cNvPr>
          <p:cNvSpPr txBox="1"/>
          <p:nvPr/>
        </p:nvSpPr>
        <p:spPr>
          <a:xfrm>
            <a:off x="1551707" y="3086703"/>
            <a:ext cx="2187143" cy="3416320"/>
          </a:xfrm>
          <a:prstGeom prst="rect">
            <a:avLst/>
          </a:prstGeom>
          <a:noFill/>
        </p:spPr>
        <p:txBody>
          <a:bodyPr wrap="square" rtlCol="0">
            <a:spAutoFit/>
          </a:bodyPr>
          <a:lstStyle/>
          <a:p>
            <a:r>
              <a:rPr lang="en-US">
                <a:latin typeface="Courier New" panose="02070309020205020404" pitchFamily="49" charset="0"/>
                <a:cs typeface="Courier New" panose="02070309020205020404" pitchFamily="49" charset="0"/>
              </a:rPr>
              <a:t>7</a:t>
            </a:r>
          </a:p>
          <a:p>
            <a:r>
              <a:rPr lang="en-US">
                <a:latin typeface="Courier New" panose="02070309020205020404" pitchFamily="49" charset="0"/>
                <a:cs typeface="Courier New" panose="02070309020205020404" pitchFamily="49" charset="0"/>
              </a:rPr>
              <a:t>6</a:t>
            </a:r>
          </a:p>
          <a:p>
            <a:r>
              <a:rPr lang="en-US">
                <a:latin typeface="Courier New" panose="02070309020205020404" pitchFamily="49" charset="0"/>
                <a:cs typeface="Courier New" panose="02070309020205020404" pitchFamily="49" charset="0"/>
              </a:rPr>
              <a:t>10</a:t>
            </a:r>
          </a:p>
          <a:p>
            <a:r>
              <a:rPr lang="en-US">
                <a:latin typeface="Courier New" panose="02070309020205020404" pitchFamily="49" charset="0"/>
                <a:cs typeface="Courier New" panose="02070309020205020404" pitchFamily="49" charset="0"/>
              </a:rPr>
              <a:t>15</a:t>
            </a:r>
          </a:p>
          <a:p>
            <a:r>
              <a:rPr lang="en-US">
                <a:latin typeface="Courier New" panose="02070309020205020404" pitchFamily="49" charset="0"/>
                <a:cs typeface="Courier New" panose="02070309020205020404" pitchFamily="49" charset="0"/>
              </a:rPr>
              <a:t>21</a:t>
            </a:r>
          </a:p>
          <a:p>
            <a:r>
              <a:rPr lang="en-US">
                <a:latin typeface="Courier New" panose="02070309020205020404" pitchFamily="49" charset="0"/>
                <a:cs typeface="Courier New" panose="02070309020205020404" pitchFamily="49" charset="0"/>
              </a:rPr>
              <a:t>26</a:t>
            </a:r>
          </a:p>
          <a:p>
            <a:r>
              <a:rPr lang="en-US">
                <a:latin typeface="Courier New" panose="02070309020205020404" pitchFamily="49" charset="0"/>
                <a:cs typeface="Courier New" panose="02070309020205020404" pitchFamily="49" charset="0"/>
              </a:rPr>
              <a:t>30</a:t>
            </a:r>
          </a:p>
          <a:p>
            <a:r>
              <a:rPr lang="en-US">
                <a:latin typeface="Courier New" panose="02070309020205020404" pitchFamily="49" charset="0"/>
                <a:cs typeface="Courier New" panose="02070309020205020404" pitchFamily="49" charset="0"/>
              </a:rPr>
              <a:t>31</a:t>
            </a:r>
          </a:p>
          <a:p>
            <a:r>
              <a:rPr lang="en-US">
                <a:latin typeface="Courier New" panose="02070309020205020404" pitchFamily="49" charset="0"/>
                <a:cs typeface="Courier New" panose="02070309020205020404" pitchFamily="49" charset="0"/>
              </a:rPr>
              <a:t>24</a:t>
            </a:r>
          </a:p>
          <a:p>
            <a:r>
              <a:rPr lang="en-US">
                <a:latin typeface="Courier New" panose="02070309020205020404" pitchFamily="49" charset="0"/>
                <a:cs typeface="Courier New" panose="02070309020205020404" pitchFamily="49" charset="0"/>
              </a:rPr>
              <a:t>33</a:t>
            </a:r>
          </a:p>
          <a:p>
            <a:r>
              <a:rPr lang="en-US">
                <a:latin typeface="Courier New" panose="02070309020205020404" pitchFamily="49" charset="0"/>
                <a:cs typeface="Courier New" panose="02070309020205020404" pitchFamily="49" charset="0"/>
              </a:rPr>
              <a:t>10</a:t>
            </a:r>
          </a:p>
          <a:p>
            <a:endParaRPr lang="en-US">
              <a:latin typeface="Courier New" panose="02070309020205020404" pitchFamily="49" charset="0"/>
              <a:cs typeface="Courier New" panose="02070309020205020404" pitchFamily="49" charset="0"/>
            </a:endParaRPr>
          </a:p>
        </p:txBody>
      </p:sp>
      <p:sp>
        <p:nvSpPr>
          <p:cNvPr id="23" name="TextBox 22">
            <a:extLst>
              <a:ext uri="{FF2B5EF4-FFF2-40B4-BE49-F238E27FC236}">
                <a16:creationId xmlns:a16="http://schemas.microsoft.com/office/drawing/2014/main" id="{19B3FC9F-BCF2-3143-9757-01A68309E34B}"/>
              </a:ext>
            </a:extLst>
          </p:cNvPr>
          <p:cNvSpPr txBox="1"/>
          <p:nvPr/>
        </p:nvSpPr>
        <p:spPr>
          <a:xfrm>
            <a:off x="3482976" y="3101233"/>
            <a:ext cx="1535334" cy="2862322"/>
          </a:xfrm>
          <a:prstGeom prst="rect">
            <a:avLst/>
          </a:prstGeom>
          <a:noFill/>
        </p:spPr>
        <p:txBody>
          <a:bodyPr wrap="square" rtlCol="0">
            <a:spAutoFit/>
          </a:bodyPr>
          <a:lstStyle/>
          <a:p>
            <a:r>
              <a:rPr lang="en-US">
                <a:latin typeface="Courier New" panose="02070309020205020404" pitchFamily="49" charset="0"/>
                <a:cs typeface="Courier New" panose="02070309020205020404" pitchFamily="49" charset="0"/>
              </a:rPr>
              <a:t>9</a:t>
            </a:r>
          </a:p>
          <a:p>
            <a:r>
              <a:rPr lang="en-US">
                <a:latin typeface="Courier New" panose="02070309020205020404" pitchFamily="49" charset="0"/>
                <a:cs typeface="Courier New" panose="02070309020205020404" pitchFamily="49" charset="0"/>
              </a:rPr>
              <a:t>5</a:t>
            </a:r>
          </a:p>
          <a:p>
            <a:r>
              <a:rPr lang="en-US">
                <a:latin typeface="Courier New" panose="02070309020205020404" pitchFamily="49" charset="0"/>
                <a:cs typeface="Courier New" panose="02070309020205020404" pitchFamily="49" charset="0"/>
              </a:rPr>
              <a:t>14</a:t>
            </a:r>
          </a:p>
          <a:p>
            <a:r>
              <a:rPr lang="en-US">
                <a:latin typeface="Courier New" panose="02070309020205020404" pitchFamily="49" charset="0"/>
                <a:cs typeface="Courier New" panose="02070309020205020404" pitchFamily="49" charset="0"/>
              </a:rPr>
              <a:t>22</a:t>
            </a:r>
          </a:p>
          <a:p>
            <a:r>
              <a:rPr lang="en-US">
                <a:latin typeface="Courier New" panose="02070309020205020404" pitchFamily="49" charset="0"/>
                <a:cs typeface="Courier New" panose="02070309020205020404" pitchFamily="49" charset="0"/>
              </a:rPr>
              <a:t>25</a:t>
            </a:r>
          </a:p>
          <a:p>
            <a:r>
              <a:rPr lang="en-US">
                <a:latin typeface="Courier New" panose="02070309020205020404" pitchFamily="49" charset="0"/>
                <a:cs typeface="Courier New" panose="02070309020205020404" pitchFamily="49" charset="0"/>
              </a:rPr>
              <a:t>30</a:t>
            </a:r>
          </a:p>
          <a:p>
            <a:r>
              <a:rPr lang="en-US">
                <a:latin typeface="Courier New" panose="02070309020205020404" pitchFamily="49" charset="0"/>
                <a:cs typeface="Courier New" panose="02070309020205020404" pitchFamily="49" charset="0"/>
              </a:rPr>
              <a:t>33</a:t>
            </a:r>
          </a:p>
          <a:p>
            <a:r>
              <a:rPr lang="en-US">
                <a:latin typeface="Courier New" panose="02070309020205020404" pitchFamily="49" charset="0"/>
                <a:cs typeface="Courier New" panose="02070309020205020404" pitchFamily="49" charset="0"/>
              </a:rPr>
              <a:t>36</a:t>
            </a:r>
          </a:p>
          <a:p>
            <a:r>
              <a:rPr lang="en-US">
                <a:latin typeface="Courier New" panose="02070309020205020404" pitchFamily="49" charset="0"/>
                <a:cs typeface="Courier New" panose="02070309020205020404" pitchFamily="49" charset="0"/>
              </a:rPr>
              <a:t>38</a:t>
            </a:r>
          </a:p>
          <a:p>
            <a:r>
              <a:rPr lang="en-US">
                <a:latin typeface="Courier New" panose="02070309020205020404" pitchFamily="49" charset="0"/>
                <a:cs typeface="Courier New" panose="02070309020205020404" pitchFamily="49" charset="0"/>
              </a:rPr>
              <a:t>24</a:t>
            </a:r>
          </a:p>
        </p:txBody>
      </p:sp>
      <p:sp>
        <p:nvSpPr>
          <p:cNvPr id="24" name="TextBox 23">
            <a:extLst>
              <a:ext uri="{FF2B5EF4-FFF2-40B4-BE49-F238E27FC236}">
                <a16:creationId xmlns:a16="http://schemas.microsoft.com/office/drawing/2014/main" id="{796804E6-D3A7-364E-B695-CE3CF4DC7D00}"/>
              </a:ext>
            </a:extLst>
          </p:cNvPr>
          <p:cNvSpPr txBox="1"/>
          <p:nvPr/>
        </p:nvSpPr>
        <p:spPr>
          <a:xfrm>
            <a:off x="5212632" y="3108902"/>
            <a:ext cx="1443845" cy="2031325"/>
          </a:xfrm>
          <a:prstGeom prst="rect">
            <a:avLst/>
          </a:prstGeom>
          <a:noFill/>
        </p:spPr>
        <p:txBody>
          <a:bodyPr wrap="square" rtlCol="0">
            <a:spAutoFit/>
          </a:bodyPr>
          <a:lstStyle/>
          <a:p>
            <a:r>
              <a:rPr lang="en-US">
                <a:latin typeface="Courier New" panose="02070309020205020404" pitchFamily="49" charset="0"/>
                <a:cs typeface="Courier New" panose="02070309020205020404" pitchFamily="49" charset="0"/>
              </a:rPr>
              <a:t>13</a:t>
            </a:r>
          </a:p>
          <a:p>
            <a:r>
              <a:rPr lang="en-US">
                <a:latin typeface="Courier New" panose="02070309020205020404" pitchFamily="49" charset="0"/>
                <a:cs typeface="Courier New" panose="02070309020205020404" pitchFamily="49" charset="0"/>
              </a:rPr>
              <a:t>5</a:t>
            </a:r>
          </a:p>
          <a:p>
            <a:r>
              <a:rPr lang="en-US">
                <a:latin typeface="Courier New" panose="02070309020205020404" pitchFamily="49" charset="0"/>
                <a:cs typeface="Courier New" panose="02070309020205020404" pitchFamily="49" charset="0"/>
              </a:rPr>
              <a:t>3</a:t>
            </a:r>
          </a:p>
          <a:p>
            <a:r>
              <a:rPr lang="en-US">
                <a:latin typeface="Courier New" panose="02070309020205020404" pitchFamily="49" charset="0"/>
                <a:cs typeface="Courier New" panose="02070309020205020404" pitchFamily="49" charset="0"/>
              </a:rPr>
              <a:t>4</a:t>
            </a:r>
          </a:p>
          <a:p>
            <a:r>
              <a:rPr lang="en-US">
                <a:latin typeface="Courier New" panose="02070309020205020404" pitchFamily="49" charset="0"/>
                <a:cs typeface="Courier New" panose="02070309020205020404" pitchFamily="49" charset="0"/>
              </a:rPr>
              <a:t>3</a:t>
            </a:r>
          </a:p>
          <a:p>
            <a:r>
              <a:rPr lang="en-US">
                <a:latin typeface="Courier New" panose="02070309020205020404" pitchFamily="49" charset="0"/>
                <a:cs typeface="Courier New" panose="02070309020205020404" pitchFamily="49" charset="0"/>
              </a:rPr>
              <a:t>108</a:t>
            </a:r>
          </a:p>
          <a:p>
            <a:r>
              <a:rPr lang="en-US">
                <a:latin typeface="Courier New" panose="02070309020205020404" pitchFamily="49" charset="0"/>
                <a:cs typeface="Courier New" panose="02070309020205020404" pitchFamily="49" charset="0"/>
              </a:rPr>
              <a:t>107</a:t>
            </a:r>
          </a:p>
        </p:txBody>
      </p:sp>
      <p:pic>
        <p:nvPicPr>
          <p:cNvPr id="4097" name="Picture 1" descr="page124image10019776">
            <a:extLst>
              <a:ext uri="{FF2B5EF4-FFF2-40B4-BE49-F238E27FC236}">
                <a16:creationId xmlns:a16="http://schemas.microsoft.com/office/drawing/2014/main" id="{F95391D4-C71D-4E4A-B44D-2A1B942EDEB7}"/>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9477829" y="2646238"/>
            <a:ext cx="2315977" cy="15512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796432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67793"/>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measure distance</a:t>
            </a:r>
          </a:p>
        </p:txBody>
      </p:sp>
      <p:sp>
        <p:nvSpPr>
          <p:cNvPr id="3" name="Content Placeholder 2"/>
          <p:cNvSpPr>
            <a:spLocks noGrp="1"/>
          </p:cNvSpPr>
          <p:nvPr>
            <p:ph idx="1"/>
          </p:nvPr>
        </p:nvSpPr>
        <p:spPr>
          <a:xfrm>
            <a:off x="914398" y="1353245"/>
            <a:ext cx="10358847" cy="5498861"/>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Measure distance with ping sensor</a:t>
            </a:r>
          </a:p>
          <a:p>
            <a:pPr algn="l">
              <a:spcBef>
                <a:spcPts val="0"/>
              </a:spcBef>
            </a:pPr>
            <a:r>
              <a:rPr lang="en-US" sz="1600" dirty="0">
                <a:latin typeface="Courier New" panose="02070309020205020404" pitchFamily="49" charset="0"/>
                <a:ea typeface="Arial" charset="0"/>
                <a:cs typeface="Courier New" panose="02070309020205020404" pitchFamily="49" charset="0"/>
              </a:rPr>
              <a:t>// Manferdelli</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triggerPin</a:t>
            </a:r>
            <a:r>
              <a:rPr lang="en-US" sz="1600" dirty="0">
                <a:latin typeface="Courier New" panose="02070309020205020404" pitchFamily="49" charset="0"/>
                <a:ea typeface="Arial" charset="0"/>
                <a:cs typeface="Courier New" panose="02070309020205020404" pitchFamily="49" charset="0"/>
              </a:rPr>
              <a:t>= 8;</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echoPin</a:t>
            </a:r>
            <a:r>
              <a:rPr lang="en-US" sz="1600" dirty="0">
                <a:latin typeface="Courier New" panose="02070309020205020404" pitchFamily="49" charset="0"/>
                <a:ea typeface="Arial" charset="0"/>
                <a:cs typeface="Courier New" panose="02070309020205020404" pitchFamily="49" charset="0"/>
              </a:rPr>
              <a:t>= 7;</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measurementDelay= 500;</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pingDelay</a:t>
            </a:r>
            <a:r>
              <a:rPr lang="en-US" sz="1600" dirty="0">
                <a:latin typeface="Courier New" panose="02070309020205020404" pitchFamily="49" charset="0"/>
                <a:ea typeface="Arial" charset="0"/>
                <a:cs typeface="Courier New" panose="02070309020205020404" pitchFamily="49" charset="0"/>
              </a:rPr>
              <a:t>= 5;</a:t>
            </a:r>
          </a:p>
          <a:p>
            <a:pPr algn="l">
              <a:spcBef>
                <a:spcPts val="0"/>
              </a:spcBef>
            </a:pPr>
            <a:r>
              <a:rPr lang="en-US" sz="1600" dirty="0">
                <a:latin typeface="Courier New" panose="02070309020205020404" pitchFamily="49" charset="0"/>
                <a:ea typeface="Arial" charset="0"/>
                <a:cs typeface="Courier New" panose="02070309020205020404" pitchFamily="49" charset="0"/>
              </a:rPr>
              <a:t>const double temp = 20; // C</a:t>
            </a:r>
          </a:p>
          <a:p>
            <a:pPr algn="l">
              <a:spcBef>
                <a:spcPts val="0"/>
              </a:spcBef>
            </a:pPr>
            <a:r>
              <a:rPr lang="en-US" sz="1600" dirty="0">
                <a:latin typeface="Courier New" panose="02070309020205020404" pitchFamily="49" charset="0"/>
                <a:ea typeface="Arial" charset="0"/>
                <a:cs typeface="Courier New" panose="02070309020205020404" pitchFamily="49" charset="0"/>
              </a:rPr>
              <a:t>const double </a:t>
            </a:r>
            <a:r>
              <a:rPr lang="en-US" sz="1600" dirty="0" err="1">
                <a:latin typeface="Courier New" panose="02070309020205020404" pitchFamily="49" charset="0"/>
                <a:ea typeface="Arial" charset="0"/>
                <a:cs typeface="Courier New" panose="02070309020205020404" pitchFamily="49" charset="0"/>
              </a:rPr>
              <a:t>soundSpeed</a:t>
            </a:r>
            <a:r>
              <a:rPr lang="en-US" sz="1600" dirty="0">
                <a:latin typeface="Courier New" panose="02070309020205020404" pitchFamily="49" charset="0"/>
                <a:ea typeface="Arial" charset="0"/>
                <a:cs typeface="Courier New" panose="02070309020205020404" pitchFamily="49" charset="0"/>
              </a:rPr>
              <a:t> = 331.5 + .6 * temp;  // m/s</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setup()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Serial.begin</a:t>
            </a:r>
            <a:r>
              <a:rPr lang="en-US" sz="1600" dirty="0">
                <a:latin typeface="Courier New" panose="02070309020205020404" pitchFamily="49" charset="0"/>
                <a:ea typeface="Arial" charset="0"/>
                <a:cs typeface="Courier New" panose="02070309020205020404" pitchFamily="49" charset="0"/>
              </a:rPr>
              <a:t>(9600);</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Serial.println</a:t>
            </a:r>
            <a:r>
              <a:rPr lang="en-US" sz="1600" dirty="0">
                <a:latin typeface="Courier New" panose="02070309020205020404" pitchFamily="49" charset="0"/>
                <a:ea typeface="Arial" charset="0"/>
                <a:cs typeface="Courier New" panose="02070309020205020404" pitchFamily="49" charset="0"/>
              </a:rPr>
              <a:t>("Ping sensor test");</a:t>
            </a:r>
          </a:p>
          <a:p>
            <a:pPr algn="l">
              <a:spcBef>
                <a:spcPts val="0"/>
              </a:spcBef>
            </a:pPr>
            <a:r>
              <a:rPr lang="en-US" sz="1600" dirty="0">
                <a:latin typeface="Courier New" panose="02070309020205020404" pitchFamily="49" charset="0"/>
                <a:ea typeface="Arial" charset="0"/>
                <a:cs typeface="Courier New" panose="02070309020205020404" pitchFamily="49" charset="0"/>
              </a:rPr>
              <a:t>  pinMode(</a:t>
            </a:r>
            <a:r>
              <a:rPr lang="en-US" sz="1600" dirty="0" err="1">
                <a:latin typeface="Courier New" panose="02070309020205020404" pitchFamily="49" charset="0"/>
                <a:ea typeface="Arial" charset="0"/>
                <a:cs typeface="Courier New" panose="02070309020205020404" pitchFamily="49" charset="0"/>
              </a:rPr>
              <a:t>triggerPin</a:t>
            </a:r>
            <a:r>
              <a:rPr lang="en-US" sz="1600" dirty="0">
                <a:latin typeface="Courier New" panose="02070309020205020404" pitchFamily="49" charset="0"/>
                <a:ea typeface="Arial" charset="0"/>
                <a:cs typeface="Courier New" panose="02070309020205020404" pitchFamily="49" charset="0"/>
              </a:rPr>
              <a:t>, OUTPUT);</a:t>
            </a:r>
          </a:p>
          <a:p>
            <a:pPr algn="l">
              <a:spcBef>
                <a:spcPts val="0"/>
              </a:spcBef>
            </a:pPr>
            <a:r>
              <a:rPr lang="en-US" sz="1600" dirty="0">
                <a:latin typeface="Courier New" panose="02070309020205020404" pitchFamily="49" charset="0"/>
                <a:ea typeface="Arial" charset="0"/>
                <a:cs typeface="Courier New" panose="02070309020205020404" pitchFamily="49" charset="0"/>
              </a:rPr>
              <a:t>  pinMode(</a:t>
            </a:r>
            <a:r>
              <a:rPr lang="en-US" sz="1600" dirty="0" err="1">
                <a:latin typeface="Courier New" panose="02070309020205020404" pitchFamily="49" charset="0"/>
                <a:ea typeface="Arial" charset="0"/>
                <a:cs typeface="Courier New" panose="02070309020205020404" pitchFamily="49" charset="0"/>
              </a:rPr>
              <a:t>echoPin</a:t>
            </a:r>
            <a:r>
              <a:rPr lang="en-US" sz="1600" dirty="0">
                <a:latin typeface="Courier New" panose="02070309020205020404" pitchFamily="49" charset="0"/>
                <a:ea typeface="Arial" charset="0"/>
                <a:cs typeface="Courier New" panose="02070309020205020404" pitchFamily="49" charset="0"/>
              </a:rPr>
              <a:t>, INPUT);</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pulseIn</a:t>
            </a:r>
            <a:r>
              <a:rPr lang="en-US" sz="1600" dirty="0">
                <a:latin typeface="Courier New" panose="02070309020205020404" pitchFamily="49" charset="0"/>
                <a:ea typeface="Arial" charset="0"/>
                <a:cs typeface="Courier New" panose="02070309020205020404" pitchFamily="49" charset="0"/>
              </a:rPr>
              <a:t> reads a pulse (either HIGH or LOW) on a pin. If value is HIGH,</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pulseIn</a:t>
            </a:r>
            <a:r>
              <a:rPr lang="en-US" sz="1600" dirty="0">
                <a:latin typeface="Courier New" panose="02070309020205020404" pitchFamily="49" charset="0"/>
                <a:ea typeface="Arial" charset="0"/>
                <a:cs typeface="Courier New" panose="02070309020205020404" pitchFamily="49" charset="0"/>
              </a:rPr>
              <a:t>() waits for the pin to go from LOW to HIGH to starts timing, </a:t>
            </a:r>
          </a:p>
          <a:p>
            <a:pPr algn="l">
              <a:spcBef>
                <a:spcPts val="0"/>
              </a:spcBef>
            </a:pPr>
            <a:r>
              <a:rPr lang="en-US" sz="1600" dirty="0">
                <a:latin typeface="Courier New" panose="02070309020205020404" pitchFamily="49" charset="0"/>
                <a:ea typeface="Arial" charset="0"/>
                <a:cs typeface="Courier New" panose="02070309020205020404" pitchFamily="49" charset="0"/>
              </a:rPr>
              <a:t>// it then waits for the pin to go LOW and stops timing.</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Returns the length of the pulse in microseconds.</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93</a:t>
            </a:fld>
            <a:endParaRPr lang="en-US"/>
          </a:p>
        </p:txBody>
      </p:sp>
    </p:spTree>
    <p:extLst>
      <p:ext uri="{BB962C8B-B14F-4D97-AF65-F5344CB8AC3E}">
        <p14:creationId xmlns:p14="http://schemas.microsoft.com/office/powerpoint/2010/main" val="246154330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19105"/>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measure distance</a:t>
            </a:r>
          </a:p>
        </p:txBody>
      </p:sp>
      <p:sp>
        <p:nvSpPr>
          <p:cNvPr id="3" name="Content Placeholder 2"/>
          <p:cNvSpPr>
            <a:spLocks noGrp="1"/>
          </p:cNvSpPr>
          <p:nvPr>
            <p:ph idx="1"/>
          </p:nvPr>
        </p:nvSpPr>
        <p:spPr>
          <a:xfrm>
            <a:off x="914399" y="1222615"/>
            <a:ext cx="9612086" cy="5498861"/>
          </a:xfrm>
        </p:spPr>
        <p:txBody>
          <a:bodyPr>
            <a:noAutofit/>
          </a:bodyPr>
          <a:lstStyle/>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a:t>
            </a:r>
            <a:r>
              <a:rPr lang="en-US" sz="1600" dirty="0" err="1">
                <a:latin typeface="Courier New" panose="02070309020205020404" pitchFamily="49" charset="0"/>
                <a:ea typeface="Arial" charset="0"/>
                <a:cs typeface="Courier New" panose="02070309020205020404" pitchFamily="49" charset="0"/>
              </a:rPr>
              <a:t>measure_distance</a:t>
            </a: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digitalWrite(</a:t>
            </a:r>
            <a:r>
              <a:rPr lang="en-US" sz="1600" dirty="0" err="1">
                <a:latin typeface="Courier New" panose="02070309020205020404" pitchFamily="49" charset="0"/>
                <a:ea typeface="Arial" charset="0"/>
                <a:cs typeface="Courier New" panose="02070309020205020404" pitchFamily="49" charset="0"/>
              </a:rPr>
              <a:t>triggerPin</a:t>
            </a:r>
            <a:r>
              <a:rPr lang="en-US" sz="1600" dirty="0">
                <a:latin typeface="Courier New" panose="02070309020205020404" pitchFamily="49" charset="0"/>
                <a:ea typeface="Arial" charset="0"/>
                <a:cs typeface="Courier New" panose="02070309020205020404" pitchFamily="49" charset="0"/>
              </a:rPr>
              <a:t>, LOW);</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delayMicroseconds</a:t>
            </a:r>
            <a:r>
              <a:rPr lang="en-US" sz="1600" dirty="0">
                <a:latin typeface="Courier New" panose="02070309020205020404" pitchFamily="49" charset="0"/>
                <a:ea typeface="Arial" charset="0"/>
                <a:cs typeface="Courier New" panose="02070309020205020404" pitchFamily="49" charset="0"/>
              </a:rPr>
              <a:t>(3);</a:t>
            </a:r>
          </a:p>
          <a:p>
            <a:pPr algn="l">
              <a:spcBef>
                <a:spcPts val="0"/>
              </a:spcBef>
            </a:pPr>
            <a:r>
              <a:rPr lang="en-US" sz="1600" dirty="0">
                <a:latin typeface="Courier New" panose="02070309020205020404" pitchFamily="49" charset="0"/>
                <a:ea typeface="Arial" charset="0"/>
                <a:cs typeface="Courier New" panose="02070309020205020404" pitchFamily="49" charset="0"/>
              </a:rPr>
              <a:t>  digitalWrite(</a:t>
            </a:r>
            <a:r>
              <a:rPr lang="en-US" sz="1600" dirty="0" err="1">
                <a:latin typeface="Courier New" panose="02070309020205020404" pitchFamily="49" charset="0"/>
                <a:ea typeface="Arial" charset="0"/>
                <a:cs typeface="Courier New" panose="02070309020205020404" pitchFamily="49" charset="0"/>
              </a:rPr>
              <a:t>triggerPin</a:t>
            </a:r>
            <a:r>
              <a:rPr lang="en-US" sz="1600" dirty="0">
                <a:latin typeface="Courier New" panose="02070309020205020404" pitchFamily="49" charset="0"/>
                <a:ea typeface="Arial" charset="0"/>
                <a:cs typeface="Courier New" panose="02070309020205020404" pitchFamily="49" charset="0"/>
              </a:rPr>
              <a:t>, HIGH);</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delayMicroseconds</a:t>
            </a:r>
            <a:r>
              <a:rPr lang="en-US" sz="1600" dirty="0">
                <a:latin typeface="Courier New" panose="02070309020205020404" pitchFamily="49" charset="0"/>
                <a:ea typeface="Arial" charset="0"/>
                <a:cs typeface="Courier New" panose="02070309020205020404" pitchFamily="49" charset="0"/>
              </a:rPr>
              <a:t>(5);</a:t>
            </a:r>
          </a:p>
          <a:p>
            <a:pPr algn="l">
              <a:spcBef>
                <a:spcPts val="0"/>
              </a:spcBef>
            </a:pPr>
            <a:r>
              <a:rPr lang="en-US" sz="1600" dirty="0">
                <a:latin typeface="Courier New" panose="02070309020205020404" pitchFamily="49" charset="0"/>
                <a:ea typeface="Arial" charset="0"/>
                <a:cs typeface="Courier New" panose="02070309020205020404" pitchFamily="49" charset="0"/>
              </a:rPr>
              <a:t>  digitalWrite(</a:t>
            </a:r>
            <a:r>
              <a:rPr lang="en-US" sz="1600" dirty="0" err="1">
                <a:latin typeface="Courier New" panose="02070309020205020404" pitchFamily="49" charset="0"/>
                <a:ea typeface="Arial" charset="0"/>
                <a:cs typeface="Courier New" panose="02070309020205020404" pitchFamily="49" charset="0"/>
              </a:rPr>
              <a:t>triggerPin</a:t>
            </a:r>
            <a:r>
              <a:rPr lang="en-US" sz="1600" dirty="0">
                <a:latin typeface="Courier New" panose="02070309020205020404" pitchFamily="49" charset="0"/>
                <a:ea typeface="Arial" charset="0"/>
                <a:cs typeface="Courier New" panose="02070309020205020404" pitchFamily="49" charset="0"/>
              </a:rPr>
              <a:t>, LOW);</a:t>
            </a:r>
          </a:p>
          <a:p>
            <a:pPr algn="l">
              <a:spcBef>
                <a:spcPts val="0"/>
              </a:spcBef>
            </a:pPr>
            <a:r>
              <a:rPr lang="en-US" sz="1600" dirty="0">
                <a:latin typeface="Courier New" panose="02070309020205020404" pitchFamily="49" charset="0"/>
                <a:ea typeface="Arial" charset="0"/>
                <a:cs typeface="Courier New" panose="02070309020205020404" pitchFamily="49" charset="0"/>
              </a:rPr>
              <a:t>  double </a:t>
            </a:r>
            <a:r>
              <a:rPr lang="en-US" sz="1600" dirty="0" err="1">
                <a:latin typeface="Courier New" panose="02070309020205020404" pitchFamily="49" charset="0"/>
                <a:ea typeface="Arial" charset="0"/>
                <a:cs typeface="Courier New" panose="02070309020205020404" pitchFamily="49" charset="0"/>
              </a:rPr>
              <a:t>return_time_microsecs</a:t>
            </a:r>
            <a:r>
              <a:rPr lang="en-US" sz="1600" dirty="0">
                <a:latin typeface="Courier New" panose="02070309020205020404" pitchFamily="49" charset="0"/>
                <a:ea typeface="Arial" charset="0"/>
                <a:cs typeface="Courier New" panose="02070309020205020404" pitchFamily="49" charset="0"/>
              </a:rPr>
              <a:t> = </a:t>
            </a:r>
            <a:r>
              <a:rPr lang="en-US" sz="1600" dirty="0" err="1">
                <a:latin typeface="Courier New" panose="02070309020205020404" pitchFamily="49" charset="0"/>
                <a:ea typeface="Arial" charset="0"/>
                <a:cs typeface="Courier New" panose="02070309020205020404" pitchFamily="49" charset="0"/>
              </a:rPr>
              <a:t>pulseIn</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echoPin</a:t>
            </a:r>
            <a:r>
              <a:rPr lang="en-US" sz="1600" dirty="0">
                <a:latin typeface="Courier New" panose="02070309020205020404" pitchFamily="49" charset="0"/>
                <a:ea typeface="Arial" charset="0"/>
                <a:cs typeface="Courier New" panose="02070309020205020404" pitchFamily="49" charset="0"/>
              </a:rPr>
              <a:t>, HIGH);</a:t>
            </a:r>
          </a:p>
          <a:p>
            <a:pPr algn="l">
              <a:spcBef>
                <a:spcPts val="0"/>
              </a:spcBef>
            </a:pPr>
            <a:r>
              <a:rPr lang="en-US" sz="1600" dirty="0">
                <a:latin typeface="Courier New" panose="02070309020205020404" pitchFamily="49" charset="0"/>
                <a:ea typeface="Arial" charset="0"/>
                <a:cs typeface="Courier New" panose="02070309020205020404" pitchFamily="49" charset="0"/>
              </a:rPr>
              <a:t>  double </a:t>
            </a:r>
            <a:r>
              <a:rPr lang="en-US" sz="1600" dirty="0" err="1">
                <a:latin typeface="Courier New" panose="02070309020205020404" pitchFamily="49" charset="0"/>
                <a:ea typeface="Arial" charset="0"/>
                <a:cs typeface="Courier New" panose="02070309020205020404" pitchFamily="49" charset="0"/>
              </a:rPr>
              <a:t>one_way_return_time</a:t>
            </a:r>
            <a:r>
              <a:rPr lang="en-US" sz="1600" dirty="0">
                <a:latin typeface="Courier New" panose="02070309020205020404" pitchFamily="49" charset="0"/>
                <a:ea typeface="Arial" charset="0"/>
                <a:cs typeface="Courier New" panose="02070309020205020404" pitchFamily="49" charset="0"/>
              </a:rPr>
              <a:t> = </a:t>
            </a:r>
            <a:r>
              <a:rPr lang="en-US" sz="1600" dirty="0" err="1">
                <a:latin typeface="Courier New" panose="02070309020205020404" pitchFamily="49" charset="0"/>
                <a:ea typeface="Arial" charset="0"/>
                <a:cs typeface="Courier New" panose="02070309020205020404" pitchFamily="49" charset="0"/>
              </a:rPr>
              <a:t>return_time_microsecs</a:t>
            </a:r>
            <a:r>
              <a:rPr lang="en-US" sz="1600" dirty="0">
                <a:latin typeface="Courier New" panose="02070309020205020404" pitchFamily="49" charset="0"/>
                <a:ea typeface="Arial" charset="0"/>
                <a:cs typeface="Courier New" panose="02070309020205020404" pitchFamily="49" charset="0"/>
              </a:rPr>
              <a:t> / 2e6;</a:t>
            </a:r>
          </a:p>
          <a:p>
            <a:pPr algn="l">
              <a:spcBef>
                <a:spcPts val="0"/>
              </a:spcBef>
            </a:pPr>
            <a:r>
              <a:rPr lang="en-US" sz="1600" dirty="0">
                <a:latin typeface="Courier New" panose="02070309020205020404" pitchFamily="49" charset="0"/>
                <a:ea typeface="Arial" charset="0"/>
                <a:cs typeface="Courier New" panose="02070309020205020404" pitchFamily="49" charset="0"/>
              </a:rPr>
              <a:t>  double d = </a:t>
            </a:r>
            <a:r>
              <a:rPr lang="en-US" sz="1600" dirty="0" err="1">
                <a:latin typeface="Courier New" panose="02070309020205020404" pitchFamily="49" charset="0"/>
                <a:ea typeface="Arial" charset="0"/>
                <a:cs typeface="Courier New" panose="02070309020205020404" pitchFamily="49" charset="0"/>
              </a:rPr>
              <a:t>soundSpeed</a:t>
            </a:r>
            <a:r>
              <a:rPr lang="en-US" sz="1600" dirty="0">
                <a:latin typeface="Courier New" panose="02070309020205020404" pitchFamily="49" charset="0"/>
                <a:ea typeface="Arial" charset="0"/>
                <a:cs typeface="Courier New" panose="02070309020205020404" pitchFamily="49" charset="0"/>
              </a:rPr>
              <a:t> * </a:t>
            </a:r>
            <a:r>
              <a:rPr lang="en-US" sz="1600" dirty="0" err="1">
                <a:latin typeface="Courier New" panose="02070309020205020404" pitchFamily="49" charset="0"/>
                <a:ea typeface="Arial" charset="0"/>
                <a:cs typeface="Courier New" panose="02070309020205020404" pitchFamily="49" charset="0"/>
              </a:rPr>
              <a:t>one_way_return_time</a:t>
            </a:r>
            <a:r>
              <a:rPr lang="en-US" sz="1600" dirty="0">
                <a:latin typeface="Courier New" panose="02070309020205020404" pitchFamily="49" charset="0"/>
                <a:ea typeface="Arial" charset="0"/>
                <a:cs typeface="Courier New" panose="02070309020205020404" pitchFamily="49" charset="0"/>
              </a:rPr>
              <a:t> * 100.0; // cm</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("Measured distance (cm):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Serial.println</a:t>
            </a:r>
            <a:r>
              <a:rPr lang="en-US" sz="1600" dirty="0">
                <a:latin typeface="Courier New" panose="02070309020205020404" pitchFamily="49" charset="0"/>
                <a:ea typeface="Arial" charset="0"/>
                <a:cs typeface="Courier New" panose="02070309020205020404" pitchFamily="49" charset="0"/>
              </a:rPr>
              <a:t>(d);</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loop() {</a:t>
            </a:r>
          </a:p>
          <a:p>
            <a:pPr algn="l">
              <a:spcBef>
                <a:spcPts val="0"/>
              </a:spcBef>
            </a:pPr>
            <a:r>
              <a:rPr lang="en-US" sz="1600" dirty="0">
                <a:latin typeface="Courier New" panose="02070309020205020404" pitchFamily="49" charset="0"/>
                <a:ea typeface="Arial" charset="0"/>
                <a:cs typeface="Courier New" panose="02070309020205020404" pitchFamily="49" charset="0"/>
              </a:rPr>
              <a:t>  for(;;) {</a:t>
            </a:r>
          </a:p>
          <a:p>
            <a:pPr algn="l">
              <a:spcBef>
                <a:spcPts val="0"/>
              </a:spcBef>
            </a:pPr>
            <a:r>
              <a:rPr lang="en-US" sz="1600" dirty="0">
                <a:latin typeface="Courier New" panose="02070309020205020404" pitchFamily="49" charset="0"/>
                <a:ea typeface="Arial" charset="0"/>
                <a:cs typeface="Courier New" panose="02070309020205020404" pitchFamily="49" charset="0"/>
              </a:rPr>
              <a:t>    delay(measurementDelay);</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measure_distance</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94</a:t>
            </a:fld>
            <a:endParaRPr lang="en-US"/>
          </a:p>
        </p:txBody>
      </p:sp>
    </p:spTree>
    <p:extLst>
      <p:ext uri="{BB962C8B-B14F-4D97-AF65-F5344CB8AC3E}">
        <p14:creationId xmlns:p14="http://schemas.microsoft.com/office/powerpoint/2010/main" val="25670355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07230"/>
            <a:ext cx="10238509" cy="868362"/>
          </a:xfrm>
        </p:spPr>
        <p:txBody>
          <a:bodyPr anchor="ctr">
            <a:normAutofit/>
          </a:bodyPr>
          <a:lstStyle/>
          <a:p>
            <a:pPr algn="ctr"/>
            <a:r>
              <a:rPr lang="en-US" sz="4400">
                <a:latin typeface="Arial" panose="020B0604020202020204" pitchFamily="34" charset="0"/>
                <a:cs typeface="Arial" panose="020B0604020202020204" pitchFamily="34" charset="0"/>
              </a:rPr>
              <a:t>Ping sensor and raspberry pi</a:t>
            </a:r>
          </a:p>
        </p:txBody>
      </p:sp>
      <p:sp>
        <p:nvSpPr>
          <p:cNvPr id="3" name="Content Placeholder 2"/>
          <p:cNvSpPr>
            <a:spLocks noGrp="1"/>
          </p:cNvSpPr>
          <p:nvPr>
            <p:ph idx="1"/>
          </p:nvPr>
        </p:nvSpPr>
        <p:spPr>
          <a:xfrm>
            <a:off x="344779" y="1667655"/>
            <a:ext cx="11377748" cy="1115636"/>
          </a:xfrm>
        </p:spPr>
        <p:txBody>
          <a:bodyPr>
            <a:noAutofit/>
          </a:bodyPr>
          <a:lstStyle/>
          <a:p>
            <a:pPr marL="285750" indent="-285750" algn="l">
              <a:spcBef>
                <a:spcPts val="0"/>
              </a:spcBef>
              <a:buFont typeface="Arial" panose="020B0604020202020204" pitchFamily="34" charset="0"/>
              <a:buChar char="•"/>
            </a:pPr>
            <a:r>
              <a:rPr lang="en-US" sz="2000" dirty="0">
                <a:latin typeface="Arial" panose="020B0604020202020204" pitchFamily="34" charset="0"/>
                <a:ea typeface="Arial" charset="0"/>
                <a:cs typeface="Arial" panose="020B0604020202020204" pitchFamily="34" charset="0"/>
              </a:rPr>
              <a:t>Use gpio 7 (pin 7) and gpio 27 (pin 36).</a:t>
            </a:r>
          </a:p>
          <a:p>
            <a:pPr marL="285750" indent="-285750" algn="l">
              <a:spcBef>
                <a:spcPts val="0"/>
              </a:spcBef>
              <a:buFont typeface="Arial" panose="020B0604020202020204" pitchFamily="34" charset="0"/>
              <a:buChar char="•"/>
            </a:pPr>
            <a:r>
              <a:rPr lang="en-US" sz="2000" dirty="0">
                <a:latin typeface="Arial" panose="020B0604020202020204" pitchFamily="34" charset="0"/>
                <a:ea typeface="Arial" charset="0"/>
                <a:cs typeface="Arial" panose="020B0604020202020204" pitchFamily="34" charset="0"/>
              </a:rPr>
              <a:t>Wiring below.  Sensor pins are vcc, trigger, echo gnd (left to right from front)</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95</a:t>
            </a:fld>
            <a:endParaRPr lang="en-US"/>
          </a:p>
        </p:txBody>
      </p:sp>
      <p:sp>
        <p:nvSpPr>
          <p:cNvPr id="6" name="Freeform 12">
            <a:extLst>
              <a:ext uri="{FF2B5EF4-FFF2-40B4-BE49-F238E27FC236}">
                <a16:creationId xmlns:a16="http://schemas.microsoft.com/office/drawing/2014/main" id="{F0090719-6B00-2A47-BB23-3B7ACCCC1201}"/>
              </a:ext>
            </a:extLst>
          </p:cNvPr>
          <p:cNvSpPr>
            <a:spLocks/>
          </p:cNvSpPr>
          <p:nvPr/>
        </p:nvSpPr>
        <p:spPr bwMode="auto">
          <a:xfrm rot="5400000" flipH="1">
            <a:off x="6197222" y="4186367"/>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22" name="Oval 21">
            <a:extLst>
              <a:ext uri="{FF2B5EF4-FFF2-40B4-BE49-F238E27FC236}">
                <a16:creationId xmlns:a16="http://schemas.microsoft.com/office/drawing/2014/main" id="{7ABAD080-A1A1-6742-95F0-0DD0B6A3D627}"/>
              </a:ext>
            </a:extLst>
          </p:cNvPr>
          <p:cNvSpPr/>
          <p:nvPr/>
        </p:nvSpPr>
        <p:spPr>
          <a:xfrm>
            <a:off x="4403238" y="3874044"/>
            <a:ext cx="156754" cy="169817"/>
          </a:xfrm>
          <a:prstGeom prst="ellipse">
            <a:avLst/>
          </a:prstGeom>
          <a:solidFill>
            <a:srgbClr val="00B05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B9E06AB3-6737-8C45-A96A-8F7C435965DB}"/>
              </a:ext>
            </a:extLst>
          </p:cNvPr>
          <p:cNvSpPr/>
          <p:nvPr/>
        </p:nvSpPr>
        <p:spPr>
          <a:xfrm>
            <a:off x="4395981" y="4496518"/>
            <a:ext cx="156754" cy="169817"/>
          </a:xfrm>
          <a:prstGeom prst="ellipse">
            <a:avLst/>
          </a:prstGeom>
          <a:solidFill>
            <a:srgbClr val="00B05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14C8CC0C-DD26-9A47-9113-EEC1914206FB}"/>
              </a:ext>
            </a:extLst>
          </p:cNvPr>
          <p:cNvSpPr/>
          <p:nvPr/>
        </p:nvSpPr>
        <p:spPr>
          <a:xfrm>
            <a:off x="4403238" y="5149657"/>
            <a:ext cx="156754" cy="169817"/>
          </a:xfrm>
          <a:prstGeom prst="ellipse">
            <a:avLst/>
          </a:prstGeom>
          <a:solidFill>
            <a:srgbClr val="00B05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69CE86B8-9E0B-FD44-990B-6ABD1EC67558}"/>
              </a:ext>
            </a:extLst>
          </p:cNvPr>
          <p:cNvSpPr/>
          <p:nvPr/>
        </p:nvSpPr>
        <p:spPr>
          <a:xfrm>
            <a:off x="4410493" y="5893270"/>
            <a:ext cx="156754" cy="169817"/>
          </a:xfrm>
          <a:prstGeom prst="ellipse">
            <a:avLst/>
          </a:prstGeom>
          <a:solidFill>
            <a:srgbClr val="00B05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0BE41C87-BE89-394B-AE8B-1404944AA288}"/>
              </a:ext>
            </a:extLst>
          </p:cNvPr>
          <p:cNvSpPr txBox="1"/>
          <p:nvPr/>
        </p:nvSpPr>
        <p:spPr>
          <a:xfrm>
            <a:off x="4678428" y="3810871"/>
            <a:ext cx="595035" cy="338554"/>
          </a:xfrm>
          <a:prstGeom prst="rect">
            <a:avLst/>
          </a:prstGeom>
          <a:noFill/>
        </p:spPr>
        <p:txBody>
          <a:bodyPr wrap="none" rtlCol="0">
            <a:spAutoFit/>
          </a:bodyPr>
          <a:lstStyle/>
          <a:p>
            <a:r>
              <a:rPr lang="en-US" sz="1600" dirty="0"/>
              <a:t>Vcc</a:t>
            </a:r>
            <a:endParaRPr lang="en-US" dirty="0"/>
          </a:p>
        </p:txBody>
      </p:sp>
      <p:sp>
        <p:nvSpPr>
          <p:cNvPr id="33" name="TextBox 32">
            <a:extLst>
              <a:ext uri="{FF2B5EF4-FFF2-40B4-BE49-F238E27FC236}">
                <a16:creationId xmlns:a16="http://schemas.microsoft.com/office/drawing/2014/main" id="{4FC2D98A-D4B5-4A4D-9FA6-0EDCB5D9B856}"/>
              </a:ext>
            </a:extLst>
          </p:cNvPr>
          <p:cNvSpPr txBox="1"/>
          <p:nvPr/>
        </p:nvSpPr>
        <p:spPr>
          <a:xfrm>
            <a:off x="4671171" y="4405953"/>
            <a:ext cx="829073" cy="338554"/>
          </a:xfrm>
          <a:prstGeom prst="rect">
            <a:avLst/>
          </a:prstGeom>
          <a:noFill/>
        </p:spPr>
        <p:txBody>
          <a:bodyPr wrap="none" rtlCol="0">
            <a:spAutoFit/>
          </a:bodyPr>
          <a:lstStyle/>
          <a:p>
            <a:r>
              <a:rPr lang="en-US" sz="1600"/>
              <a:t>trigger</a:t>
            </a:r>
            <a:endParaRPr lang="en-US"/>
          </a:p>
        </p:txBody>
      </p:sp>
      <p:sp>
        <p:nvSpPr>
          <p:cNvPr id="34" name="TextBox 33">
            <a:extLst>
              <a:ext uri="{FF2B5EF4-FFF2-40B4-BE49-F238E27FC236}">
                <a16:creationId xmlns:a16="http://schemas.microsoft.com/office/drawing/2014/main" id="{17CEB81F-3AE8-E24F-92CA-1CC42530D2E2}"/>
              </a:ext>
            </a:extLst>
          </p:cNvPr>
          <p:cNvSpPr txBox="1"/>
          <p:nvPr/>
        </p:nvSpPr>
        <p:spPr>
          <a:xfrm>
            <a:off x="4685685" y="5095383"/>
            <a:ext cx="710451" cy="338554"/>
          </a:xfrm>
          <a:prstGeom prst="rect">
            <a:avLst/>
          </a:prstGeom>
          <a:noFill/>
        </p:spPr>
        <p:txBody>
          <a:bodyPr wrap="none" rtlCol="0">
            <a:spAutoFit/>
          </a:bodyPr>
          <a:lstStyle/>
          <a:p>
            <a:r>
              <a:rPr lang="en-US" sz="1600"/>
              <a:t>echo</a:t>
            </a:r>
            <a:endParaRPr lang="en-US"/>
          </a:p>
        </p:txBody>
      </p:sp>
      <p:sp>
        <p:nvSpPr>
          <p:cNvPr id="35" name="TextBox 34">
            <a:extLst>
              <a:ext uri="{FF2B5EF4-FFF2-40B4-BE49-F238E27FC236}">
                <a16:creationId xmlns:a16="http://schemas.microsoft.com/office/drawing/2014/main" id="{E0188E1E-E90D-4341-8F82-2B577C84D746}"/>
              </a:ext>
            </a:extLst>
          </p:cNvPr>
          <p:cNvSpPr txBox="1"/>
          <p:nvPr/>
        </p:nvSpPr>
        <p:spPr>
          <a:xfrm>
            <a:off x="4663913" y="5826899"/>
            <a:ext cx="588623" cy="338554"/>
          </a:xfrm>
          <a:prstGeom prst="rect">
            <a:avLst/>
          </a:prstGeom>
          <a:noFill/>
        </p:spPr>
        <p:txBody>
          <a:bodyPr wrap="none" rtlCol="0">
            <a:spAutoFit/>
          </a:bodyPr>
          <a:lstStyle/>
          <a:p>
            <a:r>
              <a:rPr lang="en-US" sz="1600" dirty="0"/>
              <a:t>gnd</a:t>
            </a:r>
            <a:endParaRPr lang="en-US" dirty="0"/>
          </a:p>
        </p:txBody>
      </p:sp>
      <p:sp>
        <p:nvSpPr>
          <p:cNvPr id="39" name="Rectangle 38">
            <a:extLst>
              <a:ext uri="{FF2B5EF4-FFF2-40B4-BE49-F238E27FC236}">
                <a16:creationId xmlns:a16="http://schemas.microsoft.com/office/drawing/2014/main" id="{8D577588-46B7-3147-AF77-E7DE3E64ACB5}"/>
              </a:ext>
            </a:extLst>
          </p:cNvPr>
          <p:cNvSpPr/>
          <p:nvPr/>
        </p:nvSpPr>
        <p:spPr>
          <a:xfrm>
            <a:off x="3770338" y="2873413"/>
            <a:ext cx="1757646" cy="3277630"/>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99A45E1B-BC75-9B43-A3C6-620D12A77A58}"/>
              </a:ext>
            </a:extLst>
          </p:cNvPr>
          <p:cNvSpPr txBox="1"/>
          <p:nvPr/>
        </p:nvSpPr>
        <p:spPr>
          <a:xfrm>
            <a:off x="3795158" y="5760321"/>
            <a:ext cx="1757245" cy="338554"/>
          </a:xfrm>
          <a:prstGeom prst="rect">
            <a:avLst/>
          </a:prstGeom>
          <a:noFill/>
        </p:spPr>
        <p:txBody>
          <a:bodyPr wrap="square" rtlCol="0">
            <a:spAutoFit/>
          </a:bodyPr>
          <a:lstStyle/>
          <a:p>
            <a:pPr algn="r"/>
            <a:r>
              <a:rPr lang="en-US" sz="1600">
                <a:latin typeface="Arial" panose="020B0604020202020204" pitchFamily="34" charset="0"/>
                <a:cs typeface="Arial" panose="020B0604020202020204" pitchFamily="34" charset="0"/>
              </a:rPr>
              <a:t>Raspberry Pi</a:t>
            </a:r>
          </a:p>
        </p:txBody>
      </p:sp>
      <p:cxnSp>
        <p:nvCxnSpPr>
          <p:cNvPr id="42" name="Straight Arrow Connector 41">
            <a:extLst>
              <a:ext uri="{FF2B5EF4-FFF2-40B4-BE49-F238E27FC236}">
                <a16:creationId xmlns:a16="http://schemas.microsoft.com/office/drawing/2014/main" id="{45E4CC33-3193-CE4C-AB8F-970E16123EB3}"/>
              </a:ext>
            </a:extLst>
          </p:cNvPr>
          <p:cNvCxnSpPr>
            <a:cxnSpLocks/>
            <a:stCxn id="44" idx="3"/>
            <a:endCxn id="84" idx="1"/>
          </p:cNvCxnSpPr>
          <p:nvPr/>
        </p:nvCxnSpPr>
        <p:spPr>
          <a:xfrm flipV="1">
            <a:off x="5521243" y="3241117"/>
            <a:ext cx="1095726" cy="3577"/>
          </a:xfrm>
          <a:prstGeom prst="straightConnector1">
            <a:avLst/>
          </a:prstGeom>
          <a:ln w="2222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D3A4E181-43B6-284B-987C-9D966E167788}"/>
              </a:ext>
            </a:extLst>
          </p:cNvPr>
          <p:cNvSpPr txBox="1"/>
          <p:nvPr/>
        </p:nvSpPr>
        <p:spPr>
          <a:xfrm>
            <a:off x="3824377" y="3090805"/>
            <a:ext cx="1696866" cy="307777"/>
          </a:xfrm>
          <a:prstGeom prst="rect">
            <a:avLst/>
          </a:prstGeom>
          <a:noFill/>
        </p:spPr>
        <p:txBody>
          <a:bodyPr wrap="square" rtlCol="0">
            <a:spAutoFit/>
          </a:bodyPr>
          <a:lstStyle/>
          <a:p>
            <a:pPr algn="r"/>
            <a:r>
              <a:rPr lang="en-US" sz="1400">
                <a:latin typeface="Arial" panose="020B0604020202020204" pitchFamily="34" charset="0"/>
                <a:cs typeface="Arial" panose="020B0604020202020204" pitchFamily="34" charset="0"/>
              </a:rPr>
              <a:t>5.0 V, HDR pin 2</a:t>
            </a:r>
          </a:p>
        </p:txBody>
      </p:sp>
      <p:grpSp>
        <p:nvGrpSpPr>
          <p:cNvPr id="47" name="Group 222">
            <a:extLst>
              <a:ext uri="{FF2B5EF4-FFF2-40B4-BE49-F238E27FC236}">
                <a16:creationId xmlns:a16="http://schemas.microsoft.com/office/drawing/2014/main" id="{E37C383E-C7A8-DC40-820F-39FD74B282E9}"/>
              </a:ext>
            </a:extLst>
          </p:cNvPr>
          <p:cNvGrpSpPr>
            <a:grpSpLocks/>
          </p:cNvGrpSpPr>
          <p:nvPr/>
        </p:nvGrpSpPr>
        <p:grpSpPr bwMode="auto">
          <a:xfrm>
            <a:off x="5856357" y="5272499"/>
            <a:ext cx="304800" cy="381000"/>
            <a:chOff x="4272" y="3072"/>
            <a:chExt cx="192" cy="240"/>
          </a:xfrm>
        </p:grpSpPr>
        <p:sp>
          <p:nvSpPr>
            <p:cNvPr id="48" name="Line 99">
              <a:extLst>
                <a:ext uri="{FF2B5EF4-FFF2-40B4-BE49-F238E27FC236}">
                  <a16:creationId xmlns:a16="http://schemas.microsoft.com/office/drawing/2014/main" id="{9E2E38B6-6E33-DD40-BBC0-5F1DCF37A71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0">
              <a:extLst>
                <a:ext uri="{FF2B5EF4-FFF2-40B4-BE49-F238E27FC236}">
                  <a16:creationId xmlns:a16="http://schemas.microsoft.com/office/drawing/2014/main" id="{1D3FB385-BC82-8041-97A5-3752C161545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 name="Line 101">
              <a:extLst>
                <a:ext uri="{FF2B5EF4-FFF2-40B4-BE49-F238E27FC236}">
                  <a16:creationId xmlns:a16="http://schemas.microsoft.com/office/drawing/2014/main" id="{2CDB40EA-DC46-5347-88A6-A3562A8AB0F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02">
              <a:extLst>
                <a:ext uri="{FF2B5EF4-FFF2-40B4-BE49-F238E27FC236}">
                  <a16:creationId xmlns:a16="http://schemas.microsoft.com/office/drawing/2014/main" id="{6BE71D40-8A1D-594B-89A0-58EE06EB895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3">
              <a:extLst>
                <a:ext uri="{FF2B5EF4-FFF2-40B4-BE49-F238E27FC236}">
                  <a16:creationId xmlns:a16="http://schemas.microsoft.com/office/drawing/2014/main" id="{3A8CD026-4E18-2F41-91E1-17802D89EF5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4">
              <a:extLst>
                <a:ext uri="{FF2B5EF4-FFF2-40B4-BE49-F238E27FC236}">
                  <a16:creationId xmlns:a16="http://schemas.microsoft.com/office/drawing/2014/main" id="{FD3186C6-85E8-A64E-A45A-0270360DF24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4" name="Straight Arrow Connector 53">
            <a:extLst>
              <a:ext uri="{FF2B5EF4-FFF2-40B4-BE49-F238E27FC236}">
                <a16:creationId xmlns:a16="http://schemas.microsoft.com/office/drawing/2014/main" id="{89A5D745-0540-0745-944D-B9994A53220B}"/>
              </a:ext>
            </a:extLst>
          </p:cNvPr>
          <p:cNvCxnSpPr>
            <a:cxnSpLocks/>
          </p:cNvCxnSpPr>
          <p:nvPr/>
        </p:nvCxnSpPr>
        <p:spPr>
          <a:xfrm>
            <a:off x="5530513" y="4552241"/>
            <a:ext cx="478244" cy="0"/>
          </a:xfrm>
          <a:prstGeom prst="straightConnector1">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0D69AA7A-72B3-624D-802F-6B237B8FA4CC}"/>
              </a:ext>
            </a:extLst>
          </p:cNvPr>
          <p:cNvSpPr txBox="1"/>
          <p:nvPr/>
        </p:nvSpPr>
        <p:spPr>
          <a:xfrm>
            <a:off x="4096168" y="5076746"/>
            <a:ext cx="1553005"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 HDR pin 6</a:t>
            </a:r>
          </a:p>
        </p:txBody>
      </p:sp>
      <p:sp>
        <p:nvSpPr>
          <p:cNvPr id="60" name="TextBox 59">
            <a:extLst>
              <a:ext uri="{FF2B5EF4-FFF2-40B4-BE49-F238E27FC236}">
                <a16:creationId xmlns:a16="http://schemas.microsoft.com/office/drawing/2014/main" id="{F9320AE0-4C63-7348-9FE7-276F2E8A77FD}"/>
              </a:ext>
            </a:extLst>
          </p:cNvPr>
          <p:cNvSpPr txBox="1"/>
          <p:nvPr/>
        </p:nvSpPr>
        <p:spPr>
          <a:xfrm>
            <a:off x="3411914" y="3745033"/>
            <a:ext cx="2127871" cy="307777"/>
          </a:xfrm>
          <a:prstGeom prst="rect">
            <a:avLst/>
          </a:prstGeom>
          <a:noFill/>
        </p:spPr>
        <p:txBody>
          <a:bodyPr wrap="square" rtlCol="0">
            <a:spAutoFit/>
          </a:bodyPr>
          <a:lstStyle/>
          <a:p>
            <a:pPr lvl="1"/>
            <a:r>
              <a:rPr lang="en-US" sz="1400">
                <a:latin typeface="Arial" panose="020B0604020202020204" pitchFamily="34" charset="0"/>
                <a:cs typeface="Arial" panose="020B0604020202020204" pitchFamily="34" charset="0"/>
              </a:rPr>
              <a:t>GPIO7, HDR pin 7</a:t>
            </a:r>
          </a:p>
        </p:txBody>
      </p:sp>
      <p:sp>
        <p:nvSpPr>
          <p:cNvPr id="81" name="TextBox 80">
            <a:extLst>
              <a:ext uri="{FF2B5EF4-FFF2-40B4-BE49-F238E27FC236}">
                <a16:creationId xmlns:a16="http://schemas.microsoft.com/office/drawing/2014/main" id="{5D84F600-623D-4B4E-9CBE-BEBB57D16897}"/>
              </a:ext>
            </a:extLst>
          </p:cNvPr>
          <p:cNvSpPr txBox="1"/>
          <p:nvPr/>
        </p:nvSpPr>
        <p:spPr>
          <a:xfrm>
            <a:off x="3212584" y="4359002"/>
            <a:ext cx="2347073" cy="307777"/>
          </a:xfrm>
          <a:prstGeom prst="rect">
            <a:avLst/>
          </a:prstGeom>
          <a:noFill/>
        </p:spPr>
        <p:txBody>
          <a:bodyPr wrap="square" rtlCol="0">
            <a:spAutoFit/>
          </a:bodyPr>
          <a:lstStyle/>
          <a:p>
            <a:pPr lvl="1" algn="r"/>
            <a:r>
              <a:rPr lang="en-US" sz="1400">
                <a:latin typeface="Arial" panose="020B0604020202020204" pitchFamily="34" charset="0"/>
                <a:cs typeface="Arial" panose="020B0604020202020204" pitchFamily="34" charset="0"/>
              </a:rPr>
              <a:t>GPIO27, HDR pin 36</a:t>
            </a:r>
          </a:p>
        </p:txBody>
      </p:sp>
      <p:sp>
        <p:nvSpPr>
          <p:cNvPr id="82" name="Rectangle 81">
            <a:extLst>
              <a:ext uri="{FF2B5EF4-FFF2-40B4-BE49-F238E27FC236}">
                <a16:creationId xmlns:a16="http://schemas.microsoft.com/office/drawing/2014/main" id="{80562B60-AE37-F745-AF69-0B0EB316DC22}"/>
              </a:ext>
            </a:extLst>
          </p:cNvPr>
          <p:cNvSpPr/>
          <p:nvPr/>
        </p:nvSpPr>
        <p:spPr>
          <a:xfrm>
            <a:off x="6619115" y="2865743"/>
            <a:ext cx="1430549" cy="3285300"/>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TextBox 82">
            <a:extLst>
              <a:ext uri="{FF2B5EF4-FFF2-40B4-BE49-F238E27FC236}">
                <a16:creationId xmlns:a16="http://schemas.microsoft.com/office/drawing/2014/main" id="{084E95E4-F853-2C46-B427-5FE34145FFC9}"/>
              </a:ext>
            </a:extLst>
          </p:cNvPr>
          <p:cNvSpPr txBox="1"/>
          <p:nvPr/>
        </p:nvSpPr>
        <p:spPr>
          <a:xfrm>
            <a:off x="6507480" y="5787922"/>
            <a:ext cx="1567942" cy="338554"/>
          </a:xfrm>
          <a:prstGeom prst="rect">
            <a:avLst/>
          </a:prstGeom>
          <a:noFill/>
        </p:spPr>
        <p:txBody>
          <a:bodyPr wrap="square" rtlCol="0">
            <a:spAutoFit/>
          </a:bodyPr>
          <a:lstStyle/>
          <a:p>
            <a:pPr algn="r"/>
            <a:r>
              <a:rPr lang="en-US" sz="1600">
                <a:latin typeface="Arial" panose="020B0604020202020204" pitchFamily="34" charset="0"/>
                <a:cs typeface="Arial" panose="020B0604020202020204" pitchFamily="34" charset="0"/>
              </a:rPr>
              <a:t>Ping Sensor</a:t>
            </a:r>
          </a:p>
        </p:txBody>
      </p:sp>
      <p:sp>
        <p:nvSpPr>
          <p:cNvPr id="84" name="TextBox 83">
            <a:extLst>
              <a:ext uri="{FF2B5EF4-FFF2-40B4-BE49-F238E27FC236}">
                <a16:creationId xmlns:a16="http://schemas.microsoft.com/office/drawing/2014/main" id="{051B90E5-A1FD-5644-B0F3-DDF1455259D4}"/>
              </a:ext>
            </a:extLst>
          </p:cNvPr>
          <p:cNvSpPr txBox="1"/>
          <p:nvPr/>
        </p:nvSpPr>
        <p:spPr>
          <a:xfrm>
            <a:off x="6616969" y="3087228"/>
            <a:ext cx="949560"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Vcc</a:t>
            </a:r>
          </a:p>
        </p:txBody>
      </p:sp>
      <p:sp>
        <p:nvSpPr>
          <p:cNvPr id="85" name="TextBox 84">
            <a:extLst>
              <a:ext uri="{FF2B5EF4-FFF2-40B4-BE49-F238E27FC236}">
                <a16:creationId xmlns:a16="http://schemas.microsoft.com/office/drawing/2014/main" id="{C237F3A4-E540-DB4A-8A97-78220D16A2DF}"/>
              </a:ext>
            </a:extLst>
          </p:cNvPr>
          <p:cNvSpPr txBox="1"/>
          <p:nvPr/>
        </p:nvSpPr>
        <p:spPr>
          <a:xfrm>
            <a:off x="6578408" y="3761856"/>
            <a:ext cx="949560"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Trig</a:t>
            </a:r>
          </a:p>
        </p:txBody>
      </p:sp>
      <p:sp>
        <p:nvSpPr>
          <p:cNvPr id="86" name="TextBox 85">
            <a:extLst>
              <a:ext uri="{FF2B5EF4-FFF2-40B4-BE49-F238E27FC236}">
                <a16:creationId xmlns:a16="http://schemas.microsoft.com/office/drawing/2014/main" id="{ECF7C696-F27B-8E45-8DA0-60576F399F7B}"/>
              </a:ext>
            </a:extLst>
          </p:cNvPr>
          <p:cNvSpPr txBox="1"/>
          <p:nvPr/>
        </p:nvSpPr>
        <p:spPr>
          <a:xfrm>
            <a:off x="6607287" y="4362656"/>
            <a:ext cx="1089672"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Echo</a:t>
            </a:r>
          </a:p>
        </p:txBody>
      </p:sp>
      <p:sp>
        <p:nvSpPr>
          <p:cNvPr id="87" name="TextBox 86">
            <a:extLst>
              <a:ext uri="{FF2B5EF4-FFF2-40B4-BE49-F238E27FC236}">
                <a16:creationId xmlns:a16="http://schemas.microsoft.com/office/drawing/2014/main" id="{E3532327-C503-4647-93F7-763635F22A31}"/>
              </a:ext>
            </a:extLst>
          </p:cNvPr>
          <p:cNvSpPr txBox="1"/>
          <p:nvPr/>
        </p:nvSpPr>
        <p:spPr>
          <a:xfrm>
            <a:off x="6607287" y="5110002"/>
            <a:ext cx="1089672"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a:t>
            </a:r>
          </a:p>
        </p:txBody>
      </p:sp>
      <p:cxnSp>
        <p:nvCxnSpPr>
          <p:cNvPr id="88" name="Straight Arrow Connector 87">
            <a:extLst>
              <a:ext uri="{FF2B5EF4-FFF2-40B4-BE49-F238E27FC236}">
                <a16:creationId xmlns:a16="http://schemas.microsoft.com/office/drawing/2014/main" id="{38EC3B20-20E7-6449-8CC7-19591404645E}"/>
              </a:ext>
            </a:extLst>
          </p:cNvPr>
          <p:cNvCxnSpPr>
            <a:cxnSpLocks/>
          </p:cNvCxnSpPr>
          <p:nvPr/>
        </p:nvCxnSpPr>
        <p:spPr>
          <a:xfrm flipV="1">
            <a:off x="5509554" y="5261083"/>
            <a:ext cx="1095726" cy="3577"/>
          </a:xfrm>
          <a:prstGeom prst="straightConnector1">
            <a:avLst/>
          </a:prstGeom>
          <a:ln w="222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849B9FAE-1835-DF44-B1CF-5FA661C33669}"/>
              </a:ext>
            </a:extLst>
          </p:cNvPr>
          <p:cNvCxnSpPr>
            <a:cxnSpLocks/>
          </p:cNvCxnSpPr>
          <p:nvPr/>
        </p:nvCxnSpPr>
        <p:spPr>
          <a:xfrm flipV="1">
            <a:off x="5526163" y="3909709"/>
            <a:ext cx="1095726" cy="3577"/>
          </a:xfrm>
          <a:prstGeom prst="straightConnector1">
            <a:avLst/>
          </a:prstGeom>
          <a:ln w="22225">
            <a:solidFill>
              <a:schemeClr val="tx1"/>
            </a:solidFill>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2001910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94167"/>
            <a:ext cx="10238509" cy="868362"/>
          </a:xfrm>
        </p:spPr>
        <p:txBody>
          <a:bodyPr anchor="ctr">
            <a:normAutofit/>
          </a:bodyPr>
          <a:lstStyle/>
          <a:p>
            <a:pPr algn="ctr"/>
            <a:r>
              <a:rPr lang="en-US" sz="4400">
                <a:latin typeface="Arial" panose="020B0604020202020204" pitchFamily="34" charset="0"/>
                <a:cs typeface="Arial" panose="020B0604020202020204" pitchFamily="34" charset="0"/>
              </a:rPr>
              <a:t>RP code for measure distance</a:t>
            </a:r>
          </a:p>
        </p:txBody>
      </p:sp>
      <p:sp>
        <p:nvSpPr>
          <p:cNvPr id="3" name="Content Placeholder 2"/>
          <p:cNvSpPr>
            <a:spLocks noGrp="1"/>
          </p:cNvSpPr>
          <p:nvPr>
            <p:ph idx="1"/>
          </p:nvPr>
        </p:nvSpPr>
        <p:spPr>
          <a:xfrm>
            <a:off x="344696" y="1040052"/>
            <a:ext cx="5951601" cy="5498861"/>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Manferdelli</a:t>
            </a:r>
          </a:p>
          <a:p>
            <a:pPr algn="l">
              <a:spcBef>
                <a:spcPts val="0"/>
              </a:spcBef>
            </a:pPr>
            <a:r>
              <a:rPr lang="en-US" sz="1600" dirty="0">
                <a:latin typeface="Courier New" panose="02070309020205020404" pitchFamily="49" charset="0"/>
                <a:ea typeface="Arial" charset="0"/>
                <a:cs typeface="Courier New" panose="02070309020205020404" pitchFamily="49" charset="0"/>
              </a:rPr>
              <a:t>//    Raspberry Pi, ping sensor</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#include &lt;</a:t>
            </a:r>
            <a:r>
              <a:rPr lang="en-US" sz="1600" dirty="0" err="1">
                <a:latin typeface="Courier New" panose="02070309020205020404" pitchFamily="49" charset="0"/>
                <a:ea typeface="Arial" charset="0"/>
                <a:cs typeface="Courier New" panose="02070309020205020404" pitchFamily="49" charset="0"/>
              </a:rPr>
              <a:t>stdio.h</a:t>
            </a:r>
            <a:r>
              <a:rPr lang="en-US" sz="1600" dirty="0">
                <a:latin typeface="Courier New" panose="02070309020205020404" pitchFamily="49" charset="0"/>
                <a:ea typeface="Arial" charset="0"/>
                <a:cs typeface="Courier New" panose="02070309020205020404" pitchFamily="49" charset="0"/>
              </a:rPr>
              <a:t>&gt;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a:t>
            </a:r>
            <a:r>
              <a:rPr lang="en-US" sz="1600" dirty="0" err="1">
                <a:latin typeface="Courier New" panose="02070309020205020404" pitchFamily="49" charset="0"/>
                <a:ea typeface="Arial" charset="0"/>
                <a:cs typeface="Courier New" panose="02070309020205020404" pitchFamily="49" charset="0"/>
              </a:rPr>
              <a:t>stdlib.h</a:t>
            </a:r>
            <a:r>
              <a:rPr lang="en-US" sz="1600" dirty="0">
                <a:latin typeface="Courier New" panose="02070309020205020404" pitchFamily="49" charset="0"/>
                <a:ea typeface="Arial" charset="0"/>
                <a:cs typeface="Courier New" panose="02070309020205020404" pitchFamily="49" charset="0"/>
              </a:rPr>
              <a:t>&gt;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a:t>
            </a:r>
            <a:r>
              <a:rPr lang="en-US" sz="1600" dirty="0" err="1">
                <a:latin typeface="Courier New" panose="02070309020205020404" pitchFamily="49" charset="0"/>
                <a:ea typeface="Arial" charset="0"/>
                <a:cs typeface="Courier New" panose="02070309020205020404" pitchFamily="49" charset="0"/>
              </a:rPr>
              <a:t>stdint.h</a:t>
            </a:r>
            <a:r>
              <a:rPr lang="en-US" sz="1600" dirty="0">
                <a:latin typeface="Courier New" panose="02070309020205020404" pitchFamily="49" charset="0"/>
                <a:ea typeface="Arial" charset="0"/>
                <a:cs typeface="Courier New" panose="02070309020205020404" pitchFamily="49" charset="0"/>
              </a:rPr>
              <a:t>&gt;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&lt;wiringPi.h&gt;</a:t>
            </a:r>
          </a:p>
          <a:p>
            <a:pPr algn="l">
              <a:spcBef>
                <a:spcPts val="0"/>
              </a:spcBef>
            </a:pPr>
            <a:r>
              <a:rPr lang="en-US" sz="1600" dirty="0">
                <a:latin typeface="Courier New" panose="02070309020205020404" pitchFamily="49" charset="0"/>
                <a:ea typeface="Arial" charset="0"/>
                <a:cs typeface="Courier New" panose="02070309020205020404" pitchFamily="49" charset="0"/>
              </a:rPr>
              <a:t>#ifndef byte</a:t>
            </a:r>
          </a:p>
          <a:p>
            <a:pPr algn="l">
              <a:spcBef>
                <a:spcPts val="0"/>
              </a:spcBef>
            </a:pPr>
            <a:r>
              <a:rPr lang="en-US" sz="1600" dirty="0">
                <a:latin typeface="Courier New" panose="02070309020205020404" pitchFamily="49" charset="0"/>
                <a:ea typeface="Arial" charset="0"/>
                <a:cs typeface="Courier New" panose="02070309020205020404" pitchFamily="49" charset="0"/>
              </a:rPr>
              <a:t>typedef unsigned char byte;</a:t>
            </a:r>
          </a:p>
          <a:p>
            <a:pPr algn="l">
              <a:spcBef>
                <a:spcPts val="0"/>
              </a:spcBef>
            </a:pPr>
            <a:r>
              <a:rPr lang="en-US" sz="1600" dirty="0">
                <a:latin typeface="Courier New" panose="02070309020205020404" pitchFamily="49" charset="0"/>
                <a:ea typeface="Arial" charset="0"/>
                <a:cs typeface="Courier New" panose="02070309020205020404" pitchFamily="49" charset="0"/>
              </a:rPr>
              <a:t>#endif</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Connections</a:t>
            </a:r>
          </a:p>
          <a:p>
            <a:pPr algn="l">
              <a:spcBef>
                <a:spcPts val="0"/>
              </a:spcBef>
            </a:pPr>
            <a:r>
              <a:rPr lang="en-US" sz="1600" dirty="0">
                <a:latin typeface="Courier New" panose="02070309020205020404" pitchFamily="49" charset="0"/>
                <a:ea typeface="Arial" charset="0"/>
                <a:cs typeface="Courier New" panose="02070309020205020404" pitchFamily="49" charset="0"/>
              </a:rPr>
              <a:t>//    Ping        RP</a:t>
            </a:r>
          </a:p>
          <a:p>
            <a:pPr algn="l">
              <a:spcBef>
                <a:spcPts val="0"/>
              </a:spcBef>
            </a:pPr>
            <a:r>
              <a:rPr lang="en-US" sz="1600" dirty="0">
                <a:latin typeface="Courier New" panose="02070309020205020404" pitchFamily="49" charset="0"/>
                <a:ea typeface="Arial" charset="0"/>
                <a:cs typeface="Courier New" panose="02070309020205020404" pitchFamily="49" charset="0"/>
              </a:rPr>
              <a:t>//    trigger     gpio 7 (pin 7)</a:t>
            </a:r>
          </a:p>
          <a:p>
            <a:pPr algn="l">
              <a:spcBef>
                <a:spcPts val="0"/>
              </a:spcBef>
            </a:pPr>
            <a:r>
              <a:rPr lang="en-US" sz="1600" dirty="0">
                <a:latin typeface="Courier New" panose="02070309020205020404" pitchFamily="49" charset="0"/>
                <a:ea typeface="Arial" charset="0"/>
                <a:cs typeface="Courier New" panose="02070309020205020404" pitchFamily="49" charset="0"/>
              </a:rPr>
              <a:t>//    echo        gpio 27 (pin 36)</a:t>
            </a:r>
          </a:p>
          <a:p>
            <a:pPr algn="l">
              <a:spcBef>
                <a:spcPts val="0"/>
              </a:spcBef>
            </a:pPr>
            <a:r>
              <a:rPr lang="en-US" sz="1600" dirty="0">
                <a:latin typeface="Courier New" panose="02070309020205020404" pitchFamily="49" charset="0"/>
                <a:ea typeface="Arial" charset="0"/>
                <a:cs typeface="Courier New" panose="02070309020205020404" pitchFamily="49" charset="0"/>
              </a:rPr>
              <a:t>//    vcc         5v</a:t>
            </a:r>
          </a:p>
          <a:p>
            <a:pPr algn="l">
              <a:spcBef>
                <a:spcPts val="0"/>
              </a:spcBef>
            </a:pPr>
            <a:r>
              <a:rPr lang="en-US" sz="1600" dirty="0">
                <a:latin typeface="Courier New" panose="02070309020205020404" pitchFamily="49" charset="0"/>
                <a:ea typeface="Arial" charset="0"/>
                <a:cs typeface="Courier New" panose="02070309020205020404" pitchFamily="49" charset="0"/>
              </a:rPr>
              <a:t>//    gnd         gnd</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I had to use a scope to check,</a:t>
            </a:r>
          </a:p>
          <a:p>
            <a:pPr algn="l">
              <a:spcBef>
                <a:spcPts val="0"/>
              </a:spcBef>
            </a:pPr>
            <a:r>
              <a:rPr lang="en-US" sz="1600" dirty="0">
                <a:latin typeface="Courier New" panose="02070309020205020404" pitchFamily="49" charset="0"/>
                <a:ea typeface="Arial" charset="0"/>
                <a:cs typeface="Courier New" panose="02070309020205020404" pitchFamily="49" charset="0"/>
              </a:rPr>
              <a:t>// RP pin numbering is mysterious.</a:t>
            </a:r>
          </a:p>
          <a:p>
            <a:pPr algn="l">
              <a:spcBef>
                <a:spcPts val="0"/>
              </a:spcBef>
            </a:pPr>
            <a:r>
              <a:rPr lang="en-US" sz="1600" dirty="0">
                <a:latin typeface="Courier New" panose="02070309020205020404" pitchFamily="49" charset="0"/>
                <a:ea typeface="Arial" charset="0"/>
                <a:cs typeface="Courier New" panose="02070309020205020404" pitchFamily="49" charset="0"/>
              </a:rPr>
              <a:t>// Look at the </a:t>
            </a:r>
            <a:r>
              <a:rPr lang="en-US" sz="1600" dirty="0" err="1">
                <a:latin typeface="Courier New" panose="02070309020205020404" pitchFamily="49" charset="0"/>
                <a:ea typeface="Arial" charset="0"/>
                <a:cs typeface="Courier New" panose="02070309020205020404" pitchFamily="49" charset="0"/>
              </a:rPr>
              <a:t>ifdef'd</a:t>
            </a:r>
            <a:r>
              <a:rPr lang="en-US" sz="1600" dirty="0">
                <a:latin typeface="Courier New" panose="02070309020205020404" pitchFamily="49" charset="0"/>
                <a:ea typeface="Arial" charset="0"/>
                <a:cs typeface="Courier New" panose="02070309020205020404" pitchFamily="49" charset="0"/>
              </a:rPr>
              <a:t> code below</a:t>
            </a:r>
          </a:p>
          <a:p>
            <a:pPr algn="l">
              <a:spcBef>
                <a:spcPts val="0"/>
              </a:spcBef>
            </a:pPr>
            <a:r>
              <a:rPr lang="en-US" sz="1600" dirty="0">
                <a:latin typeface="Courier New" panose="02070309020205020404" pitchFamily="49" charset="0"/>
                <a:ea typeface="Arial" charset="0"/>
                <a:cs typeface="Courier New" panose="02070309020205020404" pitchFamily="49" charset="0"/>
              </a:rPr>
              <a:t>//   to see it.</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trigger_pin</a:t>
            </a:r>
            <a:r>
              <a:rPr lang="en-US" sz="1600" dirty="0">
                <a:latin typeface="Courier New" panose="02070309020205020404" pitchFamily="49" charset="0"/>
                <a:ea typeface="Arial" charset="0"/>
                <a:cs typeface="Courier New" panose="02070309020205020404" pitchFamily="49" charset="0"/>
              </a:rPr>
              <a:t> = 7;</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echo_pin</a:t>
            </a:r>
            <a:r>
              <a:rPr lang="en-US" sz="1600" dirty="0">
                <a:latin typeface="Courier New" panose="02070309020205020404" pitchFamily="49" charset="0"/>
                <a:ea typeface="Arial" charset="0"/>
                <a:cs typeface="Courier New" panose="02070309020205020404" pitchFamily="49" charset="0"/>
              </a:rPr>
              <a:t> = 27;</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96</a:t>
            </a:fld>
            <a:endParaRPr lang="en-US"/>
          </a:p>
        </p:txBody>
      </p:sp>
      <p:sp>
        <p:nvSpPr>
          <p:cNvPr id="6" name="Content Placeholder 2">
            <a:extLst>
              <a:ext uri="{FF2B5EF4-FFF2-40B4-BE49-F238E27FC236}">
                <a16:creationId xmlns:a16="http://schemas.microsoft.com/office/drawing/2014/main" id="{9C890C7D-D567-EB43-BBB6-3864DAE1F486}"/>
              </a:ext>
            </a:extLst>
          </p:cNvPr>
          <p:cNvSpPr txBox="1">
            <a:spLocks/>
          </p:cNvSpPr>
          <p:nvPr/>
        </p:nvSpPr>
        <p:spPr>
          <a:xfrm>
            <a:off x="5316582" y="1104512"/>
            <a:ext cx="6675120" cy="549886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max_distance</a:t>
            </a:r>
            <a:r>
              <a:rPr lang="en-US" sz="1600" dirty="0">
                <a:latin typeface="Courier New" panose="02070309020205020404" pitchFamily="49" charset="0"/>
                <a:ea typeface="Arial" charset="0"/>
                <a:cs typeface="Courier New" panose="02070309020205020404" pitchFamily="49" charset="0"/>
              </a:rPr>
              <a:t> = 500; // cm</a:t>
            </a:r>
          </a:p>
          <a:p>
            <a:pPr algn="l">
              <a:spcBef>
                <a:spcPts val="0"/>
              </a:spcBef>
            </a:pPr>
            <a:r>
              <a:rPr lang="en-US" sz="1600" dirty="0">
                <a:latin typeface="Courier New" panose="02070309020205020404" pitchFamily="49" charset="0"/>
                <a:ea typeface="Arial" charset="0"/>
                <a:cs typeface="Courier New" panose="02070309020205020404" pitchFamily="49" charset="0"/>
              </a:rPr>
              <a:t>long unsigned </a:t>
            </a:r>
            <a:r>
              <a:rPr lang="en-US" sz="1600" dirty="0" err="1">
                <a:latin typeface="Courier New" panose="02070309020205020404" pitchFamily="49" charset="0"/>
                <a:ea typeface="Arial" charset="0"/>
                <a:cs typeface="Courier New" panose="02070309020205020404" pitchFamily="49" charset="0"/>
              </a:rPr>
              <a:t>time_out_period</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const double </a:t>
            </a:r>
            <a:r>
              <a:rPr lang="en-US" sz="1600" dirty="0" err="1">
                <a:latin typeface="Courier New" panose="02070309020205020404" pitchFamily="49" charset="0"/>
                <a:ea typeface="Arial" charset="0"/>
                <a:cs typeface="Courier New" panose="02070309020205020404" pitchFamily="49" charset="0"/>
              </a:rPr>
              <a:t>sound_speed</a:t>
            </a:r>
            <a:r>
              <a:rPr lang="en-US" sz="1600" dirty="0">
                <a:latin typeface="Courier New" panose="02070309020205020404" pitchFamily="49" charset="0"/>
                <a:ea typeface="Arial" charset="0"/>
                <a:cs typeface="Courier New" panose="02070309020205020404" pitchFamily="49" charset="0"/>
              </a:rPr>
              <a:t> = 340.0; // speed sound(m/s)</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long </a:t>
            </a:r>
            <a:r>
              <a:rPr lang="en-US" sz="1600" dirty="0" err="1">
                <a:latin typeface="Courier New" panose="02070309020205020404" pitchFamily="49" charset="0"/>
                <a:ea typeface="Arial" charset="0"/>
                <a:cs typeface="Courier New" panose="02070309020205020404" pitchFamily="49" charset="0"/>
              </a:rPr>
              <a:t>pulseIn</a:t>
            </a:r>
            <a:r>
              <a:rPr lang="en-US" sz="1600" dirty="0">
                <a:latin typeface="Courier New" panose="02070309020205020404" pitchFamily="49" charset="0"/>
                <a:ea typeface="Arial" charset="0"/>
                <a:cs typeface="Courier New" panose="02070309020205020404" pitchFamily="49" charset="0"/>
              </a:rPr>
              <a:t>(int pin, int value, int </a:t>
            </a:r>
            <a:r>
              <a:rPr lang="en-US" sz="1600" dirty="0" err="1">
                <a:latin typeface="Courier New" panose="02070309020205020404" pitchFamily="49" charset="0"/>
                <a:ea typeface="Arial" charset="0"/>
                <a:cs typeface="Courier New" panose="02070309020205020404" pitchFamily="49" charset="0"/>
              </a:rPr>
              <a:t>time_out</a:t>
            </a:r>
            <a:r>
              <a:rPr lang="en-US" sz="1600" dirty="0">
                <a:latin typeface="Courier New" panose="02070309020205020404" pitchFamily="49" charset="0"/>
                <a:ea typeface="Arial" charset="0"/>
                <a:cs typeface="Courier New" panose="02070309020205020404" pitchFamily="49" charset="0"/>
              </a:rPr>
              <a:t>) {</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pinMode(</a:t>
            </a:r>
            <a:r>
              <a:rPr lang="en-US" sz="1600" dirty="0" err="1">
                <a:latin typeface="Courier New" panose="02070309020205020404" pitchFamily="49" charset="0"/>
                <a:ea typeface="Arial" charset="0"/>
                <a:cs typeface="Courier New" panose="02070309020205020404" pitchFamily="49" charset="0"/>
              </a:rPr>
              <a:t>echo_pin</a:t>
            </a:r>
            <a:r>
              <a:rPr lang="en-US" sz="1600" dirty="0">
                <a:latin typeface="Courier New" panose="02070309020205020404" pitchFamily="49" charset="0"/>
                <a:ea typeface="Arial" charset="0"/>
                <a:cs typeface="Courier New" panose="02070309020205020404" pitchFamily="49" charset="0"/>
              </a:rPr>
              <a:t>, INPUT);</a:t>
            </a:r>
          </a:p>
          <a:p>
            <a:pPr algn="l">
              <a:spcBef>
                <a:spcPts val="0"/>
              </a:spcBef>
            </a:pPr>
            <a:r>
              <a:rPr lang="en-US" sz="1600" dirty="0">
                <a:latin typeface="Courier New" panose="02070309020205020404" pitchFamily="49" charset="0"/>
                <a:ea typeface="Arial" charset="0"/>
                <a:cs typeface="Courier New" panose="02070309020205020404" pitchFamily="49" charset="0"/>
              </a:rPr>
              <a:t>  long unsigned start = micros();</a:t>
            </a:r>
          </a:p>
          <a:p>
            <a:pPr algn="l">
              <a:spcBef>
                <a:spcPts val="0"/>
              </a:spcBef>
            </a:pPr>
            <a:r>
              <a:rPr lang="en-US" sz="1600" dirty="0">
                <a:latin typeface="Courier New" panose="02070309020205020404" pitchFamily="49" charset="0"/>
                <a:ea typeface="Arial" charset="0"/>
                <a:cs typeface="Courier New" panose="02070309020205020404" pitchFamily="49" charset="0"/>
              </a:rPr>
              <a:t>  while(digitalRead(pin) != value) {</a:t>
            </a:r>
          </a:p>
          <a:p>
            <a:pPr algn="l">
              <a:spcBef>
                <a:spcPts val="0"/>
              </a:spcBef>
            </a:pPr>
            <a:r>
              <a:rPr lang="en-US" sz="1600" dirty="0">
                <a:latin typeface="Courier New" panose="02070309020205020404" pitchFamily="49" charset="0"/>
                <a:ea typeface="Arial" charset="0"/>
                <a:cs typeface="Courier New" panose="02070309020205020404" pitchFamily="49" charset="0"/>
              </a:rPr>
              <a:t>    if ((micros() - start) &gt; </a:t>
            </a:r>
            <a:r>
              <a:rPr lang="en-US" sz="1600" dirty="0" err="1">
                <a:latin typeface="Courier New" panose="02070309020205020404" pitchFamily="49" charset="0"/>
                <a:ea typeface="Arial" charset="0"/>
                <a:cs typeface="Courier New" panose="02070309020205020404" pitchFamily="49" charset="0"/>
              </a:rPr>
              <a:t>time_out_period</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0;</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long unsigned set = micros();</a:t>
            </a:r>
          </a:p>
          <a:p>
            <a:pPr algn="l">
              <a:spcBef>
                <a:spcPts val="0"/>
              </a:spcBef>
            </a:pPr>
            <a:r>
              <a:rPr lang="en-US" sz="1600" dirty="0">
                <a:latin typeface="Courier New" panose="02070309020205020404" pitchFamily="49" charset="0"/>
                <a:ea typeface="Arial" charset="0"/>
                <a:cs typeface="Courier New" panose="02070309020205020404" pitchFamily="49" charset="0"/>
              </a:rPr>
              <a:t>  while(digitalRead(pin) == value) {</a:t>
            </a:r>
          </a:p>
          <a:p>
            <a:pPr algn="l">
              <a:spcBef>
                <a:spcPts val="0"/>
              </a:spcBef>
            </a:pPr>
            <a:r>
              <a:rPr lang="en-US" sz="1600" dirty="0">
                <a:latin typeface="Courier New" panose="02070309020205020404" pitchFamily="49" charset="0"/>
                <a:ea typeface="Arial" charset="0"/>
                <a:cs typeface="Courier New" panose="02070309020205020404" pitchFamily="49" charset="0"/>
              </a:rPr>
              <a:t>    if ((micros() - set) &gt; </a:t>
            </a:r>
            <a:r>
              <a:rPr lang="en-US" sz="1600" dirty="0" err="1">
                <a:latin typeface="Courier New" panose="02070309020205020404" pitchFamily="49" charset="0"/>
                <a:ea typeface="Arial" charset="0"/>
                <a:cs typeface="Courier New" panose="02070309020205020404" pitchFamily="49" charset="0"/>
              </a:rPr>
              <a:t>time_out_period</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0;</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long unsigned end = micros();</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a:t>
            </a:r>
            <a:r>
              <a:rPr lang="en-US" sz="1600" dirty="0" err="1">
                <a:latin typeface="Courier New" panose="02070309020205020404" pitchFamily="49" charset="0"/>
                <a:ea typeface="Arial" charset="0"/>
                <a:cs typeface="Courier New" panose="02070309020205020404" pitchFamily="49" charset="0"/>
              </a:rPr>
              <a:t>pulseIn</a:t>
            </a:r>
            <a:r>
              <a:rPr lang="en-US" sz="1600" dirty="0">
                <a:latin typeface="Courier New" panose="02070309020205020404" pitchFamily="49" charset="0"/>
                <a:ea typeface="Arial" charset="0"/>
                <a:cs typeface="Courier New" panose="02070309020205020404" pitchFamily="49" charset="0"/>
              </a:rPr>
              <a:t>, end: %d, start: %d\n",</a:t>
            </a:r>
          </a:p>
          <a:p>
            <a:pPr algn="l">
              <a:spcBef>
                <a:spcPts val="0"/>
              </a:spcBef>
            </a:pPr>
            <a:r>
              <a:rPr lang="en-US" sz="1600" dirty="0">
                <a:latin typeface="Courier New" panose="02070309020205020404" pitchFamily="49" charset="0"/>
                <a:ea typeface="Arial" charset="0"/>
                <a:cs typeface="Courier New" panose="02070309020205020404" pitchFamily="49" charset="0"/>
              </a:rPr>
              <a:t>    end, start);</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end - set;</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p:txBody>
      </p:sp>
    </p:spTree>
    <p:extLst>
      <p:ext uri="{BB962C8B-B14F-4D97-AF65-F5344CB8AC3E}">
        <p14:creationId xmlns:p14="http://schemas.microsoft.com/office/powerpoint/2010/main" val="380919316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94167"/>
            <a:ext cx="10238509" cy="868362"/>
          </a:xfrm>
        </p:spPr>
        <p:txBody>
          <a:bodyPr anchor="ctr">
            <a:normAutofit/>
          </a:bodyPr>
          <a:lstStyle/>
          <a:p>
            <a:pPr algn="ctr"/>
            <a:r>
              <a:rPr lang="en-US" sz="4400">
                <a:latin typeface="Arial" panose="020B0604020202020204" pitchFamily="34" charset="0"/>
                <a:cs typeface="Arial" panose="020B0604020202020204" pitchFamily="34" charset="0"/>
              </a:rPr>
              <a:t>RP code for measure distance</a:t>
            </a:r>
          </a:p>
        </p:txBody>
      </p:sp>
      <p:sp>
        <p:nvSpPr>
          <p:cNvPr id="3" name="Content Placeholder 2"/>
          <p:cNvSpPr>
            <a:spLocks noGrp="1"/>
          </p:cNvSpPr>
          <p:nvPr>
            <p:ph idx="1"/>
          </p:nvPr>
        </p:nvSpPr>
        <p:spPr>
          <a:xfrm>
            <a:off x="130794" y="1040372"/>
            <a:ext cx="5002909" cy="5498861"/>
          </a:xfrm>
        </p:spPr>
        <p:txBody>
          <a:bodyPr>
            <a:noAutofit/>
          </a:bodyPr>
          <a:lstStyle/>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double </a:t>
            </a:r>
            <a:r>
              <a:rPr lang="en-US" sz="1600" dirty="0" err="1">
                <a:latin typeface="Courier New" panose="02070309020205020404" pitchFamily="49" charset="0"/>
                <a:ea typeface="Arial" charset="0"/>
                <a:cs typeface="Courier New" panose="02070309020205020404" pitchFamily="49" charset="0"/>
              </a:rPr>
              <a:t>getDistance</a:t>
            </a: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#if 1</a:t>
            </a:r>
          </a:p>
          <a:p>
            <a:pPr algn="l">
              <a:spcBef>
                <a:spcPts val="0"/>
              </a:spcBef>
            </a:pPr>
            <a:r>
              <a:rPr lang="en-US" sz="1600" dirty="0">
                <a:latin typeface="Courier New" panose="02070309020205020404" pitchFamily="49" charset="0"/>
                <a:ea typeface="Arial" charset="0"/>
                <a:cs typeface="Courier New" panose="02070309020205020404" pitchFamily="49" charset="0"/>
              </a:rPr>
              <a:t>  pinMode(</a:t>
            </a:r>
            <a:r>
              <a:rPr lang="en-US" sz="1600" dirty="0" err="1">
                <a:latin typeface="Courier New" panose="02070309020205020404" pitchFamily="49" charset="0"/>
                <a:ea typeface="Arial" charset="0"/>
                <a:cs typeface="Courier New" panose="02070309020205020404" pitchFamily="49" charset="0"/>
              </a:rPr>
              <a:t>trigger_pin</a:t>
            </a:r>
            <a:r>
              <a:rPr lang="en-US" sz="1600" dirty="0">
                <a:latin typeface="Courier New" panose="02070309020205020404" pitchFamily="49" charset="0"/>
                <a:ea typeface="Arial" charset="0"/>
                <a:cs typeface="Courier New" panose="02070309020205020404" pitchFamily="49" charset="0"/>
              </a:rPr>
              <a:t>, OUTPUT);</a:t>
            </a:r>
          </a:p>
          <a:p>
            <a:pPr algn="l">
              <a:spcBef>
                <a:spcPts val="0"/>
              </a:spcBef>
            </a:pPr>
            <a:r>
              <a:rPr lang="en-US" sz="1600" dirty="0">
                <a:latin typeface="Courier New" panose="02070309020205020404" pitchFamily="49" charset="0"/>
                <a:ea typeface="Arial" charset="0"/>
                <a:cs typeface="Courier New" panose="02070309020205020404" pitchFamily="49" charset="0"/>
              </a:rPr>
              <a:t>  pinMode(</a:t>
            </a:r>
            <a:r>
              <a:rPr lang="en-US" sz="1600" dirty="0" err="1">
                <a:latin typeface="Courier New" panose="02070309020205020404" pitchFamily="49" charset="0"/>
                <a:ea typeface="Arial" charset="0"/>
                <a:cs typeface="Courier New" panose="02070309020205020404" pitchFamily="49" charset="0"/>
              </a:rPr>
              <a:t>echo_pin</a:t>
            </a:r>
            <a:r>
              <a:rPr lang="en-US" sz="1600" dirty="0">
                <a:latin typeface="Courier New" panose="02070309020205020404" pitchFamily="49" charset="0"/>
                <a:ea typeface="Arial" charset="0"/>
                <a:cs typeface="Courier New" panose="02070309020205020404" pitchFamily="49" charset="0"/>
              </a:rPr>
              <a:t>, OUTPUT);</a:t>
            </a:r>
          </a:p>
          <a:p>
            <a:pPr algn="l">
              <a:spcBef>
                <a:spcPts val="0"/>
              </a:spcBef>
            </a:pPr>
            <a:r>
              <a:rPr lang="en-US" sz="1600" dirty="0">
                <a:latin typeface="Courier New" panose="02070309020205020404" pitchFamily="49" charset="0"/>
                <a:ea typeface="Arial" charset="0"/>
                <a:cs typeface="Courier New" panose="02070309020205020404" pitchFamily="49" charset="0"/>
              </a:rPr>
              <a:t>  digitalWrite(</a:t>
            </a:r>
            <a:r>
              <a:rPr lang="en-US" sz="1600" dirty="0" err="1">
                <a:latin typeface="Courier New" panose="02070309020205020404" pitchFamily="49" charset="0"/>
                <a:ea typeface="Arial" charset="0"/>
                <a:cs typeface="Courier New" panose="02070309020205020404" pitchFamily="49" charset="0"/>
              </a:rPr>
              <a:t>trigger_pin</a:t>
            </a:r>
            <a:r>
              <a:rPr lang="en-US" sz="1600" dirty="0">
                <a:latin typeface="Courier New" panose="02070309020205020404" pitchFamily="49" charset="0"/>
                <a:ea typeface="Arial" charset="0"/>
                <a:cs typeface="Courier New" panose="02070309020205020404" pitchFamily="49" charset="0"/>
              </a:rPr>
              <a:t>, LOW);</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delayMicroseconds</a:t>
            </a:r>
            <a:r>
              <a:rPr lang="en-US" sz="1600" dirty="0">
                <a:latin typeface="Courier New" panose="02070309020205020404" pitchFamily="49" charset="0"/>
                <a:ea typeface="Arial" charset="0"/>
                <a:cs typeface="Courier New" panose="02070309020205020404" pitchFamily="49" charset="0"/>
              </a:rPr>
              <a:t>(5);</a:t>
            </a:r>
          </a:p>
          <a:p>
            <a:pPr algn="l">
              <a:spcBef>
                <a:spcPts val="0"/>
              </a:spcBef>
            </a:pPr>
            <a:r>
              <a:rPr lang="en-US" sz="1600" dirty="0">
                <a:latin typeface="Courier New" panose="02070309020205020404" pitchFamily="49" charset="0"/>
                <a:ea typeface="Arial" charset="0"/>
                <a:cs typeface="Courier New" panose="02070309020205020404" pitchFamily="49" charset="0"/>
              </a:rPr>
              <a:t>  digitalWrite(</a:t>
            </a:r>
            <a:r>
              <a:rPr lang="en-US" sz="1600" dirty="0" err="1">
                <a:latin typeface="Courier New" panose="02070309020205020404" pitchFamily="49" charset="0"/>
                <a:ea typeface="Arial" charset="0"/>
                <a:cs typeface="Courier New" panose="02070309020205020404" pitchFamily="49" charset="0"/>
              </a:rPr>
              <a:t>trigger_pin</a:t>
            </a:r>
            <a:r>
              <a:rPr lang="en-US" sz="1600" dirty="0">
                <a:latin typeface="Courier New" panose="02070309020205020404" pitchFamily="49" charset="0"/>
                <a:ea typeface="Arial" charset="0"/>
                <a:cs typeface="Courier New" panose="02070309020205020404" pitchFamily="49" charset="0"/>
              </a:rPr>
              <a:t>, HIGH);</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delayMicroseconds</a:t>
            </a:r>
            <a:r>
              <a:rPr lang="en-US" sz="1600" dirty="0">
                <a:latin typeface="Courier New" panose="02070309020205020404" pitchFamily="49" charset="0"/>
                <a:ea typeface="Arial" charset="0"/>
                <a:cs typeface="Courier New" panose="02070309020205020404" pitchFamily="49" charset="0"/>
              </a:rPr>
              <a:t>(10);</a:t>
            </a:r>
          </a:p>
          <a:p>
            <a:pPr algn="l">
              <a:spcBef>
                <a:spcPts val="0"/>
              </a:spcBef>
            </a:pPr>
            <a:r>
              <a:rPr lang="en-US" sz="1600" dirty="0">
                <a:latin typeface="Courier New" panose="02070309020205020404" pitchFamily="49" charset="0"/>
                <a:ea typeface="Arial" charset="0"/>
                <a:cs typeface="Courier New" panose="02070309020205020404" pitchFamily="49" charset="0"/>
              </a:rPr>
              <a:t>  digitalWrite(</a:t>
            </a:r>
            <a:r>
              <a:rPr lang="en-US" sz="1600" dirty="0" err="1">
                <a:latin typeface="Courier New" panose="02070309020205020404" pitchFamily="49" charset="0"/>
                <a:ea typeface="Arial" charset="0"/>
                <a:cs typeface="Courier New" panose="02070309020205020404" pitchFamily="49" charset="0"/>
              </a:rPr>
              <a:t>trigger_pin</a:t>
            </a:r>
            <a:r>
              <a:rPr lang="en-US" sz="1600" dirty="0">
                <a:latin typeface="Courier New" panose="02070309020205020404" pitchFamily="49" charset="0"/>
                <a:ea typeface="Arial" charset="0"/>
                <a:cs typeface="Courier New" panose="02070309020205020404" pitchFamily="49" charset="0"/>
              </a:rPr>
              <a:t>, LOW);</a:t>
            </a:r>
          </a:p>
          <a:p>
            <a:pPr algn="l">
              <a:spcBef>
                <a:spcPts val="0"/>
              </a:spcBef>
            </a:pPr>
            <a:r>
              <a:rPr lang="en-US" sz="1600" dirty="0">
                <a:latin typeface="Courier New" panose="02070309020205020404" pitchFamily="49" charset="0"/>
                <a:ea typeface="Arial" charset="0"/>
                <a:cs typeface="Courier New" panose="02070309020205020404" pitchFamily="49" charset="0"/>
              </a:rPr>
              <a:t>#else</a:t>
            </a:r>
          </a:p>
          <a:p>
            <a:pPr algn="l">
              <a:spcBef>
                <a:spcPts val="0"/>
              </a:spcBef>
            </a:pPr>
            <a:r>
              <a:rPr lang="en-US" sz="1600" dirty="0">
                <a:latin typeface="Courier New" panose="02070309020205020404" pitchFamily="49" charset="0"/>
                <a:ea typeface="Arial" charset="0"/>
                <a:cs typeface="Courier New" panose="02070309020205020404" pitchFamily="49" charset="0"/>
              </a:rPr>
              <a:t>  // Find pins</a:t>
            </a:r>
          </a:p>
          <a:p>
            <a:pPr algn="l">
              <a:spcBef>
                <a:spcPts val="0"/>
              </a:spcBef>
            </a:pPr>
            <a:r>
              <a:rPr lang="en-US" sz="1600" dirty="0">
                <a:latin typeface="Courier New" panose="02070309020205020404" pitchFamily="49" charset="0"/>
                <a:ea typeface="Arial" charset="0"/>
                <a:cs typeface="Courier New" panose="02070309020205020404" pitchFamily="49" charset="0"/>
              </a:rPr>
              <a:t>  pinMode(</a:t>
            </a:r>
            <a:r>
              <a:rPr lang="en-US" sz="1600" dirty="0" err="1">
                <a:latin typeface="Courier New" panose="02070309020205020404" pitchFamily="49" charset="0"/>
                <a:ea typeface="Arial" charset="0"/>
                <a:cs typeface="Courier New" panose="02070309020205020404" pitchFamily="49" charset="0"/>
              </a:rPr>
              <a:t>trigger_pin</a:t>
            </a:r>
            <a:r>
              <a:rPr lang="en-US" sz="1600" dirty="0">
                <a:latin typeface="Courier New" panose="02070309020205020404" pitchFamily="49" charset="0"/>
                <a:ea typeface="Arial" charset="0"/>
                <a:cs typeface="Courier New" panose="02070309020205020404" pitchFamily="49" charset="0"/>
              </a:rPr>
              <a:t>, OUTPUT);</a:t>
            </a:r>
          </a:p>
          <a:p>
            <a:pPr algn="l">
              <a:spcBef>
                <a:spcPts val="0"/>
              </a:spcBef>
            </a:pPr>
            <a:r>
              <a:rPr lang="en-US" sz="1600" dirty="0">
                <a:latin typeface="Courier New" panose="02070309020205020404" pitchFamily="49" charset="0"/>
                <a:ea typeface="Arial" charset="0"/>
                <a:cs typeface="Courier New" panose="02070309020205020404" pitchFamily="49" charset="0"/>
              </a:rPr>
              <a:t>  pinMode(</a:t>
            </a:r>
            <a:r>
              <a:rPr lang="en-US" sz="1600" dirty="0" err="1">
                <a:latin typeface="Courier New" panose="02070309020205020404" pitchFamily="49" charset="0"/>
                <a:ea typeface="Arial" charset="0"/>
                <a:cs typeface="Courier New" panose="02070309020205020404" pitchFamily="49" charset="0"/>
              </a:rPr>
              <a:t>echo_pin</a:t>
            </a:r>
            <a:r>
              <a:rPr lang="en-US" sz="1600" dirty="0">
                <a:latin typeface="Courier New" panose="02070309020205020404" pitchFamily="49" charset="0"/>
                <a:ea typeface="Arial" charset="0"/>
                <a:cs typeface="Courier New" panose="02070309020205020404" pitchFamily="49" charset="0"/>
              </a:rPr>
              <a:t>, OUTPUT);</a:t>
            </a:r>
          </a:p>
          <a:p>
            <a:pPr algn="l">
              <a:spcBef>
                <a:spcPts val="0"/>
              </a:spcBef>
            </a:pPr>
            <a:r>
              <a:rPr lang="en-US" sz="1600" dirty="0">
                <a:latin typeface="Courier New" panose="02070309020205020404" pitchFamily="49" charset="0"/>
                <a:ea typeface="Arial" charset="0"/>
                <a:cs typeface="Courier New" panose="02070309020205020404" pitchFamily="49" charset="0"/>
              </a:rPr>
              <a:t>  for(;;) {</a:t>
            </a:r>
          </a:p>
          <a:p>
            <a:pPr algn="l">
              <a:spcBef>
                <a:spcPts val="0"/>
              </a:spcBef>
            </a:pPr>
            <a:r>
              <a:rPr lang="en-US" sz="1600" dirty="0">
                <a:latin typeface="Courier New" panose="02070309020205020404" pitchFamily="49" charset="0"/>
                <a:ea typeface="Arial" charset="0"/>
                <a:cs typeface="Courier New" panose="02070309020205020404" pitchFamily="49" charset="0"/>
              </a:rPr>
              <a:t>    digitalWrite(</a:t>
            </a:r>
            <a:r>
              <a:rPr lang="en-US" sz="1600" dirty="0" err="1">
                <a:latin typeface="Courier New" panose="02070309020205020404" pitchFamily="49" charset="0"/>
                <a:ea typeface="Arial" charset="0"/>
                <a:cs typeface="Courier New" panose="02070309020205020404" pitchFamily="49" charset="0"/>
              </a:rPr>
              <a:t>trigger_pin</a:t>
            </a:r>
            <a:r>
              <a:rPr lang="en-US" sz="1600" dirty="0">
                <a:latin typeface="Courier New" panose="02070309020205020404" pitchFamily="49" charset="0"/>
                <a:ea typeface="Arial" charset="0"/>
                <a:cs typeface="Courier New" panose="02070309020205020404" pitchFamily="49" charset="0"/>
              </a:rPr>
              <a:t>, LOW);</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delayMicroseconds</a:t>
            </a:r>
            <a:r>
              <a:rPr lang="en-US" sz="1600" dirty="0">
                <a:latin typeface="Courier New" panose="02070309020205020404" pitchFamily="49" charset="0"/>
                <a:ea typeface="Arial" charset="0"/>
                <a:cs typeface="Courier New" panose="02070309020205020404" pitchFamily="49" charset="0"/>
              </a:rPr>
              <a:t>(1000);</a:t>
            </a:r>
          </a:p>
          <a:p>
            <a:pPr algn="l">
              <a:spcBef>
                <a:spcPts val="0"/>
              </a:spcBef>
            </a:pPr>
            <a:r>
              <a:rPr lang="en-US" sz="1600" dirty="0">
                <a:latin typeface="Courier New" panose="02070309020205020404" pitchFamily="49" charset="0"/>
                <a:ea typeface="Arial" charset="0"/>
                <a:cs typeface="Courier New" panose="02070309020205020404" pitchFamily="49" charset="0"/>
              </a:rPr>
              <a:t>    digitalWrite(</a:t>
            </a:r>
            <a:r>
              <a:rPr lang="en-US" sz="1600" dirty="0" err="1">
                <a:latin typeface="Courier New" panose="02070309020205020404" pitchFamily="49" charset="0"/>
                <a:ea typeface="Arial" charset="0"/>
                <a:cs typeface="Courier New" panose="02070309020205020404" pitchFamily="49" charset="0"/>
              </a:rPr>
              <a:t>trigger_pin</a:t>
            </a:r>
            <a:r>
              <a:rPr lang="en-US" sz="1600" dirty="0">
                <a:latin typeface="Courier New" panose="02070309020205020404" pitchFamily="49" charset="0"/>
                <a:ea typeface="Arial" charset="0"/>
                <a:cs typeface="Courier New" panose="02070309020205020404" pitchFamily="49" charset="0"/>
              </a:rPr>
              <a:t>, HIGH);</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delayMicroseconds</a:t>
            </a:r>
            <a:r>
              <a:rPr lang="en-US" sz="1600" dirty="0">
                <a:latin typeface="Courier New" panose="02070309020205020404" pitchFamily="49" charset="0"/>
                <a:ea typeface="Arial" charset="0"/>
                <a:cs typeface="Courier New" panose="02070309020205020404" pitchFamily="49" charset="0"/>
              </a:rPr>
              <a:t>(1000);</a:t>
            </a:r>
          </a:p>
          <a:p>
            <a:pPr algn="l">
              <a:spcBef>
                <a:spcPts val="0"/>
              </a:spcBef>
            </a:pPr>
            <a:r>
              <a:rPr lang="en-US" sz="1600" dirty="0">
                <a:latin typeface="Courier New" panose="02070309020205020404" pitchFamily="49" charset="0"/>
                <a:ea typeface="Arial" charset="0"/>
                <a:cs typeface="Courier New" panose="02070309020205020404" pitchFamily="49" charset="0"/>
              </a:rPr>
              <a:t>    digitalWrite(</a:t>
            </a:r>
            <a:r>
              <a:rPr lang="en-US" sz="1600" dirty="0" err="1">
                <a:latin typeface="Courier New" panose="02070309020205020404" pitchFamily="49" charset="0"/>
                <a:ea typeface="Arial" charset="0"/>
                <a:cs typeface="Courier New" panose="02070309020205020404" pitchFamily="49" charset="0"/>
              </a:rPr>
              <a:t>echo_pin</a:t>
            </a:r>
            <a:r>
              <a:rPr lang="en-US" sz="1600" dirty="0">
                <a:latin typeface="Courier New" panose="02070309020205020404" pitchFamily="49" charset="0"/>
                <a:ea typeface="Arial" charset="0"/>
                <a:cs typeface="Courier New" panose="02070309020205020404" pitchFamily="49" charset="0"/>
              </a:rPr>
              <a:t>, LOW);</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delayMicroseconds</a:t>
            </a:r>
            <a:r>
              <a:rPr lang="en-US" sz="1600" dirty="0">
                <a:latin typeface="Courier New" panose="02070309020205020404" pitchFamily="49" charset="0"/>
                <a:ea typeface="Arial" charset="0"/>
                <a:cs typeface="Courier New" panose="02070309020205020404" pitchFamily="49" charset="0"/>
              </a:rPr>
              <a:t>(1000);</a:t>
            </a:r>
          </a:p>
          <a:p>
            <a:pPr algn="l">
              <a:spcBef>
                <a:spcPts val="0"/>
              </a:spcBef>
            </a:pPr>
            <a:r>
              <a:rPr lang="en-US" sz="1600" dirty="0">
                <a:latin typeface="Courier New" panose="02070309020205020404" pitchFamily="49" charset="0"/>
                <a:ea typeface="Arial" charset="0"/>
                <a:cs typeface="Courier New" panose="02070309020205020404" pitchFamily="49" charset="0"/>
              </a:rPr>
              <a:t>    digitalWrite(</a:t>
            </a:r>
            <a:r>
              <a:rPr lang="en-US" sz="1600" dirty="0" err="1">
                <a:latin typeface="Courier New" panose="02070309020205020404" pitchFamily="49" charset="0"/>
                <a:ea typeface="Arial" charset="0"/>
                <a:cs typeface="Courier New" panose="02070309020205020404" pitchFamily="49" charset="0"/>
              </a:rPr>
              <a:t>echo_pin</a:t>
            </a:r>
            <a:r>
              <a:rPr lang="en-US" sz="1600" dirty="0">
                <a:latin typeface="Courier New" panose="02070309020205020404" pitchFamily="49" charset="0"/>
                <a:ea typeface="Arial" charset="0"/>
                <a:cs typeface="Courier New" panose="02070309020205020404" pitchFamily="49" charset="0"/>
              </a:rPr>
              <a:t>, HIGH);</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delayMicroseconds</a:t>
            </a:r>
            <a:r>
              <a:rPr lang="en-US" sz="1600" dirty="0">
                <a:latin typeface="Courier New" panose="02070309020205020404" pitchFamily="49" charset="0"/>
                <a:ea typeface="Arial" charset="0"/>
                <a:cs typeface="Courier New" panose="02070309020205020404" pitchFamily="49" charset="0"/>
              </a:rPr>
              <a:t>(1000);</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#endif</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97</a:t>
            </a:fld>
            <a:endParaRPr lang="en-US"/>
          </a:p>
        </p:txBody>
      </p:sp>
      <p:sp>
        <p:nvSpPr>
          <p:cNvPr id="6" name="Content Placeholder 2">
            <a:extLst>
              <a:ext uri="{FF2B5EF4-FFF2-40B4-BE49-F238E27FC236}">
                <a16:creationId xmlns:a16="http://schemas.microsoft.com/office/drawing/2014/main" id="{4FF6DDEB-59C4-BE42-B693-0598A92B8CAE}"/>
              </a:ext>
            </a:extLst>
          </p:cNvPr>
          <p:cNvSpPr txBox="1">
            <a:spLocks/>
          </p:cNvSpPr>
          <p:nvPr/>
        </p:nvSpPr>
        <p:spPr>
          <a:xfrm>
            <a:off x="4702629" y="1230053"/>
            <a:ext cx="7489371" cy="549886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0"/>
              </a:spcBef>
            </a:pPr>
            <a:r>
              <a:rPr lang="en-US" sz="1600" dirty="0">
                <a:latin typeface="Courier New" panose="02070309020205020404" pitchFamily="49" charset="0"/>
                <a:ea typeface="Arial" charset="0"/>
                <a:cs typeface="Courier New" panose="02070309020205020404" pitchFamily="49" charset="0"/>
              </a:rPr>
              <a:t>  long unsigned </a:t>
            </a:r>
            <a:r>
              <a:rPr lang="en-US" sz="1600" dirty="0" err="1">
                <a:latin typeface="Courier New" panose="02070309020205020404" pitchFamily="49" charset="0"/>
                <a:ea typeface="Arial" charset="0"/>
                <a:cs typeface="Courier New" panose="02070309020205020404" pitchFamily="49" charset="0"/>
              </a:rPr>
              <a:t>ping_time</a:t>
            </a:r>
            <a:r>
              <a:rPr lang="en-US" sz="1600" dirty="0">
                <a:latin typeface="Courier New" panose="02070309020205020404" pitchFamily="49" charset="0"/>
                <a:ea typeface="Arial" charset="0"/>
                <a:cs typeface="Courier New" panose="02070309020205020404" pitchFamily="49" charset="0"/>
              </a:rPr>
              <a:t> = </a:t>
            </a:r>
            <a:r>
              <a:rPr lang="en-US" sz="1600" dirty="0" err="1">
                <a:latin typeface="Courier New" panose="02070309020205020404" pitchFamily="49" charset="0"/>
                <a:ea typeface="Arial" charset="0"/>
                <a:cs typeface="Courier New" panose="02070309020205020404" pitchFamily="49" charset="0"/>
              </a:rPr>
              <a:t>pulseIn</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echo_pin</a:t>
            </a:r>
            <a:r>
              <a:rPr lang="en-US" sz="1600" dirty="0">
                <a:latin typeface="Courier New" panose="02070309020205020404" pitchFamily="49" charset="0"/>
                <a:ea typeface="Arial" charset="0"/>
                <a:cs typeface="Courier New" panose="02070309020205020404" pitchFamily="49" charset="0"/>
              </a:rPr>
              <a:t>, HIGH,</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time_out_period</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double d = (((double)</a:t>
            </a:r>
            <a:r>
              <a:rPr lang="en-US" sz="1600" dirty="0" err="1">
                <a:latin typeface="Courier New" panose="02070309020205020404" pitchFamily="49" charset="0"/>
                <a:ea typeface="Arial" charset="0"/>
                <a:cs typeface="Courier New" panose="02070309020205020404" pitchFamily="49" charset="0"/>
              </a:rPr>
              <a:t>ping_time</a:t>
            </a:r>
            <a:r>
              <a:rPr lang="en-US" sz="1600" dirty="0">
                <a:latin typeface="Courier New" panose="02070309020205020404" pitchFamily="49" charset="0"/>
                <a:ea typeface="Arial" charset="0"/>
                <a:cs typeface="Courier New" panose="02070309020205020404" pitchFamily="49" charset="0"/>
              </a:rPr>
              <a:t>) * </a:t>
            </a:r>
            <a:r>
              <a:rPr lang="en-US" sz="1600" dirty="0" err="1">
                <a:latin typeface="Courier New" panose="02070309020205020404" pitchFamily="49" charset="0"/>
                <a:ea typeface="Arial" charset="0"/>
                <a:cs typeface="Courier New" panose="02070309020205020404" pitchFamily="49" charset="0"/>
              </a:rPr>
              <a:t>sound_speed</a:t>
            </a:r>
            <a:r>
              <a:rPr lang="en-US" sz="1600" dirty="0">
                <a:latin typeface="Courier New" panose="02070309020205020404" pitchFamily="49" charset="0"/>
                <a:ea typeface="Arial" charset="0"/>
                <a:cs typeface="Courier New" panose="02070309020205020404" pitchFamily="49" charset="0"/>
              </a:rPr>
              <a:t>) / 20000.0;</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d;</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int main(int an, char** av) {</a:t>
            </a:r>
          </a:p>
          <a:p>
            <a:pPr algn="l">
              <a:spcBef>
                <a:spcPts val="0"/>
              </a:spcBef>
            </a:pPr>
            <a:r>
              <a:rPr lang="en-US" sz="1600" dirty="0">
                <a:latin typeface="Courier New" panose="02070309020205020404" pitchFamily="49" charset="0"/>
                <a:ea typeface="Arial" charset="0"/>
                <a:cs typeface="Courier New" panose="02070309020205020404" pitchFamily="49" charset="0"/>
              </a:rPr>
              <a:t>  if (wiringPiSetup() &lt; 0) {</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printf("Can't initialize Wiring Pi\n");</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1;</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time_out_period</a:t>
            </a:r>
            <a:r>
              <a:rPr lang="en-US" sz="1600" dirty="0">
                <a:latin typeface="Courier New" panose="02070309020205020404" pitchFamily="49" charset="0"/>
                <a:ea typeface="Arial" charset="0"/>
                <a:cs typeface="Courier New" panose="02070309020205020404" pitchFamily="49" charset="0"/>
              </a:rPr>
              <a:t> = ((</a:t>
            </a:r>
            <a:r>
              <a:rPr lang="en-US" sz="1600" dirty="0" err="1">
                <a:latin typeface="Courier New" panose="02070309020205020404" pitchFamily="49" charset="0"/>
                <a:ea typeface="Arial" charset="0"/>
                <a:cs typeface="Courier New" panose="02070309020205020404" pitchFamily="49" charset="0"/>
              </a:rPr>
              <a:t>max_distance</a:t>
            </a:r>
            <a:r>
              <a:rPr lang="en-US" sz="1600" dirty="0">
                <a:latin typeface="Courier New" panose="02070309020205020404" pitchFamily="49" charset="0"/>
                <a:ea typeface="Arial" charset="0"/>
                <a:cs typeface="Courier New" panose="02070309020205020404" pitchFamily="49" charset="0"/>
              </a:rPr>
              <a:t>*20000)/</a:t>
            </a:r>
            <a:r>
              <a:rPr lang="en-US" sz="1600" dirty="0" err="1">
                <a:latin typeface="Courier New" panose="02070309020205020404" pitchFamily="49" charset="0"/>
                <a:ea typeface="Arial" charset="0"/>
                <a:cs typeface="Courier New" panose="02070309020205020404" pitchFamily="49" charset="0"/>
              </a:rPr>
              <a:t>sound_speed</a:t>
            </a:r>
            <a:r>
              <a:rPr lang="en-US" sz="1600" dirty="0">
                <a:latin typeface="Courier New" panose="02070309020205020404" pitchFamily="49" charset="0"/>
                <a:ea typeface="Arial" charset="0"/>
                <a:cs typeface="Courier New" panose="02070309020205020404" pitchFamily="49" charset="0"/>
              </a:rPr>
              <a:t>)+1;</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double d;</a:t>
            </a:r>
          </a:p>
          <a:p>
            <a:pPr algn="l">
              <a:spcBef>
                <a:spcPts val="0"/>
              </a:spcBef>
            </a:pPr>
            <a:r>
              <a:rPr lang="en-US" sz="1600" dirty="0">
                <a:latin typeface="Courier New" panose="02070309020205020404" pitchFamily="49" charset="0"/>
                <a:ea typeface="Arial" charset="0"/>
                <a:cs typeface="Courier New" panose="02070309020205020404" pitchFamily="49" charset="0"/>
              </a:rPr>
              <a:t>  for(;;) {</a:t>
            </a:r>
          </a:p>
          <a:p>
            <a:pPr algn="l">
              <a:spcBef>
                <a:spcPts val="0"/>
              </a:spcBef>
            </a:pPr>
            <a:r>
              <a:rPr lang="en-US" sz="1600" dirty="0">
                <a:latin typeface="Courier New" panose="02070309020205020404" pitchFamily="49" charset="0"/>
                <a:ea typeface="Arial" charset="0"/>
                <a:cs typeface="Courier New" panose="02070309020205020404" pitchFamily="49" charset="0"/>
              </a:rPr>
              <a:t>    d = </a:t>
            </a:r>
            <a:r>
              <a:rPr lang="en-US" sz="1600" dirty="0" err="1">
                <a:latin typeface="Courier New" panose="02070309020205020404" pitchFamily="49" charset="0"/>
                <a:ea typeface="Arial" charset="0"/>
                <a:cs typeface="Courier New" panose="02070309020205020404" pitchFamily="49" charset="0"/>
              </a:rPr>
              <a:t>getDistance</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printf("Target distance is %8.2lf cm\n", d);</a:t>
            </a:r>
          </a:p>
          <a:p>
            <a:pPr algn="l">
              <a:spcBef>
                <a:spcPts val="0"/>
              </a:spcBef>
            </a:pPr>
            <a:r>
              <a:rPr lang="en-US" sz="1600" dirty="0">
                <a:latin typeface="Courier New" panose="02070309020205020404" pitchFamily="49" charset="0"/>
                <a:ea typeface="Arial" charset="0"/>
                <a:cs typeface="Courier New" panose="02070309020205020404" pitchFamily="49" charset="0"/>
              </a:rPr>
              <a:t>    delay(1000);</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0;</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p:txBody>
      </p:sp>
    </p:spTree>
    <p:extLst>
      <p:ext uri="{BB962C8B-B14F-4D97-AF65-F5344CB8AC3E}">
        <p14:creationId xmlns:p14="http://schemas.microsoft.com/office/powerpoint/2010/main" val="51090283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1796" y="136524"/>
            <a:ext cx="11690718" cy="868362"/>
          </a:xfrm>
        </p:spPr>
        <p:txBody>
          <a:bodyPr anchor="ctr">
            <a:normAutofit/>
          </a:bodyPr>
          <a:lstStyle/>
          <a:p>
            <a:pPr algn="ctr"/>
            <a:r>
              <a:rPr lang="en-US" sz="4400">
                <a:latin typeface="Arial" panose="020B0604020202020204" pitchFamily="34" charset="0"/>
                <a:cs typeface="Arial" panose="020B0604020202020204" pitchFamily="34" charset="0"/>
              </a:rPr>
              <a:t>Lab: Measure Temperature</a:t>
            </a:r>
          </a:p>
        </p:txBody>
      </p:sp>
      <p:sp>
        <p:nvSpPr>
          <p:cNvPr id="3" name="Content Placeholder 2"/>
          <p:cNvSpPr>
            <a:spLocks noGrp="1"/>
          </p:cNvSpPr>
          <p:nvPr>
            <p:ph idx="1"/>
          </p:nvPr>
        </p:nvSpPr>
        <p:spPr>
          <a:xfrm>
            <a:off x="412182" y="1673973"/>
            <a:ext cx="11496450" cy="4360985"/>
          </a:xfrm>
        </p:spPr>
        <p:txBody>
          <a:bodyPr>
            <a:noAutofit/>
          </a:bodyPr>
          <a:lstStyle/>
          <a:p>
            <a:pPr marL="342900" indent="-342900" algn="l">
              <a:buFont typeface="Arial" charset="0"/>
              <a:buChar char="•"/>
            </a:pPr>
            <a:r>
              <a:rPr lang="en-US" sz="2000" dirty="0">
                <a:latin typeface="Arial" charset="0"/>
                <a:ea typeface="Arial" charset="0"/>
                <a:cs typeface="Arial" charset="0"/>
              </a:rPr>
              <a:t>Wire the Arduino as shown to the </a:t>
            </a:r>
            <a:r>
              <a:rPr lang="en-US" sz="2000" dirty="0">
                <a:solidFill>
                  <a:srgbClr val="2282F0"/>
                </a:solidFill>
                <a:latin typeface="Arial" charset="0"/>
                <a:ea typeface="Arial" charset="0"/>
                <a:cs typeface="Arial" charset="0"/>
                <a:hlinkClick r:id="rId3">
                  <a:extLst>
                    <a:ext uri="{A12FA001-AC4F-418D-AE19-62706E023703}">
                      <ahyp:hlinkClr xmlns:ahyp="http://schemas.microsoft.com/office/drawing/2018/hyperlinkcolor" val="tx"/>
                    </a:ext>
                  </a:extLst>
                </a:hlinkClick>
              </a:rPr>
              <a:t>DHT-11</a:t>
            </a:r>
            <a:r>
              <a:rPr lang="en-US" sz="2000" dirty="0">
                <a:latin typeface="Arial" charset="0"/>
                <a:ea typeface="Arial" charset="0"/>
                <a:cs typeface="Arial" charset="0"/>
              </a:rPr>
              <a:t> sensor.</a:t>
            </a:r>
          </a:p>
          <a:p>
            <a:pPr marL="342900" indent="-342900" algn="l">
              <a:buFont typeface="Arial" charset="0"/>
              <a:buChar char="•"/>
            </a:pPr>
            <a:r>
              <a:rPr lang="en-US" sz="2000" dirty="0">
                <a:latin typeface="Arial" charset="0"/>
                <a:ea typeface="Arial" charset="0"/>
                <a:cs typeface="Arial" charset="0"/>
              </a:rPr>
              <a:t>The code is in the appendix.  Output taken in my apartment.  I guess I need to turn up the heat.</a:t>
            </a:r>
          </a:p>
          <a:p>
            <a:pPr marL="342900" indent="-342900" algn="l">
              <a:buFont typeface="Arial" charset="0"/>
              <a:buChar char="•"/>
            </a:pPr>
            <a:endParaRPr lang="en-US" dirty="0">
              <a:latin typeface="Arial" charset="0"/>
              <a:ea typeface="Arial" charset="0"/>
              <a:cs typeface="Arial" charset="0"/>
            </a:endParaRPr>
          </a:p>
          <a:p>
            <a:pPr marL="342900" indent="-342900" algn="l">
              <a:buFont typeface="Arial" charset="0"/>
              <a:buChar char="•"/>
            </a:pPr>
            <a:r>
              <a:rPr lang="en-US" sz="2000" dirty="0">
                <a:latin typeface="Arial" charset="0"/>
                <a:ea typeface="Arial" charset="0"/>
                <a:cs typeface="Arial" charset="0"/>
              </a:rPr>
              <a:t>Output</a:t>
            </a:r>
            <a:endParaRPr lang="en-US" dirty="0">
              <a:latin typeface="Arial" charset="0"/>
              <a:ea typeface="Arial" charset="0"/>
              <a:cs typeface="Arial" charset="0"/>
            </a:endParaRPr>
          </a:p>
          <a:p>
            <a:pPr lvl="1" algn="l"/>
            <a:endParaRPr lang="en-US" sz="1600" dirty="0">
              <a:latin typeface="Courier New" panose="02070309020205020404" pitchFamily="49" charset="0"/>
              <a:ea typeface="Arial" charset="0"/>
              <a:cs typeface="Courier New" panose="02070309020205020404" pitchFamily="49" charset="0"/>
            </a:endParaRPr>
          </a:p>
          <a:p>
            <a:pPr lvl="1" algn="l"/>
            <a:r>
              <a:rPr lang="en-US" sz="1600" dirty="0">
                <a:latin typeface="Courier New" panose="02070309020205020404" pitchFamily="49" charset="0"/>
                <a:ea typeface="Arial" charset="0"/>
                <a:cs typeface="Courier New" panose="02070309020205020404" pitchFamily="49" charset="0"/>
              </a:rPr>
              <a:t>Humidity: 20%</a:t>
            </a:r>
          </a:p>
          <a:p>
            <a:pPr lvl="1" algn="l"/>
            <a:r>
              <a:rPr lang="en-US" sz="1600" dirty="0">
                <a:latin typeface="Courier New" panose="02070309020205020404" pitchFamily="49" charset="0"/>
                <a:ea typeface="Arial" charset="0"/>
                <a:cs typeface="Courier New" panose="02070309020205020404" pitchFamily="49" charset="0"/>
              </a:rPr>
              <a:t>Temperature: 17C</a:t>
            </a:r>
          </a:p>
          <a:p>
            <a:pPr lvl="1" algn="l"/>
            <a:r>
              <a:rPr lang="en-US" sz="1600" dirty="0">
                <a:latin typeface="Courier New" panose="02070309020205020404" pitchFamily="49" charset="0"/>
                <a:ea typeface="Arial" charset="0"/>
                <a:cs typeface="Courier New" panose="02070309020205020404" pitchFamily="49" charset="0"/>
              </a:rPr>
              <a:t>Temperature: 62.60F</a:t>
            </a:r>
          </a:p>
          <a:p>
            <a:pPr lvl="1" algn="l"/>
            <a:endParaRPr lang="en-US" sz="1600" dirty="0">
              <a:latin typeface="Courier New" panose="02070309020205020404" pitchFamily="49" charset="0"/>
              <a:ea typeface="Arial" charset="0"/>
              <a:cs typeface="Courier New" panose="02070309020205020404" pitchFamily="49" charset="0"/>
            </a:endParaRPr>
          </a:p>
          <a:p>
            <a:pPr lvl="1" algn="l"/>
            <a:r>
              <a:rPr lang="en-US" sz="1600" dirty="0">
                <a:latin typeface="Courier New" panose="02070309020205020404" pitchFamily="49" charset="0"/>
                <a:ea typeface="Arial" charset="0"/>
                <a:cs typeface="Courier New" panose="02070309020205020404" pitchFamily="49" charset="0"/>
              </a:rPr>
              <a:t>Humidity: 20%</a:t>
            </a:r>
          </a:p>
          <a:p>
            <a:pPr lvl="1" algn="l"/>
            <a:r>
              <a:rPr lang="en-US" sz="1600" dirty="0">
                <a:latin typeface="Courier New" panose="02070309020205020404" pitchFamily="49" charset="0"/>
                <a:ea typeface="Arial" charset="0"/>
                <a:cs typeface="Courier New" panose="02070309020205020404" pitchFamily="49" charset="0"/>
              </a:rPr>
              <a:t>Temperature: 17C</a:t>
            </a:r>
          </a:p>
          <a:p>
            <a:pPr lvl="1" algn="l"/>
            <a:r>
              <a:rPr lang="en-US" sz="1600" dirty="0">
                <a:latin typeface="Courier New" panose="02070309020205020404" pitchFamily="49" charset="0"/>
                <a:ea typeface="Arial" charset="0"/>
                <a:cs typeface="Courier New" panose="02070309020205020404" pitchFamily="49" charset="0"/>
              </a:rPr>
              <a:t>Temperature: 62.60F</a:t>
            </a:r>
          </a:p>
          <a:p>
            <a:pPr lvl="1" algn="l"/>
            <a:endParaRPr lang="en-US" sz="1600" dirty="0">
              <a:latin typeface="Courier New" panose="02070309020205020404" pitchFamily="49" charset="0"/>
              <a:ea typeface="Arial" charset="0"/>
              <a:cs typeface="Courier New" panose="02070309020205020404" pitchFamily="49" charset="0"/>
            </a:endParaRPr>
          </a:p>
          <a:p>
            <a:pPr marL="342900" indent="-342900" algn="l">
              <a:buFont typeface="Arial" charset="0"/>
              <a:buChar char="•"/>
            </a:pPr>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98</a:t>
            </a:fld>
            <a:endParaRPr lang="en-US"/>
          </a:p>
        </p:txBody>
      </p:sp>
      <p:sp>
        <p:nvSpPr>
          <p:cNvPr id="6" name="Rectangle 5">
            <a:extLst>
              <a:ext uri="{FF2B5EF4-FFF2-40B4-BE49-F238E27FC236}">
                <a16:creationId xmlns:a16="http://schemas.microsoft.com/office/drawing/2014/main" id="{D669531C-7390-274E-88A1-916F42CFFDE4}"/>
              </a:ext>
            </a:extLst>
          </p:cNvPr>
          <p:cNvSpPr/>
          <p:nvPr/>
        </p:nvSpPr>
        <p:spPr>
          <a:xfrm>
            <a:off x="7451679" y="3854467"/>
            <a:ext cx="1062951" cy="1902034"/>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DB37C49C-E262-D042-B13D-D7B502481FC7}"/>
              </a:ext>
            </a:extLst>
          </p:cNvPr>
          <p:cNvSpPr txBox="1"/>
          <p:nvPr/>
        </p:nvSpPr>
        <p:spPr>
          <a:xfrm>
            <a:off x="7623676" y="5417946"/>
            <a:ext cx="890954"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Arduino</a:t>
            </a:r>
          </a:p>
        </p:txBody>
      </p:sp>
      <p:sp>
        <p:nvSpPr>
          <p:cNvPr id="8" name="TextBox 7">
            <a:extLst>
              <a:ext uri="{FF2B5EF4-FFF2-40B4-BE49-F238E27FC236}">
                <a16:creationId xmlns:a16="http://schemas.microsoft.com/office/drawing/2014/main" id="{2C3AEB0C-A86E-3D45-8005-6CC02594FC4E}"/>
              </a:ext>
            </a:extLst>
          </p:cNvPr>
          <p:cNvSpPr txBox="1"/>
          <p:nvPr/>
        </p:nvSpPr>
        <p:spPr>
          <a:xfrm>
            <a:off x="8130060" y="3979602"/>
            <a:ext cx="539570"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5V</a:t>
            </a:r>
          </a:p>
        </p:txBody>
      </p:sp>
      <p:sp>
        <p:nvSpPr>
          <p:cNvPr id="9" name="TextBox 8">
            <a:extLst>
              <a:ext uri="{FF2B5EF4-FFF2-40B4-BE49-F238E27FC236}">
                <a16:creationId xmlns:a16="http://schemas.microsoft.com/office/drawing/2014/main" id="{B9C05D94-BF71-B34B-BD70-B4AAD937C876}"/>
              </a:ext>
            </a:extLst>
          </p:cNvPr>
          <p:cNvSpPr txBox="1"/>
          <p:nvPr/>
        </p:nvSpPr>
        <p:spPr>
          <a:xfrm>
            <a:off x="8003984" y="5109022"/>
            <a:ext cx="539570"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a:t>
            </a:r>
          </a:p>
        </p:txBody>
      </p:sp>
      <p:sp>
        <p:nvSpPr>
          <p:cNvPr id="10" name="TextBox 9">
            <a:extLst>
              <a:ext uri="{FF2B5EF4-FFF2-40B4-BE49-F238E27FC236}">
                <a16:creationId xmlns:a16="http://schemas.microsoft.com/office/drawing/2014/main" id="{85E4A369-47EE-AE4C-AFDD-C420219158CB}"/>
              </a:ext>
            </a:extLst>
          </p:cNvPr>
          <p:cNvSpPr txBox="1"/>
          <p:nvPr/>
        </p:nvSpPr>
        <p:spPr>
          <a:xfrm>
            <a:off x="8134422" y="4585251"/>
            <a:ext cx="539570"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D7</a:t>
            </a:r>
          </a:p>
        </p:txBody>
      </p:sp>
      <p:sp>
        <p:nvSpPr>
          <p:cNvPr id="11" name="Rectangle 10">
            <a:extLst>
              <a:ext uri="{FF2B5EF4-FFF2-40B4-BE49-F238E27FC236}">
                <a16:creationId xmlns:a16="http://schemas.microsoft.com/office/drawing/2014/main" id="{40258213-EB76-524F-BA68-C73B040FCC35}"/>
              </a:ext>
            </a:extLst>
          </p:cNvPr>
          <p:cNvSpPr/>
          <p:nvPr/>
        </p:nvSpPr>
        <p:spPr>
          <a:xfrm>
            <a:off x="10154634" y="3854466"/>
            <a:ext cx="1062951" cy="1917959"/>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4DFE90FF-34BC-E04E-B5C3-CE681EE504FA}"/>
              </a:ext>
            </a:extLst>
          </p:cNvPr>
          <p:cNvSpPr txBox="1"/>
          <p:nvPr/>
        </p:nvSpPr>
        <p:spPr>
          <a:xfrm>
            <a:off x="10389506" y="5449370"/>
            <a:ext cx="890954" cy="307777"/>
          </a:xfrm>
          <a:prstGeom prst="rect">
            <a:avLst/>
          </a:prstGeom>
          <a:noFill/>
        </p:spPr>
        <p:txBody>
          <a:bodyPr wrap="square" rtlCol="0">
            <a:spAutoFit/>
          </a:bodyPr>
          <a:lstStyle/>
          <a:p>
            <a:pPr algn="r"/>
            <a:r>
              <a:rPr lang="en-US" sz="1400">
                <a:latin typeface="Arial" panose="020B0604020202020204" pitchFamily="34" charset="0"/>
                <a:cs typeface="Arial" panose="020B0604020202020204" pitchFamily="34" charset="0"/>
              </a:rPr>
              <a:t>DHT-11</a:t>
            </a:r>
          </a:p>
        </p:txBody>
      </p:sp>
      <p:sp>
        <p:nvSpPr>
          <p:cNvPr id="13" name="TextBox 12">
            <a:extLst>
              <a:ext uri="{FF2B5EF4-FFF2-40B4-BE49-F238E27FC236}">
                <a16:creationId xmlns:a16="http://schemas.microsoft.com/office/drawing/2014/main" id="{80969816-ABB6-E446-A206-FF843D5FA2DF}"/>
              </a:ext>
            </a:extLst>
          </p:cNvPr>
          <p:cNvSpPr txBox="1"/>
          <p:nvPr/>
        </p:nvSpPr>
        <p:spPr>
          <a:xfrm>
            <a:off x="10177821" y="3940930"/>
            <a:ext cx="539570"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Vcc</a:t>
            </a:r>
          </a:p>
        </p:txBody>
      </p:sp>
      <p:sp>
        <p:nvSpPr>
          <p:cNvPr id="14" name="TextBox 13">
            <a:extLst>
              <a:ext uri="{FF2B5EF4-FFF2-40B4-BE49-F238E27FC236}">
                <a16:creationId xmlns:a16="http://schemas.microsoft.com/office/drawing/2014/main" id="{6C658439-DBC3-914D-A0A7-F6E1A3E32CDD}"/>
              </a:ext>
            </a:extLst>
          </p:cNvPr>
          <p:cNvSpPr txBox="1"/>
          <p:nvPr/>
        </p:nvSpPr>
        <p:spPr>
          <a:xfrm>
            <a:off x="10144088" y="4617678"/>
            <a:ext cx="738116"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Signal</a:t>
            </a:r>
          </a:p>
        </p:txBody>
      </p:sp>
      <p:sp>
        <p:nvSpPr>
          <p:cNvPr id="15" name="TextBox 14">
            <a:extLst>
              <a:ext uri="{FF2B5EF4-FFF2-40B4-BE49-F238E27FC236}">
                <a16:creationId xmlns:a16="http://schemas.microsoft.com/office/drawing/2014/main" id="{0B08DC1B-CE7E-334C-BAB7-032A2A141851}"/>
              </a:ext>
            </a:extLst>
          </p:cNvPr>
          <p:cNvSpPr txBox="1"/>
          <p:nvPr/>
        </p:nvSpPr>
        <p:spPr>
          <a:xfrm>
            <a:off x="10151219" y="4906298"/>
            <a:ext cx="1197362"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not used</a:t>
            </a:r>
          </a:p>
        </p:txBody>
      </p:sp>
      <p:sp>
        <p:nvSpPr>
          <p:cNvPr id="16" name="TextBox 15">
            <a:extLst>
              <a:ext uri="{FF2B5EF4-FFF2-40B4-BE49-F238E27FC236}">
                <a16:creationId xmlns:a16="http://schemas.microsoft.com/office/drawing/2014/main" id="{2098059F-6288-AD43-B02C-DB1D99EBCA42}"/>
              </a:ext>
            </a:extLst>
          </p:cNvPr>
          <p:cNvSpPr txBox="1"/>
          <p:nvPr/>
        </p:nvSpPr>
        <p:spPr>
          <a:xfrm>
            <a:off x="10139843" y="5122905"/>
            <a:ext cx="619186"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a:t>
            </a:r>
          </a:p>
        </p:txBody>
      </p:sp>
      <p:cxnSp>
        <p:nvCxnSpPr>
          <p:cNvPr id="17" name="Straight Connector 16">
            <a:extLst>
              <a:ext uri="{FF2B5EF4-FFF2-40B4-BE49-F238E27FC236}">
                <a16:creationId xmlns:a16="http://schemas.microsoft.com/office/drawing/2014/main" id="{8EC6EE2C-5BC9-844A-BF29-FF88CA057120}"/>
              </a:ext>
            </a:extLst>
          </p:cNvPr>
          <p:cNvCxnSpPr/>
          <p:nvPr/>
        </p:nvCxnSpPr>
        <p:spPr>
          <a:xfrm>
            <a:off x="8514630" y="4133490"/>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79571F8C-CA23-904D-B836-240785AFBBFF}"/>
              </a:ext>
            </a:extLst>
          </p:cNvPr>
          <p:cNvCxnSpPr/>
          <p:nvPr/>
        </p:nvCxnSpPr>
        <p:spPr>
          <a:xfrm>
            <a:off x="8516902" y="4765527"/>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D92FACE-6E20-D740-ACCF-5A14E1750336}"/>
              </a:ext>
            </a:extLst>
          </p:cNvPr>
          <p:cNvCxnSpPr/>
          <p:nvPr/>
        </p:nvCxnSpPr>
        <p:spPr>
          <a:xfrm>
            <a:off x="8524223" y="5259385"/>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pic>
        <p:nvPicPr>
          <p:cNvPr id="10241" name="Picture 1" descr="page203image10028880">
            <a:extLst>
              <a:ext uri="{FF2B5EF4-FFF2-40B4-BE49-F238E27FC236}">
                <a16:creationId xmlns:a16="http://schemas.microsoft.com/office/drawing/2014/main" id="{E5DEEDDB-0E8C-1D4E-A6A1-60476A56167A}"/>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5257800" y="3761185"/>
            <a:ext cx="1361144" cy="206233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AC05E24-7E71-6C45-9C56-FCA43F140E4F}"/>
              </a:ext>
            </a:extLst>
          </p:cNvPr>
          <p:cNvSpPr txBox="1"/>
          <p:nvPr/>
        </p:nvSpPr>
        <p:spPr>
          <a:xfrm>
            <a:off x="5938372" y="3260456"/>
            <a:ext cx="1237839" cy="369332"/>
          </a:xfrm>
          <a:prstGeom prst="rect">
            <a:avLst/>
          </a:prstGeom>
          <a:noFill/>
        </p:spPr>
        <p:txBody>
          <a:bodyPr wrap="none" rtlCol="0">
            <a:spAutoFit/>
          </a:bodyPr>
          <a:lstStyle/>
          <a:p>
            <a:r>
              <a:rPr lang="en-US" dirty="0"/>
              <a:t>Freenove</a:t>
            </a:r>
          </a:p>
        </p:txBody>
      </p:sp>
      <p:sp>
        <p:nvSpPr>
          <p:cNvPr id="20" name="TextBox 19">
            <a:extLst>
              <a:ext uri="{FF2B5EF4-FFF2-40B4-BE49-F238E27FC236}">
                <a16:creationId xmlns:a16="http://schemas.microsoft.com/office/drawing/2014/main" id="{C5BA427D-A7BF-8F45-B1B8-105712DEDD10}"/>
              </a:ext>
            </a:extLst>
          </p:cNvPr>
          <p:cNvSpPr txBox="1"/>
          <p:nvPr/>
        </p:nvSpPr>
        <p:spPr>
          <a:xfrm>
            <a:off x="4646951" y="6150957"/>
            <a:ext cx="542136" cy="307777"/>
          </a:xfrm>
          <a:prstGeom prst="rect">
            <a:avLst/>
          </a:prstGeom>
          <a:noFill/>
        </p:spPr>
        <p:txBody>
          <a:bodyPr wrap="none" rtlCol="0">
            <a:spAutoFit/>
          </a:bodyPr>
          <a:lstStyle/>
          <a:p>
            <a:r>
              <a:rPr lang="en-US" sz="1400" dirty="0"/>
              <a:t>Vcc</a:t>
            </a:r>
          </a:p>
        </p:txBody>
      </p:sp>
      <p:sp>
        <p:nvSpPr>
          <p:cNvPr id="22" name="TextBox 21">
            <a:extLst>
              <a:ext uri="{FF2B5EF4-FFF2-40B4-BE49-F238E27FC236}">
                <a16:creationId xmlns:a16="http://schemas.microsoft.com/office/drawing/2014/main" id="{01DD9CD8-0755-1449-A031-97588A473392}"/>
              </a:ext>
            </a:extLst>
          </p:cNvPr>
          <p:cNvSpPr txBox="1"/>
          <p:nvPr/>
        </p:nvSpPr>
        <p:spPr>
          <a:xfrm>
            <a:off x="5388689" y="6138467"/>
            <a:ext cx="429926" cy="307777"/>
          </a:xfrm>
          <a:prstGeom prst="rect">
            <a:avLst/>
          </a:prstGeom>
          <a:noFill/>
        </p:spPr>
        <p:txBody>
          <a:bodyPr wrap="none" rtlCol="0">
            <a:spAutoFit/>
          </a:bodyPr>
          <a:lstStyle/>
          <a:p>
            <a:r>
              <a:rPr lang="en-US" sz="1400"/>
              <a:t>Sig</a:t>
            </a:r>
          </a:p>
        </p:txBody>
      </p:sp>
      <p:sp>
        <p:nvSpPr>
          <p:cNvPr id="23" name="TextBox 22">
            <a:extLst>
              <a:ext uri="{FF2B5EF4-FFF2-40B4-BE49-F238E27FC236}">
                <a16:creationId xmlns:a16="http://schemas.microsoft.com/office/drawing/2014/main" id="{5E08348E-4FED-B44A-BD94-EF0412A83E00}"/>
              </a:ext>
            </a:extLst>
          </p:cNvPr>
          <p:cNvSpPr txBox="1"/>
          <p:nvPr/>
        </p:nvSpPr>
        <p:spPr>
          <a:xfrm>
            <a:off x="6160407" y="6125977"/>
            <a:ext cx="574196" cy="307777"/>
          </a:xfrm>
          <a:prstGeom prst="rect">
            <a:avLst/>
          </a:prstGeom>
          <a:noFill/>
        </p:spPr>
        <p:txBody>
          <a:bodyPr wrap="none" rtlCol="0">
            <a:spAutoFit/>
          </a:bodyPr>
          <a:lstStyle/>
          <a:p>
            <a:r>
              <a:rPr lang="en-US" sz="1400" dirty="0"/>
              <a:t>Gnd</a:t>
            </a:r>
          </a:p>
        </p:txBody>
      </p:sp>
      <p:cxnSp>
        <p:nvCxnSpPr>
          <p:cNvPr id="24" name="Straight Arrow Connector 23">
            <a:extLst>
              <a:ext uri="{FF2B5EF4-FFF2-40B4-BE49-F238E27FC236}">
                <a16:creationId xmlns:a16="http://schemas.microsoft.com/office/drawing/2014/main" id="{427EDF72-F61A-7740-9CA2-BECFB156D63E}"/>
              </a:ext>
            </a:extLst>
          </p:cNvPr>
          <p:cNvCxnSpPr>
            <a:cxnSpLocks/>
            <a:stCxn id="20" idx="0"/>
          </p:cNvCxnSpPr>
          <p:nvPr/>
        </p:nvCxnSpPr>
        <p:spPr>
          <a:xfrm flipV="1">
            <a:off x="4918019" y="5699129"/>
            <a:ext cx="610069" cy="451828"/>
          </a:xfrm>
          <a:prstGeom prst="straightConnector1">
            <a:avLst/>
          </a:prstGeom>
          <a:ln w="127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id="{511BD3F0-AF2F-3A43-817C-92863379DB96}"/>
              </a:ext>
            </a:extLst>
          </p:cNvPr>
          <p:cNvCxnSpPr>
            <a:cxnSpLocks/>
          </p:cNvCxnSpPr>
          <p:nvPr/>
        </p:nvCxnSpPr>
        <p:spPr>
          <a:xfrm flipV="1">
            <a:off x="5557720" y="5787941"/>
            <a:ext cx="236324" cy="358767"/>
          </a:xfrm>
          <a:prstGeom prst="straightConnector1">
            <a:avLst/>
          </a:prstGeom>
          <a:ln w="127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0" name="Straight Arrow Connector 29">
            <a:extLst>
              <a:ext uri="{FF2B5EF4-FFF2-40B4-BE49-F238E27FC236}">
                <a16:creationId xmlns:a16="http://schemas.microsoft.com/office/drawing/2014/main" id="{DED7AE53-1082-BD41-9445-2EF4DC34E32C}"/>
              </a:ext>
            </a:extLst>
          </p:cNvPr>
          <p:cNvCxnSpPr>
            <a:cxnSpLocks/>
          </p:cNvCxnSpPr>
          <p:nvPr/>
        </p:nvCxnSpPr>
        <p:spPr>
          <a:xfrm flipH="1" flipV="1">
            <a:off x="6287573" y="5819027"/>
            <a:ext cx="110385" cy="327681"/>
          </a:xfrm>
          <a:prstGeom prst="straightConnector1">
            <a:avLst/>
          </a:prstGeom>
          <a:ln w="127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7" name="Freeform 12">
            <a:extLst>
              <a:ext uri="{FF2B5EF4-FFF2-40B4-BE49-F238E27FC236}">
                <a16:creationId xmlns:a16="http://schemas.microsoft.com/office/drawing/2014/main" id="{5E8AE7F8-CD22-7044-B048-8ACA6B276E0F}"/>
              </a:ext>
            </a:extLst>
          </p:cNvPr>
          <p:cNvSpPr>
            <a:spLocks/>
          </p:cNvSpPr>
          <p:nvPr/>
        </p:nvSpPr>
        <p:spPr bwMode="auto">
          <a:xfrm flipH="1">
            <a:off x="8788949" y="4145479"/>
            <a:ext cx="226637" cy="625626"/>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21" name="TextBox 20">
            <a:extLst>
              <a:ext uri="{FF2B5EF4-FFF2-40B4-BE49-F238E27FC236}">
                <a16:creationId xmlns:a16="http://schemas.microsoft.com/office/drawing/2014/main" id="{71C99324-75EA-A546-89BB-EEE7B43AA186}"/>
              </a:ext>
            </a:extLst>
          </p:cNvPr>
          <p:cNvSpPr txBox="1"/>
          <p:nvPr/>
        </p:nvSpPr>
        <p:spPr>
          <a:xfrm>
            <a:off x="9196251" y="4287379"/>
            <a:ext cx="420308" cy="338554"/>
          </a:xfrm>
          <a:prstGeom prst="rect">
            <a:avLst/>
          </a:prstGeom>
          <a:noFill/>
        </p:spPr>
        <p:txBody>
          <a:bodyPr wrap="none" rtlCol="0">
            <a:spAutoFit/>
          </a:bodyPr>
          <a:lstStyle/>
          <a:p>
            <a:r>
              <a:rPr lang="en-US" sz="1600"/>
              <a:t>1K</a:t>
            </a:r>
            <a:endParaRPr lang="en-US"/>
          </a:p>
        </p:txBody>
      </p:sp>
    </p:spTree>
    <p:extLst>
      <p:ext uri="{BB962C8B-B14F-4D97-AF65-F5344CB8AC3E}">
        <p14:creationId xmlns:p14="http://schemas.microsoft.com/office/powerpoint/2010/main" val="217729893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41915"/>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measure temperature</a:t>
            </a:r>
          </a:p>
        </p:txBody>
      </p:sp>
      <p:sp>
        <p:nvSpPr>
          <p:cNvPr id="3" name="Content Placeholder 2"/>
          <p:cNvSpPr>
            <a:spLocks noGrp="1"/>
          </p:cNvSpPr>
          <p:nvPr>
            <p:ph idx="1"/>
          </p:nvPr>
        </p:nvSpPr>
        <p:spPr>
          <a:xfrm>
            <a:off x="548639" y="1249060"/>
            <a:ext cx="10095411" cy="5498861"/>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Measure temperature and humidity with DHT-11</a:t>
            </a:r>
          </a:p>
          <a:p>
            <a:pPr algn="l">
              <a:spcBef>
                <a:spcPts val="0"/>
              </a:spcBef>
            </a:pPr>
            <a:r>
              <a:rPr lang="en-US" sz="1600" dirty="0">
                <a:latin typeface="Courier New" panose="02070309020205020404" pitchFamily="49" charset="0"/>
                <a:ea typeface="Arial" charset="0"/>
                <a:cs typeface="Courier New" panose="02070309020205020404" pitchFamily="49" charset="0"/>
              </a:rPr>
              <a:t>// Manferdelli</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const int dataPin= 8;</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measurementDelay= 500;</a:t>
            </a:r>
          </a:p>
          <a:p>
            <a:pPr algn="l">
              <a:spcBef>
                <a:spcPts val="0"/>
              </a:spcBef>
            </a:pPr>
            <a:r>
              <a:rPr lang="en-US" sz="1600" dirty="0">
                <a:latin typeface="Courier New" panose="02070309020205020404" pitchFamily="49" charset="0"/>
                <a:ea typeface="Arial" charset="0"/>
                <a:cs typeface="Courier New" panose="02070309020205020404" pitchFamily="49" charset="0"/>
              </a:rPr>
              <a:t>typedef uint8_t byte;</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setup()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Serial.begin</a:t>
            </a:r>
            <a:r>
              <a:rPr lang="en-US" sz="1600" dirty="0">
                <a:latin typeface="Courier New" panose="02070309020205020404" pitchFamily="49" charset="0"/>
                <a:ea typeface="Arial" charset="0"/>
                <a:cs typeface="Courier New" panose="02070309020205020404" pitchFamily="49" charset="0"/>
              </a:rPr>
              <a:t>(9600);</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a:t>
            </a:r>
            <a:r>
              <a:rPr lang="en-US" sz="1600" dirty="0" err="1">
                <a:latin typeface="Courier New" panose="02070309020205020404" pitchFamily="49" charset="0"/>
                <a:ea typeface="Arial" charset="0"/>
                <a:cs typeface="Courier New" panose="02070309020205020404" pitchFamily="49" charset="0"/>
              </a:rPr>
              <a:t>clear_buf</a:t>
            </a:r>
            <a:r>
              <a:rPr lang="en-US" sz="1600" dirty="0">
                <a:latin typeface="Courier New" panose="02070309020205020404" pitchFamily="49" charset="0"/>
                <a:ea typeface="Arial" charset="0"/>
                <a:cs typeface="Courier New" panose="02070309020205020404" pitchFamily="49" charset="0"/>
              </a:rPr>
              <a:t>(byte* p, int size) {</a:t>
            </a:r>
          </a:p>
          <a:p>
            <a:pPr algn="l">
              <a:spcBef>
                <a:spcPts val="0"/>
              </a:spcBef>
            </a:pPr>
            <a:r>
              <a:rPr lang="en-US" sz="1600" dirty="0">
                <a:latin typeface="Courier New" panose="02070309020205020404" pitchFamily="49" charset="0"/>
                <a:ea typeface="Arial" charset="0"/>
                <a:cs typeface="Courier New" panose="02070309020205020404" pitchFamily="49" charset="0"/>
              </a:rPr>
              <a:t>  for (int i = 0; i &lt; size; i++)</a:t>
            </a:r>
          </a:p>
          <a:p>
            <a:pPr algn="l">
              <a:spcBef>
                <a:spcPts val="0"/>
              </a:spcBef>
            </a:pPr>
            <a:r>
              <a:rPr lang="en-US" sz="1600" dirty="0">
                <a:latin typeface="Courier New" panose="02070309020205020404" pitchFamily="49" charset="0"/>
                <a:ea typeface="Arial" charset="0"/>
                <a:cs typeface="Courier New" panose="02070309020205020404" pitchFamily="49" charset="0"/>
              </a:rPr>
              <a:t>    p[i] = 0;</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initReadDelay</a:t>
            </a:r>
            <a:r>
              <a:rPr lang="en-US" sz="1600" dirty="0">
                <a:latin typeface="Courier New" panose="02070309020205020404" pitchFamily="49" charset="0"/>
                <a:ea typeface="Arial" charset="0"/>
                <a:cs typeface="Courier New" panose="02070309020205020404" pitchFamily="49" charset="0"/>
              </a:rPr>
              <a:t> = 18;</a:t>
            </a:r>
          </a:p>
          <a:p>
            <a:pPr algn="l">
              <a:spcBef>
                <a:spcPts val="0"/>
              </a:spcBef>
            </a:pPr>
            <a:r>
              <a:rPr lang="en-US" sz="1600" dirty="0">
                <a:latin typeface="Courier New" panose="02070309020205020404" pitchFamily="49" charset="0"/>
                <a:ea typeface="Arial" charset="0"/>
                <a:cs typeface="Courier New" panose="02070309020205020404" pitchFamily="49" charset="0"/>
              </a:rPr>
              <a:t>void </a:t>
            </a:r>
            <a:r>
              <a:rPr lang="en-US" sz="1600" dirty="0" err="1">
                <a:latin typeface="Courier New" panose="02070309020205020404" pitchFamily="49" charset="0"/>
                <a:ea typeface="Arial" charset="0"/>
                <a:cs typeface="Courier New" panose="02070309020205020404" pitchFamily="49" charset="0"/>
              </a:rPr>
              <a:t>start_measurement</a:t>
            </a: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pinMode(dataPin, OUTPUT);</a:t>
            </a:r>
          </a:p>
          <a:p>
            <a:pPr algn="l">
              <a:spcBef>
                <a:spcPts val="0"/>
              </a:spcBef>
            </a:pPr>
            <a:r>
              <a:rPr lang="en-US" sz="1600" dirty="0">
                <a:latin typeface="Courier New" panose="02070309020205020404" pitchFamily="49" charset="0"/>
                <a:ea typeface="Arial" charset="0"/>
                <a:cs typeface="Courier New" panose="02070309020205020404" pitchFamily="49" charset="0"/>
              </a:rPr>
              <a:t>  digitalWrite(dataPin, LOW);</a:t>
            </a:r>
          </a:p>
          <a:p>
            <a:pPr algn="l">
              <a:spcBef>
                <a:spcPts val="0"/>
              </a:spcBef>
            </a:pPr>
            <a:r>
              <a:rPr lang="en-US" sz="1600" dirty="0">
                <a:latin typeface="Courier New" panose="02070309020205020404" pitchFamily="49" charset="0"/>
                <a:ea typeface="Arial" charset="0"/>
                <a:cs typeface="Courier New" panose="02070309020205020404" pitchFamily="49" charset="0"/>
              </a:rPr>
              <a:t>  delay(</a:t>
            </a:r>
            <a:r>
              <a:rPr lang="en-US" sz="1600" dirty="0" err="1">
                <a:latin typeface="Courier New" panose="02070309020205020404" pitchFamily="49" charset="0"/>
                <a:ea typeface="Arial" charset="0"/>
                <a:cs typeface="Courier New" panose="02070309020205020404" pitchFamily="49" charset="0"/>
              </a:rPr>
              <a:t>initReadDelay</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digitalWrite(dataPin, HIGH);</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99</a:t>
            </a:fld>
            <a:endParaRPr lang="en-US"/>
          </a:p>
        </p:txBody>
      </p:sp>
    </p:spTree>
    <p:extLst>
      <p:ext uri="{BB962C8B-B14F-4D97-AF65-F5344CB8AC3E}">
        <p14:creationId xmlns:p14="http://schemas.microsoft.com/office/powerpoint/2010/main" val="3470201472"/>
      </p:ext>
    </p:extLst>
  </p:cSld>
  <p:clrMapOvr>
    <a:masterClrMapping/>
  </p:clrMapOvr>
</p:sld>
</file>

<file path=ppt/theme/theme1.xml><?xml version="1.0" encoding="utf-8"?>
<a:theme xmlns:a="http://schemas.openxmlformats.org/drawingml/2006/main" name="Office Theme">
  <a:themeElements>
    <a:clrScheme name="Custom 5">
      <a:dk1>
        <a:srgbClr val="000000"/>
      </a:dk1>
      <a:lt1>
        <a:srgbClr val="FFFFFF"/>
      </a:lt1>
      <a:dk2>
        <a:srgbClr val="000000"/>
      </a:dk2>
      <a:lt2>
        <a:srgbClr val="F3F2EF"/>
      </a:lt2>
      <a:accent1>
        <a:srgbClr val="CC0000"/>
      </a:accent1>
      <a:accent2>
        <a:srgbClr val="56555A"/>
      </a:accent2>
      <a:accent3>
        <a:srgbClr val="009192"/>
      </a:accent3>
      <a:accent4>
        <a:srgbClr val="E2E1DE"/>
      </a:accent4>
      <a:accent5>
        <a:srgbClr val="CC0000"/>
      </a:accent5>
      <a:accent6>
        <a:srgbClr val="56555A"/>
      </a:accent6>
      <a:hlink>
        <a:srgbClr val="021130"/>
      </a:hlink>
      <a:folHlink>
        <a:srgbClr val="00919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w="12700">
          <a:solidFill>
            <a:schemeClr val="tx1"/>
          </a:solidFill>
        </a:ln>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Retrospect">
  <a:themeElements>
    <a:clrScheme name="Retrospect">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02006FA4-1611-4B07-AF7F-85CF6D20EB3E}"/>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11886</TotalTime>
  <Words>33152</Words>
  <Application>Microsoft Macintosh PowerPoint</Application>
  <PresentationFormat>Widescreen</PresentationFormat>
  <Paragraphs>4785</Paragraphs>
  <Slides>236</Slides>
  <Notes>226</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236</vt:i4>
      </vt:variant>
    </vt:vector>
  </HeadingPairs>
  <TitlesOfParts>
    <vt:vector size="248" baseType="lpstr">
      <vt:lpstr>Arial</vt:lpstr>
      <vt:lpstr>Calibri</vt:lpstr>
      <vt:lpstr>Calibri Light</vt:lpstr>
      <vt:lpstr>Cambria Math</vt:lpstr>
      <vt:lpstr>Century Gothic</vt:lpstr>
      <vt:lpstr>Cordia New</vt:lpstr>
      <vt:lpstr>Courier New</vt:lpstr>
      <vt:lpstr>Helvetica Light</vt:lpstr>
      <vt:lpstr>Math1Mono</vt:lpstr>
      <vt:lpstr>Times New Roman</vt:lpstr>
      <vt:lpstr>Office Theme</vt:lpstr>
      <vt:lpstr>Retrospect</vt:lpstr>
      <vt:lpstr>Internet of Things: Electronics</vt:lpstr>
      <vt:lpstr>Guide</vt:lpstr>
      <vt:lpstr>Electronics part 1, charge, current potential and circuits</vt:lpstr>
      <vt:lpstr>Current and potential</vt:lpstr>
      <vt:lpstr>Current and potential (continued)</vt:lpstr>
      <vt:lpstr>Circuit diagrams and lumped circuits</vt:lpstr>
      <vt:lpstr>Circuit symbols</vt:lpstr>
      <vt:lpstr>Capacitors</vt:lpstr>
      <vt:lpstr>Resistors</vt:lpstr>
      <vt:lpstr>Inductors</vt:lpstr>
      <vt:lpstr>Transformers</vt:lpstr>
      <vt:lpstr>Impedance</vt:lpstr>
      <vt:lpstr>Kirchhoff</vt:lpstr>
      <vt:lpstr>Thevenin and Norton</vt:lpstr>
      <vt:lpstr>Thevenin example: a real battery</vt:lpstr>
      <vt:lpstr>Phasors</vt:lpstr>
      <vt:lpstr>Diodes</vt:lpstr>
      <vt:lpstr>Bipolar Junction Transistors (BJT)</vt:lpstr>
      <vt:lpstr>BJTs - continues</vt:lpstr>
      <vt:lpstr>Analysis: Voltage divider</vt:lpstr>
      <vt:lpstr>Analysis: RC circuit</vt:lpstr>
      <vt:lpstr>Analysis: RL circuit</vt:lpstr>
      <vt:lpstr>Analysis: Resonance</vt:lpstr>
      <vt:lpstr>Subsystem components and integrated circuits</vt:lpstr>
      <vt:lpstr>BJT amplifiers</vt:lpstr>
      <vt:lpstr>Filters</vt:lpstr>
      <vt:lpstr>Oscillators</vt:lpstr>
      <vt:lpstr>Power, SNR and bandwidth</vt:lpstr>
      <vt:lpstr>More circuits</vt:lpstr>
      <vt:lpstr>More Circuits</vt:lpstr>
      <vt:lpstr>Electronics part 2, digital circuits</vt:lpstr>
      <vt:lpstr>IC’s: 555 Timer</vt:lpstr>
      <vt:lpstr>Lab: Using the 555 to generate a clock</vt:lpstr>
      <vt:lpstr>Lab: Using the 555 to clock a counter</vt:lpstr>
      <vt:lpstr>Lab: Using the 555 to generate a pulse</vt:lpstr>
      <vt:lpstr>Logic symbols, flip flops, latches and shift registers</vt:lpstr>
      <vt:lpstr>Digital signals and synchronous circuits</vt:lpstr>
      <vt:lpstr>SRAM and DRAM</vt:lpstr>
      <vt:lpstr>Circuit tools</vt:lpstr>
      <vt:lpstr>Electronics part 3: Maxwell and Electromagnetic radiation</vt:lpstr>
      <vt:lpstr>In the beginning God created Maxwell (just after Newton)</vt:lpstr>
      <vt:lpstr>Solutions to the wave equation</vt:lpstr>
      <vt:lpstr>General solution to Maxwell’s equations</vt:lpstr>
      <vt:lpstr>General solution to Maxwell’s equations</vt:lpstr>
      <vt:lpstr>Solution to Maxwell’s equations in free space</vt:lpstr>
      <vt:lpstr>Solution to Maxwell’s equations in conductors</vt:lpstr>
      <vt:lpstr>Radiation, antennas</vt:lpstr>
      <vt:lpstr>Travelling waves and reflections</vt:lpstr>
      <vt:lpstr>Maxwell’s equations in a non-dispersive media</vt:lpstr>
      <vt:lpstr>Radiation from a small dipole</vt:lpstr>
      <vt:lpstr>Radiation from a small dipole</vt:lpstr>
      <vt:lpstr>Radiation from a small dipole</vt:lpstr>
      <vt:lpstr>Large half wave dipole</vt:lpstr>
      <vt:lpstr>Radiation from an accelerating charge</vt:lpstr>
      <vt:lpstr>Radiation from a single accelerating charge</vt:lpstr>
      <vt:lpstr>Radiation loss and antenna aperture</vt:lpstr>
      <vt:lpstr>Antenna aperture</vt:lpstr>
      <vt:lpstr>Exercises</vt:lpstr>
      <vt:lpstr>Electronics part 4: Computers and computer architecture</vt:lpstr>
      <vt:lpstr>Computer processor architecture</vt:lpstr>
      <vt:lpstr>Computer processor architecture</vt:lpstr>
      <vt:lpstr>Computer processor architecture</vt:lpstr>
      <vt:lpstr>Computer processor architecture</vt:lpstr>
      <vt:lpstr>Computer processor architecture</vt:lpstr>
      <vt:lpstr>Computer processor architecture</vt:lpstr>
      <vt:lpstr>Computer processor architecture</vt:lpstr>
      <vt:lpstr>SoC’s</vt:lpstr>
      <vt:lpstr>Electronics part 5, Hands on IoT</vt:lpstr>
      <vt:lpstr>Serial Communication</vt:lpstr>
      <vt:lpstr>Serial Communication</vt:lpstr>
      <vt:lpstr>SPI</vt:lpstr>
      <vt:lpstr>I2C</vt:lpstr>
      <vt:lpstr>IoT Sensors and Arduino</vt:lpstr>
      <vt:lpstr>Arduino</vt:lpstr>
      <vt:lpstr>Arduino</vt:lpstr>
      <vt:lpstr>ESP32 </vt:lpstr>
      <vt:lpstr>Information and Stuff</vt:lpstr>
      <vt:lpstr>Raspberry Pi</vt:lpstr>
      <vt:lpstr>Raspberry Pi</vt:lpstr>
      <vt:lpstr>Raspberry Pi GPIO pins</vt:lpstr>
      <vt:lpstr>     Raspberry Pi 3 pins</vt:lpstr>
      <vt:lpstr>Raspberry Pi</vt:lpstr>
      <vt:lpstr>Labs</vt:lpstr>
      <vt:lpstr>Lab: turn on an LED</vt:lpstr>
      <vt:lpstr>Arduino code for LED</vt:lpstr>
      <vt:lpstr>Raspberry Pi code for LED</vt:lpstr>
      <vt:lpstr>Lab: Measure voltage output</vt:lpstr>
      <vt:lpstr>Arduino code for voltage measurement</vt:lpstr>
      <vt:lpstr>Voltage measurement on Raspberry Pi</vt:lpstr>
      <vt:lpstr>PCF8591 pinout and connections</vt:lpstr>
      <vt:lpstr>Voltage measurement on Raspberry Pi</vt:lpstr>
      <vt:lpstr>Lab: Measure Distance</vt:lpstr>
      <vt:lpstr>Arduino code for measure distance</vt:lpstr>
      <vt:lpstr>Arduino code for measure distance</vt:lpstr>
      <vt:lpstr>Ping sensor and raspberry pi</vt:lpstr>
      <vt:lpstr>RP code for measure distance</vt:lpstr>
      <vt:lpstr>RP code for measure distance</vt:lpstr>
      <vt:lpstr>Lab: Measure Temperature</vt:lpstr>
      <vt:lpstr>Arduino code for measure temperature</vt:lpstr>
      <vt:lpstr>Arduino code for measure temperature</vt:lpstr>
      <vt:lpstr>Arduino code for measure temperature</vt:lpstr>
      <vt:lpstr>Arduino code for measure temperature</vt:lpstr>
      <vt:lpstr>Raspberry Pi code for measure temperature</vt:lpstr>
      <vt:lpstr>Raspberry Pi code for measure temperature</vt:lpstr>
      <vt:lpstr>Raspberry Pi code for measure temperature</vt:lpstr>
      <vt:lpstr>Raspberry Pi code for measure temperature</vt:lpstr>
      <vt:lpstr>Raspberry Pi code for measure temperature</vt:lpstr>
      <vt:lpstr>Lab: Measure Acceleration and angular velocity MPU-6050</vt:lpstr>
      <vt:lpstr>Output continued</vt:lpstr>
      <vt:lpstr>Arduino code for measure acceleration</vt:lpstr>
      <vt:lpstr>Arduino code for measure acceleration</vt:lpstr>
      <vt:lpstr>Arduino code for measure acceleration</vt:lpstr>
      <vt:lpstr>Arduino code for measure acceleration</vt:lpstr>
      <vt:lpstr>Arduino code for measure acceleration</vt:lpstr>
      <vt:lpstr>Raspberry Pi code for measure acceleration</vt:lpstr>
      <vt:lpstr>Raspberry Pi code for measure acceleration</vt:lpstr>
      <vt:lpstr>Raspberry Pi code for measure acceleration</vt:lpstr>
      <vt:lpstr>Raspberry Pi code for measure acceleration</vt:lpstr>
      <vt:lpstr>Lab: Read/write an EEPROM</vt:lpstr>
      <vt:lpstr>Arduino code for EEprom</vt:lpstr>
      <vt:lpstr>Arduino code for EEprom</vt:lpstr>
      <vt:lpstr>Arduino code for EEprom</vt:lpstr>
      <vt:lpstr>Arduino code for EEprom</vt:lpstr>
      <vt:lpstr>Arduino code for EEprom</vt:lpstr>
      <vt:lpstr>EEprom Raspberry pi</vt:lpstr>
      <vt:lpstr>Lab: GPS</vt:lpstr>
      <vt:lpstr>Arduino code for GPS</vt:lpstr>
      <vt:lpstr>Arduino code for GPS</vt:lpstr>
      <vt:lpstr>Arduino code for GPS</vt:lpstr>
      <vt:lpstr>Arduino code for GPS</vt:lpstr>
      <vt:lpstr>Arduino code for GPS</vt:lpstr>
      <vt:lpstr>Lab: Connect a Linux machine to a GPS sensor</vt:lpstr>
      <vt:lpstr>Linux code for GPS</vt:lpstr>
      <vt:lpstr>Linux code for GPS</vt:lpstr>
      <vt:lpstr>Linux code for GPS</vt:lpstr>
      <vt:lpstr>Linux code for GPS</vt:lpstr>
      <vt:lpstr>Linux code for GPS</vt:lpstr>
      <vt:lpstr>Linux code for GPS</vt:lpstr>
      <vt:lpstr>Linux code for GPS</vt:lpstr>
      <vt:lpstr>Lab: RP GPS</vt:lpstr>
      <vt:lpstr>Lab: UART from  Raspberry Pi interface</vt:lpstr>
      <vt:lpstr>Raspberry Pi code for UART (GPS)</vt:lpstr>
      <vt:lpstr>Raspberry Pi code for GPS</vt:lpstr>
      <vt:lpstr>Raspberry Pi code for GPS</vt:lpstr>
      <vt:lpstr>Raspberry Pi code for GPS</vt:lpstr>
      <vt:lpstr>Raspberry Pi code for GPS</vt:lpstr>
      <vt:lpstr>Raspberry Pi code for GPS</vt:lpstr>
      <vt:lpstr>Raspberry Pi code for GPS</vt:lpstr>
      <vt:lpstr>Raspberry Pi code to SPI bus</vt:lpstr>
      <vt:lpstr>Raspberry Pi code for SPI</vt:lpstr>
      <vt:lpstr>Raspberry Pi code for SPI</vt:lpstr>
      <vt:lpstr>Raspberry Pi code for SPI</vt:lpstr>
      <vt:lpstr>Raspberry Pi code for SPI</vt:lpstr>
      <vt:lpstr>Lab: TFT Screen</vt:lpstr>
      <vt:lpstr>Arduino code for TFT</vt:lpstr>
      <vt:lpstr>Lab: Measure pressure</vt:lpstr>
      <vt:lpstr>Arduino code for measure pressure</vt:lpstr>
      <vt:lpstr>Arduino code for measure pressure</vt:lpstr>
      <vt:lpstr>Arduino code for measure pressure</vt:lpstr>
      <vt:lpstr>Arduino code for measure pressure</vt:lpstr>
      <vt:lpstr>Arduino code for measure pressure</vt:lpstr>
      <vt:lpstr>Arduino code for measure pressure</vt:lpstr>
      <vt:lpstr>Arduino code for measure pressure</vt:lpstr>
      <vt:lpstr>Arduino code for measure pressure</vt:lpstr>
      <vt:lpstr>Arduino code for measure pressure</vt:lpstr>
      <vt:lpstr>Raspberry Pi code for measure pressure (bmp280)</vt:lpstr>
      <vt:lpstr>Bmp-280 output</vt:lpstr>
      <vt:lpstr>Lab: Hall Sensor</vt:lpstr>
      <vt:lpstr>Arduino code for Hall sensor</vt:lpstr>
      <vt:lpstr>Raspberry Pi code for Hall sensor</vt:lpstr>
      <vt:lpstr>Lab: Vibration sensor</vt:lpstr>
      <vt:lpstr>Arduino code for vibration</vt:lpstr>
      <vt:lpstr>Lab: Tilt sensor</vt:lpstr>
      <vt:lpstr>Arduino code for Tilt sensor</vt:lpstr>
      <vt:lpstr>Lab: LCD-1602 display</vt:lpstr>
      <vt:lpstr>Arduino code for LCD display</vt:lpstr>
      <vt:lpstr>Arduino code for LCD display</vt:lpstr>
      <vt:lpstr>Lab: RP LCD-1602 display</vt:lpstr>
      <vt:lpstr>Raspberry Pi code for LCD display (using I2C)</vt:lpstr>
      <vt:lpstr>Raspberry Pi code for LCD display (using I2C)</vt:lpstr>
      <vt:lpstr>Raspberry Pi code for LCD display (using I2C)</vt:lpstr>
      <vt:lpstr>Raspberry Pi code for LCD display (using I2C)</vt:lpstr>
      <vt:lpstr>Lab: RFID</vt:lpstr>
      <vt:lpstr>Arduino code for RFID</vt:lpstr>
      <vt:lpstr>Arduino code for RFID</vt:lpstr>
      <vt:lpstr>Lab: Stepper</vt:lpstr>
      <vt:lpstr>Arduino code for Stepper</vt:lpstr>
      <vt:lpstr>Arduino code for Stepper</vt:lpstr>
      <vt:lpstr>Arduino code for Stepper</vt:lpstr>
      <vt:lpstr>Lab: infrared sensor</vt:lpstr>
      <vt:lpstr>IR encoding</vt:lpstr>
      <vt:lpstr>Arduino code for infrared sensor</vt:lpstr>
      <vt:lpstr>Infrared – Raspberry pi</vt:lpstr>
      <vt:lpstr>Raspberry Pi code for infrared sensor</vt:lpstr>
      <vt:lpstr>Raspberry Pi code for infrared sensor</vt:lpstr>
      <vt:lpstr>Lab: seven segment display</vt:lpstr>
      <vt:lpstr>Arduino code for display</vt:lpstr>
      <vt:lpstr>Arduino code for display</vt:lpstr>
      <vt:lpstr>Arduino code for display</vt:lpstr>
      <vt:lpstr>Lab: Keypad</vt:lpstr>
      <vt:lpstr>Arduino code for keypad</vt:lpstr>
      <vt:lpstr>Arduino code for keypad</vt:lpstr>
      <vt:lpstr>Lab: HC-12</vt:lpstr>
      <vt:lpstr>Lab: HC-12</vt:lpstr>
      <vt:lpstr>Arduino code for HC-12</vt:lpstr>
      <vt:lpstr>Arduino code for HC-12</vt:lpstr>
      <vt:lpstr>Arduino code for HC-12</vt:lpstr>
      <vt:lpstr>Raspberry Pi code for HC-12</vt:lpstr>
      <vt:lpstr>Raspberry Pi code for HC-12</vt:lpstr>
      <vt:lpstr>Raspberry Pi code for HC-12</vt:lpstr>
      <vt:lpstr>Raspberry Pi code for HC-12</vt:lpstr>
      <vt:lpstr>Raspberry Pi code for HC-12</vt:lpstr>
      <vt:lpstr>Lab: Rotary encoder</vt:lpstr>
      <vt:lpstr>Arduino code for rotary encoder</vt:lpstr>
      <vt:lpstr>Arduino code for rotary encoder</vt:lpstr>
      <vt:lpstr>Lab: Use dead reckoning with an IMU and Google maps </vt:lpstr>
      <vt:lpstr>Lab: Raspberry Pi attached cameras</vt:lpstr>
      <vt:lpstr>Using Raspberry Pi with Python</vt:lpstr>
      <vt:lpstr>Using Raspberry Pi with Python</vt:lpstr>
      <vt:lpstr>Using Raspberry Pi with C++</vt:lpstr>
      <vt:lpstr>Using Raspberry Pi with C++</vt:lpstr>
      <vt:lpstr>Some of the experiments on a perf board</vt:lpstr>
      <vt:lpstr>References</vt:lpstr>
      <vt:lpstr>References</vt:lpstr>
      <vt:lpstr>Exercises</vt:lpstr>
      <vt:lpstr>Tools and equipment</vt:lpstr>
      <vt:lpstr>License</vt:lpstr>
      <vt:lpstr>All classical physics --- behold</vt:lpstr>
      <vt:lpstr>Physical data and phenomenology</vt:lpstr>
      <vt:lpstr>Physical data and phenomenology</vt:lpstr>
      <vt:lpstr>     Raspberry Pi 3 pins</vt:lpstr>
      <vt:lpstr>Lab: Servo</vt:lpstr>
      <vt:lpstr>Arduino code for Servo</vt:lpstr>
      <vt:lpstr>Arduino code for Servo</vt:lpstr>
      <vt:lpstr>Arduino code for Servo</vt:lpstr>
      <vt:lpstr>Introduction to Electronics</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John Manferdelli</dc:creator>
  <cp:keywords/>
  <dc:description/>
  <cp:lastModifiedBy>John Manferdelli</cp:lastModifiedBy>
  <cp:revision>1781</cp:revision>
  <cp:lastPrinted>2020-04-22T22:26:19Z</cp:lastPrinted>
  <dcterms:created xsi:type="dcterms:W3CDTF">2017-02-22T19:21:19Z</dcterms:created>
  <dcterms:modified xsi:type="dcterms:W3CDTF">2021-07-04T06:26:43Z</dcterms:modified>
  <cp:category/>
</cp:coreProperties>
</file>